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  <p:sldMasterId id="2147483936" r:id="rId2"/>
  </p:sldMasterIdLst>
  <p:notesMasterIdLst>
    <p:notesMasterId r:id="rId23"/>
  </p:notesMasterIdLst>
  <p:handoutMasterIdLst>
    <p:handoutMasterId r:id="rId24"/>
  </p:handoutMasterIdLst>
  <p:sldIdLst>
    <p:sldId id="267" r:id="rId3"/>
    <p:sldId id="333" r:id="rId4"/>
    <p:sldId id="337" r:id="rId5"/>
    <p:sldId id="334" r:id="rId6"/>
    <p:sldId id="335" r:id="rId7"/>
    <p:sldId id="336" r:id="rId8"/>
    <p:sldId id="338" r:id="rId9"/>
    <p:sldId id="339" r:id="rId10"/>
    <p:sldId id="340" r:id="rId11"/>
    <p:sldId id="341" r:id="rId12"/>
    <p:sldId id="342" r:id="rId13"/>
    <p:sldId id="343" r:id="rId14"/>
    <p:sldId id="324" r:id="rId15"/>
    <p:sldId id="344" r:id="rId16"/>
    <p:sldId id="325" r:id="rId17"/>
    <p:sldId id="347" r:id="rId18"/>
    <p:sldId id="326" r:id="rId19"/>
    <p:sldId id="327" r:id="rId20"/>
    <p:sldId id="331" r:id="rId21"/>
    <p:sldId id="330" r:id="rId22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996633"/>
    <a:srgbClr val="93D6FF"/>
    <a:srgbClr val="CCECFF"/>
    <a:srgbClr val="66CCFF"/>
    <a:srgbClr val="99CCFF"/>
    <a:srgbClr val="ABADAE"/>
    <a:srgbClr val="D0103A"/>
    <a:srgbClr val="0098DB"/>
    <a:srgbClr val="00338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10" autoAdjust="0"/>
    <p:restoredTop sz="94676" autoAdjust="0"/>
  </p:normalViewPr>
  <p:slideViewPr>
    <p:cSldViewPr snapToGrid="0">
      <p:cViewPr varScale="1">
        <p:scale>
          <a:sx n="87" d="100"/>
          <a:sy n="87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45557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91" tIns="44695" rIns="89391" bIns="44695" numCol="1" anchor="t" anchorCtr="0" compatLnSpc="1">
            <a:prstTxWarp prst="textNoShape">
              <a:avLst/>
            </a:prstTxWarp>
          </a:bodyPr>
          <a:lstStyle>
            <a:lvl1pPr defTabSz="892044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3" y="3"/>
            <a:ext cx="2945557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91" tIns="44695" rIns="89391" bIns="44695" numCol="1" anchor="t" anchorCtr="0" compatLnSpc="1">
            <a:prstTxWarp prst="textNoShape">
              <a:avLst/>
            </a:prstTxWarp>
          </a:bodyPr>
          <a:lstStyle>
            <a:lvl1pPr algn="r" defTabSz="892044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0461"/>
            <a:ext cx="2945557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91" tIns="44695" rIns="89391" bIns="44695" numCol="1" anchor="b" anchorCtr="0" compatLnSpc="1">
            <a:prstTxWarp prst="textNoShape">
              <a:avLst/>
            </a:prstTxWarp>
          </a:bodyPr>
          <a:lstStyle>
            <a:lvl1pPr defTabSz="892044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3" y="9430461"/>
            <a:ext cx="2945557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91" tIns="44695" rIns="89391" bIns="44695" numCol="1" anchor="b" anchorCtr="0" compatLnSpc="1">
            <a:prstTxWarp prst="textNoShape">
              <a:avLst/>
            </a:prstTxWarp>
          </a:bodyPr>
          <a:lstStyle>
            <a:lvl1pPr algn="r" defTabSz="892044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17899" cy="51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43" tIns="43071" rIns="86143" bIns="43071" numCol="1" anchor="t" anchorCtr="0" compatLnSpc="1">
            <a:prstTxWarp prst="textNoShape">
              <a:avLst/>
            </a:prstTxWarp>
          </a:bodyPr>
          <a:lstStyle>
            <a:lvl1pPr defTabSz="861887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485" y="2"/>
            <a:ext cx="2917898" cy="51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43" tIns="43071" rIns="86143" bIns="43071" numCol="1" anchor="t" anchorCtr="0" compatLnSpc="1">
            <a:prstTxWarp prst="textNoShape">
              <a:avLst/>
            </a:prstTxWarp>
          </a:bodyPr>
          <a:lstStyle>
            <a:lvl1pPr algn="r" defTabSz="861887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19/09/16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5833" y="4730469"/>
            <a:ext cx="5033721" cy="443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43" tIns="43071" rIns="86143" bIns="43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60937"/>
            <a:ext cx="2917899" cy="4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43" tIns="43071" rIns="86143" bIns="43071" numCol="1" anchor="b" anchorCtr="0" compatLnSpc="1">
            <a:prstTxWarp prst="textNoShape">
              <a:avLst/>
            </a:prstTxWarp>
          </a:bodyPr>
          <a:lstStyle>
            <a:lvl1pPr defTabSz="861887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485" y="9460937"/>
            <a:ext cx="2917898" cy="4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43" tIns="43071" rIns="86143" bIns="43071" numCol="1" anchor="b" anchorCtr="0" compatLnSpc="1">
            <a:prstTxWarp prst="textNoShape">
              <a:avLst/>
            </a:prstTxWarp>
          </a:bodyPr>
          <a:lstStyle>
            <a:lvl1pPr algn="r" defTabSz="861887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60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8620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8620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8620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8620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03911DB2-D1DB-48BB-95F2-1DDC0F607CF7}" type="slidenum">
              <a:rPr lang="en-GB" altLang="en-US" sz="1100">
                <a:latin typeface="Calibri" pitchFamily="34" charset="0"/>
              </a:rPr>
              <a:pPr eaLnBrk="1" hangingPunct="1"/>
              <a:t>19</a:t>
            </a:fld>
            <a:endParaRPr lang="en-GB" altLang="en-US" sz="11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40652A7-42CA-439F-A477-210D36134837}" type="slidenum">
              <a:rPr lang="en-GB" altLang="en-US" sz="1100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sz="11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Traditional data access (data pull, i.e. download, and data push, e.g. Eumetcast) to be gradually complemented by data hosted processing 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3EE3D68-7CFE-45DE-BD0A-374A68E921A0}" type="slidenum">
              <a:rPr lang="en-GB" altLang="en-US" sz="1100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 sz="11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8620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8620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8620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8620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8CC502B3-E979-40C9-AF72-5135CFC36311}" type="slidenum">
              <a:rPr lang="en-GB" altLang="en-US" sz="1100">
                <a:latin typeface="Calibri" pitchFamily="34" charset="0"/>
              </a:rPr>
              <a:pPr eaLnBrk="1" hangingPunct="1"/>
              <a:t>9</a:t>
            </a:fld>
            <a:endParaRPr lang="en-GB" altLang="en-US" sz="11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D2711F7-9B84-4BE8-9574-7BA21D372982}" type="slidenum">
              <a:rPr lang="en-GB" altLang="en-US" sz="1100" smtClean="0"/>
              <a:pPr eaLnBrk="1" hangingPunct="1">
                <a:spcBef>
                  <a:spcPct val="0"/>
                </a:spcBef>
              </a:pPr>
              <a:t>10</a:t>
            </a:fld>
            <a:endParaRPr lang="en-GB" altLang="en-US" sz="11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8620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8620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8620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8620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F0ECF1E7-2615-47E6-A018-51D56FC68FDC}" type="slidenum">
              <a:rPr lang="en-GB" altLang="en-US" sz="1100">
                <a:latin typeface="Calibri" pitchFamily="34" charset="0"/>
              </a:rPr>
              <a:pPr eaLnBrk="1" hangingPunct="1"/>
              <a:t>11</a:t>
            </a:fld>
            <a:endParaRPr lang="en-GB" altLang="en-US" sz="11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862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D2711F7-9B84-4BE8-9574-7BA21D372982}" type="slidenum">
              <a:rPr lang="en-GB" altLang="en-US" sz="1100" smtClean="0"/>
              <a:pPr eaLnBrk="1" hangingPunct="1">
                <a:spcBef>
                  <a:spcPct val="0"/>
                </a:spcBef>
              </a:pPr>
              <a:t>12</a:t>
            </a:fld>
            <a:endParaRPr lang="en-GB" altLang="en-US" sz="11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8620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8620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8620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8620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3BC4D8FA-2B98-4245-B0BE-C4CE111E9E0D}" type="slidenum">
              <a:rPr lang="en-GB" altLang="en-US" sz="1100">
                <a:latin typeface="Calibri" pitchFamily="34" charset="0"/>
              </a:rPr>
              <a:pPr eaLnBrk="1" hangingPunct="1"/>
              <a:t>13</a:t>
            </a:fld>
            <a:endParaRPr lang="en-GB" altLang="en-US" sz="11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e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2998" y="-1143000"/>
            <a:ext cx="6858002" cy="9144001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3679985"/>
            <a:ext cx="7948800" cy="419100"/>
          </a:xfrm>
          <a:solidFill>
            <a:srgbClr val="0070C0"/>
          </a:solidFill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482" y="2214616"/>
            <a:ext cx="7947025" cy="579438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38"/>
          <p:cNvSpPr txBox="1">
            <a:spLocks noChangeArrowheads="1"/>
          </p:cNvSpPr>
          <p:nvPr userDrawn="1"/>
        </p:nvSpPr>
        <p:spPr bwMode="auto">
          <a:xfrm>
            <a:off x="162824" y="628695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 smtClean="0">
                <a:solidFill>
                  <a:schemeClr val="bg1">
                    <a:lumMod val="85000"/>
                  </a:schemeClr>
                </a:solidFill>
              </a:rPr>
              <a:t>ESA UNCLASSIFIED - For Official</a:t>
            </a:r>
            <a:r>
              <a:rPr lang="en-US" sz="800" baseline="0" noProof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800" noProof="0" dirty="0" smtClean="0">
                <a:solidFill>
                  <a:schemeClr val="bg1">
                    <a:lumMod val="85000"/>
                  </a:schemeClr>
                </a:solidFill>
              </a:rPr>
              <a:t>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71652" y="6621093"/>
            <a:ext cx="6436141" cy="111519"/>
            <a:chOff x="171652" y="6621093"/>
            <a:chExt cx="6436141" cy="111519"/>
          </a:xfrm>
        </p:grpSpPr>
        <p:pic>
          <p:nvPicPr>
            <p:cNvPr id="87" name="Picture 86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" name="Picture 95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" name="Picture 96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9" name="Picture 98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8176" y="6611881"/>
            <a:ext cx="1196912" cy="144000"/>
          </a:xfrm>
          <a:prstGeom prst="rect">
            <a:avLst/>
          </a:prstGeom>
        </p:spPr>
      </p:pic>
      <p:cxnSp>
        <p:nvCxnSpPr>
          <p:cNvPr id="37" name="Straight Connector 36"/>
          <p:cNvCxnSpPr/>
          <p:nvPr userDrawn="1"/>
        </p:nvCxnSpPr>
        <p:spPr>
          <a:xfrm>
            <a:off x="165932" y="650447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PPT_Header02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PPT_Heade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491288" y="96838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GB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3" y="3886200"/>
            <a:ext cx="7772400" cy="419100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2574925"/>
            <a:ext cx="7772400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750888" y="5827713"/>
            <a:ext cx="5216525" cy="23018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ESA UNCLASSIFIED – 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3574733231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8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Foote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287"/>
            <a:ext cx="9144000" cy="366713"/>
          </a:xfrm>
          <a:prstGeom prst="rect">
            <a:avLst/>
          </a:prstGeom>
        </p:spPr>
      </p:pic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653" y="863029"/>
            <a:ext cx="8746316" cy="533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166064" y="629016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61566"/>
            <a:ext cx="7174846" cy="4270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4"/>
            <a:ext cx="1210456" cy="504000"/>
          </a:xfrm>
          <a:prstGeom prst="rect">
            <a:avLst/>
          </a:prstGeom>
        </p:spPr>
      </p:pic>
      <p:grpSp>
        <p:nvGrpSpPr>
          <p:cNvPr id="59" name="Group 58"/>
          <p:cNvGrpSpPr/>
          <p:nvPr userDrawn="1"/>
        </p:nvGrpSpPr>
        <p:grpSpPr>
          <a:xfrm>
            <a:off x="171652" y="6621093"/>
            <a:ext cx="6436141" cy="111519"/>
            <a:chOff x="171652" y="6621093"/>
            <a:chExt cx="6436141" cy="111519"/>
          </a:xfrm>
        </p:grpSpPr>
        <p:pic>
          <p:nvPicPr>
            <p:cNvPr id="61" name="Picture 60" descr="at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b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a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z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d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dk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e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 descr="es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fi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f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gr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" name="Picture 95" descr="h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" name="Picture 96" descr="i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 descr="it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9" name="Picture 98" descr="lu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n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n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 descr="pl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pt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ro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se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uk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3" name="TextBox 32"/>
          <p:cNvSpPr txBox="1"/>
          <p:nvPr userDrawn="1"/>
        </p:nvSpPr>
        <p:spPr>
          <a:xfrm>
            <a:off x="5642265" y="6283342"/>
            <a:ext cx="34211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chemeClr val="tx1"/>
                </a:solidFill>
              </a:rPr>
              <a:t>EO-Innovation Europe  l</a:t>
            </a:r>
            <a:r>
              <a:rPr lang="en-GB" sz="800" baseline="0" dirty="0" smtClean="0">
                <a:solidFill>
                  <a:schemeClr val="tx1"/>
                </a:solidFill>
              </a:rPr>
              <a:t>  </a:t>
            </a:r>
            <a:r>
              <a:rPr lang="en-GB" sz="800" dirty="0" smtClean="0">
                <a:solidFill>
                  <a:schemeClr val="tx1"/>
                </a:solidFill>
              </a:rPr>
              <a:t>16.09.2016	Slide </a:t>
            </a:r>
            <a:fld id="{623D0E61-5191-46DF-99A9-FB488D66634F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8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5" r:id="rId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Verdana"/>
          <a:ea typeface="+mn-ea"/>
          <a:cs typeface="Verdana"/>
        </a:defRPr>
      </a:lvl1pPr>
      <a:lvl2pPr marL="808038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2pPr>
      <a:lvl3pPr marL="140652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3pPr>
      <a:lvl4pPr marL="200501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4pPr>
      <a:lvl5pPr marL="26035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5" descr="PPT_Header02" hidden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6" descr="PPT_Header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2" descr="signa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477000"/>
            <a:ext cx="14382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65333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266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3750" y="6223000"/>
            <a:ext cx="65262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altLang="en-US" smtClean="0">
                <a:solidFill>
                  <a:srgbClr val="000000"/>
                </a:solidFill>
                <a:ea typeface="ＭＳ Ｐゴシック" pitchFamily="34" charset="-128"/>
              </a:rPr>
              <a:t>ESA UNCLASSIFIED – 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240287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ＭＳ Ｐゴシック" charset="0"/>
          <a:cs typeface="ＭＳ Ｐゴシック" charset="0"/>
        </a:defRPr>
      </a:lvl1pPr>
      <a:lvl2pPr marL="1227138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  <a:ea typeface="ＭＳ Ｐゴシック" charset="0"/>
        </a:defRPr>
      </a:lvl2pPr>
      <a:lvl3pPr marL="1825625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  <a:ea typeface="ＭＳ Ｐゴシック" charset="0"/>
        </a:defRPr>
      </a:lvl3pPr>
      <a:lvl4pPr marL="2424113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  <a:ea typeface="ＭＳ Ｐゴシック" charset="0"/>
        </a:defRPr>
      </a:lvl4pPr>
      <a:lvl5pPr marL="30226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  <a:ea typeface="ＭＳ Ｐゴシック" charset="0"/>
        </a:defRPr>
      </a:lvl5pPr>
      <a:lvl6pPr marL="34798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52.png"/><Relationship Id="rId6" Type="http://schemas.openxmlformats.org/officeDocument/2006/relationships/image" Target="../media/image43.png"/><Relationship Id="rId7" Type="http://schemas.openxmlformats.org/officeDocument/2006/relationships/image" Target="../media/image42.png"/><Relationship Id="rId8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52.png"/><Relationship Id="rId6" Type="http://schemas.openxmlformats.org/officeDocument/2006/relationships/image" Target="../media/image43.png"/><Relationship Id="rId7" Type="http://schemas.openxmlformats.org/officeDocument/2006/relationships/image" Target="../media/image51.png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jpe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240" y="5634020"/>
            <a:ext cx="3187520" cy="400494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</a:rPr>
              <a:t>EOP-G Department, ESA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5297" y="2892351"/>
            <a:ext cx="6867144" cy="1815882"/>
          </a:xfrm>
          <a:noFill/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Towards a network of Earth Observation Exploitation Platforms</a:t>
            </a:r>
            <a:r>
              <a:rPr lang="en-GB" sz="2800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/>
            </a:r>
            <a:br>
              <a:rPr lang="en-GB" sz="2800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</a:br>
            <a:r>
              <a:rPr lang="en-GB" sz="2800" dirty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/>
            </a:r>
            <a:br>
              <a:rPr lang="en-GB" sz="2800" dirty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</a:br>
            <a:r>
              <a:rPr lang="en-GB" sz="2800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“</a:t>
            </a:r>
            <a:r>
              <a:rPr lang="en-GB" sz="2800" b="1" i="1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EO-Innovation Europe”</a:t>
            </a:r>
            <a:endParaRPr lang="en-GB" sz="28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90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elay 11"/>
          <p:cNvSpPr/>
          <p:nvPr/>
        </p:nvSpPr>
        <p:spPr bwMode="auto">
          <a:xfrm>
            <a:off x="2474913" y="1748092"/>
            <a:ext cx="6315075" cy="4500562"/>
          </a:xfrm>
          <a:prstGeom prst="flowChartDelay">
            <a:avLst/>
          </a:prstGeom>
          <a:solidFill>
            <a:srgbClr val="9BE0FF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2474913" y="1748092"/>
            <a:ext cx="5341937" cy="4500562"/>
            <a:chOff x="1860550" y="1793875"/>
            <a:chExt cx="2599991" cy="4157663"/>
          </a:xfrm>
        </p:grpSpPr>
        <p:sp>
          <p:nvSpPr>
            <p:cNvPr id="55" name="Flowchart: Delay 54"/>
            <p:cNvSpPr/>
            <p:nvPr/>
          </p:nvSpPr>
          <p:spPr>
            <a:xfrm>
              <a:off x="1860550" y="1793875"/>
              <a:ext cx="2178120" cy="4157663"/>
            </a:xfrm>
            <a:prstGeom prst="flowChartDelay">
              <a:avLst/>
            </a:prstGeom>
            <a:solidFill>
              <a:srgbClr val="9BE0FF"/>
            </a:solidFill>
            <a:ln w="3175"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5668" name="TextBox 58"/>
            <p:cNvSpPr txBox="1">
              <a:spLocks noChangeArrowheads="1"/>
            </p:cNvSpPr>
            <p:nvPr/>
          </p:nvSpPr>
          <p:spPr bwMode="auto">
            <a:xfrm>
              <a:off x="3154595" y="2180863"/>
              <a:ext cx="130594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rabi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lphaL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 b="1" i="1" dirty="0">
                  <a:solidFill>
                    <a:srgbClr val="000000"/>
                  </a:solidFill>
                  <a:latin typeface="Calibri" pitchFamily="34" charset="0"/>
                </a:rPr>
                <a:t>EO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 b="1" i="1" dirty="0">
                  <a:solidFill>
                    <a:srgbClr val="000000"/>
                  </a:solidFill>
                  <a:latin typeface="Calibri" pitchFamily="34" charset="0"/>
                </a:rPr>
                <a:t>stimulating &amp; outreach elements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 b="1" i="1" dirty="0">
                  <a:solidFill>
                    <a:srgbClr val="000000"/>
                  </a:solidFill>
                  <a:latin typeface="Calibri" pitchFamily="34" charset="0"/>
                </a:rPr>
                <a:t>=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 b="1" i="1" dirty="0">
                  <a:solidFill>
                    <a:srgbClr val="000000"/>
                  </a:solidFill>
                  <a:latin typeface="Calibri" pitchFamily="34" charset="0"/>
                </a:rPr>
                <a:t>“value-adding layers” </a:t>
              </a:r>
              <a:r>
                <a:rPr lang="en-GB" altLang="en-US" sz="1200" b="1" i="1" dirty="0">
                  <a:solidFill>
                    <a:srgbClr val="000000"/>
                  </a:solidFill>
                  <a:latin typeface="Calibri" pitchFamily="34" charset="0"/>
                </a:rPr>
                <a:t/>
              </a:r>
              <a:br>
                <a:rPr lang="en-GB" altLang="en-US" sz="1200" b="1" i="1" dirty="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en-GB" altLang="en-US" sz="1200" b="1" i="1" dirty="0">
                  <a:solidFill>
                    <a:srgbClr val="000000"/>
                  </a:solidFill>
                  <a:latin typeface="Calibri" pitchFamily="34" charset="0"/>
                </a:rPr>
                <a:t>acting as a </a:t>
              </a:r>
              <a:r>
                <a:rPr lang="en-GB" altLang="en-US" sz="1200" b="1" i="1" dirty="0">
                  <a:solidFill>
                    <a:srgbClr val="FF0000"/>
                  </a:solidFill>
                  <a:latin typeface="Calibri" pitchFamily="34" charset="0"/>
                </a:rPr>
                <a:t>front office</a:t>
              </a:r>
            </a:p>
          </p:txBody>
        </p:sp>
      </p:grpSp>
      <p:sp>
        <p:nvSpPr>
          <p:cNvPr id="61" name="Flowchart: Delay 60"/>
          <p:cNvSpPr/>
          <p:nvPr/>
        </p:nvSpPr>
        <p:spPr bwMode="auto">
          <a:xfrm>
            <a:off x="2474913" y="1748092"/>
            <a:ext cx="2963862" cy="4500562"/>
          </a:xfrm>
          <a:prstGeom prst="flowChartDelay">
            <a:avLst/>
          </a:prstGeom>
          <a:solidFill>
            <a:srgbClr val="00FFFF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60402" y="5768435"/>
            <a:ext cx="2533650" cy="307975"/>
          </a:xfrm>
          <a:prstGeom prst="rect">
            <a:avLst/>
          </a:prstGeom>
          <a:solidFill>
            <a:srgbClr val="00B0F0">
              <a:alpha val="69803"/>
            </a:srgbClr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EO-Innovation Europe</a:t>
            </a:r>
            <a:endParaRPr lang="en-GB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grpSp>
        <p:nvGrpSpPr>
          <p:cNvPr id="25606" name="Group 64"/>
          <p:cNvGrpSpPr>
            <a:grpSpLocks/>
          </p:cNvGrpSpPr>
          <p:nvPr/>
        </p:nvGrpSpPr>
        <p:grpSpPr bwMode="auto">
          <a:xfrm>
            <a:off x="1085850" y="5494592"/>
            <a:ext cx="1458913" cy="546100"/>
            <a:chOff x="1272875" y="2161187"/>
            <a:chExt cx="1458876" cy="545665"/>
          </a:xfrm>
        </p:grpSpPr>
        <p:sp>
          <p:nvSpPr>
            <p:cNvPr id="66" name="Pentagon 65"/>
            <p:cNvSpPr/>
            <p:nvPr/>
          </p:nvSpPr>
          <p:spPr bwMode="auto">
            <a:xfrm rot="10800000">
              <a:off x="1272875" y="2162773"/>
              <a:ext cx="1108047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7" name="Pentagon 66"/>
            <p:cNvSpPr/>
            <p:nvPr/>
          </p:nvSpPr>
          <p:spPr bwMode="auto">
            <a:xfrm>
              <a:off x="1826899" y="2161187"/>
              <a:ext cx="904852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5607" name="Group 61"/>
          <p:cNvGrpSpPr>
            <a:grpSpLocks/>
          </p:cNvGrpSpPr>
          <p:nvPr/>
        </p:nvGrpSpPr>
        <p:grpSpPr bwMode="auto">
          <a:xfrm>
            <a:off x="1085850" y="4905629"/>
            <a:ext cx="1458913" cy="544513"/>
            <a:chOff x="1272875" y="2161187"/>
            <a:chExt cx="1458876" cy="545665"/>
          </a:xfrm>
        </p:grpSpPr>
        <p:sp>
          <p:nvSpPr>
            <p:cNvPr id="63" name="Pentagon 62"/>
            <p:cNvSpPr/>
            <p:nvPr/>
          </p:nvSpPr>
          <p:spPr bwMode="auto">
            <a:xfrm rot="10800000">
              <a:off x="1272875" y="2162778"/>
              <a:ext cx="1108047" cy="544074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4" name="Pentagon 63"/>
            <p:cNvSpPr/>
            <p:nvPr/>
          </p:nvSpPr>
          <p:spPr bwMode="auto">
            <a:xfrm>
              <a:off x="1826899" y="2161187"/>
              <a:ext cx="904852" cy="544074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5608" name="Group 57"/>
          <p:cNvGrpSpPr>
            <a:grpSpLocks/>
          </p:cNvGrpSpPr>
          <p:nvPr/>
        </p:nvGrpSpPr>
        <p:grpSpPr bwMode="auto">
          <a:xfrm>
            <a:off x="1103313" y="4315079"/>
            <a:ext cx="1458912" cy="546100"/>
            <a:chOff x="1272875" y="2161187"/>
            <a:chExt cx="1458876" cy="545665"/>
          </a:xfrm>
        </p:grpSpPr>
        <p:sp>
          <p:nvSpPr>
            <p:cNvPr id="59" name="Pentagon 58"/>
            <p:cNvSpPr/>
            <p:nvPr/>
          </p:nvSpPr>
          <p:spPr bwMode="auto">
            <a:xfrm rot="10800000">
              <a:off x="1272875" y="2162774"/>
              <a:ext cx="1108048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0" name="Pentagon 59"/>
            <p:cNvSpPr/>
            <p:nvPr/>
          </p:nvSpPr>
          <p:spPr bwMode="auto">
            <a:xfrm>
              <a:off x="1826898" y="2161187"/>
              <a:ext cx="904853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5609" name="Group 52"/>
          <p:cNvGrpSpPr>
            <a:grpSpLocks/>
          </p:cNvGrpSpPr>
          <p:nvPr/>
        </p:nvGrpSpPr>
        <p:grpSpPr bwMode="auto">
          <a:xfrm>
            <a:off x="1103313" y="3726117"/>
            <a:ext cx="1458912" cy="544512"/>
            <a:chOff x="1272875" y="2161187"/>
            <a:chExt cx="1458876" cy="545665"/>
          </a:xfrm>
        </p:grpSpPr>
        <p:sp>
          <p:nvSpPr>
            <p:cNvPr id="54" name="Pentagon 53"/>
            <p:cNvSpPr/>
            <p:nvPr/>
          </p:nvSpPr>
          <p:spPr bwMode="auto">
            <a:xfrm rot="10800000">
              <a:off x="1272875" y="2162777"/>
              <a:ext cx="1108048" cy="544075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7" name="Pentagon 56"/>
            <p:cNvSpPr/>
            <p:nvPr/>
          </p:nvSpPr>
          <p:spPr bwMode="auto">
            <a:xfrm>
              <a:off x="1826898" y="2161187"/>
              <a:ext cx="904853" cy="544075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5610" name="Group 49"/>
          <p:cNvGrpSpPr>
            <a:grpSpLocks/>
          </p:cNvGrpSpPr>
          <p:nvPr/>
        </p:nvGrpSpPr>
        <p:grpSpPr bwMode="auto">
          <a:xfrm>
            <a:off x="1103313" y="3135567"/>
            <a:ext cx="1458912" cy="546100"/>
            <a:chOff x="1272875" y="2161187"/>
            <a:chExt cx="1458876" cy="545665"/>
          </a:xfrm>
        </p:grpSpPr>
        <p:sp>
          <p:nvSpPr>
            <p:cNvPr id="51" name="Pentagon 50"/>
            <p:cNvSpPr/>
            <p:nvPr/>
          </p:nvSpPr>
          <p:spPr bwMode="auto">
            <a:xfrm rot="10800000">
              <a:off x="1272875" y="2162773"/>
              <a:ext cx="1108048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2" name="Pentagon 51"/>
            <p:cNvSpPr/>
            <p:nvPr/>
          </p:nvSpPr>
          <p:spPr bwMode="auto">
            <a:xfrm>
              <a:off x="1826898" y="2161187"/>
              <a:ext cx="904853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5611" name="Group 3"/>
          <p:cNvGrpSpPr>
            <a:grpSpLocks/>
          </p:cNvGrpSpPr>
          <p:nvPr/>
        </p:nvGrpSpPr>
        <p:grpSpPr bwMode="auto">
          <a:xfrm>
            <a:off x="1071563" y="2545017"/>
            <a:ext cx="1457325" cy="546100"/>
            <a:chOff x="1272875" y="2161187"/>
            <a:chExt cx="1458876" cy="545665"/>
          </a:xfrm>
        </p:grpSpPr>
        <p:sp>
          <p:nvSpPr>
            <p:cNvPr id="47" name="Pentagon 46"/>
            <p:cNvSpPr/>
            <p:nvPr/>
          </p:nvSpPr>
          <p:spPr bwMode="auto">
            <a:xfrm rot="10800000">
              <a:off x="1272875" y="2162773"/>
              <a:ext cx="1107665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8" name="Pentagon 47"/>
            <p:cNvSpPr/>
            <p:nvPr/>
          </p:nvSpPr>
          <p:spPr bwMode="auto">
            <a:xfrm>
              <a:off x="1827502" y="2161187"/>
              <a:ext cx="904249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5612" name="Group 7"/>
          <p:cNvGrpSpPr>
            <a:grpSpLocks/>
          </p:cNvGrpSpPr>
          <p:nvPr/>
        </p:nvGrpSpPr>
        <p:grpSpPr bwMode="auto">
          <a:xfrm>
            <a:off x="1085850" y="1956054"/>
            <a:ext cx="1458913" cy="546100"/>
            <a:chOff x="1120475" y="2008787"/>
            <a:chExt cx="1458876" cy="545665"/>
          </a:xfrm>
        </p:grpSpPr>
        <p:sp>
          <p:nvSpPr>
            <p:cNvPr id="46" name="Pentagon 45"/>
            <p:cNvSpPr/>
            <p:nvPr/>
          </p:nvSpPr>
          <p:spPr bwMode="auto">
            <a:xfrm rot="10800000">
              <a:off x="1120475" y="2010374"/>
              <a:ext cx="1108047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Pentagon 6"/>
            <p:cNvSpPr/>
            <p:nvPr/>
          </p:nvSpPr>
          <p:spPr bwMode="auto">
            <a:xfrm>
              <a:off x="1674499" y="2008787"/>
              <a:ext cx="904852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25613" name="TextBox 33"/>
          <p:cNvSpPr txBox="1">
            <a:spLocks noChangeArrowheads="1"/>
          </p:cNvSpPr>
          <p:nvPr/>
        </p:nvSpPr>
        <p:spPr bwMode="auto">
          <a:xfrm>
            <a:off x="1276350" y="2575179"/>
            <a:ext cx="1077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Copernicus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 missions data</a:t>
            </a:r>
          </a:p>
        </p:txBody>
      </p:sp>
      <p:sp>
        <p:nvSpPr>
          <p:cNvPr id="25614" name="TextBox 36"/>
          <p:cNvSpPr txBox="1">
            <a:spLocks noChangeArrowheads="1"/>
          </p:cNvSpPr>
          <p:nvPr/>
        </p:nvSpPr>
        <p:spPr bwMode="auto">
          <a:xfrm>
            <a:off x="1289050" y="3170492"/>
            <a:ext cx="105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Meteo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 missions data</a:t>
            </a:r>
          </a:p>
        </p:txBody>
      </p:sp>
      <p:sp>
        <p:nvSpPr>
          <p:cNvPr id="25615" name="TextBox 39"/>
          <p:cNvSpPr txBox="1">
            <a:spLocks noChangeArrowheads="1"/>
          </p:cNvSpPr>
          <p:nvPr/>
        </p:nvSpPr>
        <p:spPr bwMode="auto">
          <a:xfrm>
            <a:off x="1287463" y="3767392"/>
            <a:ext cx="1055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National 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missions data</a:t>
            </a:r>
          </a:p>
        </p:txBody>
      </p:sp>
      <p:sp>
        <p:nvSpPr>
          <p:cNvPr id="25616" name="TextBox 42"/>
          <p:cNvSpPr txBox="1">
            <a:spLocks noChangeArrowheads="1"/>
          </p:cNvSpPr>
          <p:nvPr/>
        </p:nvSpPr>
        <p:spPr bwMode="auto">
          <a:xfrm>
            <a:off x="1300163" y="4362704"/>
            <a:ext cx="1028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Commercial 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missions data</a:t>
            </a:r>
          </a:p>
        </p:txBody>
      </p:sp>
      <p:sp>
        <p:nvSpPr>
          <p:cNvPr id="25617" name="TextBox 45"/>
          <p:cNvSpPr txBox="1">
            <a:spLocks noChangeArrowheads="1"/>
          </p:cNvSpPr>
          <p:nvPr/>
        </p:nvSpPr>
        <p:spPr bwMode="auto">
          <a:xfrm>
            <a:off x="1347788" y="5519992"/>
            <a:ext cx="933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Airborne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 &amp; in-situ data</a:t>
            </a:r>
          </a:p>
        </p:txBody>
      </p:sp>
      <p:sp>
        <p:nvSpPr>
          <p:cNvPr id="25618" name="TextBox 56"/>
          <p:cNvSpPr txBox="1">
            <a:spLocks noChangeArrowheads="1"/>
          </p:cNvSpPr>
          <p:nvPr/>
        </p:nvSpPr>
        <p:spPr bwMode="auto">
          <a:xfrm>
            <a:off x="1260475" y="4972304"/>
            <a:ext cx="11096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100" b="1">
                <a:solidFill>
                  <a:schemeClr val="bg1"/>
                </a:solidFill>
                <a:latin typeface="Calibri" pitchFamily="34" charset="0"/>
              </a:rPr>
              <a:t>Heritage</a:t>
            </a:r>
            <a:r>
              <a:rPr lang="en-GB" altLang="en-US" sz="1100">
                <a:solidFill>
                  <a:schemeClr val="bg1"/>
                </a:solidFill>
                <a:latin typeface="Calibri" pitchFamily="34" charset="0"/>
              </a:rPr>
              <a:t> missions data </a:t>
            </a:r>
          </a:p>
        </p:txBody>
      </p:sp>
      <p:sp>
        <p:nvSpPr>
          <p:cNvPr id="25620" name="TextBox 13"/>
          <p:cNvSpPr txBox="1">
            <a:spLocks noChangeArrowheads="1"/>
          </p:cNvSpPr>
          <p:nvPr/>
        </p:nvSpPr>
        <p:spPr bwMode="auto">
          <a:xfrm>
            <a:off x="1273175" y="1979867"/>
            <a:ext cx="1082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ESA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 </a:t>
            </a:r>
            <a:br>
              <a:rPr lang="en-GB" altLang="en-US" sz="1200">
                <a:solidFill>
                  <a:schemeClr val="bg1"/>
                </a:solidFill>
                <a:latin typeface="Calibri" pitchFamily="34" charset="0"/>
              </a:rPr>
            </a:b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missions data</a:t>
            </a:r>
          </a:p>
        </p:txBody>
      </p:sp>
      <p:sp>
        <p:nvSpPr>
          <p:cNvPr id="18441" name="TextBox 46"/>
          <p:cNvSpPr txBox="1">
            <a:spLocks noChangeArrowheads="1"/>
          </p:cNvSpPr>
          <p:nvPr/>
        </p:nvSpPr>
        <p:spPr bwMode="auto">
          <a:xfrm>
            <a:off x="1260475" y="1148017"/>
            <a:ext cx="1108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</a:rPr>
              <a:t>European</a:t>
            </a:r>
            <a:b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</a:rPr>
              <a:t>EO data asset</a:t>
            </a:r>
          </a:p>
        </p:txBody>
      </p:sp>
      <p:grpSp>
        <p:nvGrpSpPr>
          <p:cNvPr id="25622" name="Group 9"/>
          <p:cNvGrpSpPr>
            <a:grpSpLocks/>
          </p:cNvGrpSpPr>
          <p:nvPr/>
        </p:nvGrpSpPr>
        <p:grpSpPr bwMode="auto">
          <a:xfrm>
            <a:off x="103115" y="1219114"/>
            <a:ext cx="1134420" cy="4773953"/>
            <a:chOff x="1785861" y="1162315"/>
            <a:chExt cx="1133179" cy="4774259"/>
          </a:xfrm>
        </p:grpSpPr>
        <p:pic>
          <p:nvPicPr>
            <p:cNvPr id="25645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1962585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6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4361841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7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2562399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8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3162213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9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3762027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0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4961655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1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5561468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52" name="TextBox 7"/>
            <p:cNvSpPr txBox="1">
              <a:spLocks noChangeArrowheads="1"/>
            </p:cNvSpPr>
            <p:nvPr/>
          </p:nvSpPr>
          <p:spPr bwMode="auto">
            <a:xfrm>
              <a:off x="1785861" y="1162315"/>
              <a:ext cx="1133179" cy="800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rabi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lphaL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1" i="1" dirty="0" smtClean="0">
                  <a:solidFill>
                    <a:schemeClr val="tx1"/>
                  </a:solidFill>
                  <a:latin typeface="Calibri" pitchFamily="34" charset="0"/>
                </a:rPr>
                <a:t>Traditional data dissemination: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 i="1" dirty="0" smtClean="0">
                  <a:solidFill>
                    <a:schemeClr val="tx1"/>
                  </a:solidFill>
                  <a:latin typeface="Calibri" pitchFamily="34" charset="0"/>
                </a:rPr>
                <a:t>Data </a:t>
              </a:r>
              <a:r>
                <a:rPr lang="en-US" altLang="en-US" sz="1200" b="1" i="1" dirty="0">
                  <a:solidFill>
                    <a:schemeClr val="tx1"/>
                  </a:solidFill>
                  <a:latin typeface="Calibri" pitchFamily="34" charset="0"/>
                </a:rPr>
                <a:t>pull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 i="1" dirty="0">
                  <a:solidFill>
                    <a:schemeClr val="tx1"/>
                  </a:solidFill>
                  <a:latin typeface="Calibri" pitchFamily="34" charset="0"/>
                </a:rPr>
                <a:t>Data push</a:t>
              </a:r>
              <a:endParaRPr lang="en-US" altLang="en-US" sz="1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25623" name="TextBox 7"/>
          <p:cNvSpPr txBox="1">
            <a:spLocks noChangeArrowheads="1"/>
          </p:cNvSpPr>
          <p:nvPr/>
        </p:nvSpPr>
        <p:spPr bwMode="auto">
          <a:xfrm>
            <a:off x="4235450" y="1384554"/>
            <a:ext cx="2092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b="1" i="1">
                <a:solidFill>
                  <a:schemeClr val="tx1"/>
                </a:solidFill>
                <a:latin typeface="Calibri" pitchFamily="34" charset="0"/>
              </a:rPr>
              <a:t>Data hosted processing</a:t>
            </a:r>
            <a:endParaRPr lang="en-US" altLang="en-US" sz="140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644775" y="3541967"/>
            <a:ext cx="5565775" cy="1795462"/>
            <a:chOff x="2644775" y="3624263"/>
            <a:chExt cx="5565775" cy="1795462"/>
          </a:xfrm>
        </p:grpSpPr>
        <p:sp>
          <p:nvSpPr>
            <p:cNvPr id="9" name="Rounded Rectangle 8"/>
            <p:cNvSpPr/>
            <p:nvPr/>
          </p:nvSpPr>
          <p:spPr>
            <a:xfrm>
              <a:off x="2644775" y="3624263"/>
              <a:ext cx="5565775" cy="1795462"/>
            </a:xfrm>
            <a:prstGeom prst="roundRect">
              <a:avLst>
                <a:gd name="adj" fmla="val 11604"/>
              </a:avLst>
            </a:prstGeom>
            <a:solidFill>
              <a:srgbClr val="B6B8BC">
                <a:alpha val="6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643" name="Rectangle 10"/>
            <p:cNvSpPr>
              <a:spLocks noChangeArrowheads="1"/>
            </p:cNvSpPr>
            <p:nvPr/>
          </p:nvSpPr>
          <p:spPr bwMode="auto">
            <a:xfrm>
              <a:off x="3544888" y="3624263"/>
              <a:ext cx="34718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rabi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lphaL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200" b="1">
                  <a:solidFill>
                    <a:schemeClr val="tx1"/>
                  </a:solidFill>
                  <a:latin typeface="Calibri" pitchFamily="34" charset="0"/>
                </a:rPr>
                <a:t>The typical components of an exploitation platform</a:t>
              </a:r>
            </a:p>
          </p:txBody>
        </p:sp>
        <p:sp>
          <p:nvSpPr>
            <p:cNvPr id="6" name="Left-Right Arrow 5"/>
            <p:cNvSpPr/>
            <p:nvPr/>
          </p:nvSpPr>
          <p:spPr>
            <a:xfrm>
              <a:off x="3937000" y="4329113"/>
              <a:ext cx="2730500" cy="457200"/>
            </a:xfrm>
            <a:prstGeom prst="leftRightArrow">
              <a:avLst>
                <a:gd name="adj1" fmla="val 50000"/>
                <a:gd name="adj2" fmla="val 66702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5625" name="TextBox 52"/>
          <p:cNvSpPr txBox="1">
            <a:spLocks noChangeArrowheads="1"/>
          </p:cNvSpPr>
          <p:nvPr/>
        </p:nvSpPr>
        <p:spPr bwMode="auto">
          <a:xfrm>
            <a:off x="2838450" y="2171954"/>
            <a:ext cx="162401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 b="1" i="1" dirty="0">
                <a:solidFill>
                  <a:srgbClr val="000000"/>
                </a:solidFill>
                <a:latin typeface="Calibri" pitchFamily="34" charset="0"/>
              </a:rPr>
              <a:t>EO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 b="1" i="1" dirty="0">
                <a:solidFill>
                  <a:srgbClr val="000000"/>
                </a:solidFill>
                <a:latin typeface="Calibri" pitchFamily="34" charset="0"/>
              </a:rPr>
              <a:t>enabling element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 b="1" i="1" dirty="0">
                <a:solidFill>
                  <a:srgbClr val="000000"/>
                </a:solidFill>
                <a:latin typeface="Calibri" pitchFamily="34" charset="0"/>
              </a:rPr>
              <a:t>=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 b="1" i="1" dirty="0">
                <a:solidFill>
                  <a:srgbClr val="000000"/>
                </a:solidFill>
                <a:latin typeface="Calibri" pitchFamily="34" charset="0"/>
              </a:rPr>
              <a:t>“commodity layer” </a:t>
            </a:r>
            <a:r>
              <a:rPr lang="en-GB" altLang="en-US" sz="1200" b="1" i="1" dirty="0">
                <a:solidFill>
                  <a:srgbClr val="000000"/>
                </a:solidFill>
                <a:latin typeface="Calibri" pitchFamily="34" charset="0"/>
              </a:rPr>
              <a:t>acting as a </a:t>
            </a:r>
            <a:r>
              <a:rPr lang="en-GB" altLang="en-US" sz="1200" b="1" i="1" dirty="0">
                <a:solidFill>
                  <a:srgbClr val="FF0000"/>
                </a:solidFill>
                <a:latin typeface="Calibri" pitchFamily="34" charset="0"/>
              </a:rPr>
              <a:t>back office</a:t>
            </a:r>
          </a:p>
        </p:txBody>
      </p:sp>
      <p:grpSp>
        <p:nvGrpSpPr>
          <p:cNvPr id="103" name="Group 102"/>
          <p:cNvGrpSpPr>
            <a:grpSpLocks/>
          </p:cNvGrpSpPr>
          <p:nvPr/>
        </p:nvGrpSpPr>
        <p:grpSpPr bwMode="auto">
          <a:xfrm>
            <a:off x="2755943" y="4180065"/>
            <a:ext cx="1233488" cy="674688"/>
            <a:chOff x="3006152" y="4734598"/>
            <a:chExt cx="1233787" cy="6742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4" name="Group 16"/>
            <p:cNvGrpSpPr>
              <a:grpSpLocks/>
            </p:cNvGrpSpPr>
            <p:nvPr/>
          </p:nvGrpSpPr>
          <p:grpSpPr bwMode="auto">
            <a:xfrm>
              <a:off x="3006152" y="4734598"/>
              <a:ext cx="1154862" cy="614537"/>
              <a:chOff x="3006152" y="4734598"/>
              <a:chExt cx="1154862" cy="614537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3010916" y="4734598"/>
                <a:ext cx="1149629" cy="613975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07" name="Picture 2" descr="http://www.ams.net.au/sites/default/files/images/icon-IT-support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7643" y="4762072"/>
                <a:ext cx="351920" cy="352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1311" y="4815639"/>
                <a:ext cx="305716" cy="302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9" name="TextBox 12"/>
              <p:cNvSpPr txBox="1">
                <a:spLocks noChangeArrowheads="1"/>
              </p:cNvSpPr>
              <p:nvPr/>
            </p:nvSpPr>
            <p:spPr bwMode="auto">
              <a:xfrm>
                <a:off x="3006152" y="5102914"/>
                <a:ext cx="50505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AutoNum type="arabicPeriod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AutoNum type="alphaLcPeriod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GB" altLang="en-US" sz="1000" b="1" smtClean="0">
                    <a:solidFill>
                      <a:schemeClr val="tx1"/>
                    </a:solidFill>
                    <a:latin typeface="Calibri" pitchFamily="34" charset="0"/>
                  </a:rPr>
                  <a:t>Data</a:t>
                </a:r>
              </a:p>
            </p:txBody>
          </p:sp>
        </p:grpSp>
        <p:sp>
          <p:nvSpPr>
            <p:cNvPr id="105" name="TextBox 101"/>
            <p:cNvSpPr txBox="1">
              <a:spLocks noChangeArrowheads="1"/>
            </p:cNvSpPr>
            <p:nvPr/>
          </p:nvSpPr>
          <p:spPr bwMode="auto">
            <a:xfrm>
              <a:off x="3387267" y="5008750"/>
              <a:ext cx="8526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rabi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lphaL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000" b="1" smtClean="0">
                  <a:solidFill>
                    <a:schemeClr val="tx1"/>
                  </a:solidFill>
                  <a:latin typeface="Calibri" pitchFamily="34" charset="0"/>
                </a:rPr>
                <a:t>Processing power</a:t>
              </a:r>
            </a:p>
          </p:txBody>
        </p:sp>
      </p:grpSp>
      <p:grpSp>
        <p:nvGrpSpPr>
          <p:cNvPr id="13342" name="Group 5"/>
          <p:cNvGrpSpPr>
            <a:grpSpLocks/>
          </p:cNvGrpSpPr>
          <p:nvPr/>
        </p:nvGrpSpPr>
        <p:grpSpPr bwMode="auto">
          <a:xfrm>
            <a:off x="6667500" y="3903917"/>
            <a:ext cx="895350" cy="1162050"/>
            <a:chOff x="7289332" y="3925884"/>
            <a:chExt cx="854015" cy="1162274"/>
          </a:xfrm>
        </p:grpSpPr>
        <p:sp>
          <p:nvSpPr>
            <p:cNvPr id="135" name="Rounded Rectangle 134"/>
            <p:cNvSpPr>
              <a:spLocks noChangeArrowheads="1"/>
            </p:cNvSpPr>
            <p:nvPr/>
          </p:nvSpPr>
          <p:spPr bwMode="auto">
            <a:xfrm>
              <a:off x="7289332" y="3925884"/>
              <a:ext cx="854015" cy="1162274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25640" name="Picture 2" descr="http://cecomps.com/wp-content/themes/pwm-theme/img/computer-repair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5229" y="3965963"/>
              <a:ext cx="542223" cy="517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TextBox 135"/>
            <p:cNvSpPr txBox="1"/>
            <p:nvPr/>
          </p:nvSpPr>
          <p:spPr bwMode="auto">
            <a:xfrm>
              <a:off x="7289332" y="4505433"/>
              <a:ext cx="854015" cy="5779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050" b="1" dirty="0">
                  <a:latin typeface="Calibri" panose="020F0502020204030204" pitchFamily="34" charset="0"/>
                  <a:ea typeface="ＭＳ Ｐゴシック" pitchFamily="34" charset="-128"/>
                </a:rPr>
                <a:t>exploitation platform front end</a:t>
              </a:r>
            </a:p>
          </p:txBody>
        </p:sp>
      </p:grpSp>
      <p:sp>
        <p:nvSpPr>
          <p:cNvPr id="4" name="Rectangle 109"/>
          <p:cNvSpPr>
            <a:spLocks noChangeArrowheads="1"/>
          </p:cNvSpPr>
          <p:nvPr/>
        </p:nvSpPr>
        <p:spPr bwMode="auto">
          <a:xfrm>
            <a:off x="2725738" y="4846892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800" b="1" i="1">
                <a:solidFill>
                  <a:schemeClr val="tx1"/>
                </a:solidFill>
                <a:latin typeface="Calibri" pitchFamily="34" charset="0"/>
              </a:rPr>
              <a:t>Co-location of processing power &amp; data is an asset</a:t>
            </a:r>
          </a:p>
        </p:txBody>
      </p:sp>
      <p:pic>
        <p:nvPicPr>
          <p:cNvPr id="25629" name="Picture 2" descr="Multy User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3886454"/>
            <a:ext cx="3762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0" name="Picture 2" descr="Multy User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4270629"/>
            <a:ext cx="37623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1" name="Picture 2" descr="Multy User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4694492"/>
            <a:ext cx="3762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8" name="Group 127"/>
          <p:cNvGrpSpPr>
            <a:grpSpLocks/>
          </p:cNvGrpSpPr>
          <p:nvPr/>
        </p:nvGrpSpPr>
        <p:grpSpPr bwMode="auto">
          <a:xfrm>
            <a:off x="4316027" y="3989114"/>
            <a:ext cx="711200" cy="1066668"/>
            <a:chOff x="4102164" y="3828102"/>
            <a:chExt cx="710532" cy="8853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29" name="Group 16"/>
            <p:cNvGrpSpPr>
              <a:grpSpLocks/>
            </p:cNvGrpSpPr>
            <p:nvPr/>
          </p:nvGrpSpPr>
          <p:grpSpPr bwMode="auto">
            <a:xfrm>
              <a:off x="4102164" y="3828102"/>
              <a:ext cx="710532" cy="885354"/>
              <a:chOff x="3260459" y="4673608"/>
              <a:chExt cx="1035314" cy="582378"/>
            </a:xfrm>
          </p:grpSpPr>
          <p:sp>
            <p:nvSpPr>
              <p:cNvPr id="131" name="Rounded Rectangle 130"/>
              <p:cNvSpPr/>
              <p:nvPr/>
            </p:nvSpPr>
            <p:spPr>
              <a:xfrm>
                <a:off x="3345966" y="4673608"/>
                <a:ext cx="859680" cy="56389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32" name="TextBox 12"/>
              <p:cNvSpPr txBox="1">
                <a:spLocks noChangeArrowheads="1"/>
              </p:cNvSpPr>
              <p:nvPr/>
            </p:nvSpPr>
            <p:spPr bwMode="auto">
              <a:xfrm>
                <a:off x="3260459" y="4953515"/>
                <a:ext cx="1035314" cy="302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AutoNum type="arabicPeriod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AutoNum type="alphaLcPeriod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GB" altLang="en-US" sz="1000" b="1" dirty="0" smtClean="0">
                    <a:solidFill>
                      <a:schemeClr val="tx1"/>
                    </a:solidFill>
                    <a:latin typeface="Calibri" pitchFamily="34" charset="0"/>
                  </a:rPr>
                  <a:t>common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GB" altLang="en-US" sz="1000" b="1" dirty="0">
                    <a:solidFill>
                      <a:schemeClr val="tx1"/>
                    </a:solidFill>
                    <a:latin typeface="Calibri" pitchFamily="34" charset="0"/>
                  </a:rPr>
                  <a:t>e</a:t>
                </a:r>
                <a:r>
                  <a:rPr lang="en-GB" altLang="en-US" sz="1000" b="1" dirty="0" smtClean="0">
                    <a:solidFill>
                      <a:schemeClr val="tx1"/>
                    </a:solidFill>
                    <a:latin typeface="Calibri" pitchFamily="34" charset="0"/>
                  </a:rPr>
                  <a:t>nabling elements</a:t>
                </a:r>
              </a:p>
            </p:txBody>
          </p:sp>
        </p:grpSp>
        <p:pic>
          <p:nvPicPr>
            <p:cNvPr id="13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586" y="3828104"/>
              <a:ext cx="491047" cy="491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340" name="Group 2"/>
          <p:cNvGrpSpPr>
            <a:grpSpLocks/>
          </p:cNvGrpSpPr>
          <p:nvPr/>
        </p:nvGrpSpPr>
        <p:grpSpPr bwMode="auto">
          <a:xfrm>
            <a:off x="5529263" y="3845179"/>
            <a:ext cx="660400" cy="1366838"/>
            <a:chOff x="5653616" y="3928837"/>
            <a:chExt cx="660922" cy="1367069"/>
          </a:xfrm>
        </p:grpSpPr>
        <p:sp>
          <p:nvSpPr>
            <p:cNvPr id="134" name="Rounded Rectangle 133"/>
            <p:cNvSpPr>
              <a:spLocks noChangeArrowheads="1"/>
            </p:cNvSpPr>
            <p:nvPr/>
          </p:nvSpPr>
          <p:spPr bwMode="auto">
            <a:xfrm>
              <a:off x="5682214" y="3928837"/>
              <a:ext cx="591017" cy="1335314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12325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15669" y="3971707"/>
              <a:ext cx="359059" cy="287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326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15669" y="4295612"/>
              <a:ext cx="359059" cy="285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327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15669" y="4619517"/>
              <a:ext cx="359059" cy="285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24" name="TextBox 123"/>
            <p:cNvSpPr txBox="1"/>
            <p:nvPr/>
          </p:nvSpPr>
          <p:spPr bwMode="auto">
            <a:xfrm>
              <a:off x="5653616" y="4879911"/>
              <a:ext cx="660922" cy="4159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050" b="1" dirty="0">
                  <a:latin typeface="Calibri" panose="020F0502020204030204" pitchFamily="34" charset="0"/>
                  <a:ea typeface="ＭＳ Ｐゴシック" pitchFamily="34" charset="-128"/>
                </a:rPr>
                <a:t>EO data tools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0" y="0"/>
            <a:ext cx="1802096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1100" b="1" dirty="0">
                <a:latin typeface="Calibri" panose="020F0502020204030204" pitchFamily="34" charset="0"/>
              </a:rPr>
              <a:t>Part 2 - </a:t>
            </a:r>
            <a:r>
              <a:rPr lang="en-GB" sz="1100" b="1" i="1" dirty="0">
                <a:latin typeface="Calibri" panose="020F0502020204030204" pitchFamily="34" charset="0"/>
              </a:rPr>
              <a:t>Architecture outline</a:t>
            </a:r>
          </a:p>
        </p:txBody>
      </p:sp>
      <p:sp>
        <p:nvSpPr>
          <p:cNvPr id="82" name="Title 91"/>
          <p:cNvSpPr txBox="1">
            <a:spLocks/>
          </p:cNvSpPr>
          <p:nvPr/>
        </p:nvSpPr>
        <p:spPr bwMode="auto">
          <a:xfrm>
            <a:off x="402395" y="151502"/>
            <a:ext cx="7827264" cy="89255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altLang="en-US" sz="2800" b="1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EO Innovation Europe</a:t>
            </a:r>
            <a:r>
              <a:rPr lang="en-GB" altLang="en-US" sz="2800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/>
            </a:r>
            <a:br>
              <a:rPr lang="en-GB" altLang="en-US" sz="2800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</a:br>
            <a:r>
              <a:rPr lang="en-GB" altLang="en-US" sz="2400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GB" altLang="en-US" sz="2000" b="1" i="1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elements</a:t>
            </a:r>
            <a:r>
              <a:rPr lang="en-GB" altLang="en-US" sz="2000" i="1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 of the network </a:t>
            </a:r>
            <a:r>
              <a:rPr lang="en-GB" altLang="en-US" sz="2000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&amp; </a:t>
            </a:r>
            <a:r>
              <a:rPr lang="en-GB" altLang="en-US" sz="2000" b="1" i="1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components</a:t>
            </a:r>
            <a:r>
              <a:rPr lang="en-GB" altLang="en-US" sz="2000" i="1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 of each exploitation platform</a:t>
            </a:r>
            <a:endParaRPr lang="en-GB" altLang="en-US" sz="2000" i="1" kern="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4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5145610" y="2279491"/>
            <a:ext cx="1214120" cy="3847207"/>
          </a:xfrm>
          <a:prstGeom prst="rect">
            <a:avLst/>
          </a:prstGeom>
          <a:solidFill>
            <a:schemeClr val="accent5">
              <a:lumMod val="75000"/>
              <a:alpha val="7097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600" b="1" dirty="0">
                <a:latin typeface="Calibri" panose="020F0502020204030204" pitchFamily="34" charset="0"/>
              </a:rPr>
              <a:t>Data Analytics layer</a:t>
            </a:r>
          </a:p>
          <a:p>
            <a:pPr algn="ctr" eaLnBrk="1" hangingPunct="1"/>
            <a:endParaRPr lang="en-GB" altLang="en-US" sz="1400" dirty="0" smtClean="0">
              <a:latin typeface="Calibri" panose="020F0502020204030204" pitchFamily="34" charset="0"/>
            </a:endParaRPr>
          </a:p>
          <a:p>
            <a:pPr algn="ctr" eaLnBrk="1" hangingPunct="1"/>
            <a:r>
              <a:rPr lang="en-GB" altLang="en-US" sz="1400" dirty="0" smtClean="0">
                <a:latin typeface="Calibri" panose="020F0502020204030204" pitchFamily="34" charset="0"/>
              </a:rPr>
              <a:t>Data mining</a:t>
            </a:r>
            <a:endParaRPr lang="en-GB" altLang="en-US" sz="1400" dirty="0">
              <a:latin typeface="Calibri" panose="020F0502020204030204" pitchFamily="34" charset="0"/>
            </a:endParaRPr>
          </a:p>
          <a:p>
            <a:pPr algn="ctr" eaLnBrk="1" hangingPunct="1"/>
            <a:endParaRPr lang="en-GB" altLang="en-US" sz="1400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en-GB" altLang="en-US" sz="1400" dirty="0" smtClean="0">
                <a:latin typeface="Calibri" panose="020F0502020204030204" pitchFamily="34" charset="0"/>
              </a:rPr>
              <a:t> </a:t>
            </a:r>
            <a:r>
              <a:rPr lang="en-GB" altLang="en-US" sz="1400" dirty="0">
                <a:latin typeface="Calibri" panose="020F0502020204030204" pitchFamily="34" charset="0"/>
              </a:rPr>
              <a:t>D</a:t>
            </a:r>
            <a:r>
              <a:rPr lang="en-GB" altLang="en-US" sz="1400" dirty="0" smtClean="0">
                <a:latin typeface="Calibri" panose="020F0502020204030204" pitchFamily="34" charset="0"/>
              </a:rPr>
              <a:t>ata visualisation</a:t>
            </a:r>
          </a:p>
          <a:p>
            <a:pPr algn="ctr" eaLnBrk="1" hangingPunct="1"/>
            <a:endParaRPr lang="en-GB" altLang="en-US" sz="1400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en-GB" altLang="en-US" sz="1400" dirty="0" smtClean="0">
                <a:latin typeface="Calibri" panose="020F0502020204030204" pitchFamily="34" charset="0"/>
              </a:rPr>
              <a:t>Toolboxes</a:t>
            </a:r>
          </a:p>
          <a:p>
            <a:pPr algn="ctr" eaLnBrk="1" hangingPunct="1"/>
            <a:endParaRPr lang="en-GB" altLang="en-US" sz="1400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en-GB" altLang="en-US" sz="1400" dirty="0" err="1" smtClean="0">
                <a:latin typeface="Calibri" panose="020F0502020204030204" pitchFamily="34" charset="0"/>
              </a:rPr>
              <a:t>Datacube</a:t>
            </a:r>
            <a:endParaRPr lang="en-GB" altLang="en-US" sz="1400" dirty="0" smtClean="0">
              <a:latin typeface="Calibri" panose="020F0502020204030204" pitchFamily="34" charset="0"/>
            </a:endParaRPr>
          </a:p>
          <a:p>
            <a:pPr algn="ctr" eaLnBrk="1" hangingPunct="1"/>
            <a:endParaRPr lang="en-GB" altLang="en-US" sz="1400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en-GB" altLang="en-US" sz="1400" dirty="0" smtClean="0">
                <a:latin typeface="Calibri" panose="020F0502020204030204" pitchFamily="34" charset="0"/>
              </a:rPr>
              <a:t>….</a:t>
            </a:r>
          </a:p>
          <a:p>
            <a:pPr algn="ctr" eaLnBrk="1" hangingPunct="1"/>
            <a:endParaRPr lang="en-GB" altLang="en-US" sz="1400" dirty="0">
              <a:latin typeface="Calibri" panose="020F0502020204030204" pitchFamily="34" charset="0"/>
            </a:endParaRPr>
          </a:p>
          <a:p>
            <a:pPr algn="ctr" eaLnBrk="1" hangingPunct="1"/>
            <a:endParaRPr lang="en-GB" altLang="en-US" sz="1400" dirty="0" smtClean="0">
              <a:latin typeface="Calibri" panose="020F0502020204030204" pitchFamily="34" charset="0"/>
            </a:endParaRPr>
          </a:p>
          <a:p>
            <a:pPr algn="ctr" eaLnBrk="1" hangingPunct="1"/>
            <a:endParaRPr lang="en-GB" altLang="en-US" sz="1400" dirty="0">
              <a:latin typeface="Calibri" panose="020F0502020204030204" pitchFamily="34" charset="0"/>
            </a:endParaRPr>
          </a:p>
        </p:txBody>
      </p:sp>
      <p:sp>
        <p:nvSpPr>
          <p:cNvPr id="78" name="TextBox 6"/>
          <p:cNvSpPr txBox="1">
            <a:spLocks noChangeArrowheads="1"/>
          </p:cNvSpPr>
          <p:nvPr/>
        </p:nvSpPr>
        <p:spPr bwMode="auto">
          <a:xfrm>
            <a:off x="1604214" y="2279311"/>
            <a:ext cx="1096897" cy="384720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1600" b="1" dirty="0" smtClean="0">
                <a:latin typeface="Calibri" panose="020F0502020204030204" pitchFamily="34" charset="0"/>
              </a:rPr>
              <a:t>Data </a:t>
            </a:r>
          </a:p>
          <a:p>
            <a:pPr algn="ctr" eaLnBrk="1" hangingPunct="1">
              <a:defRPr/>
            </a:pPr>
            <a:r>
              <a:rPr lang="en-GB" sz="1600" b="1" dirty="0" smtClean="0">
                <a:latin typeface="Calibri" panose="020F0502020204030204" pitchFamily="34" charset="0"/>
              </a:rPr>
              <a:t>layer </a:t>
            </a:r>
            <a:r>
              <a:rPr lang="en-GB" sz="1400" dirty="0" smtClean="0">
                <a:latin typeface="Calibri" panose="020F0502020204030204" pitchFamily="34" charset="0"/>
              </a:rPr>
              <a:t>(</a:t>
            </a:r>
            <a:r>
              <a:rPr lang="en-GB" sz="1400" dirty="0" err="1" smtClean="0">
                <a:latin typeface="Calibri" panose="020F0502020204030204" pitchFamily="34" charset="0"/>
              </a:rPr>
              <a:t>DaaS</a:t>
            </a:r>
            <a:r>
              <a:rPr lang="en-GB" sz="1400" dirty="0" smtClean="0">
                <a:latin typeface="Calibri" panose="020F0502020204030204" pitchFamily="34" charset="0"/>
              </a:rPr>
              <a:t>)</a:t>
            </a:r>
          </a:p>
          <a:p>
            <a:pPr algn="ctr" eaLnBrk="1" hangingPunct="1">
              <a:defRPr/>
            </a:pPr>
            <a:endParaRPr lang="en-GB" sz="1800" dirty="0" smtClean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GB" sz="1800" dirty="0" smtClean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GB" sz="1800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GB" sz="1800" dirty="0" smtClean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GB" sz="1800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GB" sz="1800" dirty="0" smtClean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GB" sz="1800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GB" sz="1600" dirty="0" smtClean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GB" sz="1800" dirty="0" smtClean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GB" sz="1600" dirty="0" smtClean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79" name="TextBox 7"/>
          <p:cNvSpPr txBox="1">
            <a:spLocks noChangeArrowheads="1"/>
          </p:cNvSpPr>
          <p:nvPr/>
        </p:nvSpPr>
        <p:spPr bwMode="auto">
          <a:xfrm>
            <a:off x="2701112" y="2279491"/>
            <a:ext cx="1102765" cy="381642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600" b="1" dirty="0">
                <a:latin typeface="Calibri" panose="020F0502020204030204" pitchFamily="34" charset="0"/>
              </a:rPr>
              <a:t>ICT </a:t>
            </a:r>
            <a:endParaRPr lang="en-GB" altLang="en-US" sz="1600" b="1" dirty="0" smtClean="0">
              <a:latin typeface="Calibri" panose="020F0502020204030204" pitchFamily="34" charset="0"/>
            </a:endParaRPr>
          </a:p>
          <a:p>
            <a:pPr algn="ctr" eaLnBrk="1" hangingPunct="1"/>
            <a:r>
              <a:rPr lang="en-GB" altLang="en-US" sz="1600" b="1" dirty="0" smtClean="0">
                <a:latin typeface="Calibri" panose="020F0502020204030204" pitchFamily="34" charset="0"/>
              </a:rPr>
              <a:t>layer </a:t>
            </a:r>
          </a:p>
          <a:p>
            <a:pPr algn="ctr" eaLnBrk="1" hangingPunct="1"/>
            <a:r>
              <a:rPr lang="en-GB" altLang="en-US" sz="1400" dirty="0" smtClean="0">
                <a:latin typeface="Calibri" panose="020F0502020204030204" pitchFamily="34" charset="0"/>
              </a:rPr>
              <a:t>(</a:t>
            </a:r>
            <a:r>
              <a:rPr lang="en-GB" altLang="en-US" sz="1400" dirty="0" err="1" smtClean="0">
                <a:latin typeface="Calibri" panose="020F0502020204030204" pitchFamily="34" charset="0"/>
              </a:rPr>
              <a:t>IaaS</a:t>
            </a:r>
            <a:r>
              <a:rPr lang="en-GB" altLang="en-US" sz="1400" dirty="0" smtClean="0">
                <a:latin typeface="Calibri" panose="020F0502020204030204" pitchFamily="34" charset="0"/>
              </a:rPr>
              <a:t> + </a:t>
            </a:r>
            <a:r>
              <a:rPr lang="en-GB" altLang="en-US" sz="1400" dirty="0" err="1" smtClean="0">
                <a:latin typeface="Calibri" panose="020F0502020204030204" pitchFamily="34" charset="0"/>
              </a:rPr>
              <a:t>PaaS</a:t>
            </a:r>
            <a:r>
              <a:rPr lang="en-GB" altLang="en-US" sz="1400" dirty="0">
                <a:latin typeface="Calibri" panose="020F0502020204030204" pitchFamily="34" charset="0"/>
              </a:rPr>
              <a:t>)</a:t>
            </a:r>
          </a:p>
          <a:p>
            <a:pPr algn="ctr" eaLnBrk="1" hangingPunct="1"/>
            <a:endParaRPr lang="en-GB" altLang="en-US" sz="1400" dirty="0" smtClean="0">
              <a:latin typeface="Calibri" panose="020F0502020204030204" pitchFamily="34" charset="0"/>
            </a:endParaRPr>
          </a:p>
          <a:p>
            <a:pPr algn="ctr" eaLnBrk="1" hangingPunct="1"/>
            <a:r>
              <a:rPr lang="en-GB" altLang="en-US" sz="1400" dirty="0" smtClean="0">
                <a:latin typeface="Calibri" panose="020F0502020204030204" pitchFamily="34" charset="0"/>
              </a:rPr>
              <a:t>Data Storage </a:t>
            </a:r>
          </a:p>
          <a:p>
            <a:pPr algn="ctr" eaLnBrk="1" hangingPunct="1"/>
            <a:endParaRPr lang="en-GB" altLang="en-US" sz="1200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en-GB" altLang="en-US" sz="1400" dirty="0" smtClean="0">
                <a:latin typeface="Calibri" panose="020F0502020204030204" pitchFamily="34" charset="0"/>
              </a:rPr>
              <a:t>High </a:t>
            </a:r>
            <a:r>
              <a:rPr lang="en-GB" altLang="en-US" sz="1400" dirty="0">
                <a:latin typeface="Calibri" panose="020F0502020204030204" pitchFamily="34" charset="0"/>
              </a:rPr>
              <a:t>Processing </a:t>
            </a:r>
            <a:r>
              <a:rPr lang="en-GB" altLang="en-US" sz="1400" dirty="0" smtClean="0">
                <a:latin typeface="Calibri" panose="020F0502020204030204" pitchFamily="34" charset="0"/>
              </a:rPr>
              <a:t>Computing </a:t>
            </a:r>
          </a:p>
          <a:p>
            <a:pPr algn="ctr" eaLnBrk="1" hangingPunct="1"/>
            <a:endParaRPr lang="en-GB" altLang="en-US" sz="1200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en-GB" altLang="en-US" sz="1400" dirty="0" smtClean="0">
                <a:latin typeface="Calibri" panose="020F0502020204030204" pitchFamily="34" charset="0"/>
              </a:rPr>
              <a:t>High </a:t>
            </a:r>
            <a:r>
              <a:rPr lang="en-GB" altLang="en-US" sz="1400" dirty="0">
                <a:latin typeface="Calibri" panose="020F0502020204030204" pitchFamily="34" charset="0"/>
              </a:rPr>
              <a:t>Bandwidth Network </a:t>
            </a:r>
            <a:r>
              <a:rPr lang="en-GB" altLang="en-US" sz="1400" dirty="0" smtClean="0">
                <a:latin typeface="Calibri" panose="020F0502020204030204" pitchFamily="34" charset="0"/>
              </a:rPr>
              <a:t>connection</a:t>
            </a:r>
          </a:p>
          <a:p>
            <a:pPr algn="ctr" eaLnBrk="1" hangingPunct="1"/>
            <a:endParaRPr lang="en-GB" altLang="en-US" sz="1400" dirty="0" smtClean="0">
              <a:latin typeface="Calibri" panose="020F0502020204030204" pitchFamily="34" charset="0"/>
            </a:endParaRPr>
          </a:p>
          <a:p>
            <a:pPr algn="ctr" eaLnBrk="1" hangingPunct="1"/>
            <a:r>
              <a:rPr lang="en-GB" altLang="en-US" sz="1400" dirty="0" smtClean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2" name="TextBox 10"/>
          <p:cNvSpPr txBox="1">
            <a:spLocks noChangeArrowheads="1"/>
          </p:cNvSpPr>
          <p:nvPr/>
        </p:nvSpPr>
        <p:spPr bwMode="auto">
          <a:xfrm>
            <a:off x="6359730" y="2279491"/>
            <a:ext cx="1471326" cy="3847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600" b="1" dirty="0">
                <a:latin typeface="Calibri" panose="020F0502020204030204" pitchFamily="34" charset="0"/>
              </a:rPr>
              <a:t>Community (</a:t>
            </a:r>
            <a:r>
              <a:rPr lang="en-GB" altLang="en-US" sz="1600" b="1" dirty="0" smtClean="0">
                <a:latin typeface="Calibri" panose="020F0502020204030204" pitchFamily="34" charset="0"/>
              </a:rPr>
              <a:t>value adding</a:t>
            </a:r>
            <a:r>
              <a:rPr lang="en-GB" altLang="en-US" sz="1600" b="1" dirty="0">
                <a:latin typeface="Calibri" panose="020F0502020204030204" pitchFamily="34" charset="0"/>
              </a:rPr>
              <a:t>) layer</a:t>
            </a:r>
            <a:endParaRPr lang="en-GB" altLang="en-US" sz="1600" i="1" dirty="0">
              <a:latin typeface="Calibri" panose="020F0502020204030204" pitchFamily="34" charset="0"/>
            </a:endParaRPr>
          </a:p>
          <a:p>
            <a:pPr algn="ctr" eaLnBrk="1" hangingPunct="1"/>
            <a:endParaRPr lang="en-GB" altLang="en-US" sz="1400" dirty="0" smtClean="0">
              <a:latin typeface="Calibri" panose="020F0502020204030204" pitchFamily="34" charset="0"/>
            </a:endParaRPr>
          </a:p>
          <a:p>
            <a:pPr algn="ctr" eaLnBrk="1" hangingPunct="1"/>
            <a:r>
              <a:rPr lang="en-GB" altLang="en-US" sz="1400" dirty="0" smtClean="0">
                <a:latin typeface="Calibri" panose="020F0502020204030204" pitchFamily="34" charset="0"/>
              </a:rPr>
              <a:t>Tools &amp; </a:t>
            </a:r>
            <a:r>
              <a:rPr lang="en-GB" altLang="en-US" sz="1400" dirty="0">
                <a:latin typeface="Calibri" panose="020F0502020204030204" pitchFamily="34" charset="0"/>
              </a:rPr>
              <a:t>services tailored </a:t>
            </a:r>
            <a:endParaRPr lang="en-GB" altLang="en-US" sz="1400" dirty="0" smtClean="0">
              <a:latin typeface="Calibri" panose="020F0502020204030204" pitchFamily="34" charset="0"/>
            </a:endParaRPr>
          </a:p>
          <a:p>
            <a:pPr algn="ctr" eaLnBrk="1" hangingPunct="1"/>
            <a:r>
              <a:rPr lang="en-GB" altLang="en-US" sz="1400" dirty="0">
                <a:latin typeface="Calibri" panose="020F0502020204030204" pitchFamily="34" charset="0"/>
              </a:rPr>
              <a:t>f</a:t>
            </a:r>
            <a:r>
              <a:rPr lang="en-GB" altLang="en-US" sz="1400" dirty="0" smtClean="0">
                <a:latin typeface="Calibri" panose="020F0502020204030204" pitchFamily="34" charset="0"/>
              </a:rPr>
              <a:t>or: </a:t>
            </a:r>
          </a:p>
          <a:p>
            <a:pPr algn="ctr" eaLnBrk="1" hangingPunct="1"/>
            <a:endParaRPr lang="en-GB" altLang="en-US" sz="1200" dirty="0" smtClean="0">
              <a:latin typeface="Calibri" panose="020F0502020204030204" pitchFamily="34" charset="0"/>
            </a:endParaRPr>
          </a:p>
          <a:p>
            <a:pPr algn="ctr" eaLnBrk="1" hangingPunct="1"/>
            <a:r>
              <a:rPr lang="en-GB" altLang="en-US" sz="1400" dirty="0" smtClean="0">
                <a:latin typeface="Calibri" panose="020F0502020204030204" pitchFamily="34" charset="0"/>
              </a:rPr>
              <a:t>Mission/</a:t>
            </a:r>
          </a:p>
          <a:p>
            <a:pPr algn="ctr" eaLnBrk="1" hangingPunct="1"/>
            <a:r>
              <a:rPr lang="en-GB" altLang="en-US" sz="1400" dirty="0" smtClean="0">
                <a:latin typeface="Calibri" panose="020F0502020204030204" pitchFamily="34" charset="0"/>
              </a:rPr>
              <a:t/>
            </a:r>
            <a:br>
              <a:rPr lang="en-GB" altLang="en-US" sz="1400" dirty="0" smtClean="0">
                <a:latin typeface="Calibri" panose="020F0502020204030204" pitchFamily="34" charset="0"/>
              </a:rPr>
            </a:br>
            <a:r>
              <a:rPr lang="en-GB" altLang="en-US" sz="1400" dirty="0" smtClean="0">
                <a:latin typeface="Calibri" panose="020F0502020204030204" pitchFamily="34" charset="0"/>
              </a:rPr>
              <a:t>Thematic/</a:t>
            </a:r>
          </a:p>
          <a:p>
            <a:pPr algn="ctr" eaLnBrk="1" hangingPunct="1"/>
            <a:r>
              <a:rPr lang="en-GB" altLang="en-US" sz="1400" dirty="0" smtClean="0">
                <a:latin typeface="Calibri" panose="020F0502020204030204" pitchFamily="34" charset="0"/>
              </a:rPr>
              <a:t/>
            </a:r>
            <a:br>
              <a:rPr lang="en-GB" altLang="en-US" sz="1400" dirty="0" smtClean="0">
                <a:latin typeface="Calibri" panose="020F0502020204030204" pitchFamily="34" charset="0"/>
              </a:rPr>
            </a:br>
            <a:r>
              <a:rPr lang="en-GB" altLang="en-US" sz="1400" dirty="0" smtClean="0">
                <a:latin typeface="Calibri" panose="020F0502020204030204" pitchFamily="34" charset="0"/>
              </a:rPr>
              <a:t>Regional/</a:t>
            </a:r>
          </a:p>
          <a:p>
            <a:pPr algn="ctr" eaLnBrk="1" hangingPunct="1"/>
            <a:r>
              <a:rPr lang="en-GB" altLang="en-US" sz="1400" dirty="0" smtClean="0">
                <a:latin typeface="Calibri" panose="020F0502020204030204" pitchFamily="34" charset="0"/>
              </a:rPr>
              <a:t>…</a:t>
            </a:r>
            <a:br>
              <a:rPr lang="en-GB" altLang="en-US" sz="1400" dirty="0" smtClean="0">
                <a:latin typeface="Calibri" panose="020F0502020204030204" pitchFamily="34" charset="0"/>
              </a:rPr>
            </a:br>
            <a:r>
              <a:rPr lang="en-GB" altLang="en-US" sz="1400" dirty="0" smtClean="0">
                <a:latin typeface="Calibri" panose="020F0502020204030204" pitchFamily="34" charset="0"/>
              </a:rPr>
              <a:t>needs</a:t>
            </a:r>
          </a:p>
          <a:p>
            <a:pPr algn="ctr" eaLnBrk="1" hangingPunct="1"/>
            <a:endParaRPr lang="en-GB" altLang="en-US" sz="1400" dirty="0">
              <a:latin typeface="Calibri" panose="020F0502020204030204" pitchFamily="34" charset="0"/>
            </a:endParaRPr>
          </a:p>
          <a:p>
            <a:pPr algn="ctr" eaLnBrk="1" hangingPunct="1"/>
            <a:endParaRPr lang="en-GB" altLang="en-US" sz="1400" dirty="0">
              <a:latin typeface="Calibri" panose="020F0502020204030204" pitchFamily="34" charset="0"/>
            </a:endParaRPr>
          </a:p>
        </p:txBody>
      </p:sp>
      <p:sp>
        <p:nvSpPr>
          <p:cNvPr id="108" name="Flowchart: Magnetic Disk 35"/>
          <p:cNvSpPr/>
          <p:nvPr/>
        </p:nvSpPr>
        <p:spPr>
          <a:xfrm>
            <a:off x="925590" y="2457536"/>
            <a:ext cx="797531" cy="835215"/>
          </a:xfrm>
          <a:prstGeom prst="flowChartMagneticDisk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srgbClr val="0033CC"/>
                </a:solidFill>
                <a:latin typeface="Calibri" panose="020F0502020204030204" pitchFamily="34" charset="0"/>
              </a:rPr>
              <a:t>EO Mission</a:t>
            </a:r>
          </a:p>
          <a:p>
            <a:pPr algn="ctr">
              <a:defRPr/>
            </a:pPr>
            <a:r>
              <a:rPr lang="en-GB" sz="1000" b="1" dirty="0">
                <a:solidFill>
                  <a:srgbClr val="0033CC"/>
                </a:solidFill>
                <a:latin typeface="Calibri" panose="020F0502020204030204" pitchFamily="34" charset="0"/>
              </a:rPr>
              <a:t>Data</a:t>
            </a:r>
          </a:p>
        </p:txBody>
      </p:sp>
      <p:sp>
        <p:nvSpPr>
          <p:cNvPr id="109" name="Flowchart: Magnetic Disk 39"/>
          <p:cNvSpPr/>
          <p:nvPr/>
        </p:nvSpPr>
        <p:spPr>
          <a:xfrm>
            <a:off x="942927" y="3371877"/>
            <a:ext cx="762856" cy="833804"/>
          </a:xfrm>
          <a:prstGeom prst="flowChartMagneticDisk">
            <a:avLst/>
          </a:prstGeom>
          <a:solidFill>
            <a:srgbClr val="FFCC6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srgbClr val="0033CC"/>
                </a:solidFill>
                <a:latin typeface="Calibri" panose="020F0502020204030204" pitchFamily="34" charset="0"/>
              </a:rPr>
              <a:t>In-situ Data</a:t>
            </a:r>
          </a:p>
        </p:txBody>
      </p:sp>
      <p:sp>
        <p:nvSpPr>
          <p:cNvPr id="110" name="Flowchart: Magnetic Disk 40"/>
          <p:cNvSpPr/>
          <p:nvPr/>
        </p:nvSpPr>
        <p:spPr>
          <a:xfrm>
            <a:off x="954023" y="4284807"/>
            <a:ext cx="740664" cy="835215"/>
          </a:xfrm>
          <a:prstGeom prst="flowChartMagneticDisk">
            <a:avLst/>
          </a:prstGeom>
          <a:solidFill>
            <a:srgbClr val="FF666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srgbClr val="0033CC"/>
                </a:solidFill>
                <a:latin typeface="Calibri" panose="020F0502020204030204" pitchFamily="34" charset="0"/>
              </a:rPr>
              <a:t>Services Info</a:t>
            </a:r>
          </a:p>
        </p:txBody>
      </p:sp>
      <p:sp>
        <p:nvSpPr>
          <p:cNvPr id="111" name="Flowchart: Magnetic Disk 41"/>
          <p:cNvSpPr/>
          <p:nvPr/>
        </p:nvSpPr>
        <p:spPr>
          <a:xfrm>
            <a:off x="954023" y="5199147"/>
            <a:ext cx="740664" cy="835215"/>
          </a:xfrm>
          <a:prstGeom prst="flowChartMagneticDisk">
            <a:avLst/>
          </a:prstGeom>
          <a:solidFill>
            <a:srgbClr val="FF33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srgbClr val="0033CC"/>
                </a:solidFill>
                <a:latin typeface="Calibri" panose="020F0502020204030204" pitchFamily="34" charset="0"/>
              </a:rPr>
              <a:t>Non-EO Data</a:t>
            </a:r>
          </a:p>
        </p:txBody>
      </p:sp>
      <p:sp>
        <p:nvSpPr>
          <p:cNvPr id="4" name="Right Bracket 3"/>
          <p:cNvSpPr>
            <a:spLocks/>
          </p:cNvSpPr>
          <p:nvPr/>
        </p:nvSpPr>
        <p:spPr bwMode="auto">
          <a:xfrm rot="16200000">
            <a:off x="2581715" y="1008896"/>
            <a:ext cx="244665" cy="2199663"/>
          </a:xfrm>
          <a:prstGeom prst="rightBracket">
            <a:avLst>
              <a:gd name="adj" fmla="val 8328"/>
            </a:avLst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2242" y="1761263"/>
            <a:ext cx="1258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Back Office</a:t>
            </a:r>
          </a:p>
        </p:txBody>
      </p:sp>
      <p:sp>
        <p:nvSpPr>
          <p:cNvPr id="29" name="Right Bracket 28"/>
          <p:cNvSpPr>
            <a:spLocks/>
          </p:cNvSpPr>
          <p:nvPr/>
        </p:nvSpPr>
        <p:spPr bwMode="auto">
          <a:xfrm rot="16200000">
            <a:off x="5772629" y="86873"/>
            <a:ext cx="234949" cy="4033995"/>
          </a:xfrm>
          <a:prstGeom prst="rightBracket">
            <a:avLst>
              <a:gd name="adj" fmla="val 8327"/>
            </a:avLst>
          </a:prstGeom>
          <a:noFill/>
          <a:ln w="254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350" name="TextBox 29"/>
          <p:cNvSpPr txBox="1">
            <a:spLocks noChangeArrowheads="1"/>
          </p:cNvSpPr>
          <p:nvPr/>
        </p:nvSpPr>
        <p:spPr bwMode="auto">
          <a:xfrm>
            <a:off x="5118601" y="1801728"/>
            <a:ext cx="1317861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latin typeface="Calibri" panose="020F0502020204030204" pitchFamily="34" charset="0"/>
              </a:rPr>
              <a:t>Front Office</a:t>
            </a:r>
          </a:p>
        </p:txBody>
      </p:sp>
      <p:sp>
        <p:nvSpPr>
          <p:cNvPr id="14351" name="TextBox 5"/>
          <p:cNvSpPr txBox="1">
            <a:spLocks noChangeArrowheads="1"/>
          </p:cNvSpPr>
          <p:nvPr/>
        </p:nvSpPr>
        <p:spPr bwMode="auto">
          <a:xfrm>
            <a:off x="3873106" y="2279311"/>
            <a:ext cx="1272504" cy="381642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600" b="1" dirty="0">
                <a:latin typeface="Calibri" panose="020F0502020204030204" pitchFamily="34" charset="0"/>
              </a:rPr>
              <a:t>Middleware layer</a:t>
            </a:r>
          </a:p>
          <a:p>
            <a:pPr algn="ctr" eaLnBrk="1" hangingPunct="1"/>
            <a:endParaRPr lang="en-GB" altLang="en-US" sz="1400" dirty="0" smtClean="0">
              <a:latin typeface="Calibri" panose="020F0502020204030204" pitchFamily="34" charset="0"/>
            </a:endParaRPr>
          </a:p>
          <a:p>
            <a:pPr algn="ctr" eaLnBrk="1" hangingPunct="1"/>
            <a:endParaRPr lang="en-GB" altLang="en-US" sz="1400" dirty="0" smtClean="0">
              <a:latin typeface="Calibri" panose="020F0502020204030204" pitchFamily="34" charset="0"/>
            </a:endParaRPr>
          </a:p>
          <a:p>
            <a:pPr algn="ctr" eaLnBrk="1" hangingPunct="1"/>
            <a:r>
              <a:rPr lang="en-GB" altLang="en-US" sz="1400" dirty="0" smtClean="0">
                <a:latin typeface="Calibri" panose="020F0502020204030204" pitchFamily="34" charset="0"/>
              </a:rPr>
              <a:t>ICT/Data </a:t>
            </a:r>
            <a:r>
              <a:rPr lang="en-GB" altLang="en-US" sz="1400" dirty="0">
                <a:latin typeface="Calibri" panose="020F0502020204030204" pitchFamily="34" charset="0"/>
              </a:rPr>
              <a:t>resource </a:t>
            </a:r>
            <a:r>
              <a:rPr lang="en-GB" altLang="en-US" sz="1400" dirty="0" smtClean="0">
                <a:latin typeface="Calibri" panose="020F0502020204030204" pitchFamily="34" charset="0"/>
              </a:rPr>
              <a:t>accounting</a:t>
            </a:r>
          </a:p>
          <a:p>
            <a:pPr algn="ctr" eaLnBrk="1" hangingPunct="1"/>
            <a:endParaRPr lang="en-GB" altLang="en-US" sz="1400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en-GB" altLang="en-US" sz="1400" dirty="0" smtClean="0">
                <a:latin typeface="Calibri" panose="020F0502020204030204" pitchFamily="34" charset="0"/>
              </a:rPr>
              <a:t>Single Sign On</a:t>
            </a:r>
          </a:p>
          <a:p>
            <a:pPr algn="ctr" eaLnBrk="1" hangingPunct="1"/>
            <a:endParaRPr lang="en-GB" altLang="en-US" sz="1400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en-GB" altLang="en-US" sz="1400" dirty="0" smtClean="0">
                <a:latin typeface="Calibri" panose="020F0502020204030204" pitchFamily="34" charset="0"/>
              </a:rPr>
              <a:t>User </a:t>
            </a:r>
            <a:r>
              <a:rPr lang="en-GB" altLang="en-US" sz="1400" dirty="0">
                <a:latin typeface="Calibri" panose="020F0502020204030204" pitchFamily="34" charset="0"/>
              </a:rPr>
              <a:t>algorithm </a:t>
            </a:r>
            <a:r>
              <a:rPr lang="en-GB" altLang="en-US" sz="1400" dirty="0" smtClean="0">
                <a:latin typeface="Calibri" panose="020F0502020204030204" pitchFamily="34" charset="0"/>
              </a:rPr>
              <a:t>sandbox</a:t>
            </a:r>
          </a:p>
          <a:p>
            <a:pPr algn="ctr" eaLnBrk="1" hangingPunct="1"/>
            <a:endParaRPr lang="en-GB" altLang="en-US" sz="1400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en-GB" altLang="en-US" sz="1400" dirty="0" smtClean="0">
                <a:latin typeface="Calibri" panose="020F0502020204030204" pitchFamily="34" charset="0"/>
              </a:rPr>
              <a:t>…</a:t>
            </a:r>
          </a:p>
          <a:p>
            <a:pPr algn="ctr" eaLnBrk="1" hangingPunct="1"/>
            <a:endParaRPr lang="en-GB" altLang="en-US" sz="1400" dirty="0" smtClean="0">
              <a:latin typeface="Calibri" panose="020F0502020204030204" pitchFamily="34" charset="0"/>
            </a:endParaRPr>
          </a:p>
          <a:p>
            <a:pPr algn="ctr" eaLnBrk="1" hangingPunct="1"/>
            <a:endParaRPr lang="en-GB" altLang="en-US" sz="1400" dirty="0" smtClean="0">
              <a:latin typeface="Calibri" panose="020F0502020204030204" pitchFamily="34" charset="0"/>
            </a:endParaRPr>
          </a:p>
          <a:p>
            <a:pPr algn="ctr" eaLnBrk="1" hangingPunct="1"/>
            <a:endParaRPr lang="en-GB" altLang="en-US" sz="1400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9073" y="1105275"/>
            <a:ext cx="8624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Exploitation Platform can also be depicted to comprise a </a:t>
            </a:r>
            <a:r>
              <a:rPr lang="en-US" sz="1600" b="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combination of layers 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featuring specific functions and services. For example: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802096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1100" b="1" dirty="0">
                <a:latin typeface="Calibri" panose="020F0502020204030204" pitchFamily="34" charset="0"/>
              </a:rPr>
              <a:t>Part 2 - </a:t>
            </a:r>
            <a:r>
              <a:rPr lang="en-GB" sz="1100" b="1" i="1" dirty="0">
                <a:latin typeface="Calibri" panose="020F0502020204030204" pitchFamily="34" charset="0"/>
              </a:rPr>
              <a:t>Architecture outline</a:t>
            </a:r>
          </a:p>
        </p:txBody>
      </p:sp>
      <p:sp>
        <p:nvSpPr>
          <p:cNvPr id="20" name="Title 91"/>
          <p:cNvSpPr txBox="1">
            <a:spLocks/>
          </p:cNvSpPr>
          <p:nvPr/>
        </p:nvSpPr>
        <p:spPr bwMode="auto">
          <a:xfrm>
            <a:off x="1379245" y="130804"/>
            <a:ext cx="5942630" cy="892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altLang="en-US" sz="2800" b="1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EO Innovation Europe</a:t>
            </a:r>
            <a:r>
              <a:rPr lang="en-GB" altLang="en-US" sz="2800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/>
            </a:r>
            <a:br>
              <a:rPr lang="en-GB" altLang="en-US" sz="2800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</a:br>
            <a:r>
              <a:rPr lang="en-GB" altLang="en-US" sz="2400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GB" altLang="en-US" sz="2400" b="1" i="1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layered approach</a:t>
            </a:r>
            <a:endParaRPr lang="en-GB" altLang="en-US" sz="2400" i="1" kern="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Left-Right Arrow 20"/>
          <p:cNvSpPr/>
          <p:nvPr/>
        </p:nvSpPr>
        <p:spPr bwMode="auto">
          <a:xfrm>
            <a:off x="1678351" y="5571033"/>
            <a:ext cx="6136369" cy="639093"/>
          </a:xfrm>
          <a:prstGeom prst="leftRightArrow">
            <a:avLst>
              <a:gd name="adj1" fmla="val 72893"/>
              <a:gd name="adj2" fmla="val 66702"/>
            </a:avLst>
          </a:prstGeom>
          <a:solidFill>
            <a:srgbClr val="996633">
              <a:alpha val="80000"/>
            </a:srgb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i="1" dirty="0" smtClean="0">
                <a:latin typeface="Calibri" panose="020F0502020204030204" pitchFamily="34" charset="0"/>
              </a:rPr>
              <a:t>Exploitation platform</a:t>
            </a:r>
            <a:endParaRPr lang="en-GB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7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elay 11"/>
          <p:cNvSpPr/>
          <p:nvPr/>
        </p:nvSpPr>
        <p:spPr bwMode="auto">
          <a:xfrm>
            <a:off x="2474913" y="1748092"/>
            <a:ext cx="6315075" cy="4500562"/>
          </a:xfrm>
          <a:prstGeom prst="flowChartDelay">
            <a:avLst/>
          </a:prstGeom>
          <a:solidFill>
            <a:srgbClr val="9BE0FF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2474913" y="1748092"/>
            <a:ext cx="5289551" cy="4500562"/>
            <a:chOff x="1860550" y="1793875"/>
            <a:chExt cx="2574494" cy="4157663"/>
          </a:xfrm>
        </p:grpSpPr>
        <p:sp>
          <p:nvSpPr>
            <p:cNvPr id="55" name="Flowchart: Delay 54"/>
            <p:cNvSpPr/>
            <p:nvPr/>
          </p:nvSpPr>
          <p:spPr>
            <a:xfrm>
              <a:off x="1860550" y="1793875"/>
              <a:ext cx="2178120" cy="4157663"/>
            </a:xfrm>
            <a:prstGeom prst="flowChartDelay">
              <a:avLst/>
            </a:prstGeom>
            <a:solidFill>
              <a:srgbClr val="9BE0FF"/>
            </a:solidFill>
            <a:ln w="3175"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5668" name="TextBox 58"/>
            <p:cNvSpPr txBox="1">
              <a:spLocks noChangeArrowheads="1"/>
            </p:cNvSpPr>
            <p:nvPr/>
          </p:nvSpPr>
          <p:spPr bwMode="auto">
            <a:xfrm>
              <a:off x="3129098" y="2058373"/>
              <a:ext cx="130594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rabi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lphaL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 b="1" i="1" dirty="0">
                  <a:solidFill>
                    <a:srgbClr val="000000"/>
                  </a:solidFill>
                  <a:latin typeface="Calibri" pitchFamily="34" charset="0"/>
                </a:rPr>
                <a:t>EO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 b="1" i="1" dirty="0">
                  <a:solidFill>
                    <a:srgbClr val="000000"/>
                  </a:solidFill>
                  <a:latin typeface="Calibri" pitchFamily="34" charset="0"/>
                </a:rPr>
                <a:t>stimulating &amp; outreach elements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 b="1" i="1" dirty="0">
                  <a:solidFill>
                    <a:srgbClr val="000000"/>
                  </a:solidFill>
                  <a:latin typeface="Calibri" pitchFamily="34" charset="0"/>
                </a:rPr>
                <a:t>=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 b="1" i="1" dirty="0">
                  <a:solidFill>
                    <a:srgbClr val="000000"/>
                  </a:solidFill>
                  <a:latin typeface="Calibri" pitchFamily="34" charset="0"/>
                </a:rPr>
                <a:t>“value-adding layers” </a:t>
              </a:r>
              <a:r>
                <a:rPr lang="en-GB" altLang="en-US" sz="1200" b="1" i="1" dirty="0">
                  <a:solidFill>
                    <a:srgbClr val="000000"/>
                  </a:solidFill>
                  <a:latin typeface="Calibri" pitchFamily="34" charset="0"/>
                </a:rPr>
                <a:t/>
              </a:r>
              <a:br>
                <a:rPr lang="en-GB" altLang="en-US" sz="1200" b="1" i="1" dirty="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en-GB" altLang="en-US" sz="1200" b="1" i="1" dirty="0">
                  <a:solidFill>
                    <a:srgbClr val="000000"/>
                  </a:solidFill>
                  <a:latin typeface="Calibri" pitchFamily="34" charset="0"/>
                </a:rPr>
                <a:t>acting as a </a:t>
              </a:r>
              <a:r>
                <a:rPr lang="en-GB" altLang="en-US" sz="1200" b="1" i="1" dirty="0">
                  <a:solidFill>
                    <a:srgbClr val="FF0000"/>
                  </a:solidFill>
                  <a:latin typeface="Calibri" pitchFamily="34" charset="0"/>
                </a:rPr>
                <a:t>front office</a:t>
              </a:r>
            </a:p>
          </p:txBody>
        </p:sp>
      </p:grpSp>
      <p:sp>
        <p:nvSpPr>
          <p:cNvPr id="61" name="Flowchart: Delay 60"/>
          <p:cNvSpPr/>
          <p:nvPr/>
        </p:nvSpPr>
        <p:spPr bwMode="auto">
          <a:xfrm>
            <a:off x="2474913" y="1748092"/>
            <a:ext cx="2963862" cy="4500562"/>
          </a:xfrm>
          <a:prstGeom prst="flowChartDelay">
            <a:avLst/>
          </a:prstGeom>
          <a:solidFill>
            <a:srgbClr val="00FFFF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08117" y="5596191"/>
            <a:ext cx="2533650" cy="307975"/>
          </a:xfrm>
          <a:prstGeom prst="rect">
            <a:avLst/>
          </a:prstGeom>
          <a:solidFill>
            <a:srgbClr val="00B0F0">
              <a:alpha val="69803"/>
            </a:srgbClr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EO-Innovation Europe</a:t>
            </a:r>
            <a:endParaRPr lang="en-GB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grpSp>
        <p:nvGrpSpPr>
          <p:cNvPr id="25606" name="Group 64"/>
          <p:cNvGrpSpPr>
            <a:grpSpLocks/>
          </p:cNvGrpSpPr>
          <p:nvPr/>
        </p:nvGrpSpPr>
        <p:grpSpPr bwMode="auto">
          <a:xfrm>
            <a:off x="1085850" y="5494592"/>
            <a:ext cx="1458913" cy="546100"/>
            <a:chOff x="1272875" y="2161187"/>
            <a:chExt cx="1458876" cy="545665"/>
          </a:xfrm>
        </p:grpSpPr>
        <p:sp>
          <p:nvSpPr>
            <p:cNvPr id="66" name="Pentagon 65"/>
            <p:cNvSpPr/>
            <p:nvPr/>
          </p:nvSpPr>
          <p:spPr bwMode="auto">
            <a:xfrm rot="10800000">
              <a:off x="1272875" y="2162773"/>
              <a:ext cx="1108047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7" name="Pentagon 66"/>
            <p:cNvSpPr/>
            <p:nvPr/>
          </p:nvSpPr>
          <p:spPr bwMode="auto">
            <a:xfrm>
              <a:off x="1826899" y="2161187"/>
              <a:ext cx="904852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5607" name="Group 61"/>
          <p:cNvGrpSpPr>
            <a:grpSpLocks/>
          </p:cNvGrpSpPr>
          <p:nvPr/>
        </p:nvGrpSpPr>
        <p:grpSpPr bwMode="auto">
          <a:xfrm>
            <a:off x="1085850" y="4905629"/>
            <a:ext cx="1458913" cy="544513"/>
            <a:chOff x="1272875" y="2161187"/>
            <a:chExt cx="1458876" cy="545665"/>
          </a:xfrm>
        </p:grpSpPr>
        <p:sp>
          <p:nvSpPr>
            <p:cNvPr id="63" name="Pentagon 62"/>
            <p:cNvSpPr/>
            <p:nvPr/>
          </p:nvSpPr>
          <p:spPr bwMode="auto">
            <a:xfrm rot="10800000">
              <a:off x="1272875" y="2162778"/>
              <a:ext cx="1108047" cy="544074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4" name="Pentagon 63"/>
            <p:cNvSpPr/>
            <p:nvPr/>
          </p:nvSpPr>
          <p:spPr bwMode="auto">
            <a:xfrm>
              <a:off x="1826899" y="2161187"/>
              <a:ext cx="904852" cy="544074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5608" name="Group 57"/>
          <p:cNvGrpSpPr>
            <a:grpSpLocks/>
          </p:cNvGrpSpPr>
          <p:nvPr/>
        </p:nvGrpSpPr>
        <p:grpSpPr bwMode="auto">
          <a:xfrm>
            <a:off x="1103313" y="4315079"/>
            <a:ext cx="1458912" cy="546100"/>
            <a:chOff x="1272875" y="2161187"/>
            <a:chExt cx="1458876" cy="545665"/>
          </a:xfrm>
        </p:grpSpPr>
        <p:sp>
          <p:nvSpPr>
            <p:cNvPr id="59" name="Pentagon 58"/>
            <p:cNvSpPr/>
            <p:nvPr/>
          </p:nvSpPr>
          <p:spPr bwMode="auto">
            <a:xfrm rot="10800000">
              <a:off x="1272875" y="2162774"/>
              <a:ext cx="1108048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0" name="Pentagon 59"/>
            <p:cNvSpPr/>
            <p:nvPr/>
          </p:nvSpPr>
          <p:spPr bwMode="auto">
            <a:xfrm>
              <a:off x="1826898" y="2161187"/>
              <a:ext cx="904853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5609" name="Group 52"/>
          <p:cNvGrpSpPr>
            <a:grpSpLocks/>
          </p:cNvGrpSpPr>
          <p:nvPr/>
        </p:nvGrpSpPr>
        <p:grpSpPr bwMode="auto">
          <a:xfrm>
            <a:off x="1103313" y="3726117"/>
            <a:ext cx="1458912" cy="544512"/>
            <a:chOff x="1272875" y="2161187"/>
            <a:chExt cx="1458876" cy="545665"/>
          </a:xfrm>
        </p:grpSpPr>
        <p:sp>
          <p:nvSpPr>
            <p:cNvPr id="54" name="Pentagon 53"/>
            <p:cNvSpPr/>
            <p:nvPr/>
          </p:nvSpPr>
          <p:spPr bwMode="auto">
            <a:xfrm rot="10800000">
              <a:off x="1272875" y="2162777"/>
              <a:ext cx="1108048" cy="544075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7" name="Pentagon 56"/>
            <p:cNvSpPr/>
            <p:nvPr/>
          </p:nvSpPr>
          <p:spPr bwMode="auto">
            <a:xfrm>
              <a:off x="1826898" y="2161187"/>
              <a:ext cx="904853" cy="544075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5610" name="Group 49"/>
          <p:cNvGrpSpPr>
            <a:grpSpLocks/>
          </p:cNvGrpSpPr>
          <p:nvPr/>
        </p:nvGrpSpPr>
        <p:grpSpPr bwMode="auto">
          <a:xfrm>
            <a:off x="1103313" y="3135567"/>
            <a:ext cx="1458912" cy="546100"/>
            <a:chOff x="1272875" y="2161187"/>
            <a:chExt cx="1458876" cy="545665"/>
          </a:xfrm>
        </p:grpSpPr>
        <p:sp>
          <p:nvSpPr>
            <p:cNvPr id="51" name="Pentagon 50"/>
            <p:cNvSpPr/>
            <p:nvPr/>
          </p:nvSpPr>
          <p:spPr bwMode="auto">
            <a:xfrm rot="10800000">
              <a:off x="1272875" y="2162773"/>
              <a:ext cx="1108048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2" name="Pentagon 51"/>
            <p:cNvSpPr/>
            <p:nvPr/>
          </p:nvSpPr>
          <p:spPr bwMode="auto">
            <a:xfrm>
              <a:off x="1826898" y="2161187"/>
              <a:ext cx="904853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5611" name="Group 3"/>
          <p:cNvGrpSpPr>
            <a:grpSpLocks/>
          </p:cNvGrpSpPr>
          <p:nvPr/>
        </p:nvGrpSpPr>
        <p:grpSpPr bwMode="auto">
          <a:xfrm>
            <a:off x="1071563" y="2545017"/>
            <a:ext cx="1457325" cy="546100"/>
            <a:chOff x="1272875" y="2161187"/>
            <a:chExt cx="1458876" cy="545665"/>
          </a:xfrm>
        </p:grpSpPr>
        <p:sp>
          <p:nvSpPr>
            <p:cNvPr id="47" name="Pentagon 46"/>
            <p:cNvSpPr/>
            <p:nvPr/>
          </p:nvSpPr>
          <p:spPr bwMode="auto">
            <a:xfrm rot="10800000">
              <a:off x="1272875" y="2162773"/>
              <a:ext cx="1107665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8" name="Pentagon 47"/>
            <p:cNvSpPr/>
            <p:nvPr/>
          </p:nvSpPr>
          <p:spPr bwMode="auto">
            <a:xfrm>
              <a:off x="1827502" y="2161187"/>
              <a:ext cx="904249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5612" name="Group 7"/>
          <p:cNvGrpSpPr>
            <a:grpSpLocks/>
          </p:cNvGrpSpPr>
          <p:nvPr/>
        </p:nvGrpSpPr>
        <p:grpSpPr bwMode="auto">
          <a:xfrm>
            <a:off x="1085850" y="1956054"/>
            <a:ext cx="1458913" cy="546100"/>
            <a:chOff x="1120475" y="2008787"/>
            <a:chExt cx="1458876" cy="545665"/>
          </a:xfrm>
        </p:grpSpPr>
        <p:sp>
          <p:nvSpPr>
            <p:cNvPr id="46" name="Pentagon 45"/>
            <p:cNvSpPr/>
            <p:nvPr/>
          </p:nvSpPr>
          <p:spPr bwMode="auto">
            <a:xfrm rot="10800000">
              <a:off x="1120475" y="2010374"/>
              <a:ext cx="1108047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Pentagon 6"/>
            <p:cNvSpPr/>
            <p:nvPr/>
          </p:nvSpPr>
          <p:spPr bwMode="auto">
            <a:xfrm>
              <a:off x="1674499" y="2008787"/>
              <a:ext cx="904852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25613" name="TextBox 33"/>
          <p:cNvSpPr txBox="1">
            <a:spLocks noChangeArrowheads="1"/>
          </p:cNvSpPr>
          <p:nvPr/>
        </p:nvSpPr>
        <p:spPr bwMode="auto">
          <a:xfrm>
            <a:off x="1276350" y="2575179"/>
            <a:ext cx="1077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Copernicus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 missions data</a:t>
            </a:r>
          </a:p>
        </p:txBody>
      </p:sp>
      <p:sp>
        <p:nvSpPr>
          <p:cNvPr id="25614" name="TextBox 36"/>
          <p:cNvSpPr txBox="1">
            <a:spLocks noChangeArrowheads="1"/>
          </p:cNvSpPr>
          <p:nvPr/>
        </p:nvSpPr>
        <p:spPr bwMode="auto">
          <a:xfrm>
            <a:off x="1289050" y="3170492"/>
            <a:ext cx="105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Meteo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 missions data</a:t>
            </a:r>
          </a:p>
        </p:txBody>
      </p:sp>
      <p:sp>
        <p:nvSpPr>
          <p:cNvPr id="25615" name="TextBox 39"/>
          <p:cNvSpPr txBox="1">
            <a:spLocks noChangeArrowheads="1"/>
          </p:cNvSpPr>
          <p:nvPr/>
        </p:nvSpPr>
        <p:spPr bwMode="auto">
          <a:xfrm>
            <a:off x="1287463" y="3767392"/>
            <a:ext cx="1055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National 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missions data</a:t>
            </a:r>
          </a:p>
        </p:txBody>
      </p:sp>
      <p:sp>
        <p:nvSpPr>
          <p:cNvPr id="25616" name="TextBox 42"/>
          <p:cNvSpPr txBox="1">
            <a:spLocks noChangeArrowheads="1"/>
          </p:cNvSpPr>
          <p:nvPr/>
        </p:nvSpPr>
        <p:spPr bwMode="auto">
          <a:xfrm>
            <a:off x="1300163" y="4362704"/>
            <a:ext cx="1028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Commercial 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missions data</a:t>
            </a:r>
          </a:p>
        </p:txBody>
      </p:sp>
      <p:sp>
        <p:nvSpPr>
          <p:cNvPr id="25617" name="TextBox 45"/>
          <p:cNvSpPr txBox="1">
            <a:spLocks noChangeArrowheads="1"/>
          </p:cNvSpPr>
          <p:nvPr/>
        </p:nvSpPr>
        <p:spPr bwMode="auto">
          <a:xfrm>
            <a:off x="1347788" y="5519992"/>
            <a:ext cx="933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Airborne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 &amp; in-situ data</a:t>
            </a:r>
          </a:p>
        </p:txBody>
      </p:sp>
      <p:sp>
        <p:nvSpPr>
          <p:cNvPr id="25618" name="TextBox 56"/>
          <p:cNvSpPr txBox="1">
            <a:spLocks noChangeArrowheads="1"/>
          </p:cNvSpPr>
          <p:nvPr/>
        </p:nvSpPr>
        <p:spPr bwMode="auto">
          <a:xfrm>
            <a:off x="1260475" y="4972304"/>
            <a:ext cx="11096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100" b="1">
                <a:solidFill>
                  <a:schemeClr val="bg1"/>
                </a:solidFill>
                <a:latin typeface="Calibri" pitchFamily="34" charset="0"/>
              </a:rPr>
              <a:t>Heritage</a:t>
            </a:r>
            <a:r>
              <a:rPr lang="en-GB" altLang="en-US" sz="1100">
                <a:solidFill>
                  <a:schemeClr val="bg1"/>
                </a:solidFill>
                <a:latin typeface="Calibri" pitchFamily="34" charset="0"/>
              </a:rPr>
              <a:t> missions data </a:t>
            </a:r>
          </a:p>
        </p:txBody>
      </p:sp>
      <p:sp>
        <p:nvSpPr>
          <p:cNvPr id="25620" name="TextBox 13"/>
          <p:cNvSpPr txBox="1">
            <a:spLocks noChangeArrowheads="1"/>
          </p:cNvSpPr>
          <p:nvPr/>
        </p:nvSpPr>
        <p:spPr bwMode="auto">
          <a:xfrm>
            <a:off x="1273175" y="1979867"/>
            <a:ext cx="1082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ESA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 </a:t>
            </a:r>
            <a:br>
              <a:rPr lang="en-GB" altLang="en-US" sz="1200">
                <a:solidFill>
                  <a:schemeClr val="bg1"/>
                </a:solidFill>
                <a:latin typeface="Calibri" pitchFamily="34" charset="0"/>
              </a:rPr>
            </a:b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missions data</a:t>
            </a:r>
          </a:p>
        </p:txBody>
      </p:sp>
      <p:sp>
        <p:nvSpPr>
          <p:cNvPr id="18441" name="TextBox 46"/>
          <p:cNvSpPr txBox="1">
            <a:spLocks noChangeArrowheads="1"/>
          </p:cNvSpPr>
          <p:nvPr/>
        </p:nvSpPr>
        <p:spPr bwMode="auto">
          <a:xfrm>
            <a:off x="1260475" y="1148017"/>
            <a:ext cx="1108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</a:rPr>
              <a:t>European</a:t>
            </a:r>
            <a:b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</a:rPr>
              <a:t>EO data asset</a:t>
            </a:r>
          </a:p>
        </p:txBody>
      </p:sp>
      <p:grpSp>
        <p:nvGrpSpPr>
          <p:cNvPr id="25622" name="Group 9"/>
          <p:cNvGrpSpPr>
            <a:grpSpLocks/>
          </p:cNvGrpSpPr>
          <p:nvPr/>
        </p:nvGrpSpPr>
        <p:grpSpPr bwMode="auto">
          <a:xfrm>
            <a:off x="103115" y="1219114"/>
            <a:ext cx="1134420" cy="4773953"/>
            <a:chOff x="1785861" y="1162315"/>
            <a:chExt cx="1133179" cy="4774259"/>
          </a:xfrm>
        </p:grpSpPr>
        <p:pic>
          <p:nvPicPr>
            <p:cNvPr id="25645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1962585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6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4361841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7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2562399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8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3162213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9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3762027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0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4961655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1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5561468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52" name="TextBox 7"/>
            <p:cNvSpPr txBox="1">
              <a:spLocks noChangeArrowheads="1"/>
            </p:cNvSpPr>
            <p:nvPr/>
          </p:nvSpPr>
          <p:spPr bwMode="auto">
            <a:xfrm>
              <a:off x="1785861" y="1162315"/>
              <a:ext cx="1133179" cy="800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rabi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lphaL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1" i="1" dirty="0" smtClean="0">
                  <a:solidFill>
                    <a:schemeClr val="tx1"/>
                  </a:solidFill>
                  <a:latin typeface="Calibri" pitchFamily="34" charset="0"/>
                </a:rPr>
                <a:t>Traditional data dissemination: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 i="1" dirty="0" smtClean="0">
                  <a:solidFill>
                    <a:schemeClr val="tx1"/>
                  </a:solidFill>
                  <a:latin typeface="Calibri" pitchFamily="34" charset="0"/>
                </a:rPr>
                <a:t>Data </a:t>
              </a:r>
              <a:r>
                <a:rPr lang="en-US" altLang="en-US" sz="1200" b="1" i="1" dirty="0">
                  <a:solidFill>
                    <a:schemeClr val="tx1"/>
                  </a:solidFill>
                  <a:latin typeface="Calibri" pitchFamily="34" charset="0"/>
                </a:rPr>
                <a:t>pull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 i="1" dirty="0">
                  <a:solidFill>
                    <a:schemeClr val="tx1"/>
                  </a:solidFill>
                  <a:latin typeface="Calibri" pitchFamily="34" charset="0"/>
                </a:rPr>
                <a:t>Data push</a:t>
              </a:r>
              <a:endParaRPr lang="en-US" altLang="en-US" sz="1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25623" name="TextBox 7"/>
          <p:cNvSpPr txBox="1">
            <a:spLocks noChangeArrowheads="1"/>
          </p:cNvSpPr>
          <p:nvPr/>
        </p:nvSpPr>
        <p:spPr bwMode="auto">
          <a:xfrm>
            <a:off x="4235450" y="1384554"/>
            <a:ext cx="2092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b="1" i="1">
                <a:solidFill>
                  <a:schemeClr val="tx1"/>
                </a:solidFill>
                <a:latin typeface="Calibri" pitchFamily="34" charset="0"/>
              </a:rPr>
              <a:t>Data hosted processing</a:t>
            </a:r>
            <a:endParaRPr lang="en-US" altLang="en-US" sz="140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081252" y="3537801"/>
            <a:ext cx="4444260" cy="1721903"/>
            <a:chOff x="3141560" y="3864040"/>
            <a:chExt cx="4444260" cy="1357123"/>
          </a:xfrm>
        </p:grpSpPr>
        <p:sp>
          <p:nvSpPr>
            <p:cNvPr id="9" name="Rounded Rectangle 8"/>
            <p:cNvSpPr/>
            <p:nvPr/>
          </p:nvSpPr>
          <p:spPr>
            <a:xfrm>
              <a:off x="3141560" y="3864040"/>
              <a:ext cx="4444260" cy="1357123"/>
            </a:xfrm>
            <a:prstGeom prst="roundRect">
              <a:avLst>
                <a:gd name="adj" fmla="val 11604"/>
              </a:avLst>
            </a:prstGeom>
            <a:solidFill>
              <a:srgbClr val="B6B8BC">
                <a:alpha val="6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643" name="Rectangle 10"/>
            <p:cNvSpPr>
              <a:spLocks noChangeArrowheads="1"/>
            </p:cNvSpPr>
            <p:nvPr/>
          </p:nvSpPr>
          <p:spPr bwMode="auto">
            <a:xfrm>
              <a:off x="4124760" y="3916736"/>
              <a:ext cx="2589812" cy="218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rabi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lphaL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200" b="1" dirty="0">
                  <a:solidFill>
                    <a:schemeClr val="tx1"/>
                  </a:solidFill>
                  <a:latin typeface="Calibri" pitchFamily="34" charset="0"/>
                </a:rPr>
                <a:t>The </a:t>
              </a:r>
              <a:r>
                <a:rPr lang="en-GB" altLang="en-US" sz="1200" b="1" dirty="0" smtClean="0">
                  <a:solidFill>
                    <a:schemeClr val="tx1"/>
                  </a:solidFill>
                  <a:latin typeface="Calibri" pitchFamily="34" charset="0"/>
                </a:rPr>
                <a:t>layers of </a:t>
              </a:r>
              <a:r>
                <a:rPr lang="en-GB" altLang="en-US" sz="1200" b="1" dirty="0">
                  <a:solidFill>
                    <a:schemeClr val="tx1"/>
                  </a:solidFill>
                  <a:latin typeface="Calibri" pitchFamily="34" charset="0"/>
                </a:rPr>
                <a:t>an exploitation platform</a:t>
              </a:r>
            </a:p>
          </p:txBody>
        </p:sp>
      </p:grpSp>
      <p:sp>
        <p:nvSpPr>
          <p:cNvPr id="25625" name="TextBox 52"/>
          <p:cNvSpPr txBox="1">
            <a:spLocks noChangeArrowheads="1"/>
          </p:cNvSpPr>
          <p:nvPr/>
        </p:nvSpPr>
        <p:spPr bwMode="auto">
          <a:xfrm>
            <a:off x="2838450" y="1885442"/>
            <a:ext cx="162401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 b="1" i="1" dirty="0">
                <a:solidFill>
                  <a:srgbClr val="000000"/>
                </a:solidFill>
                <a:latin typeface="Calibri" pitchFamily="34" charset="0"/>
              </a:rPr>
              <a:t>EO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 b="1" i="1" dirty="0">
                <a:solidFill>
                  <a:srgbClr val="000000"/>
                </a:solidFill>
                <a:latin typeface="Calibri" pitchFamily="34" charset="0"/>
              </a:rPr>
              <a:t>enabling element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 b="1" i="1" dirty="0">
                <a:solidFill>
                  <a:srgbClr val="000000"/>
                </a:solidFill>
                <a:latin typeface="Calibri" pitchFamily="34" charset="0"/>
              </a:rPr>
              <a:t>=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 b="1" i="1" dirty="0">
                <a:solidFill>
                  <a:srgbClr val="000000"/>
                </a:solidFill>
                <a:latin typeface="Calibri" pitchFamily="34" charset="0"/>
              </a:rPr>
              <a:t>“commodity layer” </a:t>
            </a:r>
            <a:r>
              <a:rPr lang="en-GB" altLang="en-US" sz="1200" b="1" i="1" dirty="0">
                <a:solidFill>
                  <a:srgbClr val="000000"/>
                </a:solidFill>
                <a:latin typeface="Calibri" pitchFamily="34" charset="0"/>
              </a:rPr>
              <a:t>acting as a </a:t>
            </a:r>
            <a:r>
              <a:rPr lang="en-GB" altLang="en-US" sz="1200" b="1" i="1" dirty="0">
                <a:solidFill>
                  <a:srgbClr val="FF0000"/>
                </a:solidFill>
                <a:latin typeface="Calibri" pitchFamily="34" charset="0"/>
              </a:rPr>
              <a:t>back office</a:t>
            </a:r>
          </a:p>
        </p:txBody>
      </p:sp>
      <p:pic>
        <p:nvPicPr>
          <p:cNvPr id="25630" name="Picture 2" descr="Multy User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685" y="3695321"/>
            <a:ext cx="37623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1" name="Picture 2" descr="Multy User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684" y="4192285"/>
            <a:ext cx="3762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78"/>
          <p:cNvSpPr/>
          <p:nvPr/>
        </p:nvSpPr>
        <p:spPr>
          <a:xfrm>
            <a:off x="0" y="0"/>
            <a:ext cx="1802096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1100" b="1" dirty="0">
                <a:latin typeface="Calibri" panose="020F0502020204030204" pitchFamily="34" charset="0"/>
              </a:rPr>
              <a:t>Part 2 - </a:t>
            </a:r>
            <a:r>
              <a:rPr lang="en-GB" sz="1100" b="1" i="1" dirty="0">
                <a:latin typeface="Calibri" panose="020F0502020204030204" pitchFamily="34" charset="0"/>
              </a:rPr>
              <a:t>Architecture outline</a:t>
            </a:r>
          </a:p>
        </p:txBody>
      </p:sp>
      <p:sp>
        <p:nvSpPr>
          <p:cNvPr id="82" name="Title 91"/>
          <p:cNvSpPr txBox="1">
            <a:spLocks/>
          </p:cNvSpPr>
          <p:nvPr/>
        </p:nvSpPr>
        <p:spPr bwMode="auto">
          <a:xfrm>
            <a:off x="402395" y="151502"/>
            <a:ext cx="7827264" cy="89255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altLang="en-US" sz="2800" b="1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EO Innovation Europe</a:t>
            </a:r>
            <a:r>
              <a:rPr lang="en-GB" altLang="en-US" sz="2800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/>
            </a:r>
            <a:br>
              <a:rPr lang="en-GB" altLang="en-US" sz="2800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</a:br>
            <a:r>
              <a:rPr lang="en-GB" altLang="en-US" sz="2400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GB" altLang="en-US" sz="2000" b="1" i="1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elements</a:t>
            </a:r>
            <a:r>
              <a:rPr lang="en-GB" altLang="en-US" sz="2000" i="1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 of the network </a:t>
            </a:r>
            <a:r>
              <a:rPr lang="en-GB" altLang="en-US" sz="2000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&amp; </a:t>
            </a:r>
            <a:r>
              <a:rPr lang="en-GB" altLang="en-US" sz="2000" b="1" i="1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layers</a:t>
            </a:r>
            <a:endParaRPr lang="en-GB" altLang="en-US" sz="2000" i="1" kern="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0" name="TextBox 5"/>
          <p:cNvSpPr txBox="1">
            <a:spLocks noChangeArrowheads="1"/>
          </p:cNvSpPr>
          <p:nvPr/>
        </p:nvSpPr>
        <p:spPr bwMode="auto">
          <a:xfrm>
            <a:off x="5846233" y="3945986"/>
            <a:ext cx="691177" cy="1169551"/>
          </a:xfrm>
          <a:prstGeom prst="rect">
            <a:avLst/>
          </a:prstGeom>
          <a:solidFill>
            <a:schemeClr val="accent5">
              <a:lumMod val="75000"/>
              <a:alpha val="7097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000" b="1" dirty="0">
                <a:latin typeface="Calibri" panose="020F0502020204030204" pitchFamily="34" charset="0"/>
              </a:rPr>
              <a:t>Data Analytics layer</a:t>
            </a:r>
          </a:p>
          <a:p>
            <a:pPr algn="ctr" eaLnBrk="1" hangingPunct="1"/>
            <a:endParaRPr lang="en-GB" altLang="en-US" sz="1000" dirty="0">
              <a:latin typeface="Calibri" panose="020F0502020204030204" pitchFamily="34" charset="0"/>
            </a:endParaRPr>
          </a:p>
          <a:p>
            <a:pPr algn="ctr" eaLnBrk="1" hangingPunct="1"/>
            <a:endParaRPr lang="en-GB" altLang="en-US" sz="1000" dirty="0" smtClean="0">
              <a:latin typeface="Calibri" panose="020F0502020204030204" pitchFamily="34" charset="0"/>
            </a:endParaRPr>
          </a:p>
          <a:p>
            <a:pPr algn="ctr" eaLnBrk="1" hangingPunct="1"/>
            <a:endParaRPr lang="en-GB" altLang="en-US" sz="1000" dirty="0" smtClean="0">
              <a:latin typeface="Calibri" panose="020F0502020204030204" pitchFamily="34" charset="0"/>
            </a:endParaRPr>
          </a:p>
          <a:p>
            <a:pPr algn="ctr" eaLnBrk="1" hangingPunct="1"/>
            <a:endParaRPr lang="en-GB" altLang="en-US" sz="1000" dirty="0">
              <a:latin typeface="Calibri" panose="020F0502020204030204" pitchFamily="34" charset="0"/>
            </a:endParaRPr>
          </a:p>
        </p:txBody>
      </p:sp>
      <p:sp>
        <p:nvSpPr>
          <p:cNvPr id="81" name="TextBox 6"/>
          <p:cNvSpPr txBox="1">
            <a:spLocks noChangeArrowheads="1"/>
          </p:cNvSpPr>
          <p:nvPr/>
        </p:nvSpPr>
        <p:spPr bwMode="auto">
          <a:xfrm>
            <a:off x="3375165" y="3932592"/>
            <a:ext cx="753615" cy="116955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1000" b="1" dirty="0" smtClean="0">
                <a:latin typeface="Calibri" panose="020F0502020204030204" pitchFamily="34" charset="0"/>
              </a:rPr>
              <a:t>Data </a:t>
            </a:r>
          </a:p>
          <a:p>
            <a:pPr algn="ctr" eaLnBrk="1" hangingPunct="1">
              <a:defRPr/>
            </a:pPr>
            <a:r>
              <a:rPr lang="en-GB" sz="1000" b="1" dirty="0" smtClean="0">
                <a:latin typeface="Calibri" panose="020F0502020204030204" pitchFamily="34" charset="0"/>
              </a:rPr>
              <a:t>layer </a:t>
            </a:r>
            <a:r>
              <a:rPr lang="en-GB" sz="1000" dirty="0" smtClean="0">
                <a:latin typeface="Calibri" panose="020F0502020204030204" pitchFamily="34" charset="0"/>
              </a:rPr>
              <a:t>(</a:t>
            </a:r>
            <a:r>
              <a:rPr lang="en-GB" sz="1000" dirty="0" err="1" smtClean="0">
                <a:latin typeface="Calibri" panose="020F0502020204030204" pitchFamily="34" charset="0"/>
              </a:rPr>
              <a:t>DaaS</a:t>
            </a:r>
            <a:r>
              <a:rPr lang="en-GB" sz="1000" dirty="0" smtClean="0">
                <a:latin typeface="Calibri" panose="020F0502020204030204" pitchFamily="34" charset="0"/>
              </a:rPr>
              <a:t>)</a:t>
            </a:r>
          </a:p>
          <a:p>
            <a:pPr algn="ctr" eaLnBrk="1" hangingPunct="1">
              <a:defRPr/>
            </a:pPr>
            <a:endParaRPr lang="en-GB" sz="1000" dirty="0" smtClean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GB" sz="1000" dirty="0" smtClean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GB" sz="1000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GB" sz="1000" dirty="0" smtClean="0">
              <a:latin typeface="Calibri" panose="020F0502020204030204" pitchFamily="34" charset="0"/>
            </a:endParaRPr>
          </a:p>
        </p:txBody>
      </p:sp>
      <p:sp>
        <p:nvSpPr>
          <p:cNvPr id="83" name="TextBox 7"/>
          <p:cNvSpPr txBox="1">
            <a:spLocks noChangeArrowheads="1"/>
          </p:cNvSpPr>
          <p:nvPr/>
        </p:nvSpPr>
        <p:spPr bwMode="auto">
          <a:xfrm>
            <a:off x="4128780" y="3933649"/>
            <a:ext cx="780290" cy="116955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000" b="1" dirty="0">
                <a:latin typeface="Calibri" panose="020F0502020204030204" pitchFamily="34" charset="0"/>
              </a:rPr>
              <a:t>ICT </a:t>
            </a:r>
            <a:endParaRPr lang="en-GB" altLang="en-US" sz="1000" b="1" dirty="0" smtClean="0">
              <a:latin typeface="Calibri" panose="020F0502020204030204" pitchFamily="34" charset="0"/>
            </a:endParaRPr>
          </a:p>
          <a:p>
            <a:pPr algn="ctr" eaLnBrk="1" hangingPunct="1"/>
            <a:r>
              <a:rPr lang="en-GB" altLang="en-US" sz="1000" b="1" dirty="0" smtClean="0">
                <a:latin typeface="Calibri" panose="020F0502020204030204" pitchFamily="34" charset="0"/>
              </a:rPr>
              <a:t>layer </a:t>
            </a:r>
          </a:p>
          <a:p>
            <a:pPr algn="ctr" eaLnBrk="1" hangingPunct="1"/>
            <a:r>
              <a:rPr lang="en-GB" altLang="en-US" sz="1000" dirty="0" smtClean="0">
                <a:latin typeface="Calibri" panose="020F0502020204030204" pitchFamily="34" charset="0"/>
              </a:rPr>
              <a:t>(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IaaS</a:t>
            </a:r>
            <a:r>
              <a:rPr lang="en-GB" altLang="en-US" sz="1000" dirty="0" smtClean="0">
                <a:latin typeface="Calibri" panose="020F0502020204030204" pitchFamily="34" charset="0"/>
              </a:rPr>
              <a:t> + </a:t>
            </a:r>
            <a:r>
              <a:rPr lang="en-GB" altLang="en-US" sz="1000" dirty="0" err="1" smtClean="0">
                <a:latin typeface="Calibri" panose="020F0502020204030204" pitchFamily="34" charset="0"/>
              </a:rPr>
              <a:t>PaaS</a:t>
            </a:r>
            <a:r>
              <a:rPr lang="en-GB" altLang="en-US" sz="1000" dirty="0" smtClean="0">
                <a:latin typeface="Calibri" panose="020F0502020204030204" pitchFamily="34" charset="0"/>
              </a:rPr>
              <a:t>)</a:t>
            </a:r>
          </a:p>
          <a:p>
            <a:pPr algn="ctr" eaLnBrk="1" hangingPunct="1"/>
            <a:endParaRPr lang="en-GB" altLang="en-US" sz="1000" dirty="0">
              <a:latin typeface="Calibri" panose="020F0502020204030204" pitchFamily="34" charset="0"/>
            </a:endParaRPr>
          </a:p>
          <a:p>
            <a:pPr algn="ctr" eaLnBrk="1" hangingPunct="1"/>
            <a:endParaRPr lang="en-GB" altLang="en-US" sz="1000" dirty="0">
              <a:latin typeface="Calibri" panose="020F0502020204030204" pitchFamily="34" charset="0"/>
            </a:endParaRPr>
          </a:p>
          <a:p>
            <a:pPr algn="ctr" eaLnBrk="1" hangingPunct="1"/>
            <a:endParaRPr lang="en-GB" altLang="en-US" sz="1000" dirty="0">
              <a:latin typeface="Calibri" panose="020F0502020204030204" pitchFamily="34" charset="0"/>
            </a:endParaRPr>
          </a:p>
        </p:txBody>
      </p:sp>
      <p:sp>
        <p:nvSpPr>
          <p:cNvPr id="84" name="TextBox 10"/>
          <p:cNvSpPr txBox="1">
            <a:spLocks noChangeArrowheads="1"/>
          </p:cNvSpPr>
          <p:nvPr/>
        </p:nvSpPr>
        <p:spPr bwMode="auto">
          <a:xfrm>
            <a:off x="6515343" y="3945986"/>
            <a:ext cx="797560" cy="11695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000" b="1" dirty="0">
                <a:latin typeface="Calibri" panose="020F0502020204030204" pitchFamily="34" charset="0"/>
              </a:rPr>
              <a:t>Community (</a:t>
            </a:r>
            <a:r>
              <a:rPr lang="en-GB" altLang="en-US" sz="1000" b="1" dirty="0" smtClean="0">
                <a:latin typeface="Calibri" panose="020F0502020204030204" pitchFamily="34" charset="0"/>
              </a:rPr>
              <a:t>value adding</a:t>
            </a:r>
            <a:r>
              <a:rPr lang="en-GB" altLang="en-US" sz="1000" b="1" dirty="0">
                <a:latin typeface="Calibri" panose="020F0502020204030204" pitchFamily="34" charset="0"/>
              </a:rPr>
              <a:t>) layer</a:t>
            </a:r>
            <a:endParaRPr lang="en-GB" altLang="en-US" sz="1000" i="1" dirty="0">
              <a:latin typeface="Calibri" panose="020F0502020204030204" pitchFamily="34" charset="0"/>
            </a:endParaRPr>
          </a:p>
          <a:p>
            <a:pPr algn="ctr" eaLnBrk="1" hangingPunct="1"/>
            <a:endParaRPr lang="en-GB" altLang="en-US" sz="1000" dirty="0">
              <a:latin typeface="Calibri" panose="020F0502020204030204" pitchFamily="34" charset="0"/>
            </a:endParaRPr>
          </a:p>
          <a:p>
            <a:pPr algn="ctr" eaLnBrk="1" hangingPunct="1"/>
            <a:endParaRPr lang="en-GB" altLang="en-US" sz="1000" dirty="0" smtClean="0">
              <a:latin typeface="Calibri" panose="020F0502020204030204" pitchFamily="34" charset="0"/>
            </a:endParaRPr>
          </a:p>
          <a:p>
            <a:pPr algn="ctr" eaLnBrk="1" hangingPunct="1"/>
            <a:endParaRPr lang="en-GB" altLang="en-US" sz="1000" dirty="0">
              <a:latin typeface="Calibri" panose="020F0502020204030204" pitchFamily="34" charset="0"/>
            </a:endParaRPr>
          </a:p>
        </p:txBody>
      </p:sp>
      <p:sp>
        <p:nvSpPr>
          <p:cNvPr id="86" name="TextBox 5"/>
          <p:cNvSpPr txBox="1">
            <a:spLocks noChangeArrowheads="1"/>
          </p:cNvSpPr>
          <p:nvPr/>
        </p:nvSpPr>
        <p:spPr bwMode="auto">
          <a:xfrm>
            <a:off x="5209772" y="3952994"/>
            <a:ext cx="636252" cy="116955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000" b="1" dirty="0">
                <a:latin typeface="Calibri" panose="020F0502020204030204" pitchFamily="34" charset="0"/>
              </a:rPr>
              <a:t>Middleware layer</a:t>
            </a:r>
          </a:p>
          <a:p>
            <a:pPr algn="ctr" eaLnBrk="1" hangingPunct="1"/>
            <a:endParaRPr lang="en-GB" altLang="en-US" sz="1000" dirty="0" smtClean="0">
              <a:latin typeface="Calibri" panose="020F0502020204030204" pitchFamily="34" charset="0"/>
            </a:endParaRPr>
          </a:p>
          <a:p>
            <a:pPr algn="ctr" eaLnBrk="1" hangingPunct="1"/>
            <a:endParaRPr lang="en-GB" altLang="en-US" sz="1000" dirty="0" smtClean="0">
              <a:latin typeface="Calibri" panose="020F0502020204030204" pitchFamily="34" charset="0"/>
            </a:endParaRPr>
          </a:p>
          <a:p>
            <a:pPr algn="ctr" eaLnBrk="1" hangingPunct="1"/>
            <a:endParaRPr lang="en-GB" altLang="en-US" sz="1000" dirty="0">
              <a:latin typeface="Calibri" panose="020F0502020204030204" pitchFamily="34" charset="0"/>
            </a:endParaRPr>
          </a:p>
          <a:p>
            <a:pPr algn="ctr" eaLnBrk="1" hangingPunct="1"/>
            <a:endParaRPr lang="en-GB" altLang="en-US" sz="1000" dirty="0">
              <a:latin typeface="Calibri" panose="020F0502020204030204" pitchFamily="34" charset="0"/>
            </a:endParaRPr>
          </a:p>
        </p:txBody>
      </p:sp>
      <p:pic>
        <p:nvPicPr>
          <p:cNvPr id="62" name="Picture 2" descr="Multy User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046" y="4712908"/>
            <a:ext cx="3762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07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elay 11"/>
          <p:cNvSpPr/>
          <p:nvPr/>
        </p:nvSpPr>
        <p:spPr bwMode="auto">
          <a:xfrm>
            <a:off x="2300287" y="1669591"/>
            <a:ext cx="6315075" cy="4575175"/>
          </a:xfrm>
          <a:prstGeom prst="flowChartDelay">
            <a:avLst/>
          </a:prstGeom>
          <a:solidFill>
            <a:srgbClr val="9BE0FF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2300287" y="1669591"/>
            <a:ext cx="4475162" cy="4575175"/>
            <a:chOff x="1860550" y="1793875"/>
            <a:chExt cx="2178317" cy="4157663"/>
          </a:xfrm>
        </p:grpSpPr>
        <p:sp>
          <p:nvSpPr>
            <p:cNvPr id="55" name="Flowchart: Delay 54"/>
            <p:cNvSpPr/>
            <p:nvPr/>
          </p:nvSpPr>
          <p:spPr>
            <a:xfrm>
              <a:off x="1860550" y="1793875"/>
              <a:ext cx="2178317" cy="4157663"/>
            </a:xfrm>
            <a:prstGeom prst="flowChartDelay">
              <a:avLst/>
            </a:prstGeom>
            <a:solidFill>
              <a:srgbClr val="9BE0FF"/>
            </a:solidFill>
            <a:ln w="3175"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8506" name="TextBox 58"/>
            <p:cNvSpPr txBox="1">
              <a:spLocks noChangeArrowheads="1"/>
            </p:cNvSpPr>
            <p:nvPr/>
          </p:nvSpPr>
          <p:spPr bwMode="auto">
            <a:xfrm>
              <a:off x="2998731" y="1821847"/>
              <a:ext cx="980779" cy="75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GB" altLang="en-US" sz="1200" b="1" i="1">
                  <a:solidFill>
                    <a:srgbClr val="000000"/>
                  </a:solidFill>
                  <a:latin typeface="Calibri" pitchFamily="34" charset="0"/>
                </a:rPr>
                <a:t>EO stimulating &amp; </a:t>
              </a:r>
              <a:br>
                <a:rPr lang="en-GB" altLang="en-US" sz="1200" b="1" i="1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en-GB" altLang="en-US" sz="1200" b="1" i="1">
                  <a:solidFill>
                    <a:srgbClr val="000000"/>
                  </a:solidFill>
                  <a:latin typeface="Calibri" pitchFamily="34" charset="0"/>
                </a:rPr>
                <a:t>outreach elements</a:t>
              </a:r>
            </a:p>
            <a:p>
              <a:pPr algn="ctr" eaLnBrk="1" hangingPunct="1"/>
              <a:r>
                <a:rPr lang="en-GB" altLang="en-US" sz="1200" b="1" i="1">
                  <a:solidFill>
                    <a:srgbClr val="000000"/>
                  </a:solidFill>
                  <a:latin typeface="Calibri" pitchFamily="34" charset="0"/>
                </a:rPr>
                <a:t>=  “value-adding layers” </a:t>
              </a:r>
              <a:br>
                <a:rPr lang="en-GB" altLang="en-US" sz="1200" b="1" i="1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en-GB" altLang="en-US" sz="1200" b="1" i="1">
                  <a:solidFill>
                    <a:srgbClr val="000000"/>
                  </a:solidFill>
                  <a:latin typeface="Calibri" pitchFamily="34" charset="0"/>
                </a:rPr>
                <a:t>acting as a front office</a:t>
              </a:r>
            </a:p>
          </p:txBody>
        </p:sp>
      </p:grpSp>
      <p:sp>
        <p:nvSpPr>
          <p:cNvPr id="61" name="Flowchart: Delay 60"/>
          <p:cNvSpPr/>
          <p:nvPr/>
        </p:nvSpPr>
        <p:spPr bwMode="auto">
          <a:xfrm>
            <a:off x="2300287" y="1669591"/>
            <a:ext cx="2838450" cy="4575175"/>
          </a:xfrm>
          <a:prstGeom prst="flowChartDelay">
            <a:avLst/>
          </a:prstGeom>
          <a:solidFill>
            <a:srgbClr val="00FFFF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4" name="Right Arrow 133"/>
          <p:cNvSpPr/>
          <p:nvPr/>
        </p:nvSpPr>
        <p:spPr>
          <a:xfrm>
            <a:off x="3717924" y="3638091"/>
            <a:ext cx="4044950" cy="1049338"/>
          </a:xfrm>
          <a:prstGeom prst="rightArrow">
            <a:avLst>
              <a:gd name="adj1" fmla="val 68106"/>
              <a:gd name="adj2" fmla="val 112547"/>
            </a:avLst>
          </a:prstGeom>
          <a:solidFill>
            <a:srgbClr val="ABADAE">
              <a:alpha val="69804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365499" y="1288591"/>
            <a:ext cx="2533650" cy="307975"/>
          </a:xfrm>
          <a:prstGeom prst="rect">
            <a:avLst/>
          </a:prstGeom>
          <a:solidFill>
            <a:srgbClr val="00B0F0">
              <a:alpha val="69803"/>
            </a:srgbClr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EO-Innovation Europe</a:t>
            </a:r>
            <a:endParaRPr lang="en-GB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grpSp>
        <p:nvGrpSpPr>
          <p:cNvPr id="18438" name="Group 64"/>
          <p:cNvGrpSpPr>
            <a:grpSpLocks/>
          </p:cNvGrpSpPr>
          <p:nvPr/>
        </p:nvGrpSpPr>
        <p:grpSpPr bwMode="auto">
          <a:xfrm>
            <a:off x="911224" y="5428791"/>
            <a:ext cx="1458913" cy="546100"/>
            <a:chOff x="1272875" y="2161187"/>
            <a:chExt cx="1458876" cy="545665"/>
          </a:xfrm>
        </p:grpSpPr>
        <p:sp>
          <p:nvSpPr>
            <p:cNvPr id="66" name="Pentagon 65"/>
            <p:cNvSpPr/>
            <p:nvPr/>
          </p:nvSpPr>
          <p:spPr bwMode="auto">
            <a:xfrm rot="10800000">
              <a:off x="1272875" y="2162774"/>
              <a:ext cx="1108047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7" name="Pentagon 66"/>
            <p:cNvSpPr/>
            <p:nvPr/>
          </p:nvSpPr>
          <p:spPr bwMode="auto">
            <a:xfrm>
              <a:off x="1826899" y="2161187"/>
              <a:ext cx="904852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18439" name="Group 61"/>
          <p:cNvGrpSpPr>
            <a:grpSpLocks/>
          </p:cNvGrpSpPr>
          <p:nvPr/>
        </p:nvGrpSpPr>
        <p:grpSpPr bwMode="auto">
          <a:xfrm>
            <a:off x="911224" y="4839829"/>
            <a:ext cx="1458913" cy="544512"/>
            <a:chOff x="1272875" y="2161187"/>
            <a:chExt cx="1458876" cy="545665"/>
          </a:xfrm>
        </p:grpSpPr>
        <p:sp>
          <p:nvSpPr>
            <p:cNvPr id="63" name="Pentagon 62"/>
            <p:cNvSpPr/>
            <p:nvPr/>
          </p:nvSpPr>
          <p:spPr bwMode="auto">
            <a:xfrm rot="10800000">
              <a:off x="1272875" y="2162777"/>
              <a:ext cx="1108047" cy="544075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4" name="Pentagon 63"/>
            <p:cNvSpPr/>
            <p:nvPr/>
          </p:nvSpPr>
          <p:spPr bwMode="auto">
            <a:xfrm>
              <a:off x="1826899" y="2161187"/>
              <a:ext cx="904852" cy="544075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18440" name="Group 57"/>
          <p:cNvGrpSpPr>
            <a:grpSpLocks/>
          </p:cNvGrpSpPr>
          <p:nvPr/>
        </p:nvGrpSpPr>
        <p:grpSpPr bwMode="auto">
          <a:xfrm>
            <a:off x="928687" y="4249279"/>
            <a:ext cx="1458912" cy="546100"/>
            <a:chOff x="1272875" y="2161187"/>
            <a:chExt cx="1458876" cy="545665"/>
          </a:xfrm>
        </p:grpSpPr>
        <p:sp>
          <p:nvSpPr>
            <p:cNvPr id="59" name="Pentagon 58"/>
            <p:cNvSpPr/>
            <p:nvPr/>
          </p:nvSpPr>
          <p:spPr bwMode="auto">
            <a:xfrm rot="10800000">
              <a:off x="1272875" y="2162773"/>
              <a:ext cx="1108048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0" name="Pentagon 59"/>
            <p:cNvSpPr/>
            <p:nvPr/>
          </p:nvSpPr>
          <p:spPr bwMode="auto">
            <a:xfrm>
              <a:off x="1826898" y="2161187"/>
              <a:ext cx="904853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18441" name="Group 52"/>
          <p:cNvGrpSpPr>
            <a:grpSpLocks/>
          </p:cNvGrpSpPr>
          <p:nvPr/>
        </p:nvGrpSpPr>
        <p:grpSpPr bwMode="auto">
          <a:xfrm>
            <a:off x="928687" y="3660316"/>
            <a:ext cx="1458912" cy="544513"/>
            <a:chOff x="1272875" y="2161187"/>
            <a:chExt cx="1458876" cy="545665"/>
          </a:xfrm>
        </p:grpSpPr>
        <p:sp>
          <p:nvSpPr>
            <p:cNvPr id="54" name="Pentagon 53"/>
            <p:cNvSpPr/>
            <p:nvPr/>
          </p:nvSpPr>
          <p:spPr bwMode="auto">
            <a:xfrm rot="10800000">
              <a:off x="1272875" y="2162778"/>
              <a:ext cx="1108048" cy="544074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7" name="Pentagon 56"/>
            <p:cNvSpPr/>
            <p:nvPr/>
          </p:nvSpPr>
          <p:spPr bwMode="auto">
            <a:xfrm>
              <a:off x="1826898" y="2161187"/>
              <a:ext cx="904853" cy="544074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18442" name="Group 49"/>
          <p:cNvGrpSpPr>
            <a:grpSpLocks/>
          </p:cNvGrpSpPr>
          <p:nvPr/>
        </p:nvGrpSpPr>
        <p:grpSpPr bwMode="auto">
          <a:xfrm>
            <a:off x="928687" y="3069766"/>
            <a:ext cx="1458912" cy="546100"/>
            <a:chOff x="1272875" y="2161187"/>
            <a:chExt cx="1458876" cy="545665"/>
          </a:xfrm>
        </p:grpSpPr>
        <p:sp>
          <p:nvSpPr>
            <p:cNvPr id="51" name="Pentagon 50"/>
            <p:cNvSpPr/>
            <p:nvPr/>
          </p:nvSpPr>
          <p:spPr bwMode="auto">
            <a:xfrm rot="10800000">
              <a:off x="1272875" y="2162774"/>
              <a:ext cx="1108048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2" name="Pentagon 51"/>
            <p:cNvSpPr/>
            <p:nvPr/>
          </p:nvSpPr>
          <p:spPr bwMode="auto">
            <a:xfrm>
              <a:off x="1826898" y="2161187"/>
              <a:ext cx="904853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18443" name="Group 3"/>
          <p:cNvGrpSpPr>
            <a:grpSpLocks/>
          </p:cNvGrpSpPr>
          <p:nvPr/>
        </p:nvGrpSpPr>
        <p:grpSpPr bwMode="auto">
          <a:xfrm>
            <a:off x="896937" y="2479216"/>
            <a:ext cx="1457325" cy="546100"/>
            <a:chOff x="1272875" y="2161187"/>
            <a:chExt cx="1458876" cy="545665"/>
          </a:xfrm>
        </p:grpSpPr>
        <p:sp>
          <p:nvSpPr>
            <p:cNvPr id="47" name="Pentagon 46"/>
            <p:cNvSpPr/>
            <p:nvPr/>
          </p:nvSpPr>
          <p:spPr bwMode="auto">
            <a:xfrm rot="10800000">
              <a:off x="1272875" y="2162774"/>
              <a:ext cx="1107665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8" name="Pentagon 47"/>
            <p:cNvSpPr/>
            <p:nvPr/>
          </p:nvSpPr>
          <p:spPr bwMode="auto">
            <a:xfrm>
              <a:off x="1827502" y="2161187"/>
              <a:ext cx="904249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18444" name="Group 7"/>
          <p:cNvGrpSpPr>
            <a:grpSpLocks/>
          </p:cNvGrpSpPr>
          <p:nvPr/>
        </p:nvGrpSpPr>
        <p:grpSpPr bwMode="auto">
          <a:xfrm>
            <a:off x="911224" y="1890254"/>
            <a:ext cx="1458913" cy="546100"/>
            <a:chOff x="1120475" y="2008787"/>
            <a:chExt cx="1458876" cy="545665"/>
          </a:xfrm>
        </p:grpSpPr>
        <p:sp>
          <p:nvSpPr>
            <p:cNvPr id="46" name="Pentagon 45"/>
            <p:cNvSpPr/>
            <p:nvPr/>
          </p:nvSpPr>
          <p:spPr bwMode="auto">
            <a:xfrm rot="10800000">
              <a:off x="1120475" y="2010373"/>
              <a:ext cx="1108047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Pentagon 6"/>
            <p:cNvSpPr/>
            <p:nvPr/>
          </p:nvSpPr>
          <p:spPr bwMode="auto">
            <a:xfrm>
              <a:off x="1674499" y="2008787"/>
              <a:ext cx="904852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18445" name="TextBox 33"/>
          <p:cNvSpPr txBox="1">
            <a:spLocks noChangeArrowheads="1"/>
          </p:cNvSpPr>
          <p:nvPr/>
        </p:nvSpPr>
        <p:spPr bwMode="auto">
          <a:xfrm>
            <a:off x="1101724" y="2509379"/>
            <a:ext cx="1077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Copernicus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 missions data</a:t>
            </a:r>
          </a:p>
        </p:txBody>
      </p:sp>
      <p:sp>
        <p:nvSpPr>
          <p:cNvPr id="18446" name="TextBox 36"/>
          <p:cNvSpPr txBox="1">
            <a:spLocks noChangeArrowheads="1"/>
          </p:cNvSpPr>
          <p:nvPr/>
        </p:nvSpPr>
        <p:spPr bwMode="auto">
          <a:xfrm>
            <a:off x="1114424" y="3104691"/>
            <a:ext cx="105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Meteo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 missions data</a:t>
            </a:r>
          </a:p>
        </p:txBody>
      </p:sp>
      <p:sp>
        <p:nvSpPr>
          <p:cNvPr id="18447" name="TextBox 39"/>
          <p:cNvSpPr txBox="1">
            <a:spLocks noChangeArrowheads="1"/>
          </p:cNvSpPr>
          <p:nvPr/>
        </p:nvSpPr>
        <p:spPr bwMode="auto">
          <a:xfrm>
            <a:off x="1112837" y="3701591"/>
            <a:ext cx="1055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National 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missions data</a:t>
            </a:r>
          </a:p>
        </p:txBody>
      </p:sp>
      <p:sp>
        <p:nvSpPr>
          <p:cNvPr id="18448" name="TextBox 42"/>
          <p:cNvSpPr txBox="1">
            <a:spLocks noChangeArrowheads="1"/>
          </p:cNvSpPr>
          <p:nvPr/>
        </p:nvSpPr>
        <p:spPr bwMode="auto">
          <a:xfrm>
            <a:off x="1125537" y="4296904"/>
            <a:ext cx="1028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Commercial 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missions data</a:t>
            </a:r>
          </a:p>
        </p:txBody>
      </p:sp>
      <p:sp>
        <p:nvSpPr>
          <p:cNvPr id="18449" name="TextBox 45"/>
          <p:cNvSpPr txBox="1">
            <a:spLocks noChangeArrowheads="1"/>
          </p:cNvSpPr>
          <p:nvPr/>
        </p:nvSpPr>
        <p:spPr bwMode="auto">
          <a:xfrm>
            <a:off x="1173162" y="5454191"/>
            <a:ext cx="933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Airborne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 &amp; in-situ data</a:t>
            </a:r>
          </a:p>
        </p:txBody>
      </p:sp>
      <p:sp>
        <p:nvSpPr>
          <p:cNvPr id="18450" name="TextBox 56"/>
          <p:cNvSpPr txBox="1">
            <a:spLocks noChangeArrowheads="1"/>
          </p:cNvSpPr>
          <p:nvPr/>
        </p:nvSpPr>
        <p:spPr bwMode="auto">
          <a:xfrm>
            <a:off x="1085849" y="4906504"/>
            <a:ext cx="11096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100" b="1">
                <a:solidFill>
                  <a:schemeClr val="bg1"/>
                </a:solidFill>
                <a:latin typeface="Calibri" pitchFamily="34" charset="0"/>
              </a:rPr>
              <a:t>Heritage</a:t>
            </a:r>
            <a:r>
              <a:rPr lang="en-GB" altLang="en-US" sz="1100">
                <a:solidFill>
                  <a:schemeClr val="bg1"/>
                </a:solidFill>
                <a:latin typeface="Calibri" pitchFamily="34" charset="0"/>
              </a:rPr>
              <a:t> missions data </a:t>
            </a:r>
          </a:p>
        </p:txBody>
      </p:sp>
      <p:sp>
        <p:nvSpPr>
          <p:cNvPr id="18451" name="Title 91"/>
          <p:cNvSpPr>
            <a:spLocks noGrp="1"/>
          </p:cNvSpPr>
          <p:nvPr>
            <p:ph type="title" idx="4294967295"/>
          </p:nvPr>
        </p:nvSpPr>
        <p:spPr>
          <a:xfrm>
            <a:off x="482207" y="115306"/>
            <a:ext cx="7242175" cy="892175"/>
          </a:xfrm>
        </p:spPr>
        <p:txBody>
          <a:bodyPr/>
          <a:lstStyle/>
          <a:p>
            <a:pPr algn="ctr"/>
            <a:r>
              <a:rPr lang="en-GB" altLang="en-US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EO Innovation Europe</a:t>
            </a:r>
            <a:r>
              <a:rPr lang="en-GB" altLang="en-US" sz="2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/>
            </a:r>
            <a:br>
              <a:rPr lang="en-GB" altLang="en-US" sz="2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</a:br>
            <a:r>
              <a:rPr lang="en-GB" altLang="en-US" sz="2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GB" altLang="en-US" sz="2400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an </a:t>
            </a:r>
            <a:r>
              <a:rPr lang="en-GB" altLang="en-US" sz="2400" b="1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architectural framework</a:t>
            </a:r>
            <a:r>
              <a:rPr lang="en-GB" altLang="en-US" sz="2000" b="1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GB" altLang="en-US" sz="2400" b="1" i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452" name="TextBox 13"/>
          <p:cNvSpPr txBox="1">
            <a:spLocks noChangeArrowheads="1"/>
          </p:cNvSpPr>
          <p:nvPr/>
        </p:nvSpPr>
        <p:spPr bwMode="auto">
          <a:xfrm>
            <a:off x="1098549" y="1914066"/>
            <a:ext cx="1082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ESA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 </a:t>
            </a:r>
            <a:br>
              <a:rPr lang="en-GB" altLang="en-US" sz="1200">
                <a:solidFill>
                  <a:schemeClr val="bg1"/>
                </a:solidFill>
                <a:latin typeface="Calibri" pitchFamily="34" charset="0"/>
              </a:rPr>
            </a:b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missions data</a:t>
            </a:r>
          </a:p>
        </p:txBody>
      </p:sp>
      <p:sp>
        <p:nvSpPr>
          <p:cNvPr id="5" name="TextBox 46"/>
          <p:cNvSpPr txBox="1">
            <a:spLocks noChangeArrowheads="1"/>
          </p:cNvSpPr>
          <p:nvPr/>
        </p:nvSpPr>
        <p:spPr bwMode="auto">
          <a:xfrm>
            <a:off x="1120774" y="1088566"/>
            <a:ext cx="1093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</a:rPr>
              <a:t>European</a:t>
            </a:r>
            <a:b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</a:rPr>
              <a:t>EO data asset</a:t>
            </a:r>
          </a:p>
        </p:txBody>
      </p:sp>
      <p:grpSp>
        <p:nvGrpSpPr>
          <p:cNvPr id="18454" name="Group 9"/>
          <p:cNvGrpSpPr>
            <a:grpSpLocks/>
          </p:cNvGrpSpPr>
          <p:nvPr/>
        </p:nvGrpSpPr>
        <p:grpSpPr bwMode="auto">
          <a:xfrm>
            <a:off x="239712" y="1477504"/>
            <a:ext cx="862012" cy="4457700"/>
            <a:chOff x="1940422" y="1477628"/>
            <a:chExt cx="860829" cy="4458946"/>
          </a:xfrm>
        </p:grpSpPr>
        <p:pic>
          <p:nvPicPr>
            <p:cNvPr id="18483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1962585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4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4361841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5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2562399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6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3162213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7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3762027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8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4961655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9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5561468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0" name="TextBox 7"/>
            <p:cNvSpPr txBox="1">
              <a:spLocks noChangeArrowheads="1"/>
            </p:cNvSpPr>
            <p:nvPr/>
          </p:nvSpPr>
          <p:spPr bwMode="auto">
            <a:xfrm>
              <a:off x="1940422" y="1477628"/>
              <a:ext cx="860829" cy="4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b="1" i="1">
                  <a:latin typeface="Calibri" pitchFamily="34" charset="0"/>
                </a:rPr>
                <a:t>Data pull</a:t>
              </a:r>
            </a:p>
            <a:p>
              <a:pPr algn="ctr" eaLnBrk="1" hangingPunct="1"/>
              <a:r>
                <a:rPr lang="en-US" altLang="en-US" sz="1200" b="1" i="1">
                  <a:latin typeface="Calibri" pitchFamily="34" charset="0"/>
                </a:rPr>
                <a:t>Data push</a:t>
              </a:r>
              <a:endParaRPr lang="en-US" altLang="en-US" sz="1400">
                <a:latin typeface="Calibri" pitchFamily="34" charset="0"/>
              </a:endParaRPr>
            </a:p>
          </p:txBody>
        </p:sp>
      </p:grpSp>
      <p:sp>
        <p:nvSpPr>
          <p:cNvPr id="18455" name="TextBox 52"/>
          <p:cNvSpPr txBox="1">
            <a:spLocks noChangeArrowheads="1"/>
          </p:cNvSpPr>
          <p:nvPr/>
        </p:nvSpPr>
        <p:spPr bwMode="auto">
          <a:xfrm>
            <a:off x="2387599" y="1669591"/>
            <a:ext cx="18240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200" b="1" i="1">
                <a:solidFill>
                  <a:srgbClr val="000000"/>
                </a:solidFill>
                <a:latin typeface="Calibri" pitchFamily="34" charset="0"/>
              </a:rPr>
              <a:t>EO enabling element </a:t>
            </a:r>
          </a:p>
          <a:p>
            <a:pPr algn="ctr" eaLnBrk="1" hangingPunct="1"/>
            <a:r>
              <a:rPr lang="en-GB" altLang="en-US" sz="1400" b="1" i="1">
                <a:solidFill>
                  <a:srgbClr val="000000"/>
                </a:solidFill>
                <a:latin typeface="Calibri" pitchFamily="34" charset="0"/>
              </a:rPr>
              <a:t>=</a:t>
            </a:r>
          </a:p>
          <a:p>
            <a:pPr algn="ctr" eaLnBrk="1" hangingPunct="1"/>
            <a:r>
              <a:rPr lang="en-GB" altLang="en-US" sz="1200" b="1" i="1">
                <a:solidFill>
                  <a:srgbClr val="000000"/>
                </a:solidFill>
                <a:latin typeface="Calibri" pitchFamily="34" charset="0"/>
              </a:rPr>
              <a:t>“commodity layer” </a:t>
            </a:r>
            <a:br>
              <a:rPr lang="en-GB" altLang="en-US" sz="1200" b="1" i="1">
                <a:solidFill>
                  <a:srgbClr val="000000"/>
                </a:solidFill>
                <a:latin typeface="Calibri" pitchFamily="34" charset="0"/>
              </a:rPr>
            </a:br>
            <a:r>
              <a:rPr lang="en-GB" altLang="en-US" sz="1200" b="1" i="1">
                <a:solidFill>
                  <a:srgbClr val="000000"/>
                </a:solidFill>
                <a:latin typeface="Calibri" pitchFamily="34" charset="0"/>
              </a:rPr>
              <a:t>acting as a back office</a:t>
            </a:r>
          </a:p>
        </p:txBody>
      </p:sp>
      <p:grpSp>
        <p:nvGrpSpPr>
          <p:cNvPr id="96" name="Group 95"/>
          <p:cNvGrpSpPr>
            <a:grpSpLocks/>
          </p:cNvGrpSpPr>
          <p:nvPr/>
        </p:nvGrpSpPr>
        <p:grpSpPr bwMode="auto">
          <a:xfrm>
            <a:off x="2656212" y="4699196"/>
            <a:ext cx="1233488" cy="674688"/>
            <a:chOff x="3006152" y="4734598"/>
            <a:chExt cx="1233787" cy="6742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7" name="Group 16"/>
            <p:cNvGrpSpPr>
              <a:grpSpLocks/>
            </p:cNvGrpSpPr>
            <p:nvPr/>
          </p:nvGrpSpPr>
          <p:grpSpPr bwMode="auto">
            <a:xfrm>
              <a:off x="3006152" y="4734598"/>
              <a:ext cx="1154862" cy="614537"/>
              <a:chOff x="3006152" y="4734598"/>
              <a:chExt cx="1154862" cy="614537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3010916" y="4734598"/>
                <a:ext cx="1149629" cy="613975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00" name="Picture 2" descr="http://www.ams.net.au/sites/default/files/images/icon-IT-support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7643" y="4762072"/>
                <a:ext cx="351920" cy="352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1311" y="4815639"/>
                <a:ext cx="305716" cy="302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" name="TextBox 12"/>
              <p:cNvSpPr txBox="1">
                <a:spLocks noChangeArrowheads="1"/>
              </p:cNvSpPr>
              <p:nvPr/>
            </p:nvSpPr>
            <p:spPr bwMode="auto">
              <a:xfrm>
                <a:off x="3006152" y="5102914"/>
                <a:ext cx="50505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AutoNum type="arabicPeriod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AutoNum type="alphaLcPeriod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GB" altLang="en-US" sz="1000" b="1" smtClean="0">
                    <a:solidFill>
                      <a:schemeClr val="tx1"/>
                    </a:solidFill>
                    <a:latin typeface="Calibri" pitchFamily="34" charset="0"/>
                  </a:rPr>
                  <a:t>Data</a:t>
                </a:r>
              </a:p>
            </p:txBody>
          </p:sp>
        </p:grpSp>
        <p:sp>
          <p:nvSpPr>
            <p:cNvPr id="98" name="TextBox 101"/>
            <p:cNvSpPr txBox="1">
              <a:spLocks noChangeArrowheads="1"/>
            </p:cNvSpPr>
            <p:nvPr/>
          </p:nvSpPr>
          <p:spPr bwMode="auto">
            <a:xfrm>
              <a:off x="3387267" y="5008750"/>
              <a:ext cx="8526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rabi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lphaL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000" b="1" dirty="0" smtClean="0">
                  <a:solidFill>
                    <a:schemeClr val="tx1"/>
                  </a:solidFill>
                  <a:latin typeface="Calibri" pitchFamily="34" charset="0"/>
                </a:rPr>
                <a:t>Processing power</a:t>
              </a:r>
            </a:p>
          </p:txBody>
        </p:sp>
      </p:grp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2587148" y="4119332"/>
            <a:ext cx="1233488" cy="674688"/>
            <a:chOff x="3006152" y="4734598"/>
            <a:chExt cx="1233787" cy="6742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0" name="Group 16"/>
            <p:cNvGrpSpPr>
              <a:grpSpLocks/>
            </p:cNvGrpSpPr>
            <p:nvPr/>
          </p:nvGrpSpPr>
          <p:grpSpPr bwMode="auto">
            <a:xfrm>
              <a:off x="3006152" y="4734598"/>
              <a:ext cx="1154862" cy="614537"/>
              <a:chOff x="3006152" y="4734598"/>
              <a:chExt cx="1154862" cy="614537"/>
            </a:xfrm>
          </p:grpSpPr>
          <p:sp>
            <p:nvSpPr>
              <p:cNvPr id="92" name="Rounded Rectangle 91"/>
              <p:cNvSpPr/>
              <p:nvPr/>
            </p:nvSpPr>
            <p:spPr>
              <a:xfrm>
                <a:off x="3010916" y="4734598"/>
                <a:ext cx="1149629" cy="613975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93" name="Picture 2" descr="http://www.ams.net.au/sites/default/files/images/icon-IT-support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7643" y="4762072"/>
                <a:ext cx="351920" cy="352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1311" y="4815639"/>
                <a:ext cx="305716" cy="302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5" name="TextBox 12"/>
              <p:cNvSpPr txBox="1">
                <a:spLocks noChangeArrowheads="1"/>
              </p:cNvSpPr>
              <p:nvPr/>
            </p:nvSpPr>
            <p:spPr bwMode="auto">
              <a:xfrm>
                <a:off x="3006152" y="5102914"/>
                <a:ext cx="50505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AutoNum type="arabicPeriod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AutoNum type="alphaLcPeriod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GB" altLang="en-US" sz="1000" b="1" smtClean="0">
                    <a:solidFill>
                      <a:schemeClr val="tx1"/>
                    </a:solidFill>
                    <a:latin typeface="Calibri" pitchFamily="34" charset="0"/>
                  </a:rPr>
                  <a:t>Data</a:t>
                </a:r>
              </a:p>
            </p:txBody>
          </p:sp>
        </p:grpSp>
        <p:sp>
          <p:nvSpPr>
            <p:cNvPr id="91" name="TextBox 101"/>
            <p:cNvSpPr txBox="1">
              <a:spLocks noChangeArrowheads="1"/>
            </p:cNvSpPr>
            <p:nvPr/>
          </p:nvSpPr>
          <p:spPr bwMode="auto">
            <a:xfrm>
              <a:off x="3387267" y="5008750"/>
              <a:ext cx="8526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rabi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lphaL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000" b="1" smtClean="0">
                  <a:solidFill>
                    <a:schemeClr val="tx1"/>
                  </a:solidFill>
                  <a:latin typeface="Calibri" pitchFamily="34" charset="0"/>
                </a:rPr>
                <a:t>Processing power</a:t>
              </a:r>
            </a:p>
          </p:txBody>
        </p:sp>
      </p:grpSp>
      <p:grpSp>
        <p:nvGrpSpPr>
          <p:cNvPr id="103" name="Group 102"/>
          <p:cNvGrpSpPr>
            <a:grpSpLocks/>
          </p:cNvGrpSpPr>
          <p:nvPr/>
        </p:nvGrpSpPr>
        <p:grpSpPr bwMode="auto">
          <a:xfrm>
            <a:off x="2533564" y="3572089"/>
            <a:ext cx="1233488" cy="674688"/>
            <a:chOff x="3006152" y="4734598"/>
            <a:chExt cx="1233787" cy="6742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4" name="Group 16"/>
            <p:cNvGrpSpPr>
              <a:grpSpLocks/>
            </p:cNvGrpSpPr>
            <p:nvPr/>
          </p:nvGrpSpPr>
          <p:grpSpPr bwMode="auto">
            <a:xfrm>
              <a:off x="3006152" y="4734598"/>
              <a:ext cx="1154862" cy="614537"/>
              <a:chOff x="3006152" y="4734598"/>
              <a:chExt cx="1154862" cy="614537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3010916" y="4734598"/>
                <a:ext cx="1149629" cy="613975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07" name="Picture 2" descr="http://www.ams.net.au/sites/default/files/images/icon-IT-support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7643" y="4762072"/>
                <a:ext cx="351920" cy="352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1311" y="4815639"/>
                <a:ext cx="305716" cy="302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9" name="TextBox 12"/>
              <p:cNvSpPr txBox="1">
                <a:spLocks noChangeArrowheads="1"/>
              </p:cNvSpPr>
              <p:nvPr/>
            </p:nvSpPr>
            <p:spPr bwMode="auto">
              <a:xfrm>
                <a:off x="3006152" y="5102914"/>
                <a:ext cx="50505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AutoNum type="arabicPeriod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AutoNum type="alphaLcPeriod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GB" altLang="en-US" sz="1000" b="1" smtClean="0">
                    <a:solidFill>
                      <a:schemeClr val="tx1"/>
                    </a:solidFill>
                    <a:latin typeface="Calibri" pitchFamily="34" charset="0"/>
                  </a:rPr>
                  <a:t>Data</a:t>
                </a:r>
              </a:p>
            </p:txBody>
          </p:sp>
        </p:grpSp>
        <p:sp>
          <p:nvSpPr>
            <p:cNvPr id="105" name="TextBox 101"/>
            <p:cNvSpPr txBox="1">
              <a:spLocks noChangeArrowheads="1"/>
            </p:cNvSpPr>
            <p:nvPr/>
          </p:nvSpPr>
          <p:spPr bwMode="auto">
            <a:xfrm>
              <a:off x="3387267" y="5008750"/>
              <a:ext cx="8526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rabi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lphaL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000" b="1" smtClean="0">
                  <a:solidFill>
                    <a:schemeClr val="tx1"/>
                  </a:solidFill>
                  <a:latin typeface="Calibri" pitchFamily="34" charset="0"/>
                </a:rPr>
                <a:t>Processing power</a:t>
              </a:r>
            </a:p>
          </p:txBody>
        </p:sp>
      </p:grpSp>
      <p:pic>
        <p:nvPicPr>
          <p:cNvPr id="1436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7" y="4569954"/>
            <a:ext cx="3603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2" y="4781091"/>
            <a:ext cx="3603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6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4" y="5346241"/>
            <a:ext cx="3603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28" name="Group 127"/>
          <p:cNvGrpSpPr>
            <a:grpSpLocks/>
          </p:cNvGrpSpPr>
          <p:nvPr/>
        </p:nvGrpSpPr>
        <p:grpSpPr bwMode="auto">
          <a:xfrm>
            <a:off x="4265572" y="3676594"/>
            <a:ext cx="711200" cy="1066668"/>
            <a:chOff x="4102164" y="3828102"/>
            <a:chExt cx="710532" cy="8853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29" name="Group 16"/>
            <p:cNvGrpSpPr>
              <a:grpSpLocks/>
            </p:cNvGrpSpPr>
            <p:nvPr/>
          </p:nvGrpSpPr>
          <p:grpSpPr bwMode="auto">
            <a:xfrm>
              <a:off x="4102164" y="3828102"/>
              <a:ext cx="710532" cy="885354"/>
              <a:chOff x="3260459" y="4673608"/>
              <a:chExt cx="1035314" cy="582378"/>
            </a:xfrm>
          </p:grpSpPr>
          <p:sp>
            <p:nvSpPr>
              <p:cNvPr id="131" name="Rounded Rectangle 130"/>
              <p:cNvSpPr/>
              <p:nvPr/>
            </p:nvSpPr>
            <p:spPr>
              <a:xfrm>
                <a:off x="3345966" y="4673608"/>
                <a:ext cx="859680" cy="56389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32" name="TextBox 12"/>
              <p:cNvSpPr txBox="1">
                <a:spLocks noChangeArrowheads="1"/>
              </p:cNvSpPr>
              <p:nvPr/>
            </p:nvSpPr>
            <p:spPr bwMode="auto">
              <a:xfrm>
                <a:off x="3260459" y="4953515"/>
                <a:ext cx="1035314" cy="302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AutoNum type="arabicPeriod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AutoNum type="alphaLcPeriod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GB" altLang="en-US" sz="1000" b="1" dirty="0" smtClean="0">
                    <a:solidFill>
                      <a:schemeClr val="tx1"/>
                    </a:solidFill>
                    <a:latin typeface="Calibri" pitchFamily="34" charset="0"/>
                  </a:rPr>
                  <a:t>common enabling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GB" altLang="en-US" sz="1000" b="1" dirty="0" smtClean="0">
                    <a:solidFill>
                      <a:schemeClr val="tx1"/>
                    </a:solidFill>
                    <a:latin typeface="Calibri" pitchFamily="34" charset="0"/>
                  </a:rPr>
                  <a:t>elements</a:t>
                </a:r>
              </a:p>
            </p:txBody>
          </p:sp>
        </p:grpSp>
        <p:pic>
          <p:nvPicPr>
            <p:cNvPr id="13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586" y="3828104"/>
              <a:ext cx="491047" cy="491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2" y="5066841"/>
            <a:ext cx="36036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64" name="TextBox 7"/>
          <p:cNvSpPr txBox="1">
            <a:spLocks noChangeArrowheads="1"/>
          </p:cNvSpPr>
          <p:nvPr/>
        </p:nvSpPr>
        <p:spPr bwMode="auto">
          <a:xfrm>
            <a:off x="3552824" y="1040941"/>
            <a:ext cx="2092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b="1" i="1">
                <a:latin typeface="Calibri" pitchFamily="34" charset="0"/>
              </a:rPr>
              <a:t>Data hosted processing</a:t>
            </a:r>
            <a:endParaRPr lang="en-US" altLang="en-US" sz="1400">
              <a:latin typeface="Calibri" pitchFamily="34" charset="0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7" y="4284204"/>
            <a:ext cx="3603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9837" y="2679241"/>
            <a:ext cx="2227262" cy="58578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Sharing of efforts and investments 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5538787" y="2695116"/>
            <a:ext cx="1909762" cy="584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Stimulation of science &amp; business</a:t>
            </a:r>
          </a:p>
        </p:txBody>
      </p:sp>
      <p:pic>
        <p:nvPicPr>
          <p:cNvPr id="122" name="Picture 2" descr="http://cecomps.com/wp-content/themes/pwm-theme/img/computer-repair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2" y="3749216"/>
            <a:ext cx="3937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2" descr="http://cecomps.com/wp-content/themes/pwm-theme/img/computer-repair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99" y="4203241"/>
            <a:ext cx="3952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2" descr="http://cecomps.com/wp-content/themes/pwm-theme/img/computer-repair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49" y="4366754"/>
            <a:ext cx="3937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650037" y="4515979"/>
            <a:ext cx="1516062" cy="1533525"/>
            <a:chOff x="6462349" y="4697327"/>
            <a:chExt cx="1516063" cy="1533525"/>
          </a:xfrm>
        </p:grpSpPr>
        <p:grpSp>
          <p:nvGrpSpPr>
            <p:cNvPr id="18477" name="Group 116"/>
            <p:cNvGrpSpPr>
              <a:grpSpLocks/>
            </p:cNvGrpSpPr>
            <p:nvPr/>
          </p:nvGrpSpPr>
          <p:grpSpPr bwMode="auto">
            <a:xfrm>
              <a:off x="6462349" y="4697327"/>
              <a:ext cx="1516063" cy="1533525"/>
              <a:chOff x="6646028" y="4732078"/>
              <a:chExt cx="1516604" cy="1533500"/>
            </a:xfrm>
          </p:grpSpPr>
          <p:sp>
            <p:nvSpPr>
              <p:cNvPr id="118" name="Left Brace 117"/>
              <p:cNvSpPr/>
              <p:nvPr/>
            </p:nvSpPr>
            <p:spPr>
              <a:xfrm rot="11668367">
                <a:off x="6727019" y="4732078"/>
                <a:ext cx="865497" cy="1533500"/>
              </a:xfrm>
              <a:prstGeom prst="leftBrace">
                <a:avLst>
                  <a:gd name="adj1" fmla="val 36124"/>
                  <a:gd name="adj2" fmla="val 49542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8480" name="Picture 2" descr="http://cecomps.com/wp-content/themes/pwm-theme/img/computer-repair-icon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4762" y="5261104"/>
                <a:ext cx="394800" cy="377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81" name="Picture 2" descr="http://cecomps.com/wp-content/themes/pwm-theme/img/computer-repair-icon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6028" y="5680200"/>
                <a:ext cx="394800" cy="377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" name="TextBox 120"/>
              <p:cNvSpPr txBox="1"/>
              <p:nvPr/>
            </p:nvSpPr>
            <p:spPr>
              <a:xfrm>
                <a:off x="7227261" y="5251182"/>
                <a:ext cx="935371" cy="2539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1050" b="1" dirty="0">
                    <a:latin typeface="Calibri" panose="020F0502020204030204" pitchFamily="34" charset="0"/>
                    <a:ea typeface="ＭＳ Ｐゴシック" pitchFamily="34" charset="-128"/>
                  </a:rPr>
                  <a:t>marketplaces</a:t>
                </a:r>
              </a:p>
            </p:txBody>
          </p:sp>
        </p:grpSp>
        <p:pic>
          <p:nvPicPr>
            <p:cNvPr id="18478" name="Picture 2" descr="http://cecomps.com/wp-content/themes/pwm-theme/img/computer-repair-icon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678" y="4830162"/>
              <a:ext cx="394659" cy="377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7" name="Picture 2" descr="http://cecomps.com/wp-content/themes/pwm-theme/img/computer-repair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2" y="3860341"/>
            <a:ext cx="3952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7" y="3844466"/>
            <a:ext cx="36036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91224" y="5464116"/>
            <a:ext cx="2914650" cy="83026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The sharing in the enabling element will stimulate the existence of many platforms funded by different public and private entities in the outreach element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20962" y="5392279"/>
            <a:ext cx="1139825" cy="64611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Network of (few) enabling infrastructures</a:t>
            </a: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3946524" y="4765216"/>
            <a:ext cx="1090613" cy="4603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100" b="1" i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Interoperability </a:t>
            </a:r>
            <a:r>
              <a:rPr lang="en-GB" sz="1200" b="1" i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&amp; re-use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0" y="0"/>
            <a:ext cx="1802096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1100" b="1" dirty="0">
                <a:latin typeface="Calibri" panose="020F0502020204030204" pitchFamily="34" charset="0"/>
              </a:rPr>
              <a:t>Part 2 - </a:t>
            </a:r>
            <a:r>
              <a:rPr lang="en-GB" sz="1100" b="1" i="1" dirty="0">
                <a:latin typeface="Calibri" panose="020F0502020204030204" pitchFamily="34" charset="0"/>
              </a:rPr>
              <a:t>Architecture outline</a:t>
            </a:r>
          </a:p>
        </p:txBody>
      </p:sp>
    </p:spTree>
    <p:extLst>
      <p:ext uri="{BB962C8B-B14F-4D97-AF65-F5344CB8AC3E}">
        <p14:creationId xmlns:p14="http://schemas.microsoft.com/office/powerpoint/2010/main" val="429117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8" grpId="0" animBg="1"/>
      <p:bldP spid="4" grpId="0" animBg="1"/>
      <p:bldP spid="6" grpId="0" animBg="1"/>
      <p:bldP spid="1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39113" y="863600"/>
            <a:ext cx="5138928" cy="5337175"/>
          </a:xfrm>
        </p:spPr>
        <p:txBody>
          <a:bodyPr/>
          <a:lstStyle/>
          <a:p>
            <a:pPr algn="ctr"/>
            <a:r>
              <a:rPr lang="en-GB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Structure of the presentation</a:t>
            </a:r>
          </a:p>
          <a:p>
            <a:endParaRPr lang="en-GB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Part 1 - </a:t>
            </a:r>
            <a:r>
              <a:rPr lang="en-GB" sz="2000" b="1" i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Context </a:t>
            </a:r>
            <a:r>
              <a:rPr lang="en-GB" sz="2000" b="1" i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and background</a:t>
            </a:r>
            <a:r>
              <a:rPr lang="en-GB" sz="2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GB" sz="2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</a:br>
            <a:endParaRPr lang="en-GB" sz="2000" b="1" dirty="0" smtClean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Part 2 - </a:t>
            </a:r>
            <a:r>
              <a:rPr lang="en-GB" sz="2000" b="1" i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Architecture outline</a:t>
            </a: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Part 3 - </a:t>
            </a:r>
            <a:r>
              <a:rPr lang="en-GB" sz="20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Partnership </a:t>
            </a:r>
            <a:r>
              <a:rPr lang="en-GB" sz="2000" b="1" i="1" dirty="0">
                <a:solidFill>
                  <a:schemeClr val="tx1"/>
                </a:solidFill>
                <a:latin typeface="Calibri" panose="020F0502020204030204" pitchFamily="34" charset="0"/>
              </a:rPr>
              <a:t>and </a:t>
            </a:r>
            <a:r>
              <a:rPr lang="en-GB" sz="20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programmatic</a:t>
            </a:r>
            <a:endParaRPr lang="en-GB" sz="20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2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94"/>
          <p:cNvGrpSpPr/>
          <p:nvPr/>
        </p:nvGrpSpPr>
        <p:grpSpPr>
          <a:xfrm>
            <a:off x="107504" y="1466875"/>
            <a:ext cx="8043863" cy="2498725"/>
            <a:chOff x="457200" y="1252576"/>
            <a:chExt cx="8477675" cy="24979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Wave 95"/>
            <p:cNvSpPr/>
            <p:nvPr/>
          </p:nvSpPr>
          <p:spPr>
            <a:xfrm rot="1574303">
              <a:off x="4783056" y="1504971"/>
              <a:ext cx="3580471" cy="1565365"/>
            </a:xfrm>
            <a:prstGeom prst="wave">
              <a:avLst>
                <a:gd name="adj1" fmla="val 15868"/>
                <a:gd name="adj2" fmla="val -7786"/>
              </a:avLst>
            </a:prstGeom>
            <a:solidFill>
              <a:srgbClr val="0098DB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Verdana"/>
                <a:ea typeface="+mn-ea"/>
              </a:endParaRPr>
            </a:p>
          </p:txBody>
        </p:sp>
        <p:sp>
          <p:nvSpPr>
            <p:cNvPr id="97" name="Down Arrow 96"/>
            <p:cNvSpPr/>
            <p:nvPr/>
          </p:nvSpPr>
          <p:spPr>
            <a:xfrm rot="16200000">
              <a:off x="7355062" y="2170758"/>
              <a:ext cx="1404529" cy="1755097"/>
            </a:xfrm>
            <a:prstGeom prst="downArrow">
              <a:avLst>
                <a:gd name="adj1" fmla="val 63750"/>
                <a:gd name="adj2" fmla="val 46875"/>
              </a:avLst>
            </a:prstGeom>
            <a:solidFill>
              <a:srgbClr val="0098DB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Verdana"/>
                <a:ea typeface="+mn-ea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57200" y="1252576"/>
              <a:ext cx="5541358" cy="1041097"/>
            </a:xfrm>
            <a:prstGeom prst="rect">
              <a:avLst/>
            </a:prstGeom>
            <a:solidFill>
              <a:srgbClr val="0098DB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Verdana"/>
                <a:ea typeface="+mn-ea"/>
              </a:endParaRPr>
            </a:p>
          </p:txBody>
        </p:sp>
      </p:grpSp>
      <p:sp>
        <p:nvSpPr>
          <p:cNvPr id="99" name="Down Arrow 98"/>
          <p:cNvSpPr>
            <a:spLocks noChangeArrowheads="1"/>
          </p:cNvSpPr>
          <p:nvPr/>
        </p:nvSpPr>
        <p:spPr bwMode="auto">
          <a:xfrm rot="-5400000">
            <a:off x="3371056" y="-770731"/>
            <a:ext cx="1538288" cy="8064500"/>
          </a:xfrm>
          <a:prstGeom prst="downArrow">
            <a:avLst>
              <a:gd name="adj1" fmla="val 63750"/>
              <a:gd name="adj2" fmla="val 46916"/>
            </a:avLst>
          </a:prstGeom>
          <a:solidFill>
            <a:srgbClr val="50CAFF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Verdana"/>
              <a:ea typeface="+mn-ea"/>
            </a:endParaRPr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776538"/>
            <a:ext cx="9493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0484" name="Picture 4" descr="C:\Users\hlaur\Documents\Images\satellite - logo\ESA logo - no background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85900"/>
            <a:ext cx="968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101"/>
          <p:cNvGrpSpPr/>
          <p:nvPr/>
        </p:nvGrpSpPr>
        <p:grpSpPr>
          <a:xfrm flipV="1">
            <a:off x="107900" y="2435836"/>
            <a:ext cx="8064500" cy="2717576"/>
            <a:chOff x="964585" y="6664602"/>
            <a:chExt cx="8064833" cy="2227854"/>
          </a:xfrm>
          <a:solidFill>
            <a:srgbClr val="0098DB">
              <a:lumMod val="7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" name="Rectangle 102"/>
            <p:cNvSpPr/>
            <p:nvPr/>
          </p:nvSpPr>
          <p:spPr>
            <a:xfrm>
              <a:off x="964585" y="6664602"/>
              <a:ext cx="5072272" cy="894005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Verdana"/>
                <a:ea typeface="+mn-ea"/>
              </a:endParaRPr>
            </a:p>
          </p:txBody>
        </p:sp>
        <p:sp>
          <p:nvSpPr>
            <p:cNvPr id="104" name="Wave 103"/>
            <p:cNvSpPr/>
            <p:nvPr/>
          </p:nvSpPr>
          <p:spPr>
            <a:xfrm rot="1574303">
              <a:off x="4963663" y="6920151"/>
              <a:ext cx="3276735" cy="1469868"/>
            </a:xfrm>
            <a:prstGeom prst="wave">
              <a:avLst>
                <a:gd name="adj1" fmla="val 20000"/>
                <a:gd name="adj2" fmla="val -3936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Verdana"/>
                <a:ea typeface="+mn-ea"/>
              </a:endParaRPr>
            </a:p>
          </p:txBody>
        </p:sp>
        <p:sp>
          <p:nvSpPr>
            <p:cNvPr id="105" name="Down Arrow 104"/>
            <p:cNvSpPr/>
            <p:nvPr/>
          </p:nvSpPr>
          <p:spPr>
            <a:xfrm rot="16200000">
              <a:off x="7477500" y="7340537"/>
              <a:ext cx="1349466" cy="1754371"/>
            </a:xfrm>
            <a:prstGeom prst="downArrow">
              <a:avLst>
                <a:gd name="adj1" fmla="val 63750"/>
                <a:gd name="adj2" fmla="val 46875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Verdana"/>
                <a:ea typeface="+mn-ea"/>
              </a:endParaRPr>
            </a:p>
          </p:txBody>
        </p:sp>
      </p:grpSp>
      <p:pic>
        <p:nvPicPr>
          <p:cNvPr id="20486" name="Picture 3" descr="C:\Users\hlaur\Desktop\LOGO CE_Vertical_EN_PANTONE_L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132263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91"/>
          <p:cNvSpPr txBox="1">
            <a:spLocks/>
          </p:cNvSpPr>
          <p:nvPr/>
        </p:nvSpPr>
        <p:spPr bwMode="auto">
          <a:xfrm>
            <a:off x="1074738" y="3290888"/>
            <a:ext cx="4324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1800" kern="0" dirty="0" smtClean="0"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Sentinel Collaborative Ground Segment</a:t>
            </a:r>
            <a:endParaRPr lang="en-GB" altLang="en-US" sz="1600" i="1" kern="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8" name="Title 91"/>
          <p:cNvSpPr txBox="1">
            <a:spLocks/>
          </p:cNvSpPr>
          <p:nvPr/>
        </p:nvSpPr>
        <p:spPr bwMode="auto">
          <a:xfrm>
            <a:off x="1041400" y="2871788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1800" kern="0" dirty="0" smtClean="0"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National/commercial missions data access</a:t>
            </a:r>
            <a:endParaRPr lang="en-GB" altLang="en-US" sz="1600" i="1" kern="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9" name="Title 91"/>
          <p:cNvSpPr txBox="1">
            <a:spLocks/>
          </p:cNvSpPr>
          <p:nvPr/>
        </p:nvSpPr>
        <p:spPr bwMode="auto">
          <a:xfrm>
            <a:off x="1119188" y="1502410"/>
            <a:ext cx="3740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1800" kern="0" dirty="0" smtClean="0"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EOEP-5  (EO Exploitation Platforms)</a:t>
            </a:r>
            <a:endParaRPr lang="en-GB" altLang="en-US" sz="1600" i="1" kern="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0" name="Title 91"/>
          <p:cNvSpPr txBox="1">
            <a:spLocks/>
          </p:cNvSpPr>
          <p:nvPr/>
        </p:nvSpPr>
        <p:spPr bwMode="auto">
          <a:xfrm>
            <a:off x="1104900" y="4033838"/>
            <a:ext cx="5051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1800" kern="0" dirty="0" smtClean="0"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Copernicus Data and Information Access Services</a:t>
            </a:r>
            <a:endParaRPr lang="en-GB" altLang="en-US" sz="1600" i="1" kern="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1" name="Title 91"/>
          <p:cNvSpPr txBox="1">
            <a:spLocks/>
          </p:cNvSpPr>
          <p:nvPr/>
        </p:nvSpPr>
        <p:spPr bwMode="auto">
          <a:xfrm>
            <a:off x="1104900" y="4365625"/>
            <a:ext cx="404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1800" kern="0" dirty="0" smtClean="0"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Open Science Cloud</a:t>
            </a:r>
            <a:endParaRPr lang="en-GB" altLang="en-US" sz="1600" i="1" kern="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2" name="Title 91"/>
          <p:cNvSpPr txBox="1">
            <a:spLocks/>
          </p:cNvSpPr>
          <p:nvPr/>
        </p:nvSpPr>
        <p:spPr bwMode="auto">
          <a:xfrm>
            <a:off x="1119188" y="1826197"/>
            <a:ext cx="3565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1800" kern="0" dirty="0" smtClean="0"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Heritage Data (</a:t>
            </a:r>
            <a:r>
              <a:rPr lang="en-GB" altLang="en-US" sz="1600" kern="0" dirty="0" smtClean="0"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LTDP+</a:t>
            </a:r>
            <a:r>
              <a:rPr lang="en-GB" altLang="en-US" sz="1800" kern="0" dirty="0" smtClean="0"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), Earthnet</a:t>
            </a:r>
            <a:endParaRPr lang="en-GB" altLang="en-US" sz="1600" i="1" kern="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20493" name="Group 114"/>
          <p:cNvGrpSpPr>
            <a:grpSpLocks/>
          </p:cNvGrpSpPr>
          <p:nvPr/>
        </p:nvGrpSpPr>
        <p:grpSpPr bwMode="auto">
          <a:xfrm>
            <a:off x="53975" y="4005263"/>
            <a:ext cx="7686675" cy="1887537"/>
            <a:chOff x="-10667" y="4326474"/>
            <a:chExt cx="7685968" cy="1886441"/>
          </a:xfrm>
        </p:grpSpPr>
        <p:grpSp>
          <p:nvGrpSpPr>
            <p:cNvPr id="35" name="Group 115"/>
            <p:cNvGrpSpPr/>
            <p:nvPr/>
          </p:nvGrpSpPr>
          <p:grpSpPr>
            <a:xfrm flipV="1">
              <a:off x="-10667" y="4326474"/>
              <a:ext cx="7685968" cy="1886441"/>
              <a:chOff x="975212" y="7412771"/>
              <a:chExt cx="7685968" cy="1878001"/>
            </a:xfrm>
            <a:solidFill>
              <a:srgbClr val="0098DB">
                <a:lumMod val="75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9" name="Rectangle 118"/>
              <p:cNvSpPr/>
              <p:nvPr/>
            </p:nvSpPr>
            <p:spPr>
              <a:xfrm>
                <a:off x="975212" y="7412771"/>
                <a:ext cx="5337111" cy="453399"/>
              </a:xfrm>
              <a:prstGeom prst="rect">
                <a:avLst/>
              </a:prstGeom>
              <a:solidFill>
                <a:srgbClr val="0098DB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>
                  <a:solidFill>
                    <a:srgbClr val="FFFFFF"/>
                  </a:solidFill>
                  <a:latin typeface="Calibri" panose="020F0502020204030204" pitchFamily="34" charset="0"/>
                  <a:ea typeface="+mn-ea"/>
                </a:endParaRPr>
              </a:p>
            </p:txBody>
          </p:sp>
          <p:sp>
            <p:nvSpPr>
              <p:cNvPr id="120" name="Wave 119"/>
              <p:cNvSpPr/>
              <p:nvPr/>
            </p:nvSpPr>
            <p:spPr>
              <a:xfrm rot="2024021">
                <a:off x="5693205" y="7899345"/>
                <a:ext cx="2801903" cy="657191"/>
              </a:xfrm>
              <a:prstGeom prst="wave">
                <a:avLst>
                  <a:gd name="adj1" fmla="val 14029"/>
                  <a:gd name="adj2" fmla="val -5529"/>
                </a:avLst>
              </a:prstGeom>
              <a:solidFill>
                <a:srgbClr val="0098DB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>
                  <a:solidFill>
                    <a:srgbClr val="FFFFFF"/>
                  </a:solidFill>
                  <a:latin typeface="Calibri" panose="020F0502020204030204" pitchFamily="34" charset="0"/>
                  <a:ea typeface="+mn-ea"/>
                </a:endParaRPr>
              </a:p>
            </p:txBody>
          </p:sp>
          <p:sp>
            <p:nvSpPr>
              <p:cNvPr id="121" name="Down Arrow 120"/>
              <p:cNvSpPr/>
              <p:nvPr/>
            </p:nvSpPr>
            <p:spPr>
              <a:xfrm rot="17335418">
                <a:off x="7809008" y="8438600"/>
                <a:ext cx="747240" cy="957104"/>
              </a:xfrm>
              <a:prstGeom prst="downArrow">
                <a:avLst>
                  <a:gd name="adj1" fmla="val 52825"/>
                  <a:gd name="adj2" fmla="val 46875"/>
                </a:avLst>
              </a:prstGeom>
              <a:solidFill>
                <a:srgbClr val="0098DB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>
                  <a:solidFill>
                    <a:srgbClr val="FFFFFF"/>
                  </a:solidFill>
                  <a:latin typeface="Calibri" panose="020F0502020204030204" pitchFamily="34" charset="0"/>
                  <a:ea typeface="+mn-ea"/>
                </a:endParaRPr>
              </a:p>
            </p:txBody>
          </p:sp>
        </p:grpSp>
        <p:pic>
          <p:nvPicPr>
            <p:cNvPr id="20503" name="Picture 2" descr="Earsc_logo-small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7" y="5795657"/>
              <a:ext cx="619546" cy="36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4" name="Title 91"/>
            <p:cNvSpPr txBox="1">
              <a:spLocks/>
            </p:cNvSpPr>
            <p:nvPr/>
          </p:nvSpPr>
          <p:spPr bwMode="auto">
            <a:xfrm>
              <a:off x="1625895" y="5805165"/>
              <a:ext cx="2649293" cy="368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r>
                <a:rPr lang="en-GB" altLang="en-US" sz="1800" b="1">
                  <a:solidFill>
                    <a:srgbClr val="FFFFFF"/>
                  </a:solidFill>
                  <a:latin typeface="Calibri" pitchFamily="34" charset="0"/>
                  <a:sym typeface="Wingdings" pitchFamily="2" charset="2"/>
                </a:rPr>
                <a:t>“EO Market Place”</a:t>
              </a:r>
              <a:endParaRPr lang="en-GB" altLang="en-US" sz="1600" b="1" i="1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2" name="TextBox 19"/>
          <p:cNvSpPr txBox="1">
            <a:spLocks noChangeArrowheads="1"/>
          </p:cNvSpPr>
          <p:nvPr/>
        </p:nvSpPr>
        <p:spPr bwMode="auto">
          <a:xfrm>
            <a:off x="322263" y="4741863"/>
            <a:ext cx="433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hangingPunct="0">
              <a:buFont typeface="Verdana" charset="0"/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hangingPunct="0">
              <a:buFont typeface="Verdana" charset="0"/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hangingPunct="0">
              <a:buFont typeface="Verdana" charset="0"/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hangingPunct="0">
              <a:buFont typeface="Verdana" charset="0"/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kern="0" dirty="0" smtClean="0">
                <a:solidFill>
                  <a:srgbClr val="FFFFFF"/>
                </a:solidFill>
                <a:latin typeface="Calibri" charset="0"/>
              </a:rPr>
              <a:t>EU</a:t>
            </a:r>
          </a:p>
        </p:txBody>
      </p:sp>
      <p:sp>
        <p:nvSpPr>
          <p:cNvPr id="123" name="Down Arrow 122"/>
          <p:cNvSpPr/>
          <p:nvPr/>
        </p:nvSpPr>
        <p:spPr>
          <a:xfrm rot="1225993" flipV="1">
            <a:off x="7475538" y="4451350"/>
            <a:ext cx="717550" cy="1250950"/>
          </a:xfrm>
          <a:prstGeom prst="downArrow">
            <a:avLst/>
          </a:prstGeom>
          <a:solidFill>
            <a:srgbClr val="747678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Verdana"/>
              <a:ea typeface="+mn-ea"/>
            </a:endParaRPr>
          </a:p>
        </p:txBody>
      </p:sp>
      <p:sp>
        <p:nvSpPr>
          <p:cNvPr id="124" name="Title 91"/>
          <p:cNvSpPr txBox="1">
            <a:spLocks/>
          </p:cNvSpPr>
          <p:nvPr/>
        </p:nvSpPr>
        <p:spPr bwMode="auto">
          <a:xfrm>
            <a:off x="6156325" y="5580063"/>
            <a:ext cx="2808288" cy="369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GB" altLang="en-US" sz="18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Open to additional actors</a:t>
            </a:r>
            <a:endParaRPr lang="en-GB" altLang="en-US" sz="1600" i="1" kern="0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8" name="Title 91"/>
          <p:cNvSpPr txBox="1">
            <a:spLocks/>
          </p:cNvSpPr>
          <p:nvPr/>
        </p:nvSpPr>
        <p:spPr bwMode="auto">
          <a:xfrm>
            <a:off x="1116013" y="4686300"/>
            <a:ext cx="404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1800" kern="0" dirty="0" smtClean="0"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GEOSS Common Infrastructure</a:t>
            </a:r>
            <a:endParaRPr lang="en-GB" altLang="en-US" sz="1600" i="1" kern="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0498" name="Title 91"/>
          <p:cNvSpPr txBox="1">
            <a:spLocks/>
          </p:cNvSpPr>
          <p:nvPr/>
        </p:nvSpPr>
        <p:spPr bwMode="auto">
          <a:xfrm>
            <a:off x="1116013" y="4872038"/>
            <a:ext cx="4044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 altLang="en-US" sz="1600" b="1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….</a:t>
            </a:r>
            <a:endParaRPr lang="en-GB" altLang="en-US" sz="1400" b="1" i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40" name="Group 277"/>
          <p:cNvGrpSpPr/>
          <p:nvPr/>
        </p:nvGrpSpPr>
        <p:grpSpPr bwMode="auto">
          <a:xfrm>
            <a:off x="4565504" y="1134739"/>
            <a:ext cx="3606946" cy="1887861"/>
            <a:chOff x="2497631" y="2106417"/>
            <a:chExt cx="2808423" cy="2654987"/>
          </a:xfrm>
          <a:solidFill>
            <a:srgbClr val="4D4F53">
              <a:lumMod val="60000"/>
              <a:lumOff val="4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Cloud Callout 40"/>
            <p:cNvSpPr/>
            <p:nvPr/>
          </p:nvSpPr>
          <p:spPr>
            <a:xfrm>
              <a:off x="2595416" y="2106417"/>
              <a:ext cx="2535173" cy="2654987"/>
            </a:xfrm>
            <a:prstGeom prst="cloudCallout">
              <a:avLst>
                <a:gd name="adj1" fmla="val 7907"/>
                <a:gd name="adj2" fmla="val 68492"/>
              </a:avLst>
            </a:prstGeom>
            <a:solidFill>
              <a:srgbClr val="FFFF00">
                <a:alpha val="68000"/>
              </a:srgbClr>
            </a:solidFill>
            <a:ln w="25400" cap="flat" cmpd="sng" algn="ctr">
              <a:solidFill>
                <a:srgbClr val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Verdana"/>
                <a:ea typeface="+mn-ea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97631" y="2397781"/>
              <a:ext cx="2808423" cy="16880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i="1" kern="0" dirty="0">
                  <a:latin typeface="Calibri" panose="020F0502020204030204" pitchFamily="34" charset="0"/>
                  <a:ea typeface="ＭＳ Ｐゴシック" pitchFamily="34" charset="-128"/>
                  <a:cs typeface="Calibri" pitchFamily="34" charset="0"/>
                </a:rPr>
                <a:t>Common concept </a:t>
              </a:r>
              <a:br>
                <a:rPr lang="en-GB" b="1" i="1" kern="0" dirty="0">
                  <a:latin typeface="Calibri" panose="020F0502020204030204" pitchFamily="34" charset="0"/>
                  <a:ea typeface="ＭＳ Ｐゴシック" pitchFamily="34" charset="-128"/>
                  <a:cs typeface="Calibri" pitchFamily="34" charset="0"/>
                </a:rPr>
              </a:br>
              <a:r>
                <a:rPr lang="en-GB" b="1" i="1" kern="0" dirty="0">
                  <a:latin typeface="Calibri" panose="020F0502020204030204" pitchFamily="34" charset="0"/>
                  <a:ea typeface="ＭＳ Ｐゴシック" pitchFamily="34" charset="-128"/>
                  <a:cs typeface="Calibri" pitchFamily="34" charset="0"/>
                </a:rPr>
                <a:t>&amp; partnership,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i="1" kern="0" dirty="0">
                  <a:latin typeface="Calibri" panose="020F0502020204030204" pitchFamily="34" charset="0"/>
                  <a:ea typeface="ＭＳ Ｐゴシック" pitchFamily="34" charset="-128"/>
                  <a:cs typeface="Calibri" pitchFamily="34" charset="0"/>
                </a:rPr>
                <a:t>for synchronised programming, </a:t>
              </a:r>
              <a:r>
                <a:rPr lang="en-GB" i="1" kern="0" dirty="0" smtClean="0">
                  <a:latin typeface="Calibri" panose="020F0502020204030204" pitchFamily="34" charset="0"/>
                  <a:ea typeface="ＭＳ Ｐゴシック" pitchFamily="34" charset="-128"/>
                  <a:cs typeface="Calibri" pitchFamily="34" charset="0"/>
                </a:rPr>
                <a:t>complementary </a:t>
              </a:r>
              <a:r>
                <a:rPr lang="en-GB" i="1" kern="0" dirty="0">
                  <a:latin typeface="Calibri" panose="020F0502020204030204" pitchFamily="34" charset="0"/>
                  <a:ea typeface="ＭＳ Ｐゴシック" pitchFamily="34" charset="-128"/>
                  <a:cs typeface="Calibri" pitchFamily="34" charset="0"/>
                </a:rPr>
                <a:t>funding</a:t>
              </a:r>
            </a:p>
          </p:txBody>
        </p:sp>
      </p:grpSp>
      <p:pic>
        <p:nvPicPr>
          <p:cNvPr id="36885" name="Picture 33" descr="wordle OECD big data-383x15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2886075"/>
            <a:ext cx="1931988" cy="7921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itle 91"/>
          <p:cNvSpPr txBox="1">
            <a:spLocks/>
          </p:cNvSpPr>
          <p:nvPr/>
        </p:nvSpPr>
        <p:spPr bwMode="auto">
          <a:xfrm>
            <a:off x="538956" y="261610"/>
            <a:ext cx="71592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EO Innovation Europe</a:t>
            </a:r>
          </a:p>
          <a:p>
            <a:pPr algn="ctr">
              <a:defRPr/>
            </a:pPr>
            <a:r>
              <a:rPr lang="en-GB" altLang="en-US" sz="2000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GB" altLang="en-US" sz="2000" i="1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A European concept requiring coordinated programming lines</a:t>
            </a:r>
            <a:r>
              <a:rPr lang="en-GB" altLang="en-US" sz="1800" i="1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GB" altLang="en-US" sz="1800" i="1" kern="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0"/>
            <a:ext cx="2443298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1100" b="1" dirty="0">
                <a:latin typeface="Calibri" panose="020F0502020204030204" pitchFamily="34" charset="0"/>
              </a:rPr>
              <a:t>Part 3 - </a:t>
            </a:r>
            <a:r>
              <a:rPr lang="en-GB" sz="1100" b="1" i="1" dirty="0">
                <a:latin typeface="Calibri" panose="020F0502020204030204" pitchFamily="34" charset="0"/>
              </a:rPr>
              <a:t>Partnership and programmatic</a:t>
            </a:r>
            <a:endParaRPr lang="en-GB" sz="1100" i="1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9188" y="2121280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InCubed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817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94"/>
          <p:cNvGrpSpPr/>
          <p:nvPr/>
        </p:nvGrpSpPr>
        <p:grpSpPr>
          <a:xfrm>
            <a:off x="107504" y="1466875"/>
            <a:ext cx="8043863" cy="2498725"/>
            <a:chOff x="457200" y="1252576"/>
            <a:chExt cx="8477675" cy="24979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Wave 95"/>
            <p:cNvSpPr/>
            <p:nvPr/>
          </p:nvSpPr>
          <p:spPr>
            <a:xfrm rot="1574303">
              <a:off x="4783056" y="1504971"/>
              <a:ext cx="3580471" cy="1565365"/>
            </a:xfrm>
            <a:prstGeom prst="wave">
              <a:avLst>
                <a:gd name="adj1" fmla="val 15868"/>
                <a:gd name="adj2" fmla="val -7786"/>
              </a:avLst>
            </a:prstGeom>
            <a:solidFill>
              <a:srgbClr val="0098DB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Verdana"/>
                <a:ea typeface="+mn-ea"/>
              </a:endParaRPr>
            </a:p>
          </p:txBody>
        </p:sp>
        <p:sp>
          <p:nvSpPr>
            <p:cNvPr id="97" name="Down Arrow 96"/>
            <p:cNvSpPr/>
            <p:nvPr/>
          </p:nvSpPr>
          <p:spPr>
            <a:xfrm rot="16200000">
              <a:off x="7355062" y="2170758"/>
              <a:ext cx="1404529" cy="1755097"/>
            </a:xfrm>
            <a:prstGeom prst="downArrow">
              <a:avLst>
                <a:gd name="adj1" fmla="val 63750"/>
                <a:gd name="adj2" fmla="val 46875"/>
              </a:avLst>
            </a:prstGeom>
            <a:solidFill>
              <a:srgbClr val="0098DB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Verdana"/>
                <a:ea typeface="+mn-ea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57200" y="1252576"/>
              <a:ext cx="5541358" cy="1041097"/>
            </a:xfrm>
            <a:prstGeom prst="rect">
              <a:avLst/>
            </a:prstGeom>
            <a:solidFill>
              <a:srgbClr val="0098DB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Verdana"/>
                <a:ea typeface="+mn-ea"/>
              </a:endParaRPr>
            </a:p>
          </p:txBody>
        </p:sp>
      </p:grpSp>
      <p:sp>
        <p:nvSpPr>
          <p:cNvPr id="99" name="Down Arrow 98"/>
          <p:cNvSpPr>
            <a:spLocks noChangeArrowheads="1"/>
          </p:cNvSpPr>
          <p:nvPr/>
        </p:nvSpPr>
        <p:spPr bwMode="auto">
          <a:xfrm rot="-5400000">
            <a:off x="3371056" y="-770731"/>
            <a:ext cx="1538288" cy="8064500"/>
          </a:xfrm>
          <a:prstGeom prst="downArrow">
            <a:avLst>
              <a:gd name="adj1" fmla="val 63750"/>
              <a:gd name="adj2" fmla="val 46916"/>
            </a:avLst>
          </a:prstGeom>
          <a:solidFill>
            <a:srgbClr val="50CAFF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Verdana"/>
              <a:ea typeface="+mn-ea"/>
            </a:endParaRPr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776538"/>
            <a:ext cx="9493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0484" name="Picture 4" descr="C:\Users\hlaur\Documents\Images\satellite - logo\ESA logo - no background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85900"/>
            <a:ext cx="968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101"/>
          <p:cNvGrpSpPr/>
          <p:nvPr/>
        </p:nvGrpSpPr>
        <p:grpSpPr>
          <a:xfrm flipV="1">
            <a:off x="107900" y="2435836"/>
            <a:ext cx="8064500" cy="2717576"/>
            <a:chOff x="964585" y="6664602"/>
            <a:chExt cx="8064833" cy="2227854"/>
          </a:xfrm>
          <a:solidFill>
            <a:srgbClr val="0098DB">
              <a:lumMod val="7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" name="Rectangle 102"/>
            <p:cNvSpPr/>
            <p:nvPr/>
          </p:nvSpPr>
          <p:spPr>
            <a:xfrm>
              <a:off x="964585" y="6664602"/>
              <a:ext cx="5072272" cy="894005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Verdana"/>
                <a:ea typeface="+mn-ea"/>
              </a:endParaRPr>
            </a:p>
          </p:txBody>
        </p:sp>
        <p:sp>
          <p:nvSpPr>
            <p:cNvPr id="104" name="Wave 103"/>
            <p:cNvSpPr/>
            <p:nvPr/>
          </p:nvSpPr>
          <p:spPr>
            <a:xfrm rot="1574303">
              <a:off x="4963663" y="6920151"/>
              <a:ext cx="3276735" cy="1469868"/>
            </a:xfrm>
            <a:prstGeom prst="wave">
              <a:avLst>
                <a:gd name="adj1" fmla="val 20000"/>
                <a:gd name="adj2" fmla="val -3936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Verdana"/>
                <a:ea typeface="+mn-ea"/>
              </a:endParaRPr>
            </a:p>
          </p:txBody>
        </p:sp>
        <p:sp>
          <p:nvSpPr>
            <p:cNvPr id="105" name="Down Arrow 104"/>
            <p:cNvSpPr/>
            <p:nvPr/>
          </p:nvSpPr>
          <p:spPr>
            <a:xfrm rot="16200000">
              <a:off x="7477500" y="7340537"/>
              <a:ext cx="1349466" cy="1754371"/>
            </a:xfrm>
            <a:prstGeom prst="downArrow">
              <a:avLst>
                <a:gd name="adj1" fmla="val 63750"/>
                <a:gd name="adj2" fmla="val 46875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Verdana"/>
                <a:ea typeface="+mn-ea"/>
              </a:endParaRPr>
            </a:p>
          </p:txBody>
        </p:sp>
      </p:grpSp>
      <p:pic>
        <p:nvPicPr>
          <p:cNvPr id="20486" name="Picture 3" descr="C:\Users\hlaur\Desktop\LOGO CE_Vertical_EN_PANTONE_L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132263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91"/>
          <p:cNvSpPr txBox="1">
            <a:spLocks/>
          </p:cNvSpPr>
          <p:nvPr/>
        </p:nvSpPr>
        <p:spPr bwMode="auto">
          <a:xfrm>
            <a:off x="1254986" y="3296603"/>
            <a:ext cx="4324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1800" kern="0" dirty="0" smtClean="0"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Sentinel Collaborative Ground Segment</a:t>
            </a:r>
            <a:endParaRPr lang="en-GB" altLang="en-US" sz="1600" i="1" kern="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8" name="Title 91"/>
          <p:cNvSpPr txBox="1">
            <a:spLocks/>
          </p:cNvSpPr>
          <p:nvPr/>
        </p:nvSpPr>
        <p:spPr bwMode="auto">
          <a:xfrm>
            <a:off x="1221649" y="2877503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1800" kern="0" dirty="0" smtClean="0"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National/commercial missions data access</a:t>
            </a:r>
            <a:endParaRPr lang="en-GB" altLang="en-US" sz="1600" i="1" kern="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9" name="Title 91"/>
          <p:cNvSpPr txBox="1">
            <a:spLocks/>
          </p:cNvSpPr>
          <p:nvPr/>
        </p:nvSpPr>
        <p:spPr bwMode="auto">
          <a:xfrm>
            <a:off x="1119188" y="1593850"/>
            <a:ext cx="3740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1800" kern="0" dirty="0" smtClean="0"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EOEP-5  (EO Exploitation Platforms)</a:t>
            </a:r>
            <a:endParaRPr lang="en-GB" altLang="en-US" sz="1600" i="1" kern="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0" name="Title 91"/>
          <p:cNvSpPr txBox="1">
            <a:spLocks/>
          </p:cNvSpPr>
          <p:nvPr/>
        </p:nvSpPr>
        <p:spPr bwMode="auto">
          <a:xfrm>
            <a:off x="1104900" y="4033838"/>
            <a:ext cx="5051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1800" kern="0" dirty="0" smtClean="0"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Copernicus Data and Information Access Services</a:t>
            </a:r>
            <a:endParaRPr lang="en-GB" altLang="en-US" sz="1600" i="1" kern="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1" name="Title 91"/>
          <p:cNvSpPr txBox="1">
            <a:spLocks/>
          </p:cNvSpPr>
          <p:nvPr/>
        </p:nvSpPr>
        <p:spPr bwMode="auto">
          <a:xfrm>
            <a:off x="1333500" y="4365625"/>
            <a:ext cx="404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1800" kern="0" dirty="0" smtClean="0"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Open Science Cloud</a:t>
            </a:r>
            <a:endParaRPr lang="en-GB" altLang="en-US" sz="1600" i="1" kern="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2" name="Title 91"/>
          <p:cNvSpPr txBox="1">
            <a:spLocks/>
          </p:cNvSpPr>
          <p:nvPr/>
        </p:nvSpPr>
        <p:spPr bwMode="auto">
          <a:xfrm>
            <a:off x="1119188" y="1908493"/>
            <a:ext cx="3565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1800" kern="0" dirty="0" smtClean="0"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Heritage Data (</a:t>
            </a:r>
            <a:r>
              <a:rPr lang="en-GB" altLang="en-US" sz="1600" kern="0" dirty="0" smtClean="0"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LTDP+</a:t>
            </a:r>
            <a:r>
              <a:rPr lang="en-GB" altLang="en-US" sz="1800" kern="0" dirty="0" smtClean="0"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), Earthnet</a:t>
            </a:r>
            <a:endParaRPr lang="en-GB" altLang="en-US" sz="1600" i="1" kern="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20493" name="Group 114"/>
          <p:cNvGrpSpPr>
            <a:grpSpLocks/>
          </p:cNvGrpSpPr>
          <p:nvPr/>
        </p:nvGrpSpPr>
        <p:grpSpPr bwMode="auto">
          <a:xfrm>
            <a:off x="53975" y="4005263"/>
            <a:ext cx="7686675" cy="1887537"/>
            <a:chOff x="-10667" y="4326474"/>
            <a:chExt cx="7685968" cy="1886441"/>
          </a:xfrm>
        </p:grpSpPr>
        <p:grpSp>
          <p:nvGrpSpPr>
            <p:cNvPr id="35" name="Group 115"/>
            <p:cNvGrpSpPr/>
            <p:nvPr/>
          </p:nvGrpSpPr>
          <p:grpSpPr>
            <a:xfrm flipV="1">
              <a:off x="-10667" y="4326474"/>
              <a:ext cx="7685968" cy="1886441"/>
              <a:chOff x="975212" y="7412771"/>
              <a:chExt cx="7685968" cy="1878001"/>
            </a:xfrm>
            <a:solidFill>
              <a:srgbClr val="0098DB">
                <a:lumMod val="75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9" name="Rectangle 118"/>
              <p:cNvSpPr/>
              <p:nvPr/>
            </p:nvSpPr>
            <p:spPr>
              <a:xfrm>
                <a:off x="975212" y="7412771"/>
                <a:ext cx="5337111" cy="453399"/>
              </a:xfrm>
              <a:prstGeom prst="rect">
                <a:avLst/>
              </a:prstGeom>
              <a:solidFill>
                <a:srgbClr val="0098DB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>
                  <a:solidFill>
                    <a:srgbClr val="FFFFFF"/>
                  </a:solidFill>
                  <a:latin typeface="Calibri" panose="020F0502020204030204" pitchFamily="34" charset="0"/>
                  <a:ea typeface="+mn-ea"/>
                </a:endParaRPr>
              </a:p>
            </p:txBody>
          </p:sp>
          <p:sp>
            <p:nvSpPr>
              <p:cNvPr id="120" name="Wave 119"/>
              <p:cNvSpPr/>
              <p:nvPr/>
            </p:nvSpPr>
            <p:spPr>
              <a:xfrm rot="2024021">
                <a:off x="5693205" y="7899345"/>
                <a:ext cx="2801903" cy="657191"/>
              </a:xfrm>
              <a:prstGeom prst="wave">
                <a:avLst>
                  <a:gd name="adj1" fmla="val 14029"/>
                  <a:gd name="adj2" fmla="val -5529"/>
                </a:avLst>
              </a:prstGeom>
              <a:solidFill>
                <a:srgbClr val="0098DB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>
                  <a:solidFill>
                    <a:srgbClr val="FFFFFF"/>
                  </a:solidFill>
                  <a:latin typeface="Calibri" panose="020F0502020204030204" pitchFamily="34" charset="0"/>
                  <a:ea typeface="+mn-ea"/>
                </a:endParaRPr>
              </a:p>
            </p:txBody>
          </p:sp>
          <p:sp>
            <p:nvSpPr>
              <p:cNvPr id="121" name="Down Arrow 120"/>
              <p:cNvSpPr/>
              <p:nvPr/>
            </p:nvSpPr>
            <p:spPr>
              <a:xfrm rot="17335418">
                <a:off x="7809008" y="8438600"/>
                <a:ext cx="747240" cy="957104"/>
              </a:xfrm>
              <a:prstGeom prst="downArrow">
                <a:avLst>
                  <a:gd name="adj1" fmla="val 52825"/>
                  <a:gd name="adj2" fmla="val 46875"/>
                </a:avLst>
              </a:prstGeom>
              <a:solidFill>
                <a:srgbClr val="0098DB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>
                  <a:solidFill>
                    <a:srgbClr val="FFFFFF"/>
                  </a:solidFill>
                  <a:latin typeface="Calibri" panose="020F0502020204030204" pitchFamily="34" charset="0"/>
                  <a:ea typeface="+mn-ea"/>
                </a:endParaRPr>
              </a:p>
            </p:txBody>
          </p:sp>
        </p:grpSp>
        <p:pic>
          <p:nvPicPr>
            <p:cNvPr id="20503" name="Picture 2" descr="Earsc_logo-small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97" y="5795657"/>
              <a:ext cx="619546" cy="36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4" name="Title 91"/>
            <p:cNvSpPr txBox="1">
              <a:spLocks/>
            </p:cNvSpPr>
            <p:nvPr/>
          </p:nvSpPr>
          <p:spPr bwMode="auto">
            <a:xfrm>
              <a:off x="1625895" y="5805165"/>
              <a:ext cx="2649293" cy="368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r>
                <a:rPr lang="en-GB" altLang="en-US" sz="1800" b="1">
                  <a:solidFill>
                    <a:srgbClr val="FFFFFF"/>
                  </a:solidFill>
                  <a:latin typeface="Calibri" pitchFamily="34" charset="0"/>
                  <a:sym typeface="Wingdings" pitchFamily="2" charset="2"/>
                </a:rPr>
                <a:t>“EO Market Place”</a:t>
              </a:r>
              <a:endParaRPr lang="en-GB" altLang="en-US" sz="1600" b="1" i="1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2" name="TextBox 19"/>
          <p:cNvSpPr txBox="1">
            <a:spLocks noChangeArrowheads="1"/>
          </p:cNvSpPr>
          <p:nvPr/>
        </p:nvSpPr>
        <p:spPr bwMode="auto">
          <a:xfrm>
            <a:off x="322263" y="4741863"/>
            <a:ext cx="433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hangingPunct="0">
              <a:buFont typeface="Verdana" charset="0"/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hangingPunct="0">
              <a:buFont typeface="Verdana" charset="0"/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hangingPunct="0">
              <a:buFont typeface="Verdana" charset="0"/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hangingPunct="0">
              <a:buFont typeface="Verdana" charset="0"/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kern="0" dirty="0" smtClean="0">
                <a:solidFill>
                  <a:srgbClr val="FFFFFF"/>
                </a:solidFill>
                <a:latin typeface="Calibri" charset="0"/>
              </a:rPr>
              <a:t>EU</a:t>
            </a:r>
          </a:p>
        </p:txBody>
      </p:sp>
      <p:sp>
        <p:nvSpPr>
          <p:cNvPr id="123" name="Down Arrow 122"/>
          <p:cNvSpPr/>
          <p:nvPr/>
        </p:nvSpPr>
        <p:spPr>
          <a:xfrm rot="1225993" flipV="1">
            <a:off x="7475538" y="4451350"/>
            <a:ext cx="717550" cy="1250950"/>
          </a:xfrm>
          <a:prstGeom prst="downArrow">
            <a:avLst/>
          </a:prstGeom>
          <a:solidFill>
            <a:srgbClr val="747678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FFFFFF"/>
              </a:solidFill>
              <a:latin typeface="Verdana"/>
              <a:ea typeface="+mn-ea"/>
            </a:endParaRPr>
          </a:p>
        </p:txBody>
      </p:sp>
      <p:sp>
        <p:nvSpPr>
          <p:cNvPr id="124" name="Title 91"/>
          <p:cNvSpPr txBox="1">
            <a:spLocks/>
          </p:cNvSpPr>
          <p:nvPr/>
        </p:nvSpPr>
        <p:spPr bwMode="auto">
          <a:xfrm>
            <a:off x="6156325" y="5580063"/>
            <a:ext cx="2808288" cy="369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GB" altLang="en-US" sz="18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Open to additional actors</a:t>
            </a:r>
            <a:endParaRPr lang="en-GB" altLang="en-US" sz="1600" i="1" kern="0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8" name="Title 91"/>
          <p:cNvSpPr txBox="1">
            <a:spLocks/>
          </p:cNvSpPr>
          <p:nvPr/>
        </p:nvSpPr>
        <p:spPr bwMode="auto">
          <a:xfrm>
            <a:off x="1344613" y="4686300"/>
            <a:ext cx="404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1800" kern="0" dirty="0" smtClean="0"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GEOSS Common Infrastructure</a:t>
            </a:r>
            <a:endParaRPr lang="en-GB" altLang="en-US" sz="1600" i="1" kern="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0498" name="Title 91"/>
          <p:cNvSpPr txBox="1">
            <a:spLocks/>
          </p:cNvSpPr>
          <p:nvPr/>
        </p:nvSpPr>
        <p:spPr bwMode="auto">
          <a:xfrm>
            <a:off x="1344613" y="4872038"/>
            <a:ext cx="4044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 altLang="en-US" sz="1600" b="1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….</a:t>
            </a:r>
            <a:endParaRPr lang="en-GB" altLang="en-US" sz="1400" b="1" i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40" name="Group 277"/>
          <p:cNvGrpSpPr/>
          <p:nvPr/>
        </p:nvGrpSpPr>
        <p:grpSpPr bwMode="auto">
          <a:xfrm>
            <a:off x="4565504" y="1134739"/>
            <a:ext cx="3606946" cy="1887861"/>
            <a:chOff x="2497631" y="2106417"/>
            <a:chExt cx="2808423" cy="2654987"/>
          </a:xfrm>
          <a:solidFill>
            <a:srgbClr val="4D4F53">
              <a:lumMod val="60000"/>
              <a:lumOff val="4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Cloud Callout 40"/>
            <p:cNvSpPr/>
            <p:nvPr/>
          </p:nvSpPr>
          <p:spPr>
            <a:xfrm>
              <a:off x="2595416" y="2106417"/>
              <a:ext cx="2535173" cy="2654987"/>
            </a:xfrm>
            <a:prstGeom prst="cloudCallout">
              <a:avLst>
                <a:gd name="adj1" fmla="val 7907"/>
                <a:gd name="adj2" fmla="val 68492"/>
              </a:avLst>
            </a:prstGeom>
            <a:solidFill>
              <a:srgbClr val="FFFF00">
                <a:alpha val="68000"/>
              </a:srgbClr>
            </a:solidFill>
            <a:ln w="25400" cap="flat" cmpd="sng" algn="ctr">
              <a:solidFill>
                <a:srgbClr val="000000"/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Verdana"/>
                <a:ea typeface="+mn-ea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97631" y="2397781"/>
              <a:ext cx="2808423" cy="16880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i="1" kern="0" dirty="0">
                  <a:latin typeface="Calibri" panose="020F0502020204030204" pitchFamily="34" charset="0"/>
                  <a:ea typeface="ＭＳ Ｐゴシック" pitchFamily="34" charset="-128"/>
                  <a:cs typeface="Calibri" pitchFamily="34" charset="0"/>
                </a:rPr>
                <a:t>Common concept </a:t>
              </a:r>
              <a:br>
                <a:rPr lang="en-GB" b="1" i="1" kern="0" dirty="0">
                  <a:latin typeface="Calibri" panose="020F0502020204030204" pitchFamily="34" charset="0"/>
                  <a:ea typeface="ＭＳ Ｐゴシック" pitchFamily="34" charset="-128"/>
                  <a:cs typeface="Calibri" pitchFamily="34" charset="0"/>
                </a:rPr>
              </a:br>
              <a:r>
                <a:rPr lang="en-GB" b="1" i="1" kern="0" dirty="0">
                  <a:latin typeface="Calibri" panose="020F0502020204030204" pitchFamily="34" charset="0"/>
                  <a:ea typeface="ＭＳ Ｐゴシック" pitchFamily="34" charset="-128"/>
                  <a:cs typeface="Calibri" pitchFamily="34" charset="0"/>
                </a:rPr>
                <a:t>&amp; partnership,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i="1" kern="0" dirty="0">
                  <a:latin typeface="Calibri" panose="020F0502020204030204" pitchFamily="34" charset="0"/>
                  <a:ea typeface="ＭＳ Ｐゴシック" pitchFamily="34" charset="-128"/>
                  <a:cs typeface="Calibri" pitchFamily="34" charset="0"/>
                </a:rPr>
                <a:t>for synchronised programming, </a:t>
              </a:r>
              <a:r>
                <a:rPr lang="en-GB" i="1" kern="0" dirty="0" err="1" smtClean="0">
                  <a:latin typeface="Calibri" panose="020F0502020204030204" pitchFamily="34" charset="0"/>
                  <a:ea typeface="ＭＳ Ｐゴシック" pitchFamily="34" charset="-128"/>
                  <a:cs typeface="Calibri" pitchFamily="34" charset="0"/>
                </a:rPr>
                <a:t>complmentary</a:t>
              </a:r>
              <a:r>
                <a:rPr lang="en-GB" i="1" kern="0" dirty="0" smtClean="0">
                  <a:latin typeface="Calibri" panose="020F0502020204030204" pitchFamily="34" charset="0"/>
                  <a:ea typeface="ＭＳ Ｐゴシック" pitchFamily="34" charset="-128"/>
                  <a:cs typeface="Calibri" pitchFamily="34" charset="0"/>
                </a:rPr>
                <a:t> </a:t>
              </a:r>
              <a:r>
                <a:rPr lang="en-GB" i="1" kern="0" dirty="0">
                  <a:latin typeface="Calibri" panose="020F0502020204030204" pitchFamily="34" charset="0"/>
                  <a:ea typeface="ＭＳ Ｐゴシック" pitchFamily="34" charset="-128"/>
                  <a:cs typeface="Calibri" pitchFamily="34" charset="0"/>
                </a:rPr>
                <a:t>funding</a:t>
              </a:r>
            </a:p>
          </p:txBody>
        </p:sp>
      </p:grpSp>
      <p:pic>
        <p:nvPicPr>
          <p:cNvPr id="36885" name="Picture 33" descr="wordle OECD big data-383x15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2886075"/>
            <a:ext cx="1931988" cy="7921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itle 91"/>
          <p:cNvSpPr txBox="1">
            <a:spLocks/>
          </p:cNvSpPr>
          <p:nvPr/>
        </p:nvSpPr>
        <p:spPr bwMode="auto">
          <a:xfrm>
            <a:off x="538956" y="261610"/>
            <a:ext cx="71592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EO Innovation Europe</a:t>
            </a:r>
          </a:p>
          <a:p>
            <a:pPr algn="ctr">
              <a:defRPr/>
            </a:pPr>
            <a:r>
              <a:rPr lang="en-GB" altLang="en-US" sz="2000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GB" altLang="en-US" sz="2000" i="1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A European concept requiring coordinated programming lines</a:t>
            </a:r>
            <a:r>
              <a:rPr lang="en-GB" altLang="en-US" sz="1800" i="1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GB" altLang="en-US" sz="1800" i="1" kern="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0"/>
            <a:ext cx="2443298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1100" b="1" dirty="0">
                <a:latin typeface="Calibri" panose="020F0502020204030204" pitchFamily="34" charset="0"/>
              </a:rPr>
              <a:t>Part 3 - </a:t>
            </a:r>
            <a:r>
              <a:rPr lang="en-GB" sz="1100" b="1" i="1" dirty="0">
                <a:latin typeface="Calibri" panose="020F0502020204030204" pitchFamily="34" charset="0"/>
              </a:rPr>
              <a:t>Partnership and programmatic</a:t>
            </a:r>
            <a:endParaRPr lang="en-GB" sz="1100" i="1" dirty="0"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19188" y="1557274"/>
            <a:ext cx="4791440" cy="2840327"/>
            <a:chOff x="1119188" y="1557274"/>
            <a:chExt cx="4791440" cy="2840327"/>
          </a:xfrm>
        </p:grpSpPr>
        <p:sp>
          <p:nvSpPr>
            <p:cNvPr id="2" name="Rectangle 1"/>
            <p:cNvSpPr/>
            <p:nvPr/>
          </p:nvSpPr>
          <p:spPr>
            <a:xfrm>
              <a:off x="1119188" y="1557274"/>
              <a:ext cx="3571904" cy="3937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19188" y="4003876"/>
              <a:ext cx="4791440" cy="3937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" name="Elbow Connector 3"/>
            <p:cNvCxnSpPr>
              <a:stCxn id="2" idx="1"/>
              <a:endCxn id="44" idx="1"/>
            </p:cNvCxnSpPr>
            <p:nvPr/>
          </p:nvCxnSpPr>
          <p:spPr>
            <a:xfrm rot="10800000" flipV="1">
              <a:off x="1119188" y="1754137"/>
              <a:ext cx="12700" cy="2446602"/>
            </a:xfrm>
            <a:prstGeom prst="bentConnector3">
              <a:avLst>
                <a:gd name="adj1" fmla="val 1368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961489" y="3070638"/>
            <a:ext cx="327671" cy="2599087"/>
            <a:chOff x="961489" y="3070638"/>
            <a:chExt cx="327671" cy="259908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74617" y="3070638"/>
              <a:ext cx="314543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67885" y="3480753"/>
              <a:ext cx="314543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974617" y="4550569"/>
              <a:ext cx="314543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74617" y="4895850"/>
              <a:ext cx="314543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961489" y="4218781"/>
              <a:ext cx="13128" cy="1450944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974617" y="5669725"/>
              <a:ext cx="314543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1119188" y="2167000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InCubed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144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91"/>
          <p:cNvSpPr txBox="1">
            <a:spLocks/>
          </p:cNvSpPr>
          <p:nvPr/>
        </p:nvSpPr>
        <p:spPr bwMode="auto">
          <a:xfrm>
            <a:off x="896110" y="339408"/>
            <a:ext cx="702170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EO Innovation Europe</a:t>
            </a:r>
          </a:p>
          <a:p>
            <a:pPr algn="ctr">
              <a:defRPr/>
            </a:pPr>
            <a:r>
              <a:rPr lang="en-GB" altLang="en-US" sz="2000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GB" altLang="en-US" sz="2000" i="1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Partnership and aligned programming (example)</a:t>
            </a:r>
            <a:endParaRPr lang="en-GB" altLang="en-US" sz="1800" i="1" kern="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92106" y="1327198"/>
            <a:ext cx="8656642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en-US" altLang="en-US" sz="1800" b="1" dirty="0">
                <a:latin typeface="Calibri" pitchFamily="34" charset="0"/>
              </a:rPr>
              <a:t>Strategic partnership </a:t>
            </a:r>
            <a:r>
              <a:rPr lang="en-US" altLang="en-US" sz="1800" dirty="0">
                <a:latin typeface="Calibri" pitchFamily="34" charset="0"/>
              </a:rPr>
              <a:t>established between DG-GROW and </a:t>
            </a:r>
            <a:r>
              <a:rPr lang="en-US" altLang="en-US" sz="1800" dirty="0" smtClean="0">
                <a:latin typeface="Calibri" pitchFamily="34" charset="0"/>
              </a:rPr>
              <a:t>ESA-EOP</a:t>
            </a:r>
            <a:endParaRPr lang="en-US" altLang="en-US" sz="1800" dirty="0">
              <a:latin typeface="Calibri" pitchFamily="34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endParaRPr lang="en-US" altLang="en-US" sz="1200" dirty="0">
              <a:latin typeface="Calibri" pitchFamily="34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r>
              <a:rPr lang="en-US" altLang="en-US" sz="1800" dirty="0">
                <a:latin typeface="Calibri" pitchFamily="34" charset="0"/>
              </a:rPr>
              <a:t>Ensure close </a:t>
            </a:r>
            <a:r>
              <a:rPr lang="en-US" altLang="en-US" sz="1800" b="1" dirty="0">
                <a:latin typeface="Calibri" pitchFamily="34" charset="0"/>
              </a:rPr>
              <a:t>technical coordination </a:t>
            </a:r>
            <a:r>
              <a:rPr lang="en-US" altLang="en-US" sz="1800" dirty="0">
                <a:latin typeface="Calibri" pitchFamily="34" charset="0"/>
              </a:rPr>
              <a:t>of R&amp;D, prototyping and operational activities</a:t>
            </a:r>
          </a:p>
          <a:p>
            <a:pPr algn="just" eaLnBrk="1" hangingPunct="1">
              <a:buFont typeface="Arial" pitchFamily="34" charset="0"/>
              <a:buChar char="•"/>
            </a:pPr>
            <a:endParaRPr lang="en-US" altLang="en-US" sz="1200" dirty="0">
              <a:latin typeface="Calibri" pitchFamily="34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r>
              <a:rPr lang="en-US" altLang="en-US" sz="1800" dirty="0">
                <a:latin typeface="Calibri" pitchFamily="34" charset="0"/>
              </a:rPr>
              <a:t>Ensure </a:t>
            </a:r>
            <a:r>
              <a:rPr lang="en-US" altLang="en-US" sz="1800" b="1" dirty="0">
                <a:latin typeface="Calibri" pitchFamily="34" charset="0"/>
              </a:rPr>
              <a:t>aligned programming and complementary </a:t>
            </a:r>
            <a:r>
              <a:rPr lang="en-US" altLang="en-US" sz="1800" b="1" dirty="0" smtClean="0">
                <a:latin typeface="Calibri" pitchFamily="34" charset="0"/>
              </a:rPr>
              <a:t>funding</a:t>
            </a:r>
          </a:p>
          <a:p>
            <a:pPr algn="just" eaLnBrk="1" hangingPunct="1">
              <a:buFont typeface="Arial" pitchFamily="34" charset="0"/>
              <a:buChar char="•"/>
            </a:pPr>
            <a:endParaRPr lang="en-US" altLang="en-US" sz="1800" b="1" dirty="0">
              <a:latin typeface="Calibri" pitchFamily="34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endParaRPr lang="en-US" altLang="en-US" sz="1200" dirty="0">
              <a:latin typeface="Calibri" pitchFamily="34" charset="0"/>
            </a:endParaRPr>
          </a:p>
          <a:p>
            <a:pPr lvl="1" algn="just" eaLnBrk="1" hangingPunct="1">
              <a:buFont typeface="Arial" pitchFamily="34" charset="0"/>
              <a:buChar char="•"/>
            </a:pPr>
            <a:endParaRPr lang="en-US" altLang="en-US" sz="1200" dirty="0" smtClean="0">
              <a:latin typeface="Calibri" pitchFamily="34" charset="0"/>
            </a:endParaRPr>
          </a:p>
          <a:p>
            <a:pPr lvl="1" algn="just" eaLnBrk="1" hangingPunct="1">
              <a:buFont typeface="Arial" pitchFamily="34" charset="0"/>
              <a:buChar char="•"/>
            </a:pPr>
            <a:endParaRPr lang="en-US" altLang="en-US" sz="1200" dirty="0">
              <a:latin typeface="Calibri" pitchFamily="34" charset="0"/>
            </a:endParaRPr>
          </a:p>
          <a:p>
            <a:pPr lvl="1" algn="just" eaLnBrk="1" hangingPunct="1">
              <a:buFont typeface="Arial" pitchFamily="34" charset="0"/>
              <a:buChar char="•"/>
            </a:pPr>
            <a:endParaRPr lang="en-US" altLang="en-US" sz="1200" dirty="0" smtClean="0">
              <a:latin typeface="Calibri" pitchFamily="34" charset="0"/>
            </a:endParaRPr>
          </a:p>
          <a:p>
            <a:pPr lvl="1" algn="just" eaLnBrk="1" hangingPunct="1">
              <a:buFont typeface="Arial" pitchFamily="34" charset="0"/>
              <a:buChar char="•"/>
            </a:pPr>
            <a:endParaRPr lang="en-US" altLang="en-US" sz="1200" dirty="0">
              <a:latin typeface="Calibri" pitchFamily="34" charset="0"/>
            </a:endParaRPr>
          </a:p>
          <a:p>
            <a:pPr lvl="1" algn="just" eaLnBrk="1" hangingPunct="1">
              <a:buFont typeface="Arial" pitchFamily="34" charset="0"/>
              <a:buChar char="•"/>
            </a:pPr>
            <a:endParaRPr lang="en-US" altLang="en-US" sz="1200" dirty="0" smtClean="0">
              <a:latin typeface="Calibri" pitchFamily="34" charset="0"/>
            </a:endParaRPr>
          </a:p>
          <a:p>
            <a:pPr lvl="1" algn="just" eaLnBrk="1" hangingPunct="1">
              <a:buFont typeface="Arial" pitchFamily="34" charset="0"/>
              <a:buChar char="•"/>
            </a:pPr>
            <a:endParaRPr lang="en-US" altLang="en-US" sz="1200" dirty="0">
              <a:latin typeface="Calibri" pitchFamily="34" charset="0"/>
            </a:endParaRPr>
          </a:p>
          <a:p>
            <a:pPr lvl="1" algn="just" eaLnBrk="1" hangingPunct="1">
              <a:buFont typeface="Arial" pitchFamily="34" charset="0"/>
              <a:buChar char="•"/>
            </a:pPr>
            <a:endParaRPr lang="en-US" altLang="en-US" sz="1200" dirty="0" smtClean="0">
              <a:latin typeface="Calibri" pitchFamily="34" charset="0"/>
            </a:endParaRPr>
          </a:p>
          <a:p>
            <a:pPr lvl="1" algn="just" eaLnBrk="1" hangingPunct="1">
              <a:buFont typeface="Arial" pitchFamily="34" charset="0"/>
              <a:buChar char="•"/>
            </a:pPr>
            <a:endParaRPr lang="en-US" altLang="en-US" sz="1200" dirty="0">
              <a:latin typeface="Calibri" pitchFamily="34" charset="0"/>
            </a:endParaRPr>
          </a:p>
          <a:p>
            <a:pPr lvl="1" algn="just" eaLnBrk="1" hangingPunct="1">
              <a:buFont typeface="Arial" pitchFamily="34" charset="0"/>
              <a:buChar char="•"/>
            </a:pPr>
            <a:endParaRPr lang="en-US" altLang="en-US" sz="1200" dirty="0" smtClean="0">
              <a:latin typeface="Calibri" pitchFamily="34" charset="0"/>
            </a:endParaRPr>
          </a:p>
          <a:p>
            <a:pPr lvl="1" algn="just" eaLnBrk="1" hangingPunct="1">
              <a:buFont typeface="Arial" pitchFamily="34" charset="0"/>
              <a:buChar char="•"/>
            </a:pPr>
            <a:endParaRPr lang="en-US" altLang="en-US" sz="1200" dirty="0">
              <a:latin typeface="Calibri" pitchFamily="34" charset="0"/>
            </a:endParaRPr>
          </a:p>
          <a:p>
            <a:pPr lvl="1" algn="just" eaLnBrk="1" hangingPunct="1">
              <a:buFont typeface="Arial" pitchFamily="34" charset="0"/>
              <a:buChar char="•"/>
            </a:pPr>
            <a:endParaRPr lang="en-US" altLang="en-US" sz="1200" dirty="0" smtClean="0">
              <a:latin typeface="Calibri" pitchFamily="34" charset="0"/>
            </a:endParaRPr>
          </a:p>
          <a:p>
            <a:pPr lvl="1" algn="just" eaLnBrk="1" hangingPunct="1">
              <a:buFont typeface="Arial" pitchFamily="34" charset="0"/>
              <a:buChar char="•"/>
            </a:pPr>
            <a:endParaRPr lang="en-US" altLang="en-US" sz="1200" dirty="0">
              <a:latin typeface="Calibri" pitchFamily="34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r>
              <a:rPr lang="en-US" altLang="en-US" sz="1800" b="1" dirty="0">
                <a:latin typeface="Calibri" pitchFamily="34" charset="0"/>
              </a:rPr>
              <a:t>Common ultimate objectives </a:t>
            </a:r>
            <a:r>
              <a:rPr lang="en-US" altLang="en-US" sz="1800" dirty="0">
                <a:latin typeface="Calibri" pitchFamily="34" charset="0"/>
              </a:rPr>
              <a:t>(EO Innovation Europe):</a:t>
            </a:r>
          </a:p>
          <a:p>
            <a:pPr lvl="1" indent="-112713" algn="just" eaLnBrk="1" hangingPunct="1">
              <a:buFont typeface="Arial" pitchFamily="34" charset="0"/>
              <a:buChar char="•"/>
            </a:pPr>
            <a:r>
              <a:rPr lang="en-US" altLang="en-US" sz="1600" dirty="0">
                <a:latin typeface="Calibri" pitchFamily="34" charset="0"/>
              </a:rPr>
              <a:t>Enabling large scale scientific and commercial exploitation of EO data</a:t>
            </a:r>
          </a:p>
          <a:p>
            <a:pPr lvl="1" indent="-112713" algn="just" eaLnBrk="1" hangingPunct="1">
              <a:buFont typeface="Arial" pitchFamily="34" charset="0"/>
              <a:buChar char="•"/>
            </a:pPr>
            <a:r>
              <a:rPr lang="en-US" altLang="en-US" sz="1600" dirty="0">
                <a:latin typeface="Calibri" pitchFamily="34" charset="0"/>
              </a:rPr>
              <a:t>Stimulating the innovation with EO data </a:t>
            </a:r>
          </a:p>
          <a:p>
            <a:pPr lvl="1" indent="-112713" algn="just" eaLnBrk="1" hangingPunct="1">
              <a:buFont typeface="Arial" pitchFamily="34" charset="0"/>
              <a:buChar char="•"/>
            </a:pPr>
            <a:r>
              <a:rPr lang="en-US" altLang="en-US" sz="1600" dirty="0" err="1">
                <a:latin typeface="Calibri" pitchFamily="34" charset="0"/>
              </a:rPr>
              <a:t>Maximising</a:t>
            </a:r>
            <a:r>
              <a:rPr lang="en-US" altLang="en-US" sz="1600" dirty="0">
                <a:latin typeface="Calibri" pitchFamily="34" charset="0"/>
              </a:rPr>
              <a:t> impact of European EO assets and preserving European </a:t>
            </a:r>
            <a:r>
              <a:rPr lang="en-US" altLang="en-US" sz="1600" dirty="0" smtClean="0">
                <a:latin typeface="Calibri" pitchFamily="34" charset="0"/>
              </a:rPr>
              <a:t>independence</a:t>
            </a:r>
            <a:endParaRPr lang="en-US" altLang="en-US" sz="16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443298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1100" b="1" dirty="0">
                <a:latin typeface="Calibri" panose="020F0502020204030204" pitchFamily="34" charset="0"/>
              </a:rPr>
              <a:t>Part 3 - </a:t>
            </a:r>
            <a:r>
              <a:rPr lang="en-GB" sz="1100" b="1" i="1" dirty="0">
                <a:latin typeface="Calibri" panose="020F0502020204030204" pitchFamily="34" charset="0"/>
              </a:rPr>
              <a:t>Partnership and programmatic</a:t>
            </a:r>
            <a:endParaRPr lang="en-GB" sz="1100" i="1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7239" y="2844259"/>
            <a:ext cx="4261658" cy="2123658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30990" y="2844259"/>
            <a:ext cx="4110591" cy="21236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86"/>
          <a:stretch>
            <a:fillRect/>
          </a:stretch>
        </p:blipFill>
        <p:spPr bwMode="auto">
          <a:xfrm>
            <a:off x="6153501" y="2969936"/>
            <a:ext cx="1209134" cy="4596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03766" y="3461400"/>
            <a:ext cx="43086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latin typeface="Calibri" charset="0"/>
                <a:ea typeface="ＭＳ Ｐゴシック" charset="0"/>
                <a:cs typeface="Calibri" charset="0"/>
              </a:rPr>
              <a:t>ESA EOEP-5 </a:t>
            </a:r>
            <a:r>
              <a:rPr lang="en-US" sz="1400" b="1" dirty="0" smtClean="0">
                <a:latin typeface="Calibri" charset="0"/>
                <a:ea typeface="ＭＳ Ｐゴシック" charset="0"/>
                <a:cs typeface="Calibri" charset="0"/>
              </a:rPr>
              <a:t>(Block 4 ‘EO Science for Society’) </a:t>
            </a:r>
            <a:r>
              <a:rPr lang="en-US" sz="1400" dirty="0" smtClean="0">
                <a:latin typeface="Calibri" charset="0"/>
                <a:ea typeface="ＭＳ Ｐゴシック" charset="0"/>
                <a:cs typeface="Calibri" charset="0"/>
              </a:rPr>
              <a:t>will </a:t>
            </a:r>
            <a:r>
              <a:rPr lang="en-US" sz="1400" i="1" dirty="0">
                <a:latin typeface="Calibri" charset="0"/>
                <a:ea typeface="ＭＳ Ｐゴシック" charset="0"/>
                <a:cs typeface="Calibri" charset="0"/>
              </a:rPr>
              <a:t>primarily</a:t>
            </a:r>
            <a:r>
              <a:rPr lang="en-US" sz="1400" dirty="0">
                <a:latin typeface="Calibri" charset="0"/>
                <a:ea typeface="ＭＳ Ｐゴシック" charset="0"/>
                <a:cs typeface="Calibri" charset="0"/>
              </a:rPr>
              <a:t> focus on:</a:t>
            </a:r>
          </a:p>
          <a:p>
            <a:pPr marL="182563" indent="-182563" algn="just">
              <a:buFontTx/>
              <a:buChar char="-"/>
              <a:defRPr/>
            </a:pPr>
            <a:r>
              <a:rPr lang="en-US" sz="1400" dirty="0">
                <a:latin typeface="Calibri" charset="0"/>
                <a:ea typeface="ＭＳ Ｐゴシック" charset="0"/>
                <a:cs typeface="Calibri" charset="0"/>
              </a:rPr>
              <a:t>Development of </a:t>
            </a:r>
            <a:r>
              <a:rPr lang="en-US" sz="1400" b="1" dirty="0">
                <a:latin typeface="Calibri" charset="0"/>
                <a:ea typeface="ＭＳ Ｐゴシック" charset="0"/>
                <a:cs typeface="Calibri" charset="0"/>
              </a:rPr>
              <a:t>common enabling and EO data tool </a:t>
            </a:r>
            <a:r>
              <a:rPr lang="en-US" sz="1400" dirty="0">
                <a:latin typeface="Calibri" charset="0"/>
                <a:ea typeface="ＭＳ Ｐゴシック" charset="0"/>
                <a:cs typeface="Calibri" charset="0"/>
              </a:rPr>
              <a:t>components</a:t>
            </a:r>
          </a:p>
          <a:p>
            <a:pPr marL="182563" indent="-182563" algn="just">
              <a:buFontTx/>
              <a:buChar char="-"/>
              <a:defRPr/>
            </a:pPr>
            <a:r>
              <a:rPr lang="en-US" sz="1400" dirty="0">
                <a:latin typeface="Calibri" charset="0"/>
                <a:ea typeface="ＭＳ Ｐゴシック" charset="0"/>
                <a:cs typeface="Calibri" charset="0"/>
              </a:rPr>
              <a:t>Implementation of </a:t>
            </a:r>
            <a:r>
              <a:rPr lang="en-US" sz="1400" b="1" dirty="0">
                <a:latin typeface="Calibri" charset="0"/>
                <a:ea typeface="ＭＳ Ｐゴシック" charset="0"/>
                <a:cs typeface="Calibri" charset="0"/>
              </a:rPr>
              <a:t>middleware, data analytics and community (value-adding) layers</a:t>
            </a:r>
          </a:p>
        </p:txBody>
      </p:sp>
      <p:pic>
        <p:nvPicPr>
          <p:cNvPr id="9" name="Picture 3" descr="C:\Users\hlaur\Desktop\LOGO CE_Vertical_EN_PANTONE_L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94" y="2967175"/>
            <a:ext cx="1079034" cy="7483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90738" y="3727025"/>
            <a:ext cx="3959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 b="1" dirty="0">
                <a:latin typeface="Calibri" pitchFamily="34" charset="0"/>
              </a:rPr>
              <a:t>DG-GROW Copernicus </a:t>
            </a:r>
            <a:r>
              <a:rPr lang="en-US" altLang="en-US" sz="1400" u="sng" dirty="0">
                <a:latin typeface="Calibri" pitchFamily="34" charset="0"/>
              </a:rPr>
              <a:t>Data Access and Information Service</a:t>
            </a:r>
            <a:r>
              <a:rPr lang="en-US" altLang="en-US" sz="1400" dirty="0">
                <a:latin typeface="Calibri" pitchFamily="34" charset="0"/>
              </a:rPr>
              <a:t> </a:t>
            </a:r>
            <a:r>
              <a:rPr lang="en-US" altLang="en-US" sz="1400" dirty="0" smtClean="0">
                <a:latin typeface="Calibri" pitchFamily="34" charset="0"/>
              </a:rPr>
              <a:t>platforms will primarily focus on: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30990" y="4157747"/>
            <a:ext cx="41582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230187" algn="just" eaLnBrk="1" hangingPunct="1">
              <a:buFontTx/>
              <a:buChar char="-"/>
            </a:pPr>
            <a:r>
              <a:rPr lang="en-US" altLang="en-US" sz="1400" dirty="0" smtClean="0">
                <a:latin typeface="Calibri" pitchFamily="34" charset="0"/>
              </a:rPr>
              <a:t>Development </a:t>
            </a:r>
            <a:r>
              <a:rPr lang="en-US" altLang="en-US" sz="1400" dirty="0">
                <a:latin typeface="Calibri" pitchFamily="34" charset="0"/>
              </a:rPr>
              <a:t>of </a:t>
            </a:r>
            <a:r>
              <a:rPr lang="en-US" altLang="en-US" sz="1400" b="1" dirty="0">
                <a:latin typeface="Calibri" pitchFamily="34" charset="0"/>
              </a:rPr>
              <a:t>data storage, HPC and network </a:t>
            </a:r>
            <a:r>
              <a:rPr lang="en-US" altLang="en-US" sz="1400" dirty="0" smtClean="0">
                <a:latin typeface="Calibri" pitchFamily="34" charset="0"/>
              </a:rPr>
              <a:t>components</a:t>
            </a:r>
            <a:endParaRPr lang="en-US" altLang="en-US" sz="1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230187" algn="just" eaLnBrk="1" hangingPunct="1">
              <a:buFontTx/>
              <a:buChar char="-"/>
            </a:pPr>
            <a:r>
              <a:rPr lang="en-US" altLang="en-US" sz="1400" dirty="0" smtClean="0">
                <a:latin typeface="Calibri" pitchFamily="34" charset="0"/>
              </a:rPr>
              <a:t>Implementation </a:t>
            </a:r>
            <a:r>
              <a:rPr lang="en-US" altLang="en-US" sz="1400" dirty="0">
                <a:latin typeface="Calibri" pitchFamily="34" charset="0"/>
              </a:rPr>
              <a:t>of </a:t>
            </a:r>
            <a:r>
              <a:rPr lang="en-US" altLang="en-US" sz="1400" b="1" dirty="0">
                <a:latin typeface="Calibri" pitchFamily="34" charset="0"/>
              </a:rPr>
              <a:t>data and ICT layers</a:t>
            </a:r>
            <a:endParaRPr lang="en-US" altLang="en-US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0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91"/>
          <p:cNvSpPr txBox="1">
            <a:spLocks/>
          </p:cNvSpPr>
          <p:nvPr/>
        </p:nvSpPr>
        <p:spPr bwMode="auto">
          <a:xfrm>
            <a:off x="300101" y="337551"/>
            <a:ext cx="7791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EOEP-5 Block 4 and Copernicus Platform</a:t>
            </a:r>
          </a:p>
          <a:p>
            <a:pPr algn="ctr">
              <a:defRPr/>
            </a:pPr>
            <a:r>
              <a:rPr lang="en-GB" altLang="en-US" sz="2000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GB" altLang="en-US" sz="2000" i="1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Partnership and aligned programming between DG-GROW  and ESA</a:t>
            </a:r>
            <a:endParaRPr lang="en-GB" altLang="en-US" sz="1800" i="1" kern="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00101" y="1256792"/>
            <a:ext cx="852385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182563" indent="-182563" eaLnBrk="1" hangingPunct="1">
              <a:buFont typeface="Arial" charset="0"/>
              <a:buChar char="•"/>
              <a:defRPr/>
            </a:pPr>
            <a:r>
              <a:rPr lang="en-GB" sz="1600" b="1" dirty="0" smtClean="0">
                <a:latin typeface="Calibri" charset="0"/>
                <a:cs typeface="Calibri" charset="0"/>
              </a:rPr>
              <a:t>ESA EOEP-5 (block 4) </a:t>
            </a:r>
            <a:r>
              <a:rPr lang="en-GB" sz="1600" dirty="0" smtClean="0">
                <a:latin typeface="Calibri" charset="0"/>
                <a:cs typeface="Calibri" charset="0"/>
              </a:rPr>
              <a:t>activities are primarily (</a:t>
            </a:r>
            <a:r>
              <a:rPr lang="en-GB" sz="1600" i="1" dirty="0" smtClean="0">
                <a:latin typeface="Calibri" charset="0"/>
                <a:cs typeface="Calibri" charset="0"/>
              </a:rPr>
              <a:t>but not exclusively</a:t>
            </a:r>
            <a:r>
              <a:rPr lang="en-GB" sz="1600" dirty="0" smtClean="0">
                <a:latin typeface="Calibri" charset="0"/>
                <a:cs typeface="Calibri" charset="0"/>
              </a:rPr>
              <a:t>) addressing </a:t>
            </a:r>
            <a:r>
              <a:rPr lang="en-GB" sz="1600" b="1" dirty="0" smtClean="0">
                <a:latin typeface="Calibri" charset="0"/>
                <a:cs typeface="Calibri" charset="0"/>
              </a:rPr>
              <a:t>FRONT-OFFICE layers </a:t>
            </a:r>
            <a:r>
              <a:rPr lang="en-GB" sz="1600" dirty="0" smtClean="0">
                <a:latin typeface="Calibri" charset="0"/>
                <a:cs typeface="Calibri" charset="0"/>
              </a:rPr>
              <a:t>and associated components:</a:t>
            </a:r>
          </a:p>
          <a:p>
            <a:pPr marL="539750" lvl="1" indent="-173038" eaLnBrk="1" hangingPunct="1">
              <a:buFont typeface="Arial" charset="0"/>
              <a:buChar char="•"/>
              <a:defRPr/>
            </a:pPr>
            <a:r>
              <a:rPr lang="en-GB" sz="1600" dirty="0" smtClean="0">
                <a:latin typeface="Calibri" charset="0"/>
                <a:cs typeface="Calibri" charset="0"/>
              </a:rPr>
              <a:t>Focus on middleware, data analytics and community (value-adding) layers</a:t>
            </a:r>
          </a:p>
          <a:p>
            <a:pPr marL="539750" lvl="1" indent="-173038" eaLnBrk="1" hangingPunct="1">
              <a:buFont typeface="Arial" charset="0"/>
              <a:buChar char="•"/>
              <a:defRPr/>
            </a:pPr>
            <a:r>
              <a:rPr lang="en-GB" sz="1600" dirty="0" smtClean="0">
                <a:latin typeface="Calibri" charset="0"/>
                <a:cs typeface="Calibri" charset="0"/>
              </a:rPr>
              <a:t>Implementation of open source software packages providing: user management functions, data visualisation and manipulation software, toolboxes</a:t>
            </a:r>
          </a:p>
          <a:p>
            <a:pPr marL="539750" lvl="1" indent="-173038" eaLnBrk="1" hangingPunct="1">
              <a:buFont typeface="Arial" charset="0"/>
              <a:buChar char="•"/>
              <a:defRPr/>
            </a:pPr>
            <a:r>
              <a:rPr lang="en-GB" sz="1600" dirty="0" smtClean="0">
                <a:latin typeface="Calibri" charset="0"/>
                <a:cs typeface="Calibri" charset="0"/>
              </a:rPr>
              <a:t>Implementation of new thematic and/or regional (e.g. Baltic, Danube, Atlantic..) exploitation platforms, in cooperation with relevant Member States</a:t>
            </a:r>
          </a:p>
          <a:p>
            <a:pPr marL="539750" lvl="1" indent="-173038" eaLnBrk="1" hangingPunct="1">
              <a:buFont typeface="Arial" charset="0"/>
              <a:buChar char="•"/>
              <a:defRPr/>
            </a:pPr>
            <a:r>
              <a:rPr lang="en-GB" sz="1600" dirty="0" smtClean="0">
                <a:latin typeface="Calibri" charset="0"/>
                <a:cs typeface="Calibri" charset="0"/>
              </a:rPr>
              <a:t>Procurement of services from existing TEPs (e.g. forestry, </a:t>
            </a:r>
            <a:r>
              <a:rPr lang="en-GB" sz="1600" dirty="0" err="1" smtClean="0">
                <a:latin typeface="Calibri" charset="0"/>
                <a:cs typeface="Calibri" charset="0"/>
              </a:rPr>
              <a:t>geohazards</a:t>
            </a:r>
            <a:r>
              <a:rPr lang="en-GB" sz="1600" dirty="0" smtClean="0">
                <a:latin typeface="Calibri" charset="0"/>
                <a:cs typeface="Calibri" charset="0"/>
              </a:rPr>
              <a:t>, urban, </a:t>
            </a:r>
            <a:r>
              <a:rPr lang="en-GB" sz="1600" dirty="0" err="1" smtClean="0">
                <a:latin typeface="Calibri" charset="0"/>
                <a:cs typeface="Calibri" charset="0"/>
              </a:rPr>
              <a:t>etc</a:t>
            </a:r>
            <a:r>
              <a:rPr lang="en-GB" sz="1600" dirty="0" smtClean="0">
                <a:latin typeface="Calibri" charset="0"/>
                <a:cs typeface="Calibri" charset="0"/>
              </a:rPr>
              <a:t>) in support to ESA R&amp;D projects and user communities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en-GB" sz="1600" dirty="0" smtClean="0">
              <a:latin typeface="Calibri" charset="0"/>
              <a:cs typeface="Calibri" charset="0"/>
            </a:endParaRPr>
          </a:p>
          <a:p>
            <a:pPr marL="182563" indent="-182563" eaLnBrk="1" hangingPunct="1">
              <a:buFont typeface="Arial" charset="0"/>
              <a:buChar char="•"/>
              <a:defRPr/>
            </a:pPr>
            <a:r>
              <a:rPr lang="en-GB" sz="1600" b="1" dirty="0" smtClean="0">
                <a:latin typeface="Calibri" charset="0"/>
                <a:cs typeface="Calibri" charset="0"/>
              </a:rPr>
              <a:t>DG-GROW Copernicus</a:t>
            </a:r>
            <a:r>
              <a:rPr lang="en-GB" sz="1600" dirty="0" smtClean="0">
                <a:latin typeface="Calibri" charset="0"/>
                <a:cs typeface="Calibri" charset="0"/>
              </a:rPr>
              <a:t> data access and information service platform(s) are primarily </a:t>
            </a:r>
            <a:r>
              <a:rPr lang="en-GB" sz="1600" dirty="0">
                <a:latin typeface="Calibri" charset="0"/>
                <a:cs typeface="Calibri" charset="0"/>
              </a:rPr>
              <a:t>(but not exclusively) </a:t>
            </a:r>
            <a:r>
              <a:rPr lang="en-GB" sz="1600" dirty="0" smtClean="0">
                <a:latin typeface="Calibri" charset="0"/>
                <a:cs typeface="Calibri" charset="0"/>
              </a:rPr>
              <a:t>addressing </a:t>
            </a:r>
            <a:r>
              <a:rPr lang="en-GB" sz="1600" b="1" dirty="0" smtClean="0">
                <a:latin typeface="Calibri" charset="0"/>
                <a:cs typeface="Calibri" charset="0"/>
              </a:rPr>
              <a:t>BACK-OFFICE layers</a:t>
            </a:r>
            <a:r>
              <a:rPr lang="en-GB" sz="1600" dirty="0" smtClean="0">
                <a:latin typeface="Calibri" charset="0"/>
                <a:cs typeface="Calibri" charset="0"/>
              </a:rPr>
              <a:t> and associated components:</a:t>
            </a:r>
          </a:p>
          <a:p>
            <a:pPr marL="539750" lvl="1" indent="-173038" eaLnBrk="1" hangingPunct="1">
              <a:buFont typeface="Arial" charset="0"/>
              <a:buChar char="•"/>
              <a:defRPr/>
            </a:pPr>
            <a:r>
              <a:rPr lang="en-GB" sz="1600" dirty="0" smtClean="0">
                <a:latin typeface="Calibri" charset="0"/>
                <a:cs typeface="Calibri" charset="0"/>
              </a:rPr>
              <a:t>Focus on data and ICT layers</a:t>
            </a:r>
          </a:p>
          <a:p>
            <a:pPr marL="539750" lvl="1" indent="-173038" eaLnBrk="1" hangingPunct="1">
              <a:buFont typeface="Arial" charset="0"/>
              <a:buChar char="•"/>
              <a:defRPr/>
            </a:pPr>
            <a:r>
              <a:rPr lang="en-GB" sz="1600" dirty="0" smtClean="0">
                <a:latin typeface="Calibri" charset="0"/>
                <a:cs typeface="Calibri" charset="0"/>
              </a:rPr>
              <a:t>Procurement of online data storage, high-processing computing resources and network bandwidth</a:t>
            </a:r>
          </a:p>
          <a:p>
            <a:pPr marL="539750" lvl="1" indent="-173038" eaLnBrk="1" hangingPunct="1">
              <a:buFont typeface="Arial" charset="0"/>
              <a:buChar char="•"/>
              <a:defRPr/>
            </a:pPr>
            <a:r>
              <a:rPr lang="en-GB" sz="1600" dirty="0" smtClean="0">
                <a:latin typeface="Calibri" charset="0"/>
                <a:cs typeface="Calibri" charset="0"/>
              </a:rPr>
              <a:t>These ICT resources will be made available to e.g. Copernicus Services, Participating States, R&amp;D users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en-GB" sz="1600" dirty="0" smtClean="0">
              <a:latin typeface="Calibri" charset="0"/>
              <a:cs typeface="Calibri" charset="0"/>
            </a:endParaRPr>
          </a:p>
          <a:p>
            <a:pPr marL="182563" indent="-182563" eaLnBrk="1" hangingPunct="1">
              <a:buFont typeface="Arial" charset="0"/>
              <a:buChar char="•"/>
              <a:defRPr/>
            </a:pPr>
            <a:r>
              <a:rPr lang="en-GB" sz="1600" dirty="0" smtClean="0">
                <a:latin typeface="Calibri" charset="0"/>
                <a:cs typeface="Calibri" charset="0"/>
              </a:rPr>
              <a:t>Example of synergies and complementarity:  ESA TEP/REP will use the ICT resources provided by the Copernicus platform(s)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443298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1100" b="1" dirty="0">
                <a:latin typeface="Calibri" panose="020F0502020204030204" pitchFamily="34" charset="0"/>
              </a:rPr>
              <a:t>Part 3 - </a:t>
            </a:r>
            <a:r>
              <a:rPr lang="en-GB" sz="1100" b="1" i="1" dirty="0">
                <a:latin typeface="Calibri" panose="020F0502020204030204" pitchFamily="34" charset="0"/>
              </a:rPr>
              <a:t>Partnership and programmatic</a:t>
            </a:r>
            <a:endParaRPr lang="en-GB" sz="11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30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elay 11"/>
          <p:cNvSpPr/>
          <p:nvPr/>
        </p:nvSpPr>
        <p:spPr bwMode="auto">
          <a:xfrm>
            <a:off x="2278063" y="1633537"/>
            <a:ext cx="6315075" cy="4575175"/>
          </a:xfrm>
          <a:prstGeom prst="flowChartDelay">
            <a:avLst/>
          </a:prstGeom>
          <a:solidFill>
            <a:srgbClr val="9BE0FF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2278063" y="1633537"/>
            <a:ext cx="4891087" cy="4575175"/>
            <a:chOff x="1860550" y="1793875"/>
            <a:chExt cx="2380710" cy="4157663"/>
          </a:xfrm>
        </p:grpSpPr>
        <p:sp>
          <p:nvSpPr>
            <p:cNvPr id="55" name="Flowchart: Delay 54"/>
            <p:cNvSpPr/>
            <p:nvPr/>
          </p:nvSpPr>
          <p:spPr>
            <a:xfrm>
              <a:off x="1860550" y="1793875"/>
              <a:ext cx="2178261" cy="4157663"/>
            </a:xfrm>
            <a:prstGeom prst="flowChartDelay">
              <a:avLst/>
            </a:prstGeom>
            <a:solidFill>
              <a:srgbClr val="9BE0FF"/>
            </a:solidFill>
            <a:ln w="3175"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7742" name="TextBox 58"/>
            <p:cNvSpPr txBox="1">
              <a:spLocks noChangeArrowheads="1"/>
            </p:cNvSpPr>
            <p:nvPr/>
          </p:nvSpPr>
          <p:spPr bwMode="auto">
            <a:xfrm>
              <a:off x="3086548" y="1817448"/>
              <a:ext cx="1154712" cy="587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GB" altLang="en-US" sz="1200" b="1" i="1">
                  <a:solidFill>
                    <a:srgbClr val="000000"/>
                  </a:solidFill>
                  <a:latin typeface="Calibri" pitchFamily="34" charset="0"/>
                </a:rPr>
                <a:t>EO </a:t>
              </a:r>
            </a:p>
            <a:p>
              <a:pPr algn="ctr" eaLnBrk="1" hangingPunct="1"/>
              <a:r>
                <a:rPr lang="en-GB" altLang="en-US" sz="1200" b="1" i="1">
                  <a:solidFill>
                    <a:srgbClr val="000000"/>
                  </a:solidFill>
                  <a:latin typeface="Calibri" pitchFamily="34" charset="0"/>
                </a:rPr>
                <a:t>stimulating &amp; outreach elements</a:t>
              </a:r>
            </a:p>
            <a:p>
              <a:pPr algn="ctr" eaLnBrk="1" hangingPunct="1"/>
              <a:r>
                <a:rPr lang="en-GB" altLang="en-US" sz="1200" b="1" i="1">
                  <a:solidFill>
                    <a:srgbClr val="000000"/>
                  </a:solidFill>
                  <a:latin typeface="Calibri" pitchFamily="34" charset="0"/>
                </a:rPr>
                <a:t>=  “value-adding layers” </a:t>
              </a:r>
            </a:p>
          </p:txBody>
        </p:sp>
      </p:grpSp>
      <p:sp>
        <p:nvSpPr>
          <p:cNvPr id="61" name="Flowchart: Delay 60"/>
          <p:cNvSpPr/>
          <p:nvPr/>
        </p:nvSpPr>
        <p:spPr bwMode="auto">
          <a:xfrm>
            <a:off x="2278063" y="1633537"/>
            <a:ext cx="2838450" cy="4575175"/>
          </a:xfrm>
          <a:prstGeom prst="flowChartDelay">
            <a:avLst/>
          </a:prstGeom>
          <a:solidFill>
            <a:srgbClr val="00FFFF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4" name="Right Arrow 133"/>
          <p:cNvSpPr/>
          <p:nvPr/>
        </p:nvSpPr>
        <p:spPr>
          <a:xfrm>
            <a:off x="3648075" y="4746625"/>
            <a:ext cx="4044950" cy="1047750"/>
          </a:xfrm>
          <a:prstGeom prst="rightArrow">
            <a:avLst>
              <a:gd name="adj1" fmla="val 68106"/>
              <a:gd name="adj2" fmla="val 112547"/>
            </a:avLst>
          </a:prstGeom>
          <a:solidFill>
            <a:srgbClr val="ABADAE">
              <a:alpha val="69804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333750" y="1168400"/>
            <a:ext cx="2533650" cy="307975"/>
          </a:xfrm>
          <a:prstGeom prst="rect">
            <a:avLst/>
          </a:prstGeom>
          <a:solidFill>
            <a:srgbClr val="00B0F0">
              <a:alpha val="69803"/>
            </a:srgbClr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EO-Innovation Europe</a:t>
            </a:r>
            <a:endParaRPr lang="en-GB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grpSp>
        <p:nvGrpSpPr>
          <p:cNvPr id="27654" name="Group 64"/>
          <p:cNvGrpSpPr>
            <a:grpSpLocks/>
          </p:cNvGrpSpPr>
          <p:nvPr/>
        </p:nvGrpSpPr>
        <p:grpSpPr bwMode="auto">
          <a:xfrm>
            <a:off x="889000" y="5392737"/>
            <a:ext cx="1458913" cy="546100"/>
            <a:chOff x="1272875" y="2161187"/>
            <a:chExt cx="1458876" cy="545665"/>
          </a:xfrm>
        </p:grpSpPr>
        <p:sp>
          <p:nvSpPr>
            <p:cNvPr id="66" name="Pentagon 65"/>
            <p:cNvSpPr/>
            <p:nvPr/>
          </p:nvSpPr>
          <p:spPr bwMode="auto">
            <a:xfrm rot="10800000">
              <a:off x="1272875" y="2162774"/>
              <a:ext cx="1108047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7" name="Pentagon 66"/>
            <p:cNvSpPr/>
            <p:nvPr/>
          </p:nvSpPr>
          <p:spPr bwMode="auto">
            <a:xfrm>
              <a:off x="1826899" y="2161187"/>
              <a:ext cx="904852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7655" name="Group 61"/>
          <p:cNvGrpSpPr>
            <a:grpSpLocks/>
          </p:cNvGrpSpPr>
          <p:nvPr/>
        </p:nvGrpSpPr>
        <p:grpSpPr bwMode="auto">
          <a:xfrm>
            <a:off x="889000" y="4803775"/>
            <a:ext cx="1458913" cy="544512"/>
            <a:chOff x="1272875" y="2161187"/>
            <a:chExt cx="1458876" cy="545665"/>
          </a:xfrm>
        </p:grpSpPr>
        <p:sp>
          <p:nvSpPr>
            <p:cNvPr id="63" name="Pentagon 62"/>
            <p:cNvSpPr/>
            <p:nvPr/>
          </p:nvSpPr>
          <p:spPr bwMode="auto">
            <a:xfrm rot="10800000">
              <a:off x="1272875" y="2162777"/>
              <a:ext cx="1108047" cy="544075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4" name="Pentagon 63"/>
            <p:cNvSpPr/>
            <p:nvPr/>
          </p:nvSpPr>
          <p:spPr bwMode="auto">
            <a:xfrm>
              <a:off x="1826899" y="2161187"/>
              <a:ext cx="904852" cy="544075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7656" name="Group 57"/>
          <p:cNvGrpSpPr>
            <a:grpSpLocks/>
          </p:cNvGrpSpPr>
          <p:nvPr/>
        </p:nvGrpSpPr>
        <p:grpSpPr bwMode="auto">
          <a:xfrm>
            <a:off x="906463" y="4213225"/>
            <a:ext cx="1458912" cy="546100"/>
            <a:chOff x="1272875" y="2161187"/>
            <a:chExt cx="1458876" cy="545665"/>
          </a:xfrm>
        </p:grpSpPr>
        <p:sp>
          <p:nvSpPr>
            <p:cNvPr id="59" name="Pentagon 58"/>
            <p:cNvSpPr/>
            <p:nvPr/>
          </p:nvSpPr>
          <p:spPr bwMode="auto">
            <a:xfrm rot="10800000">
              <a:off x="1272875" y="2162773"/>
              <a:ext cx="1108048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0" name="Pentagon 59"/>
            <p:cNvSpPr/>
            <p:nvPr/>
          </p:nvSpPr>
          <p:spPr bwMode="auto">
            <a:xfrm>
              <a:off x="1826898" y="2161187"/>
              <a:ext cx="904853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7657" name="Group 52"/>
          <p:cNvGrpSpPr>
            <a:grpSpLocks/>
          </p:cNvGrpSpPr>
          <p:nvPr/>
        </p:nvGrpSpPr>
        <p:grpSpPr bwMode="auto">
          <a:xfrm>
            <a:off x="906463" y="3624262"/>
            <a:ext cx="1458912" cy="544513"/>
            <a:chOff x="1272875" y="2161187"/>
            <a:chExt cx="1458876" cy="545665"/>
          </a:xfrm>
        </p:grpSpPr>
        <p:sp>
          <p:nvSpPr>
            <p:cNvPr id="54" name="Pentagon 53"/>
            <p:cNvSpPr/>
            <p:nvPr/>
          </p:nvSpPr>
          <p:spPr bwMode="auto">
            <a:xfrm rot="10800000">
              <a:off x="1272875" y="2162778"/>
              <a:ext cx="1108048" cy="544074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7" name="Pentagon 56"/>
            <p:cNvSpPr/>
            <p:nvPr/>
          </p:nvSpPr>
          <p:spPr bwMode="auto">
            <a:xfrm>
              <a:off x="1826898" y="2161187"/>
              <a:ext cx="904853" cy="544074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7658" name="Group 49"/>
          <p:cNvGrpSpPr>
            <a:grpSpLocks/>
          </p:cNvGrpSpPr>
          <p:nvPr/>
        </p:nvGrpSpPr>
        <p:grpSpPr bwMode="auto">
          <a:xfrm>
            <a:off x="906463" y="3033712"/>
            <a:ext cx="1458912" cy="546100"/>
            <a:chOff x="1272875" y="2161187"/>
            <a:chExt cx="1458876" cy="545665"/>
          </a:xfrm>
        </p:grpSpPr>
        <p:sp>
          <p:nvSpPr>
            <p:cNvPr id="51" name="Pentagon 50"/>
            <p:cNvSpPr/>
            <p:nvPr/>
          </p:nvSpPr>
          <p:spPr bwMode="auto">
            <a:xfrm rot="10800000">
              <a:off x="1272875" y="2162774"/>
              <a:ext cx="1108048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2" name="Pentagon 51"/>
            <p:cNvSpPr/>
            <p:nvPr/>
          </p:nvSpPr>
          <p:spPr bwMode="auto">
            <a:xfrm>
              <a:off x="1826898" y="2161187"/>
              <a:ext cx="904853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7659" name="Group 3"/>
          <p:cNvGrpSpPr>
            <a:grpSpLocks/>
          </p:cNvGrpSpPr>
          <p:nvPr/>
        </p:nvGrpSpPr>
        <p:grpSpPr bwMode="auto">
          <a:xfrm>
            <a:off x="874713" y="2443162"/>
            <a:ext cx="1457325" cy="546100"/>
            <a:chOff x="1272875" y="2161187"/>
            <a:chExt cx="1458876" cy="545665"/>
          </a:xfrm>
        </p:grpSpPr>
        <p:sp>
          <p:nvSpPr>
            <p:cNvPr id="47" name="Pentagon 46"/>
            <p:cNvSpPr/>
            <p:nvPr/>
          </p:nvSpPr>
          <p:spPr bwMode="auto">
            <a:xfrm rot="10800000">
              <a:off x="1272875" y="2162774"/>
              <a:ext cx="1107665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8" name="Pentagon 47"/>
            <p:cNvSpPr/>
            <p:nvPr/>
          </p:nvSpPr>
          <p:spPr bwMode="auto">
            <a:xfrm>
              <a:off x="1827502" y="2161187"/>
              <a:ext cx="904249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7660" name="Group 7"/>
          <p:cNvGrpSpPr>
            <a:grpSpLocks/>
          </p:cNvGrpSpPr>
          <p:nvPr/>
        </p:nvGrpSpPr>
        <p:grpSpPr bwMode="auto">
          <a:xfrm>
            <a:off x="889000" y="1854200"/>
            <a:ext cx="1458913" cy="546100"/>
            <a:chOff x="1120475" y="2008787"/>
            <a:chExt cx="1458876" cy="545665"/>
          </a:xfrm>
        </p:grpSpPr>
        <p:sp>
          <p:nvSpPr>
            <p:cNvPr id="46" name="Pentagon 45"/>
            <p:cNvSpPr/>
            <p:nvPr/>
          </p:nvSpPr>
          <p:spPr bwMode="auto">
            <a:xfrm rot="10800000">
              <a:off x="1120475" y="2010373"/>
              <a:ext cx="1108047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Pentagon 6"/>
            <p:cNvSpPr/>
            <p:nvPr/>
          </p:nvSpPr>
          <p:spPr bwMode="auto">
            <a:xfrm>
              <a:off x="1674499" y="2008787"/>
              <a:ext cx="904852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27661" name="TextBox 33"/>
          <p:cNvSpPr txBox="1">
            <a:spLocks noChangeArrowheads="1"/>
          </p:cNvSpPr>
          <p:nvPr/>
        </p:nvSpPr>
        <p:spPr bwMode="auto">
          <a:xfrm>
            <a:off x="1079500" y="2473325"/>
            <a:ext cx="1077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Copernicus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 missions data</a:t>
            </a:r>
          </a:p>
        </p:txBody>
      </p:sp>
      <p:sp>
        <p:nvSpPr>
          <p:cNvPr id="27662" name="TextBox 36"/>
          <p:cNvSpPr txBox="1">
            <a:spLocks noChangeArrowheads="1"/>
          </p:cNvSpPr>
          <p:nvPr/>
        </p:nvSpPr>
        <p:spPr bwMode="auto">
          <a:xfrm>
            <a:off x="1092200" y="3068637"/>
            <a:ext cx="105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Meteo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 missions data</a:t>
            </a:r>
          </a:p>
        </p:txBody>
      </p:sp>
      <p:sp>
        <p:nvSpPr>
          <p:cNvPr id="27663" name="TextBox 39"/>
          <p:cNvSpPr txBox="1">
            <a:spLocks noChangeArrowheads="1"/>
          </p:cNvSpPr>
          <p:nvPr/>
        </p:nvSpPr>
        <p:spPr bwMode="auto">
          <a:xfrm>
            <a:off x="1090613" y="3665537"/>
            <a:ext cx="1055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National 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missions data</a:t>
            </a:r>
          </a:p>
        </p:txBody>
      </p:sp>
      <p:sp>
        <p:nvSpPr>
          <p:cNvPr id="27664" name="TextBox 42"/>
          <p:cNvSpPr txBox="1">
            <a:spLocks noChangeArrowheads="1"/>
          </p:cNvSpPr>
          <p:nvPr/>
        </p:nvSpPr>
        <p:spPr bwMode="auto">
          <a:xfrm>
            <a:off x="1103313" y="4260850"/>
            <a:ext cx="1028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Commercial 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missions data</a:t>
            </a:r>
          </a:p>
        </p:txBody>
      </p:sp>
      <p:sp>
        <p:nvSpPr>
          <p:cNvPr id="27665" name="TextBox 45"/>
          <p:cNvSpPr txBox="1">
            <a:spLocks noChangeArrowheads="1"/>
          </p:cNvSpPr>
          <p:nvPr/>
        </p:nvSpPr>
        <p:spPr bwMode="auto">
          <a:xfrm>
            <a:off x="1150938" y="5418137"/>
            <a:ext cx="933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Airborne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 &amp; in-situ data</a:t>
            </a:r>
          </a:p>
        </p:txBody>
      </p:sp>
      <p:sp>
        <p:nvSpPr>
          <p:cNvPr id="27666" name="TextBox 56"/>
          <p:cNvSpPr txBox="1">
            <a:spLocks noChangeArrowheads="1"/>
          </p:cNvSpPr>
          <p:nvPr/>
        </p:nvSpPr>
        <p:spPr bwMode="auto">
          <a:xfrm>
            <a:off x="1063625" y="4870450"/>
            <a:ext cx="11096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100" b="1">
                <a:solidFill>
                  <a:schemeClr val="bg1"/>
                </a:solidFill>
                <a:latin typeface="Calibri" pitchFamily="34" charset="0"/>
              </a:rPr>
              <a:t>Heritage</a:t>
            </a:r>
            <a:r>
              <a:rPr lang="en-GB" altLang="en-US" sz="1100">
                <a:solidFill>
                  <a:schemeClr val="bg1"/>
                </a:solidFill>
                <a:latin typeface="Calibri" pitchFamily="34" charset="0"/>
              </a:rPr>
              <a:t> missions data </a:t>
            </a:r>
          </a:p>
        </p:txBody>
      </p:sp>
      <p:sp>
        <p:nvSpPr>
          <p:cNvPr id="27667" name="Title 91"/>
          <p:cNvSpPr>
            <a:spLocks noGrp="1"/>
          </p:cNvSpPr>
          <p:nvPr>
            <p:ph type="title" idx="4294967295"/>
          </p:nvPr>
        </p:nvSpPr>
        <p:spPr>
          <a:xfrm>
            <a:off x="914400" y="158750"/>
            <a:ext cx="6454775" cy="892175"/>
          </a:xfrm>
        </p:spPr>
        <p:txBody>
          <a:bodyPr/>
          <a:lstStyle/>
          <a:p>
            <a:pPr algn="ctr"/>
            <a:r>
              <a:rPr lang="en-GB" altLang="en-US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EO Innovation Europe</a:t>
            </a:r>
            <a:r>
              <a:rPr lang="en-GB" altLang="en-US" sz="2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/>
            </a:r>
            <a:br>
              <a:rPr lang="en-GB" altLang="en-US" sz="2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</a:br>
            <a:r>
              <a:rPr lang="en-GB" altLang="en-US" sz="2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GB" altLang="en-US" sz="2400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some current prototyping activities at ESA</a:t>
            </a:r>
            <a:endParaRPr lang="en-GB" altLang="en-US" sz="2400" i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668" name="TextBox 13"/>
          <p:cNvSpPr txBox="1">
            <a:spLocks noChangeArrowheads="1"/>
          </p:cNvSpPr>
          <p:nvPr/>
        </p:nvSpPr>
        <p:spPr bwMode="auto">
          <a:xfrm>
            <a:off x="1076325" y="1878012"/>
            <a:ext cx="1082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ESA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 </a:t>
            </a:r>
            <a:br>
              <a:rPr lang="en-GB" altLang="en-US" sz="1200">
                <a:solidFill>
                  <a:schemeClr val="bg1"/>
                </a:solidFill>
                <a:latin typeface="Calibri" pitchFamily="34" charset="0"/>
              </a:rPr>
            </a:b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missions data</a:t>
            </a:r>
          </a:p>
        </p:txBody>
      </p:sp>
      <p:sp>
        <p:nvSpPr>
          <p:cNvPr id="18441" name="TextBox 46"/>
          <p:cNvSpPr txBox="1">
            <a:spLocks noChangeArrowheads="1"/>
          </p:cNvSpPr>
          <p:nvPr/>
        </p:nvSpPr>
        <p:spPr bwMode="auto">
          <a:xfrm>
            <a:off x="1041400" y="1060450"/>
            <a:ext cx="1177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</a:rPr>
              <a:t>European</a:t>
            </a:r>
            <a:b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</a:rPr>
              <a:t>EO data asset</a:t>
            </a:r>
          </a:p>
        </p:txBody>
      </p:sp>
      <p:grpSp>
        <p:nvGrpSpPr>
          <p:cNvPr id="27670" name="Group 9"/>
          <p:cNvGrpSpPr>
            <a:grpSpLocks/>
          </p:cNvGrpSpPr>
          <p:nvPr/>
        </p:nvGrpSpPr>
        <p:grpSpPr bwMode="auto">
          <a:xfrm>
            <a:off x="217488" y="1441450"/>
            <a:ext cx="862012" cy="4457700"/>
            <a:chOff x="1940422" y="1477628"/>
            <a:chExt cx="860829" cy="4458946"/>
          </a:xfrm>
        </p:grpSpPr>
        <p:pic>
          <p:nvPicPr>
            <p:cNvPr id="27719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1962585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20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4361841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21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2562399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22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3162213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23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3762027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24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4961655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25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5561468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6" name="TextBox 7"/>
            <p:cNvSpPr txBox="1">
              <a:spLocks noChangeArrowheads="1"/>
            </p:cNvSpPr>
            <p:nvPr/>
          </p:nvSpPr>
          <p:spPr bwMode="auto">
            <a:xfrm>
              <a:off x="1940422" y="1477628"/>
              <a:ext cx="860829" cy="4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b="1" i="1">
                  <a:latin typeface="Calibri" pitchFamily="34" charset="0"/>
                </a:rPr>
                <a:t>Data pull</a:t>
              </a:r>
            </a:p>
            <a:p>
              <a:pPr algn="ctr" eaLnBrk="1" hangingPunct="1"/>
              <a:r>
                <a:rPr lang="en-US" altLang="en-US" sz="1200" b="1" i="1">
                  <a:latin typeface="Calibri" pitchFamily="34" charset="0"/>
                </a:rPr>
                <a:t>Data push</a:t>
              </a:r>
              <a:endParaRPr lang="en-US" altLang="en-US" sz="1400">
                <a:latin typeface="Calibri" pitchFamily="34" charset="0"/>
              </a:endParaRPr>
            </a:p>
          </p:txBody>
        </p:sp>
      </p:grpSp>
      <p:sp>
        <p:nvSpPr>
          <p:cNvPr id="27671" name="TextBox 52"/>
          <p:cNvSpPr txBox="1">
            <a:spLocks noChangeArrowheads="1"/>
          </p:cNvSpPr>
          <p:nvPr/>
        </p:nvSpPr>
        <p:spPr bwMode="auto">
          <a:xfrm>
            <a:off x="2389188" y="1763712"/>
            <a:ext cx="18240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200" b="1" i="1">
                <a:solidFill>
                  <a:srgbClr val="000000"/>
                </a:solidFill>
                <a:latin typeface="Calibri" pitchFamily="34" charset="0"/>
              </a:rPr>
              <a:t>EO enabling element </a:t>
            </a:r>
          </a:p>
          <a:p>
            <a:pPr algn="ctr" eaLnBrk="1" hangingPunct="1"/>
            <a:r>
              <a:rPr lang="en-GB" altLang="en-US" sz="1400" b="1" i="1">
                <a:solidFill>
                  <a:srgbClr val="000000"/>
                </a:solidFill>
                <a:latin typeface="Calibri" pitchFamily="34" charset="0"/>
              </a:rPr>
              <a:t>=  </a:t>
            </a:r>
            <a:r>
              <a:rPr lang="en-GB" altLang="en-US" sz="1200" b="1" i="1">
                <a:solidFill>
                  <a:srgbClr val="000000"/>
                </a:solidFill>
                <a:latin typeface="Calibri" pitchFamily="34" charset="0"/>
              </a:rPr>
              <a:t>“commodity layer” </a:t>
            </a:r>
          </a:p>
        </p:txBody>
      </p:sp>
      <p:grpSp>
        <p:nvGrpSpPr>
          <p:cNvPr id="96" name="Group 95"/>
          <p:cNvGrpSpPr>
            <a:grpSpLocks/>
          </p:cNvGrpSpPr>
          <p:nvPr/>
        </p:nvGrpSpPr>
        <p:grpSpPr bwMode="auto">
          <a:xfrm>
            <a:off x="2633988" y="5456734"/>
            <a:ext cx="1233488" cy="674688"/>
            <a:chOff x="3006152" y="4734598"/>
            <a:chExt cx="1233787" cy="6742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7" name="Group 16"/>
            <p:cNvGrpSpPr>
              <a:grpSpLocks/>
            </p:cNvGrpSpPr>
            <p:nvPr/>
          </p:nvGrpSpPr>
          <p:grpSpPr bwMode="auto">
            <a:xfrm>
              <a:off x="3006152" y="4734598"/>
              <a:ext cx="1154862" cy="614537"/>
              <a:chOff x="3006152" y="4734598"/>
              <a:chExt cx="1154862" cy="614537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3010916" y="4734598"/>
                <a:ext cx="1149629" cy="613975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00" name="Picture 2" descr="http://www.ams.net.au/sites/default/files/images/icon-IT-support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7643" y="4762072"/>
                <a:ext cx="351920" cy="352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1311" y="4815639"/>
                <a:ext cx="305716" cy="302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" name="TextBox 12"/>
              <p:cNvSpPr txBox="1">
                <a:spLocks noChangeArrowheads="1"/>
              </p:cNvSpPr>
              <p:nvPr/>
            </p:nvSpPr>
            <p:spPr bwMode="auto">
              <a:xfrm>
                <a:off x="3006152" y="5102914"/>
                <a:ext cx="50505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AutoNum type="arabicPeriod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AutoNum type="alphaLcPeriod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GB" altLang="en-US" sz="1000" b="1" smtClean="0">
                    <a:solidFill>
                      <a:schemeClr val="tx1"/>
                    </a:solidFill>
                    <a:latin typeface="Calibri" pitchFamily="34" charset="0"/>
                  </a:rPr>
                  <a:t>Data</a:t>
                </a:r>
              </a:p>
            </p:txBody>
          </p:sp>
        </p:grpSp>
        <p:sp>
          <p:nvSpPr>
            <p:cNvPr id="98" name="TextBox 101"/>
            <p:cNvSpPr txBox="1">
              <a:spLocks noChangeArrowheads="1"/>
            </p:cNvSpPr>
            <p:nvPr/>
          </p:nvSpPr>
          <p:spPr bwMode="auto">
            <a:xfrm>
              <a:off x="3387267" y="5008750"/>
              <a:ext cx="8526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rabi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lphaL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000" b="1" dirty="0" smtClean="0">
                  <a:solidFill>
                    <a:schemeClr val="tx1"/>
                  </a:solidFill>
                  <a:latin typeface="Calibri" pitchFamily="34" charset="0"/>
                </a:rPr>
                <a:t>Processing power</a:t>
              </a:r>
            </a:p>
          </p:txBody>
        </p:sp>
      </p:grp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2564924" y="5075268"/>
            <a:ext cx="1233488" cy="674688"/>
            <a:chOff x="3006152" y="4734598"/>
            <a:chExt cx="1233787" cy="6742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0" name="Group 16"/>
            <p:cNvGrpSpPr>
              <a:grpSpLocks/>
            </p:cNvGrpSpPr>
            <p:nvPr/>
          </p:nvGrpSpPr>
          <p:grpSpPr bwMode="auto">
            <a:xfrm>
              <a:off x="3006152" y="4734598"/>
              <a:ext cx="1154862" cy="614537"/>
              <a:chOff x="3006152" y="4734598"/>
              <a:chExt cx="1154862" cy="614537"/>
            </a:xfrm>
          </p:grpSpPr>
          <p:sp>
            <p:nvSpPr>
              <p:cNvPr id="92" name="Rounded Rectangle 91"/>
              <p:cNvSpPr/>
              <p:nvPr/>
            </p:nvSpPr>
            <p:spPr>
              <a:xfrm>
                <a:off x="3010916" y="4734598"/>
                <a:ext cx="1149629" cy="613975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93" name="Picture 2" descr="http://www.ams.net.au/sites/default/files/images/icon-IT-support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7643" y="4762072"/>
                <a:ext cx="351920" cy="352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1311" y="4815639"/>
                <a:ext cx="305716" cy="302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5" name="TextBox 12"/>
              <p:cNvSpPr txBox="1">
                <a:spLocks noChangeArrowheads="1"/>
              </p:cNvSpPr>
              <p:nvPr/>
            </p:nvSpPr>
            <p:spPr bwMode="auto">
              <a:xfrm>
                <a:off x="3006152" y="5102914"/>
                <a:ext cx="50505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AutoNum type="arabicPeriod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AutoNum type="alphaLcPeriod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GB" altLang="en-US" sz="1000" b="1" smtClean="0">
                    <a:solidFill>
                      <a:schemeClr val="tx1"/>
                    </a:solidFill>
                    <a:latin typeface="Calibri" pitchFamily="34" charset="0"/>
                  </a:rPr>
                  <a:t>Data</a:t>
                </a:r>
              </a:p>
            </p:txBody>
          </p:sp>
        </p:grpSp>
        <p:sp>
          <p:nvSpPr>
            <p:cNvPr id="91" name="TextBox 101"/>
            <p:cNvSpPr txBox="1">
              <a:spLocks noChangeArrowheads="1"/>
            </p:cNvSpPr>
            <p:nvPr/>
          </p:nvSpPr>
          <p:spPr bwMode="auto">
            <a:xfrm>
              <a:off x="3387267" y="5008750"/>
              <a:ext cx="8526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rabi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lphaL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000" b="1" smtClean="0">
                  <a:solidFill>
                    <a:schemeClr val="tx1"/>
                  </a:solidFill>
                  <a:latin typeface="Calibri" pitchFamily="34" charset="0"/>
                </a:rPr>
                <a:t>Processing power</a:t>
              </a:r>
            </a:p>
          </p:txBody>
        </p:sp>
      </p:grpSp>
      <p:grpSp>
        <p:nvGrpSpPr>
          <p:cNvPr id="103" name="Group 102"/>
          <p:cNvGrpSpPr>
            <a:grpSpLocks/>
          </p:cNvGrpSpPr>
          <p:nvPr/>
        </p:nvGrpSpPr>
        <p:grpSpPr bwMode="auto">
          <a:xfrm>
            <a:off x="2494088" y="4700545"/>
            <a:ext cx="1233488" cy="674688"/>
            <a:chOff x="3006152" y="4734598"/>
            <a:chExt cx="1233787" cy="6742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4" name="Group 16"/>
            <p:cNvGrpSpPr>
              <a:grpSpLocks/>
            </p:cNvGrpSpPr>
            <p:nvPr/>
          </p:nvGrpSpPr>
          <p:grpSpPr bwMode="auto">
            <a:xfrm>
              <a:off x="3006152" y="4734598"/>
              <a:ext cx="1154862" cy="614537"/>
              <a:chOff x="3006152" y="4734598"/>
              <a:chExt cx="1154862" cy="614537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3010916" y="4734598"/>
                <a:ext cx="1149629" cy="613975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07" name="Picture 2" descr="http://www.ams.net.au/sites/default/files/images/icon-IT-support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7643" y="4762072"/>
                <a:ext cx="351920" cy="352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1311" y="4815639"/>
                <a:ext cx="305716" cy="302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9" name="TextBox 12"/>
              <p:cNvSpPr txBox="1">
                <a:spLocks noChangeArrowheads="1"/>
              </p:cNvSpPr>
              <p:nvPr/>
            </p:nvSpPr>
            <p:spPr bwMode="auto">
              <a:xfrm>
                <a:off x="3006152" y="5102914"/>
                <a:ext cx="50505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AutoNum type="arabicPeriod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AutoNum type="alphaLcPeriod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GB" altLang="en-US" sz="1000" b="1" smtClean="0">
                    <a:solidFill>
                      <a:schemeClr val="tx1"/>
                    </a:solidFill>
                    <a:latin typeface="Calibri" pitchFamily="34" charset="0"/>
                  </a:rPr>
                  <a:t>Data</a:t>
                </a:r>
              </a:p>
            </p:txBody>
          </p:sp>
        </p:grpSp>
        <p:sp>
          <p:nvSpPr>
            <p:cNvPr id="105" name="TextBox 101"/>
            <p:cNvSpPr txBox="1">
              <a:spLocks noChangeArrowheads="1"/>
            </p:cNvSpPr>
            <p:nvPr/>
          </p:nvSpPr>
          <p:spPr bwMode="auto">
            <a:xfrm>
              <a:off x="3387267" y="5008750"/>
              <a:ext cx="8526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rabi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lphaL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000" b="1" smtClean="0">
                  <a:solidFill>
                    <a:schemeClr val="tx1"/>
                  </a:solidFill>
                  <a:latin typeface="Calibri" pitchFamily="34" charset="0"/>
                </a:rPr>
                <a:t>Processing power</a:t>
              </a:r>
            </a:p>
          </p:txBody>
        </p:sp>
      </p:grpSp>
      <p:pic>
        <p:nvPicPr>
          <p:cNvPr id="2050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5111750"/>
            <a:ext cx="3603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0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5313362"/>
            <a:ext cx="3603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5681662"/>
            <a:ext cx="3603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5462587"/>
            <a:ext cx="36036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959350"/>
            <a:ext cx="3603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4710112"/>
            <a:ext cx="3603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81" name="Picture 2" descr="http://cecomps.com/wp-content/themes/pwm-theme/img/computer-repair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4683125"/>
            <a:ext cx="3952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2" name="Picture 2" descr="http://cecomps.com/wp-content/themes/pwm-theme/img/computer-repair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4957762"/>
            <a:ext cx="3952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3" name="Picture 2" descr="http://cecomps.com/wp-content/themes/pwm-theme/img/computer-repair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4968875"/>
            <a:ext cx="3937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4" name="Picture 2" descr="http://cecomps.com/wp-content/themes/pwm-theme/img/computer-repair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5278437"/>
            <a:ext cx="3937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5" name="Picture 2" descr="http://cecomps.com/wp-content/themes/pwm-theme/img/computer-repair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5524500"/>
            <a:ext cx="3937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6" name="Picture 2" descr="http://cecomps.com/wp-content/themes/pwm-theme/img/computer-repair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13262"/>
            <a:ext cx="3952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4570412"/>
            <a:ext cx="3603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88" name="TextBox 109"/>
          <p:cNvSpPr txBox="1">
            <a:spLocks noChangeArrowheads="1"/>
          </p:cNvSpPr>
          <p:nvPr/>
        </p:nvSpPr>
        <p:spPr bwMode="auto">
          <a:xfrm>
            <a:off x="2289175" y="3725862"/>
            <a:ext cx="1044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200" b="1">
                <a:solidFill>
                  <a:srgbClr val="C00000"/>
                </a:solidFill>
                <a:latin typeface="Calibri" pitchFamily="34" charset="0"/>
              </a:rPr>
              <a:t>ICT Testbed Pathfinder </a:t>
            </a:r>
            <a:r>
              <a:rPr lang="en-GB" altLang="en-US" sz="1100" b="1">
                <a:solidFill>
                  <a:srgbClr val="C00000"/>
                </a:solidFill>
                <a:latin typeface="Calibri" pitchFamily="34" charset="0"/>
              </a:rPr>
              <a:t>(Poland)</a:t>
            </a:r>
          </a:p>
        </p:txBody>
      </p:sp>
      <p:sp>
        <p:nvSpPr>
          <p:cNvPr id="27689" name="TextBox 111"/>
          <p:cNvSpPr txBox="1">
            <a:spLocks noChangeArrowheads="1"/>
          </p:cNvSpPr>
          <p:nvPr/>
        </p:nvSpPr>
        <p:spPr bwMode="auto">
          <a:xfrm>
            <a:off x="6940550" y="2317750"/>
            <a:ext cx="1366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 b="1">
                <a:solidFill>
                  <a:srgbClr val="C00000"/>
                </a:solidFill>
                <a:latin typeface="Calibri" pitchFamily="34" charset="0"/>
              </a:rPr>
              <a:t>Thematic Exp. Platforms</a:t>
            </a:r>
          </a:p>
          <a:p>
            <a:pPr eaLnBrk="1" hangingPunct="1"/>
            <a:r>
              <a:rPr lang="en-GB" altLang="en-US" sz="1200" b="1">
                <a:solidFill>
                  <a:srgbClr val="C00000"/>
                </a:solidFill>
                <a:latin typeface="Calibri" pitchFamily="34" charset="0"/>
              </a:rPr>
              <a:t>(detail next slide)</a:t>
            </a:r>
          </a:p>
        </p:txBody>
      </p:sp>
      <p:sp>
        <p:nvSpPr>
          <p:cNvPr id="27690" name="TextBox 112"/>
          <p:cNvSpPr txBox="1">
            <a:spLocks noChangeArrowheads="1"/>
          </p:cNvSpPr>
          <p:nvPr/>
        </p:nvSpPr>
        <p:spPr bwMode="auto">
          <a:xfrm>
            <a:off x="5186363" y="3967162"/>
            <a:ext cx="1031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GB" altLang="en-US" sz="1200" b="1">
                <a:solidFill>
                  <a:srgbClr val="C00000"/>
                </a:solidFill>
                <a:latin typeface="Calibri" pitchFamily="34" charset="0"/>
              </a:rPr>
              <a:t>Proba-V Mission Exp. Platform</a:t>
            </a:r>
          </a:p>
        </p:txBody>
      </p:sp>
      <p:sp>
        <p:nvSpPr>
          <p:cNvPr id="27691" name="TextBox 113"/>
          <p:cNvSpPr txBox="1">
            <a:spLocks noChangeArrowheads="1"/>
          </p:cNvSpPr>
          <p:nvPr/>
        </p:nvSpPr>
        <p:spPr bwMode="auto">
          <a:xfrm>
            <a:off x="5257800" y="2238375"/>
            <a:ext cx="860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GB" altLang="en-US" sz="1200" b="1">
                <a:solidFill>
                  <a:srgbClr val="C00000"/>
                </a:solidFill>
                <a:latin typeface="Calibri" pitchFamily="34" charset="0"/>
              </a:rPr>
              <a:t>Sentinel toolboxes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008813" y="4110037"/>
            <a:ext cx="1341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Marketplace study </a:t>
            </a:r>
            <a:r>
              <a:rPr lang="en-GB" sz="105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(EARSC)</a:t>
            </a:r>
          </a:p>
        </p:txBody>
      </p:sp>
      <p:sp>
        <p:nvSpPr>
          <p:cNvPr id="27693" name="TextBox 115"/>
          <p:cNvSpPr txBox="1">
            <a:spLocks noChangeArrowheads="1"/>
          </p:cNvSpPr>
          <p:nvPr/>
        </p:nvSpPr>
        <p:spPr bwMode="auto">
          <a:xfrm>
            <a:off x="3154363" y="3298825"/>
            <a:ext cx="1317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GB" altLang="en-US" sz="1200" b="1">
                <a:solidFill>
                  <a:srgbClr val="C00000"/>
                </a:solidFill>
                <a:latin typeface="Calibri" pitchFamily="34" charset="0"/>
              </a:rPr>
              <a:t>Standardisation planning </a:t>
            </a:r>
            <a:br>
              <a:rPr lang="en-GB" altLang="en-US" sz="1200" b="1">
                <a:solidFill>
                  <a:srgbClr val="C00000"/>
                </a:solidFill>
                <a:latin typeface="Calibri" pitchFamily="34" charset="0"/>
              </a:rPr>
            </a:br>
            <a:r>
              <a:rPr lang="en-GB" altLang="en-US" sz="1200" b="1">
                <a:solidFill>
                  <a:srgbClr val="C00000"/>
                </a:solidFill>
                <a:latin typeface="Calibri" pitchFamily="34" charset="0"/>
              </a:rPr>
              <a:t>with OGC</a:t>
            </a:r>
          </a:p>
        </p:txBody>
      </p:sp>
      <p:sp>
        <p:nvSpPr>
          <p:cNvPr id="27694" name="TextBox 135"/>
          <p:cNvSpPr txBox="1">
            <a:spLocks noChangeArrowheads="1"/>
          </p:cNvSpPr>
          <p:nvPr/>
        </p:nvSpPr>
        <p:spPr bwMode="auto">
          <a:xfrm>
            <a:off x="3054350" y="2765425"/>
            <a:ext cx="1373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GB" altLang="en-US" sz="1200" b="1">
                <a:solidFill>
                  <a:srgbClr val="C00000"/>
                </a:solidFill>
                <a:latin typeface="Calibri" pitchFamily="34" charset="0"/>
              </a:rPr>
              <a:t>Review of data licenses approach</a:t>
            </a:r>
          </a:p>
        </p:txBody>
      </p:sp>
      <p:sp>
        <p:nvSpPr>
          <p:cNvPr id="27695" name="TextBox 136"/>
          <p:cNvSpPr txBox="1">
            <a:spLocks noChangeArrowheads="1"/>
          </p:cNvSpPr>
          <p:nvPr/>
        </p:nvSpPr>
        <p:spPr bwMode="auto">
          <a:xfrm>
            <a:off x="3392488" y="4013200"/>
            <a:ext cx="105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GB" altLang="en-US" sz="1200" b="1">
                <a:solidFill>
                  <a:srgbClr val="C00000"/>
                </a:solidFill>
                <a:latin typeface="Calibri" pitchFamily="34" charset="0"/>
              </a:rPr>
              <a:t>Architecture study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287713" y="3846512"/>
            <a:ext cx="0" cy="84613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4514850" y="2398712"/>
            <a:ext cx="0" cy="22161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>
            <a:grpSpLocks/>
          </p:cNvGrpSpPr>
          <p:nvPr/>
        </p:nvGrpSpPr>
        <p:grpSpPr bwMode="auto">
          <a:xfrm>
            <a:off x="3918162" y="4607770"/>
            <a:ext cx="711200" cy="1180121"/>
            <a:chOff x="4102164" y="3828101"/>
            <a:chExt cx="710532" cy="9795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29" name="Group 16"/>
            <p:cNvGrpSpPr>
              <a:grpSpLocks/>
            </p:cNvGrpSpPr>
            <p:nvPr/>
          </p:nvGrpSpPr>
          <p:grpSpPr bwMode="auto">
            <a:xfrm>
              <a:off x="4102164" y="3828101"/>
              <a:ext cx="710532" cy="979522"/>
              <a:chOff x="3260459" y="4673608"/>
              <a:chExt cx="1035314" cy="644321"/>
            </a:xfrm>
          </p:grpSpPr>
          <p:sp>
            <p:nvSpPr>
              <p:cNvPr id="131" name="Rounded Rectangle 130"/>
              <p:cNvSpPr/>
              <p:nvPr/>
            </p:nvSpPr>
            <p:spPr>
              <a:xfrm>
                <a:off x="3345966" y="4673608"/>
                <a:ext cx="859680" cy="56389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32" name="TextBox 12"/>
              <p:cNvSpPr txBox="1">
                <a:spLocks noChangeArrowheads="1"/>
              </p:cNvSpPr>
              <p:nvPr/>
            </p:nvSpPr>
            <p:spPr bwMode="auto">
              <a:xfrm>
                <a:off x="3260459" y="4953515"/>
                <a:ext cx="1035314" cy="364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AutoNum type="arabicPeriod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AutoNum type="alphaLcPeriod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GB" altLang="en-US" sz="1000" b="1" dirty="0" smtClean="0">
                    <a:solidFill>
                      <a:schemeClr val="tx1"/>
                    </a:solidFill>
                    <a:latin typeface="Calibri" pitchFamily="34" charset="0"/>
                  </a:rPr>
                  <a:t>platform common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GB" altLang="en-US" sz="1000" b="1" dirty="0" smtClean="0">
                    <a:solidFill>
                      <a:schemeClr val="tx1"/>
                    </a:solidFill>
                    <a:latin typeface="Calibri" pitchFamily="34" charset="0"/>
                  </a:rPr>
                  <a:t>elements</a:t>
                </a:r>
              </a:p>
            </p:txBody>
          </p:sp>
        </p:grpSp>
        <p:pic>
          <p:nvPicPr>
            <p:cNvPr id="13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586" y="3828104"/>
              <a:ext cx="491047" cy="491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699" name="TextBox 140"/>
          <p:cNvSpPr txBox="1">
            <a:spLocks noChangeArrowheads="1"/>
          </p:cNvSpPr>
          <p:nvPr/>
        </p:nvSpPr>
        <p:spPr bwMode="auto">
          <a:xfrm>
            <a:off x="2968625" y="2255837"/>
            <a:ext cx="145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GB" altLang="en-US" sz="1200" b="1">
                <a:solidFill>
                  <a:srgbClr val="C00000"/>
                </a:solidFill>
                <a:latin typeface="Calibri" pitchFamily="34" charset="0"/>
              </a:rPr>
              <a:t>Federated identity management</a:t>
            </a:r>
          </a:p>
        </p:txBody>
      </p:sp>
      <p:cxnSp>
        <p:nvCxnSpPr>
          <p:cNvPr id="142" name="Straight Connector 141"/>
          <p:cNvCxnSpPr/>
          <p:nvPr/>
        </p:nvCxnSpPr>
        <p:spPr>
          <a:xfrm>
            <a:off x="6210300" y="2322512"/>
            <a:ext cx="57150" cy="24098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6934200" y="2398712"/>
            <a:ext cx="1588" cy="259873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4427538" y="2414587"/>
            <a:ext cx="873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4427538" y="2944812"/>
            <a:ext cx="873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427538" y="3471862"/>
            <a:ext cx="873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421188" y="4208462"/>
            <a:ext cx="873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3213100" y="3851275"/>
            <a:ext cx="873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6148388" y="2982912"/>
            <a:ext cx="873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6181725" y="4265612"/>
            <a:ext cx="889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6927850" y="2405062"/>
            <a:ext cx="873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6935788" y="4352925"/>
            <a:ext cx="873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6937375" y="3854450"/>
            <a:ext cx="873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12" name="TextBox 153"/>
          <p:cNvSpPr txBox="1">
            <a:spLocks noChangeArrowheads="1"/>
          </p:cNvSpPr>
          <p:nvPr/>
        </p:nvSpPr>
        <p:spPr bwMode="auto">
          <a:xfrm>
            <a:off x="6989763" y="3603625"/>
            <a:ext cx="1430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 b="1">
                <a:solidFill>
                  <a:srgbClr val="C00000"/>
                </a:solidFill>
                <a:latin typeface="Calibri" pitchFamily="34" charset="0"/>
              </a:rPr>
              <a:t>Research &amp; Service Support (G-POD)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6148388" y="2335212"/>
            <a:ext cx="873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161088" y="3567112"/>
            <a:ext cx="873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15" name="TextBox 113"/>
          <p:cNvSpPr txBox="1">
            <a:spLocks noChangeArrowheads="1"/>
          </p:cNvSpPr>
          <p:nvPr/>
        </p:nvSpPr>
        <p:spPr bwMode="auto">
          <a:xfrm>
            <a:off x="5080000" y="2784475"/>
            <a:ext cx="1063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GB" altLang="en-US" sz="1200" b="1">
                <a:solidFill>
                  <a:srgbClr val="C00000"/>
                </a:solidFill>
                <a:latin typeface="Calibri" pitchFamily="34" charset="0"/>
              </a:rPr>
              <a:t>EO Librarian (GSTP fund)</a:t>
            </a:r>
          </a:p>
        </p:txBody>
      </p:sp>
      <p:sp>
        <p:nvSpPr>
          <p:cNvPr id="27716" name="TextBox 113"/>
          <p:cNvSpPr txBox="1">
            <a:spLocks noChangeArrowheads="1"/>
          </p:cNvSpPr>
          <p:nvPr/>
        </p:nvSpPr>
        <p:spPr bwMode="auto">
          <a:xfrm>
            <a:off x="5092700" y="3330575"/>
            <a:ext cx="1063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GB" altLang="en-US" sz="1200" b="1">
                <a:solidFill>
                  <a:srgbClr val="C00000"/>
                </a:solidFill>
                <a:latin typeface="Calibri" pitchFamily="34" charset="0"/>
              </a:rPr>
              <a:t>VIRES Data visualisation</a:t>
            </a:r>
          </a:p>
          <a:p>
            <a:pPr algn="r" eaLnBrk="1" hangingPunct="1"/>
            <a:r>
              <a:rPr lang="en-GB" altLang="en-US" sz="1200" b="1">
                <a:solidFill>
                  <a:srgbClr val="C00000"/>
                </a:solidFill>
                <a:latin typeface="Calibri" pitchFamily="34" charset="0"/>
              </a:rPr>
              <a:t>(TRP fund)</a:t>
            </a:r>
          </a:p>
        </p:txBody>
      </p:sp>
      <p:sp>
        <p:nvSpPr>
          <p:cNvPr id="27717" name="TextBox 153"/>
          <p:cNvSpPr txBox="1">
            <a:spLocks noChangeArrowheads="1"/>
          </p:cNvSpPr>
          <p:nvPr/>
        </p:nvSpPr>
        <p:spPr bwMode="auto">
          <a:xfrm>
            <a:off x="6989763" y="3057525"/>
            <a:ext cx="1633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 b="1">
                <a:solidFill>
                  <a:srgbClr val="C00000"/>
                </a:solidFill>
                <a:latin typeface="Calibri" pitchFamily="34" charset="0"/>
              </a:rPr>
              <a:t>Technology Atm. Platform (GSTP fund)</a:t>
            </a:r>
          </a:p>
        </p:txBody>
      </p:sp>
      <p:cxnSp>
        <p:nvCxnSpPr>
          <p:cNvPr id="120" name="Straight Connector 119"/>
          <p:cNvCxnSpPr/>
          <p:nvPr/>
        </p:nvCxnSpPr>
        <p:spPr>
          <a:xfrm>
            <a:off x="6978650" y="3255962"/>
            <a:ext cx="873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70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39113" y="863600"/>
            <a:ext cx="5138928" cy="5337175"/>
          </a:xfrm>
        </p:spPr>
        <p:txBody>
          <a:bodyPr/>
          <a:lstStyle/>
          <a:p>
            <a:pPr algn="ctr"/>
            <a:r>
              <a:rPr lang="en-GB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Structure of the presentation</a:t>
            </a:r>
          </a:p>
          <a:p>
            <a:endParaRPr lang="en-GB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Part 1 - </a:t>
            </a:r>
            <a:r>
              <a:rPr lang="en-GB" sz="20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Context </a:t>
            </a:r>
            <a:r>
              <a:rPr lang="en-GB" sz="2000" b="1" i="1" dirty="0">
                <a:solidFill>
                  <a:schemeClr val="tx1"/>
                </a:solidFill>
                <a:latin typeface="Calibri" panose="020F0502020204030204" pitchFamily="34" charset="0"/>
              </a:rPr>
              <a:t>and background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Part 2 - </a:t>
            </a:r>
            <a:r>
              <a:rPr lang="en-GB" sz="20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Architecture outline</a:t>
            </a: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Part 3 - </a:t>
            </a:r>
            <a:r>
              <a:rPr lang="en-GB" sz="20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Partnership </a:t>
            </a:r>
            <a:r>
              <a:rPr lang="en-GB" sz="2000" b="1" i="1" dirty="0">
                <a:solidFill>
                  <a:schemeClr val="tx1"/>
                </a:solidFill>
                <a:latin typeface="Calibri" panose="020F0502020204030204" pitchFamily="34" charset="0"/>
              </a:rPr>
              <a:t>and </a:t>
            </a:r>
            <a:r>
              <a:rPr lang="en-GB" sz="20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programmatic</a:t>
            </a:r>
            <a:endParaRPr lang="en-GB" sz="20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7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494506" y="170052"/>
            <a:ext cx="7221537" cy="830263"/>
          </a:xfrm>
          <a:prstGeom prst="rect">
            <a:avLst/>
          </a:prstGeom>
          <a:ln w="12700">
            <a:miter lim="400000"/>
          </a:ln>
          <a:extLst/>
        </p:spPr>
        <p:txBody>
          <a:bodyPr lIns="45719" rIns="4571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2400" b="1" kern="0" dirty="0">
                <a:latin typeface="Calibri" panose="020F0502020204030204" pitchFamily="34" charset="0"/>
                <a:ea typeface="ＭＳ Ｐゴシック" pitchFamily="34" charset="-128"/>
                <a:cs typeface="Arial" pitchFamily="34" charset="0"/>
                <a:sym typeface="Calibri"/>
              </a:rPr>
              <a:t> EO </a:t>
            </a:r>
            <a:r>
              <a:rPr sz="2400" b="1" kern="0" dirty="0">
                <a:latin typeface="Calibri" panose="020F0502020204030204" pitchFamily="34" charset="0"/>
                <a:ea typeface="ＭＳ Ｐゴシック" pitchFamily="34" charset="-128"/>
                <a:cs typeface="Arial" pitchFamily="34" charset="0"/>
                <a:sym typeface="Calibri"/>
              </a:rPr>
              <a:t>Exploitation Platforms</a:t>
            </a:r>
            <a:r>
              <a:rPr lang="x-none" sz="2400" b="1" kern="0" dirty="0">
                <a:latin typeface="Calibri" panose="020F0502020204030204" pitchFamily="34" charset="0"/>
                <a:ea typeface="ＭＳ Ｐゴシック" pitchFamily="34" charset="-128"/>
                <a:cs typeface="Arial" pitchFamily="34" charset="0"/>
                <a:sym typeface="Calibri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alibri" panose="020F0502020204030204" pitchFamily="34" charset="0"/>
                <a:ea typeface="ＭＳ Ｐゴシック" charset="0"/>
                <a:cs typeface="Arial" charset="0"/>
                <a:sym typeface="Wingdings" charset="0"/>
              </a:rPr>
              <a:t> </a:t>
            </a:r>
            <a:r>
              <a:rPr lang="en-GB" sz="2400" i="1" dirty="0">
                <a:latin typeface="Calibri" panose="020F0502020204030204" pitchFamily="34" charset="0"/>
                <a:ea typeface="ＭＳ Ｐゴシック" charset="0"/>
                <a:cs typeface="Arial" charset="0"/>
                <a:sym typeface="Wingdings" charset="0"/>
              </a:rPr>
              <a:t>some current and upcoming activities at ESA</a:t>
            </a:r>
            <a:endParaRPr sz="2400" kern="0" dirty="0">
              <a:latin typeface="Calibri" panose="020F0502020204030204" pitchFamily="34" charset="0"/>
              <a:ea typeface="ＭＳ Ｐゴシック" pitchFamily="34" charset="-128"/>
              <a:cs typeface="Arial" pitchFamily="34" charset="0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175" y="1096963"/>
            <a:ext cx="59753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>
                <a:solidFill>
                  <a:sysClr val="windowText" lastClr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  <a:sym typeface="Calibri"/>
              </a:rPr>
              <a:t>Examples </a:t>
            </a:r>
            <a:r>
              <a:rPr lang="en-GB" b="1" u="sng" kern="0" dirty="0">
                <a:solidFill>
                  <a:sysClr val="windowText" lastClr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  <a:sym typeface="Calibri"/>
              </a:rPr>
              <a:t>at ESA</a:t>
            </a:r>
            <a:r>
              <a:rPr lang="en-GB" b="1" kern="0" dirty="0">
                <a:solidFill>
                  <a:sysClr val="windowText" lastClr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  <a:sym typeface="Calibri"/>
              </a:rPr>
              <a:t> of different types of Exploitation Platforms:</a:t>
            </a:r>
            <a:endParaRPr lang="en-GB" sz="1200" b="1" kern="0" dirty="0">
              <a:solidFill>
                <a:sysClr val="windowText" lastClr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  <a:sym typeface="Calibri"/>
            </a:endParaRPr>
          </a:p>
        </p:txBody>
      </p:sp>
      <p:sp>
        <p:nvSpPr>
          <p:cNvPr id="33" name="Shape 290"/>
          <p:cNvSpPr/>
          <p:nvPr/>
        </p:nvSpPr>
        <p:spPr bwMode="auto">
          <a:xfrm>
            <a:off x="149225" y="3656013"/>
            <a:ext cx="4132263" cy="1119187"/>
          </a:xfrm>
          <a:prstGeom prst="roundRect">
            <a:avLst>
              <a:gd name="adj" fmla="val 5839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1F497D"/>
            </a:solidFill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ＭＳ Ｐゴシック" pitchFamily="34" charset="-128"/>
              <a:cs typeface="Calibri"/>
              <a:sym typeface="Calibri"/>
            </a:endParaRPr>
          </a:p>
        </p:txBody>
      </p:sp>
      <p:sp>
        <p:nvSpPr>
          <p:cNvPr id="34" name="Shape 293"/>
          <p:cNvSpPr/>
          <p:nvPr/>
        </p:nvSpPr>
        <p:spPr bwMode="auto">
          <a:xfrm>
            <a:off x="312738" y="3730625"/>
            <a:ext cx="3792537" cy="508000"/>
          </a:xfrm>
          <a:prstGeom prst="rect">
            <a:avLst/>
          </a:prstGeom>
          <a:solidFill>
            <a:srgbClr val="FF8000"/>
          </a:solidFill>
          <a:ln w="9525" cap="flat">
            <a:solidFill>
              <a:srgbClr val="000000"/>
            </a:solidFill>
            <a:prstDash val="solid"/>
            <a:bevel/>
          </a:ln>
          <a:effectLst/>
          <a:ex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 </a:t>
            </a:r>
            <a:r>
              <a:rPr lang="en-GB" sz="1400" b="1" i="1" u="sng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Regional</a:t>
            </a:r>
            <a:r>
              <a:rPr lang="en-GB" sz="1400" b="1" i="1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 (multi-thematic) exploitation platform</a:t>
            </a:r>
            <a:r>
              <a:rPr sz="1400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:</a:t>
            </a:r>
          </a:p>
          <a:p>
            <a:pPr marL="222250" indent="-22225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/>
              <a:buChar char="à"/>
              <a:defRPr/>
            </a:pPr>
            <a:r>
              <a:rPr sz="1400" b="1" i="1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Focusing on a </a:t>
            </a:r>
            <a:r>
              <a:rPr lang="en-GB" sz="1400" b="1" i="1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regional </a:t>
            </a:r>
            <a:r>
              <a:rPr sz="1400" b="1" i="1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theme </a:t>
            </a:r>
            <a:r>
              <a:rPr sz="1400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(e.g. </a:t>
            </a:r>
            <a:r>
              <a:rPr lang="en-GB" sz="1400" kern="0" dirty="0" smtClean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Baltic</a:t>
            </a:r>
            <a:r>
              <a:rPr sz="1400" kern="0" dirty="0" smtClean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)</a:t>
            </a:r>
            <a:endParaRPr sz="1400" kern="0" dirty="0">
              <a:solidFill>
                <a:schemeClr val="bg1"/>
              </a:solidFill>
              <a:latin typeface="Calibri"/>
              <a:ea typeface="ＭＳ Ｐゴシック" pitchFamily="34" charset="-128"/>
              <a:cs typeface="Calibri"/>
              <a:sym typeface="Calibri"/>
            </a:endParaRPr>
          </a:p>
        </p:txBody>
      </p:sp>
      <p:sp>
        <p:nvSpPr>
          <p:cNvPr id="37" name="Shape 294"/>
          <p:cNvSpPr/>
          <p:nvPr/>
        </p:nvSpPr>
        <p:spPr bwMode="auto">
          <a:xfrm>
            <a:off x="1260697" y="4268788"/>
            <a:ext cx="1896618" cy="461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/>
        </p:spPr>
        <p:txBody>
          <a:bodyPr wrap="square" lIns="45719" tIns="45719" rIns="45719" bIns="4571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i="1" kern="0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Planned to be developed with ESA EOEP-5 funds</a:t>
            </a:r>
            <a:endParaRPr sz="1200" b="1" i="1" kern="0" dirty="0">
              <a:solidFill>
                <a:srgbClr val="FF0000"/>
              </a:solidFill>
              <a:latin typeface="Calibri"/>
              <a:ea typeface="ＭＳ Ｐゴシック" pitchFamily="34" charset="-128"/>
              <a:cs typeface="Calibri"/>
              <a:sym typeface="Calibri"/>
            </a:endParaRP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42875" y="4860925"/>
            <a:ext cx="4138613" cy="1349375"/>
            <a:chOff x="4468700" y="1528320"/>
            <a:chExt cx="4139784" cy="1350528"/>
          </a:xfrm>
        </p:grpSpPr>
        <p:sp>
          <p:nvSpPr>
            <p:cNvPr id="39" name="Shape 297"/>
            <p:cNvSpPr/>
            <p:nvPr/>
          </p:nvSpPr>
          <p:spPr>
            <a:xfrm>
              <a:off x="4468700" y="1528320"/>
              <a:ext cx="4139784" cy="1350528"/>
            </a:xfrm>
            <a:prstGeom prst="roundRect">
              <a:avLst>
                <a:gd name="adj" fmla="val 5839"/>
              </a:avLst>
            </a:prstGeom>
            <a:noFill/>
            <a:ln w="38100" cap="flat">
              <a:solidFill>
                <a:schemeClr val="accent1">
                  <a:lumMod val="75000"/>
                </a:schemeClr>
              </a:solidFill>
              <a:prstDash val="solid"/>
              <a:bevel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00549F"/>
                </a:solidFill>
                <a:latin typeface="Calibri"/>
                <a:ea typeface="ＭＳ Ｐゴシック" pitchFamily="34" charset="-128"/>
                <a:cs typeface="Calibri"/>
                <a:sym typeface="Calibri"/>
              </a:endParaRPr>
            </a:p>
          </p:txBody>
        </p:sp>
        <p:sp>
          <p:nvSpPr>
            <p:cNvPr id="40" name="Shape 298"/>
            <p:cNvSpPr/>
            <p:nvPr/>
          </p:nvSpPr>
          <p:spPr>
            <a:xfrm>
              <a:off x="4630671" y="1663373"/>
              <a:ext cx="3822194" cy="722929"/>
            </a:xfrm>
            <a:prstGeom prst="rect">
              <a:avLst/>
            </a:prstGeom>
            <a:solidFill>
              <a:srgbClr val="DDF4FF"/>
            </a:solidFill>
            <a:ln w="9525" cap="flat">
              <a:solidFill>
                <a:srgbClr val="000000"/>
              </a:solidFill>
              <a:prstDash val="solid"/>
              <a:bevel/>
            </a:ln>
            <a:effectLst/>
            <a:extLst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i="1" kern="0" dirty="0">
                  <a:latin typeface="Calibri"/>
                  <a:ea typeface="ＭＳ Ｐゴシック" pitchFamily="34" charset="-128"/>
                  <a:cs typeface="Calibri"/>
                  <a:sym typeface="Calibri"/>
                </a:rPr>
                <a:t> </a:t>
              </a:r>
              <a:r>
                <a:rPr lang="en-GB" sz="1400" b="1" i="1" kern="0" dirty="0">
                  <a:latin typeface="Calibri" pitchFamily="34" charset="0"/>
                  <a:ea typeface="ＭＳ Ｐゴシック" pitchFamily="34" charset="-128"/>
                  <a:cs typeface="Calibri" pitchFamily="34" charset="0"/>
                  <a:sym typeface="Calibri"/>
                </a:rPr>
                <a:t>Technological exploitation platform </a:t>
              </a:r>
              <a:r>
                <a:rPr sz="1400" kern="0" dirty="0">
                  <a:latin typeface="Calibri"/>
                  <a:ea typeface="ＭＳ Ｐゴシック" pitchFamily="34" charset="-128"/>
                  <a:cs typeface="Calibri"/>
                  <a:sym typeface="Calibri"/>
                </a:rPr>
                <a:t>:</a:t>
              </a:r>
            </a:p>
            <a:p>
              <a:pPr marL="222250" indent="-222250" fontAlgn="auto">
                <a:spcBef>
                  <a:spcPts val="600"/>
                </a:spcBef>
                <a:spcAft>
                  <a:spcPts val="0"/>
                </a:spcAft>
                <a:buSzPct val="100000"/>
                <a:buFont typeface="Wingdings"/>
                <a:buChar char="à"/>
                <a:defRPr/>
              </a:pPr>
              <a:r>
                <a:rPr lang="en-US" sz="1400" b="1" i="1" kern="0" dirty="0">
                  <a:latin typeface="Calibri"/>
                  <a:ea typeface="ＭＳ Ｐゴシック" pitchFamily="34" charset="-128"/>
                  <a:cs typeface="Calibri"/>
                  <a:sym typeface="Calibri"/>
                </a:rPr>
                <a:t>To assess new technologies to be rolled out to the exploitation platforms</a:t>
              </a:r>
            </a:p>
          </p:txBody>
        </p:sp>
        <p:sp>
          <p:nvSpPr>
            <p:cNvPr id="45" name="Shape 294"/>
            <p:cNvSpPr/>
            <p:nvPr/>
          </p:nvSpPr>
          <p:spPr>
            <a:xfrm>
              <a:off x="4638611" y="2416491"/>
              <a:ext cx="3793610" cy="4623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lIns="45719" tIns="45719" rIns="45719" bIns="45719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i="1" kern="0" dirty="0">
                  <a:solidFill>
                    <a:srgbClr val="FF0000"/>
                  </a:solid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Planned to be developed and operated with ESA funds, </a:t>
              </a:r>
              <a:br>
                <a:rPr lang="en-GB" sz="1200" b="1" i="1" kern="0" dirty="0">
                  <a:solidFill>
                    <a:srgbClr val="FF0000"/>
                  </a:solidFill>
                  <a:latin typeface="Calibri"/>
                  <a:ea typeface="ＭＳ Ｐゴシック" pitchFamily="34" charset="-128"/>
                  <a:cs typeface="Calibri"/>
                  <a:sym typeface="Calibri"/>
                </a:rPr>
              </a:br>
              <a:r>
                <a:rPr lang="en-GB" sz="1200" b="1" i="1" kern="0" dirty="0">
                  <a:solidFill>
                    <a:srgbClr val="FF0000"/>
                  </a:solid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Could also be shared with national space agencies</a:t>
              </a:r>
              <a:endParaRPr sz="1200" b="1" i="1" kern="0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  <a:sym typeface="Calibri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481512" y="3663951"/>
            <a:ext cx="4333876" cy="1608910"/>
            <a:chOff x="4468047" y="1312110"/>
            <a:chExt cx="4335190" cy="1425923"/>
          </a:xfrm>
        </p:grpSpPr>
        <p:sp>
          <p:nvSpPr>
            <p:cNvPr id="297" name="Shape 297"/>
            <p:cNvSpPr/>
            <p:nvPr/>
          </p:nvSpPr>
          <p:spPr>
            <a:xfrm>
              <a:off x="4468048" y="1312110"/>
              <a:ext cx="4335189" cy="1425923"/>
            </a:xfrm>
            <a:prstGeom prst="roundRect">
              <a:avLst>
                <a:gd name="adj" fmla="val 3708"/>
              </a:avLst>
            </a:prstGeom>
            <a:noFill/>
            <a:ln w="38100" cap="flat">
              <a:solidFill>
                <a:schemeClr val="accent1">
                  <a:lumMod val="50000"/>
                </a:schemeClr>
              </a:solidFill>
              <a:prstDash val="solid"/>
              <a:bevel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Calibri"/>
                <a:ea typeface="ＭＳ Ｐゴシック" pitchFamily="34" charset="-128"/>
                <a:cs typeface="Calibri"/>
                <a:sym typeface="Calibri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4610966" y="1434514"/>
              <a:ext cx="4085875" cy="6415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>
              <a:solidFill>
                <a:srgbClr val="000000"/>
              </a:solidFill>
              <a:prstDash val="solid"/>
              <a:bevel/>
            </a:ln>
            <a:effectLst/>
            <a:extLst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i="1" kern="0" dirty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 </a:t>
              </a:r>
              <a:r>
                <a:rPr sz="1400" b="1" i="1" u="sng" kern="0" dirty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Mission</a:t>
              </a:r>
              <a:r>
                <a:rPr lang="en-GB" sz="1400" b="1" i="1" u="sng" kern="0" dirty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/Sensor</a:t>
              </a:r>
              <a:r>
                <a:rPr sz="1400" b="1" i="1" kern="0" dirty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 exploitation platform</a:t>
              </a:r>
              <a:r>
                <a:rPr lang="en-GB" sz="1400" b="1" i="1" kern="0" dirty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  (MEP)</a:t>
              </a:r>
              <a:r>
                <a:rPr sz="1400" kern="0" dirty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:</a:t>
              </a:r>
            </a:p>
            <a:p>
              <a:pPr marL="222250" indent="-222250" fontAlgn="auto">
                <a:spcBef>
                  <a:spcPts val="600"/>
                </a:spcBef>
                <a:spcAft>
                  <a:spcPts val="0"/>
                </a:spcAft>
                <a:buSzPct val="100000"/>
                <a:buFont typeface="Wingdings"/>
                <a:buChar char="à"/>
                <a:defRPr/>
              </a:pPr>
              <a:r>
                <a:rPr lang="en-GB" sz="1400" b="1" i="1" u="sng" kern="0" dirty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Tailored</a:t>
              </a:r>
              <a:r>
                <a:rPr lang="en-GB" sz="1400" b="1" i="1" kern="0" dirty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 to a particular mission/sensor community</a:t>
              </a:r>
              <a:br>
                <a:rPr lang="en-GB" sz="1400" b="1" i="1" kern="0" dirty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Calibri"/>
                  <a:sym typeface="Calibri"/>
                </a:rPr>
              </a:br>
              <a:r>
                <a:rPr lang="en-GB" sz="1400" b="1" i="1" kern="0" dirty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       (e.g. </a:t>
              </a:r>
              <a:r>
                <a:rPr sz="1400" b="1" i="1" kern="0" dirty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an Earth Explorer</a:t>
              </a:r>
              <a:r>
                <a:rPr lang="en-GB" sz="1400" b="1" i="1" kern="0" dirty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 user community)</a:t>
              </a:r>
              <a:endParaRPr sz="1400" b="1" i="1" kern="0" dirty="0">
                <a:solidFill>
                  <a:srgbClr val="FFFFFF"/>
                </a:solidFill>
                <a:latin typeface="Calibri"/>
                <a:ea typeface="ＭＳ Ｐゴシック" pitchFamily="34" charset="-128"/>
                <a:cs typeface="Calibri"/>
                <a:sym typeface="Calibri"/>
              </a:endParaRPr>
            </a:p>
          </p:txBody>
        </p:sp>
        <p:grpSp>
          <p:nvGrpSpPr>
            <p:cNvPr id="26643" name="Group 307"/>
            <p:cNvGrpSpPr>
              <a:grpSpLocks/>
            </p:cNvGrpSpPr>
            <p:nvPr/>
          </p:nvGrpSpPr>
          <p:grpSpPr bwMode="auto">
            <a:xfrm>
              <a:off x="4718458" y="2114974"/>
              <a:ext cx="804132" cy="245509"/>
              <a:chOff x="-537315" y="-1714576"/>
              <a:chExt cx="804130" cy="245508"/>
            </a:xfrm>
          </p:grpSpPr>
          <p:sp>
            <p:nvSpPr>
              <p:cNvPr id="305" name="Shape 305"/>
              <p:cNvSpPr>
                <a:spLocks noChangeShapeType="1"/>
              </p:cNvSpPr>
              <p:nvPr/>
            </p:nvSpPr>
            <p:spPr bwMode="auto">
              <a:xfrm flipV="1">
                <a:off x="-536824" y="-1472080"/>
                <a:ext cx="803517" cy="0"/>
              </a:xfrm>
              <a:prstGeom prst="line">
                <a:avLst/>
              </a:prstGeom>
              <a:noFill/>
              <a:ln w="28575">
                <a:solidFill>
                  <a:srgbClr val="C0504D"/>
                </a:solidFill>
                <a:bevel/>
                <a:headEnd/>
                <a:tailEnd type="triangle" w="med" len="med"/>
              </a:ln>
              <a:effectLst>
                <a:outerShdw blurRad="50800" dist="381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-293864" y="-1714073"/>
                <a:ext cx="317596" cy="2448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/>
            </p:spPr>
            <p:txBody>
              <a:bodyPr wrap="none" lIns="45719" tIns="45719" rIns="45719" bIns="45719">
                <a:spAutoFit/>
              </a:bodyPr>
              <a:lstStyle>
                <a:lvl1pPr>
                  <a:defRPr sz="1000"/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/>
                </a:pPr>
                <a:r>
                  <a:rPr sz="1200" kern="0" dirty="0">
                    <a:solidFill>
                      <a:sysClr val="windowText" lastClr="000000"/>
                    </a:solidFill>
                    <a:latin typeface="Calibri"/>
                    <a:ea typeface="ＭＳ Ｐゴシック" pitchFamily="34" charset="-128"/>
                    <a:cs typeface="Calibri"/>
                    <a:sym typeface="Calibri"/>
                  </a:rPr>
                  <a:t>e.g.</a:t>
                </a:r>
              </a:p>
            </p:txBody>
          </p:sp>
        </p:grpSp>
        <p:sp>
          <p:nvSpPr>
            <p:cNvPr id="30" name="Shape 294"/>
            <p:cNvSpPr/>
            <p:nvPr/>
          </p:nvSpPr>
          <p:spPr>
            <a:xfrm>
              <a:off x="4468047" y="2492539"/>
              <a:ext cx="4327249" cy="245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wrap="square" lIns="45719" tIns="45719" rIns="45719" bIns="45719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i="1" kern="0" dirty="0">
                  <a:solidFill>
                    <a:srgbClr val="FF0000"/>
                  </a:solid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Planned to be developed and operated with ESA EOEP-5 </a:t>
              </a:r>
              <a:r>
                <a:rPr lang="en-GB" sz="1200" b="1" i="1" kern="0" dirty="0" smtClean="0">
                  <a:solidFill>
                    <a:srgbClr val="FF0000"/>
                  </a:solid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funds </a:t>
              </a:r>
              <a:endParaRPr sz="1200" b="1" i="1" kern="0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  <a:sym typeface="Calibri"/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5579635" y="2178789"/>
              <a:ext cx="2920297" cy="354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wrap="none" lIns="45719" tIns="45719" rIns="45719" bIns="45719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 kern="0" dirty="0">
                  <a:solidFill>
                    <a:srgbClr val="000000"/>
                  </a:solid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BIOMASS mission</a:t>
              </a:r>
              <a:r>
                <a:rPr sz="1000" b="1" kern="0" dirty="0">
                  <a:solidFill>
                    <a:srgbClr val="000000"/>
                  </a:solid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 </a:t>
              </a:r>
              <a:r>
                <a:rPr lang="en-GB" sz="1000" b="1" kern="0" dirty="0">
                  <a:solidFill>
                    <a:srgbClr val="000000"/>
                  </a:solid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community (</a:t>
              </a:r>
              <a:r>
                <a:rPr sz="1000" b="1" kern="0" dirty="0">
                  <a:solidFill>
                    <a:srgbClr val="000000"/>
                  </a:solid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exploitation</a:t>
              </a:r>
              <a:r>
                <a:rPr lang="en-GB" sz="1000" b="1" kern="0" dirty="0">
                  <a:solidFill>
                    <a:srgbClr val="000000"/>
                  </a:solid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) </a:t>
              </a:r>
              <a:r>
                <a:rPr sz="1000" b="1" kern="0" dirty="0">
                  <a:solidFill>
                    <a:srgbClr val="000000"/>
                  </a:solid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platform</a:t>
              </a:r>
              <a:endParaRPr lang="en-GB" sz="1000" b="1" kern="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  <a:sym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 kern="0" dirty="0">
                  <a:solidFill>
                    <a:srgbClr val="000000"/>
                  </a:solid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Proba-V mission exploitation platform</a:t>
              </a:r>
              <a:endParaRPr sz="900" b="1" kern="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  <a:sym typeface="Calibri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 rot="-226474">
            <a:off x="4545553" y="5461885"/>
            <a:ext cx="4284662" cy="831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6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Exploitation platforms are also being developed outside ESA context by Member States, Int’l Organisations, Industry, etc</a:t>
            </a:r>
            <a:endParaRPr lang="en-GB" altLang="en-US" sz="1600"/>
          </a:p>
        </p:txBody>
      </p:sp>
      <p:sp>
        <p:nvSpPr>
          <p:cNvPr id="290" name="Shape 290"/>
          <p:cNvSpPr/>
          <p:nvPr/>
        </p:nvSpPr>
        <p:spPr bwMode="auto">
          <a:xfrm>
            <a:off x="149225" y="1552575"/>
            <a:ext cx="8658225" cy="1984375"/>
          </a:xfrm>
          <a:prstGeom prst="roundRect">
            <a:avLst>
              <a:gd name="adj" fmla="val 5839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1F497D"/>
            </a:solidFill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ea typeface="ＭＳ Ｐゴシック" pitchFamily="34" charset="-128"/>
              <a:cs typeface="Calibri"/>
              <a:sym typeface="Calibri"/>
            </a:endParaRPr>
          </a:p>
        </p:txBody>
      </p:sp>
      <p:sp>
        <p:nvSpPr>
          <p:cNvPr id="293" name="Shape 293"/>
          <p:cNvSpPr/>
          <p:nvPr/>
        </p:nvSpPr>
        <p:spPr bwMode="auto">
          <a:xfrm>
            <a:off x="498475" y="1636713"/>
            <a:ext cx="7340600" cy="215900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000000"/>
            </a:solidFill>
            <a:prstDash val="solid"/>
            <a:bevel/>
          </a:ln>
          <a:effectLst/>
          <a:ex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     </a:t>
            </a:r>
            <a:r>
              <a:rPr sz="1400" b="1" i="1" u="sng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Thematic</a:t>
            </a:r>
            <a:r>
              <a:rPr sz="1400" b="1" i="1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 </a:t>
            </a:r>
            <a:r>
              <a:rPr lang="x-none" sz="1400" b="1" i="1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E</a:t>
            </a:r>
            <a:r>
              <a:rPr sz="1400" b="1" i="1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xploitation </a:t>
            </a:r>
            <a:r>
              <a:rPr lang="x-none" sz="1400" b="1" i="1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P</a:t>
            </a:r>
            <a:r>
              <a:rPr sz="1400" b="1" i="1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latform</a:t>
            </a:r>
            <a:r>
              <a:rPr lang="en-GB" sz="1400" b="1" i="1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 (TEP)</a:t>
            </a:r>
            <a:r>
              <a:rPr lang="en-GB" sz="1400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  </a:t>
            </a:r>
            <a:r>
              <a:rPr lang="en-GB" sz="1400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 </a:t>
            </a:r>
            <a:r>
              <a:rPr sz="1400" b="1" i="1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Focusing on a </a:t>
            </a:r>
            <a:r>
              <a:rPr lang="en-GB" sz="1400" b="1" i="1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geophysical </a:t>
            </a:r>
            <a:r>
              <a:rPr sz="1400" b="1" i="1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theme </a:t>
            </a:r>
            <a:r>
              <a:rPr sz="1400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(e.g. forestry)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28613" y="1992313"/>
            <a:ext cx="7669212" cy="1504950"/>
            <a:chOff x="913210" y="4267200"/>
            <a:chExt cx="7668815" cy="1504950"/>
          </a:xfrm>
        </p:grpSpPr>
        <p:sp>
          <p:nvSpPr>
            <p:cNvPr id="35" name="Rounded Rectangle 34"/>
            <p:cNvSpPr/>
            <p:nvPr/>
          </p:nvSpPr>
          <p:spPr>
            <a:xfrm>
              <a:off x="913210" y="4267200"/>
              <a:ext cx="7668815" cy="1504950"/>
            </a:xfrm>
            <a:prstGeom prst="roundRect">
              <a:avLst>
                <a:gd name="adj" fmla="val 9705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6638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568" y="4356785"/>
              <a:ext cx="1811029" cy="96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1070364" y="5302250"/>
              <a:ext cx="2079517" cy="338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600" b="1" dirty="0">
                  <a:latin typeface="Calibri" panose="020F0502020204030204" pitchFamily="34" charset="0"/>
                  <a:ea typeface="+mn-ea"/>
                </a:rPr>
                <a:t>https://tep.eo.esa.int</a:t>
              </a:r>
            </a:p>
          </p:txBody>
        </p:sp>
        <p:pic>
          <p:nvPicPr>
            <p:cNvPr id="42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8" t="6206" r="4311" b="8322"/>
            <a:stretch>
              <a:fillRect/>
            </a:stretch>
          </p:blipFill>
          <p:spPr bwMode="auto">
            <a:xfrm>
              <a:off x="3157819" y="4376737"/>
              <a:ext cx="5294038" cy="12541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</p:pic>
      </p:grpSp>
      <p:sp>
        <p:nvSpPr>
          <p:cNvPr id="26" name="Shape 294"/>
          <p:cNvSpPr/>
          <p:nvPr/>
        </p:nvSpPr>
        <p:spPr bwMode="auto">
          <a:xfrm>
            <a:off x="6152833" y="1850917"/>
            <a:ext cx="2359342" cy="461962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extLst/>
        </p:spPr>
        <p:txBody>
          <a:bodyPr wrap="square" lIns="45719" tIns="45719" rIns="45719" bIns="4571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i="1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Under development (2015-2017) with ESA EOEP-4 funds </a:t>
            </a:r>
            <a:endParaRPr sz="1200" b="1" i="1" kern="0" dirty="0">
              <a:solidFill>
                <a:schemeClr val="bg1"/>
              </a:solidFill>
              <a:latin typeface="Calibri"/>
              <a:ea typeface="ＭＳ Ｐゴシック" pitchFamily="34" charset="-128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61009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39113" y="863600"/>
            <a:ext cx="5138928" cy="5337175"/>
          </a:xfrm>
        </p:spPr>
        <p:txBody>
          <a:bodyPr/>
          <a:lstStyle/>
          <a:p>
            <a:pPr algn="ctr"/>
            <a:r>
              <a:rPr lang="en-GB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Structure of the presentation</a:t>
            </a:r>
          </a:p>
          <a:p>
            <a:endParaRPr lang="en-GB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Part 1 - </a:t>
            </a:r>
            <a:r>
              <a:rPr lang="en-GB" sz="20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Context </a:t>
            </a:r>
            <a:r>
              <a:rPr lang="en-GB" sz="2000" b="1" i="1" dirty="0">
                <a:solidFill>
                  <a:schemeClr val="tx1"/>
                </a:solidFill>
                <a:latin typeface="Calibri" panose="020F0502020204030204" pitchFamily="34" charset="0"/>
              </a:rPr>
              <a:t>and background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Part 2 - </a:t>
            </a:r>
            <a:r>
              <a:rPr lang="en-GB" sz="2000" b="1" i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Architecture outline</a:t>
            </a:r>
          </a:p>
          <a:p>
            <a:endParaRPr lang="en-GB" sz="20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2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GB" sz="2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</a:br>
            <a:r>
              <a:rPr lang="en-GB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Part 3 - </a:t>
            </a:r>
            <a:r>
              <a:rPr lang="en-GB" sz="2000" b="1" i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Partnership </a:t>
            </a:r>
            <a:r>
              <a:rPr lang="en-GB" sz="2000" b="1" i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GB" sz="2000" b="1" i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programmatic</a:t>
            </a:r>
            <a:endParaRPr lang="en-GB" sz="2000" i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7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66812" y="560112"/>
            <a:ext cx="5661025" cy="1147854"/>
            <a:chOff x="559767" y="4220722"/>
            <a:chExt cx="8202835" cy="15323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33" descr="wordle OECD big data-383x157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153" y="4221162"/>
              <a:ext cx="3738210" cy="1531938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67" y="4220722"/>
              <a:ext cx="1777386" cy="1531938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26" r="5682" b="13478"/>
            <a:stretch>
              <a:fillRect/>
            </a:stretch>
          </p:blipFill>
          <p:spPr bwMode="auto">
            <a:xfrm>
              <a:off x="6075363" y="4221162"/>
              <a:ext cx="2687239" cy="1531938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71674" y="5624512"/>
            <a:ext cx="64008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i="1" dirty="0">
                <a:latin typeface="Calibri" panose="020F0502020204030204" pitchFamily="34" charset="0"/>
                <a:ea typeface="+mn-ea"/>
              </a:rPr>
              <a:t>ESA EO Ground Segment evolution strategy</a:t>
            </a:r>
            <a:r>
              <a:rPr lang="en-GB" i="1" dirty="0">
                <a:latin typeface="Calibri" panose="020F0502020204030204" pitchFamily="34" charset="0"/>
                <a:ea typeface="+mn-ea"/>
              </a:rPr>
              <a:t>  </a:t>
            </a:r>
            <a:r>
              <a:rPr lang="en-GB" sz="1200" dirty="0">
                <a:latin typeface="Calibri" panose="020F0502020204030204" pitchFamily="34" charset="0"/>
                <a:ea typeface="+mn-ea"/>
              </a:rPr>
              <a:t>[September 2015]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496887" y="1973262"/>
            <a:ext cx="840581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Main questions:</a:t>
            </a:r>
            <a:endParaRPr lang="en-US" altLang="ja-JP" sz="18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Wingdings" pitchFamily="2" charset="2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à"/>
            </a:pPr>
            <a:r>
              <a:rPr lang="en-GB" altLang="en-US" sz="1800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 how will EO data be used in 5 years and 10 years from now (“big data” era)?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à"/>
            </a:pPr>
            <a:endParaRPr lang="en-GB" altLang="en-US" sz="18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à"/>
            </a:pPr>
            <a:r>
              <a:rPr lang="en-GB" altLang="en-US" sz="1800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 how can Europe maximise the benefits on its public investments with EO satellites (e.g. in terms of knowledge/information creation, of socio-economic  benefits) ?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2949" y="3932237"/>
            <a:ext cx="7629525" cy="147796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800" i="1" smtClean="0">
                <a:latin typeface="Calibri" pitchFamily="34" charset="0"/>
              </a:rPr>
              <a:t>How can ESA address the above questions within the ground segment(s) with the other EO stakeholders in Europe:</a:t>
            </a:r>
          </a:p>
          <a:p>
            <a:pPr eaLnBrk="1" hangingPunct="1">
              <a:buFontTx/>
              <a:buChar char="-"/>
              <a:defRPr/>
            </a:pPr>
            <a:r>
              <a:rPr lang="en-GB" altLang="en-US" sz="1800" i="1" smtClean="0">
                <a:latin typeface="Calibri" pitchFamily="34" charset="0"/>
              </a:rPr>
              <a:t> European Commission, in particular through a partnership with DG GROW</a:t>
            </a:r>
          </a:p>
          <a:p>
            <a:pPr eaLnBrk="1" hangingPunct="1">
              <a:buFontTx/>
              <a:buChar char="-"/>
              <a:defRPr/>
            </a:pPr>
            <a:r>
              <a:rPr lang="en-GB" altLang="en-US" sz="1800" i="1" smtClean="0">
                <a:latin typeface="Calibri" pitchFamily="34" charset="0"/>
              </a:rPr>
              <a:t> Public agencies in Europe (national space agencies, Eumetsat, others…)</a:t>
            </a:r>
          </a:p>
          <a:p>
            <a:pPr eaLnBrk="1" hangingPunct="1">
              <a:buFontTx/>
              <a:buChar char="-"/>
              <a:defRPr/>
            </a:pPr>
            <a:r>
              <a:rPr lang="en-GB" altLang="en-US" sz="1800" i="1" smtClean="0">
                <a:latin typeface="Calibri" pitchFamily="34" charset="0"/>
              </a:rPr>
              <a:t> Industry in Europe</a:t>
            </a:r>
          </a:p>
        </p:txBody>
      </p:sp>
      <p:sp>
        <p:nvSpPr>
          <p:cNvPr id="10" name="Bent Arrow 9"/>
          <p:cNvSpPr>
            <a:spLocks/>
          </p:cNvSpPr>
          <p:nvPr/>
        </p:nvSpPr>
        <p:spPr bwMode="auto">
          <a:xfrm flipV="1">
            <a:off x="1155699" y="5538787"/>
            <a:ext cx="733425" cy="369888"/>
          </a:xfrm>
          <a:custGeom>
            <a:avLst/>
            <a:gdLst>
              <a:gd name="T0" fmla="*/ 0 w 733425"/>
              <a:gd name="T1" fmla="*/ 369887 h 369887"/>
              <a:gd name="T2" fmla="*/ 0 w 733425"/>
              <a:gd name="T3" fmla="*/ 284965 h 369887"/>
              <a:gd name="T4" fmla="*/ 284965 w 733425"/>
              <a:gd name="T5" fmla="*/ 0 h 369887"/>
              <a:gd name="T6" fmla="*/ 548482 w 733425"/>
              <a:gd name="T7" fmla="*/ 0 h 369887"/>
              <a:gd name="T8" fmla="*/ 548482 w 733425"/>
              <a:gd name="T9" fmla="*/ 0 h 369887"/>
              <a:gd name="T10" fmla="*/ 733425 w 733425"/>
              <a:gd name="T11" fmla="*/ 92472 h 369887"/>
              <a:gd name="T12" fmla="*/ 548482 w 733425"/>
              <a:gd name="T13" fmla="*/ 184944 h 369887"/>
              <a:gd name="T14" fmla="*/ 548482 w 733425"/>
              <a:gd name="T15" fmla="*/ 184944 h 369887"/>
              <a:gd name="T16" fmla="*/ 284965 w 733425"/>
              <a:gd name="T17" fmla="*/ 184944 h 369887"/>
              <a:gd name="T18" fmla="*/ 184944 w 733425"/>
              <a:gd name="T19" fmla="*/ 284965 h 369887"/>
              <a:gd name="T20" fmla="*/ 184944 w 733425"/>
              <a:gd name="T21" fmla="*/ 369887 h 369887"/>
              <a:gd name="T22" fmla="*/ 0 w 733425"/>
              <a:gd name="T23" fmla="*/ 369887 h 3698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33425" h="369887">
                <a:moveTo>
                  <a:pt x="0" y="369887"/>
                </a:moveTo>
                <a:lnTo>
                  <a:pt x="0" y="284965"/>
                </a:lnTo>
                <a:cubicBezTo>
                  <a:pt x="0" y="127583"/>
                  <a:pt x="127583" y="0"/>
                  <a:pt x="284965" y="0"/>
                </a:cubicBezTo>
                <a:lnTo>
                  <a:pt x="548482" y="0"/>
                </a:lnTo>
                <a:lnTo>
                  <a:pt x="733425" y="92472"/>
                </a:lnTo>
                <a:lnTo>
                  <a:pt x="548482" y="184944"/>
                </a:lnTo>
                <a:lnTo>
                  <a:pt x="284965" y="184944"/>
                </a:lnTo>
                <a:cubicBezTo>
                  <a:pt x="229725" y="184944"/>
                  <a:pt x="184944" y="229725"/>
                  <a:pt x="184944" y="284965"/>
                </a:cubicBezTo>
                <a:lnTo>
                  <a:pt x="184944" y="369887"/>
                </a:lnTo>
                <a:lnTo>
                  <a:pt x="0" y="369887"/>
                </a:lnTo>
                <a:close/>
              </a:path>
            </a:pathLst>
          </a:custGeom>
          <a:solidFill>
            <a:srgbClr val="FFFF00"/>
          </a:solidFill>
          <a:ln w="317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GB"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2073003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1100" b="1" dirty="0">
                <a:latin typeface="Calibri" panose="020F0502020204030204" pitchFamily="34" charset="0"/>
              </a:rPr>
              <a:t>Part 1 - </a:t>
            </a:r>
            <a:r>
              <a:rPr lang="en-GB" sz="1100" b="1" i="1" dirty="0">
                <a:latin typeface="Calibri" panose="020F0502020204030204" pitchFamily="34" charset="0"/>
              </a:rPr>
              <a:t>Context and background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422792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2053"/>
          <p:cNvGrpSpPr>
            <a:grpSpLocks/>
          </p:cNvGrpSpPr>
          <p:nvPr/>
        </p:nvGrpSpPr>
        <p:grpSpPr bwMode="auto">
          <a:xfrm>
            <a:off x="179388" y="1963738"/>
            <a:ext cx="3751262" cy="1338262"/>
            <a:chOff x="179512" y="1296251"/>
            <a:chExt cx="3750989" cy="1337761"/>
          </a:xfrm>
        </p:grpSpPr>
        <p:sp>
          <p:nvSpPr>
            <p:cNvPr id="2049" name="Rectangle 2048"/>
            <p:cNvSpPr/>
            <p:nvPr/>
          </p:nvSpPr>
          <p:spPr>
            <a:xfrm>
              <a:off x="179512" y="1296251"/>
              <a:ext cx="3744639" cy="13377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Calibri" panose="020F0502020204030204" pitchFamily="34" charset="0"/>
              </a:endParaRPr>
            </a:p>
          </p:txBody>
        </p:sp>
        <p:sp>
          <p:nvSpPr>
            <p:cNvPr id="12312" name="Rectangle 2050"/>
            <p:cNvSpPr>
              <a:spLocks noChangeArrowheads="1"/>
            </p:cNvSpPr>
            <p:nvPr/>
          </p:nvSpPr>
          <p:spPr bwMode="auto">
            <a:xfrm>
              <a:off x="186085" y="1338736"/>
              <a:ext cx="3744416" cy="338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 i="1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</a:rPr>
                <a:t>Exploitation platforms</a:t>
              </a:r>
            </a:p>
          </p:txBody>
        </p:sp>
      </p:grpSp>
      <p:pic>
        <p:nvPicPr>
          <p:cNvPr id="12291" name="Picture 2" descr="http://t2.gstatic.com/images?q=tbn:ANd9GcQHehrCPOaiKECSPjO6uqVpFC0NbUs-nOgOziQthTmxAaNqWL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403542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605088" y="2400300"/>
            <a:ext cx="1222375" cy="809625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2660650" y="2505075"/>
            <a:ext cx="1111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EO data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non-EO data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4000" y="2368550"/>
            <a:ext cx="1160463" cy="809625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428625" y="2505075"/>
            <a:ext cx="827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EO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software</a:t>
            </a:r>
          </a:p>
        </p:txBody>
      </p:sp>
      <p:cxnSp>
        <p:nvCxnSpPr>
          <p:cNvPr id="13" name="Elbow Connector 12"/>
          <p:cNvCxnSpPr/>
          <p:nvPr/>
        </p:nvCxnSpPr>
        <p:spPr>
          <a:xfrm rot="5400000">
            <a:off x="718344" y="3626644"/>
            <a:ext cx="1514475" cy="86518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463675" y="2382838"/>
            <a:ext cx="1095375" cy="80962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1565275" y="2505075"/>
            <a:ext cx="890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ICT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resources</a:t>
            </a:r>
          </a:p>
        </p:txBody>
      </p:sp>
      <p:cxnSp>
        <p:nvCxnSpPr>
          <p:cNvPr id="32" name="Elbow Connector 31"/>
          <p:cNvCxnSpPr/>
          <p:nvPr/>
        </p:nvCxnSpPr>
        <p:spPr>
          <a:xfrm rot="16200000" flipH="1">
            <a:off x="1332706" y="4067969"/>
            <a:ext cx="1793875" cy="261938"/>
          </a:xfrm>
          <a:prstGeom prst="bentConnector3">
            <a:avLst>
              <a:gd name="adj1" fmla="val 41927"/>
            </a:avLst>
          </a:prstGeom>
          <a:ln w="38100">
            <a:solidFill>
              <a:schemeClr val="accent5">
                <a:lumMod val="50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06450" y="3087688"/>
            <a:ext cx="1168400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185988" y="3081338"/>
            <a:ext cx="1168400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76288" y="2513013"/>
            <a:ext cx="2500312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715963" y="5076825"/>
            <a:ext cx="2697162" cy="636588"/>
          </a:xfrm>
          <a:custGeom>
            <a:avLst/>
            <a:gdLst>
              <a:gd name="connsiteX0" fmla="*/ 0 w 2697932"/>
              <a:gd name="connsiteY0" fmla="*/ 0 h 637163"/>
              <a:gd name="connsiteX1" fmla="*/ 135802 w 2697932"/>
              <a:gd name="connsiteY1" fmla="*/ 280657 h 637163"/>
              <a:gd name="connsiteX2" fmla="*/ 353085 w 2697932"/>
              <a:gd name="connsiteY2" fmla="*/ 416459 h 637163"/>
              <a:gd name="connsiteX3" fmla="*/ 660903 w 2697932"/>
              <a:gd name="connsiteY3" fmla="*/ 534154 h 637163"/>
              <a:gd name="connsiteX4" fmla="*/ 1104523 w 2697932"/>
              <a:gd name="connsiteY4" fmla="*/ 624689 h 637163"/>
              <a:gd name="connsiteX5" fmla="*/ 1774479 w 2697932"/>
              <a:gd name="connsiteY5" fmla="*/ 624689 h 637163"/>
              <a:gd name="connsiteX6" fmla="*/ 2245259 w 2697932"/>
              <a:gd name="connsiteY6" fmla="*/ 516047 h 637163"/>
              <a:gd name="connsiteX7" fmla="*/ 2498756 w 2697932"/>
              <a:gd name="connsiteY7" fmla="*/ 334978 h 637163"/>
              <a:gd name="connsiteX8" fmla="*/ 2697932 w 2697932"/>
              <a:gd name="connsiteY8" fmla="*/ 63374 h 637163"/>
              <a:gd name="connsiteX9" fmla="*/ 2697932 w 2697932"/>
              <a:gd name="connsiteY9" fmla="*/ 63374 h 63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7932" h="637163">
                <a:moveTo>
                  <a:pt x="0" y="0"/>
                </a:moveTo>
                <a:cubicBezTo>
                  <a:pt x="38477" y="105623"/>
                  <a:pt x="76955" y="211247"/>
                  <a:pt x="135802" y="280657"/>
                </a:cubicBezTo>
                <a:cubicBezTo>
                  <a:pt x="194649" y="350067"/>
                  <a:pt x="265568" y="374210"/>
                  <a:pt x="353085" y="416459"/>
                </a:cubicBezTo>
                <a:cubicBezTo>
                  <a:pt x="440602" y="458708"/>
                  <a:pt x="535663" y="499449"/>
                  <a:pt x="660903" y="534154"/>
                </a:cubicBezTo>
                <a:cubicBezTo>
                  <a:pt x="786143" y="568859"/>
                  <a:pt x="918927" y="609600"/>
                  <a:pt x="1104523" y="624689"/>
                </a:cubicBezTo>
                <a:cubicBezTo>
                  <a:pt x="1290119" y="639778"/>
                  <a:pt x="1584356" y="642796"/>
                  <a:pt x="1774479" y="624689"/>
                </a:cubicBezTo>
                <a:cubicBezTo>
                  <a:pt x="1964602" y="606582"/>
                  <a:pt x="2124546" y="564332"/>
                  <a:pt x="2245259" y="516047"/>
                </a:cubicBezTo>
                <a:cubicBezTo>
                  <a:pt x="2365972" y="467762"/>
                  <a:pt x="2423311" y="410423"/>
                  <a:pt x="2498756" y="334978"/>
                </a:cubicBezTo>
                <a:cubicBezTo>
                  <a:pt x="2574201" y="259533"/>
                  <a:pt x="2697932" y="63374"/>
                  <a:pt x="2697932" y="63374"/>
                </a:cubicBezTo>
                <a:lnTo>
                  <a:pt x="2697932" y="63374"/>
                </a:lnTo>
              </a:path>
            </a:pathLst>
          </a:custGeom>
          <a:noFill/>
          <a:ln w="3810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 rot="10800000">
            <a:off x="715963" y="4214813"/>
            <a:ext cx="2697162" cy="638175"/>
          </a:xfrm>
          <a:custGeom>
            <a:avLst/>
            <a:gdLst>
              <a:gd name="connsiteX0" fmla="*/ 0 w 2697932"/>
              <a:gd name="connsiteY0" fmla="*/ 0 h 637163"/>
              <a:gd name="connsiteX1" fmla="*/ 135802 w 2697932"/>
              <a:gd name="connsiteY1" fmla="*/ 280657 h 637163"/>
              <a:gd name="connsiteX2" fmla="*/ 353085 w 2697932"/>
              <a:gd name="connsiteY2" fmla="*/ 416459 h 637163"/>
              <a:gd name="connsiteX3" fmla="*/ 660903 w 2697932"/>
              <a:gd name="connsiteY3" fmla="*/ 534154 h 637163"/>
              <a:gd name="connsiteX4" fmla="*/ 1104523 w 2697932"/>
              <a:gd name="connsiteY4" fmla="*/ 624689 h 637163"/>
              <a:gd name="connsiteX5" fmla="*/ 1774479 w 2697932"/>
              <a:gd name="connsiteY5" fmla="*/ 624689 h 637163"/>
              <a:gd name="connsiteX6" fmla="*/ 2245259 w 2697932"/>
              <a:gd name="connsiteY6" fmla="*/ 516047 h 637163"/>
              <a:gd name="connsiteX7" fmla="*/ 2498756 w 2697932"/>
              <a:gd name="connsiteY7" fmla="*/ 334978 h 637163"/>
              <a:gd name="connsiteX8" fmla="*/ 2697932 w 2697932"/>
              <a:gd name="connsiteY8" fmla="*/ 63374 h 637163"/>
              <a:gd name="connsiteX9" fmla="*/ 2697932 w 2697932"/>
              <a:gd name="connsiteY9" fmla="*/ 63374 h 63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7932" h="637163">
                <a:moveTo>
                  <a:pt x="0" y="0"/>
                </a:moveTo>
                <a:cubicBezTo>
                  <a:pt x="38477" y="105623"/>
                  <a:pt x="76955" y="211247"/>
                  <a:pt x="135802" y="280657"/>
                </a:cubicBezTo>
                <a:cubicBezTo>
                  <a:pt x="194649" y="350067"/>
                  <a:pt x="265568" y="374210"/>
                  <a:pt x="353085" y="416459"/>
                </a:cubicBezTo>
                <a:cubicBezTo>
                  <a:pt x="440602" y="458708"/>
                  <a:pt x="535663" y="499449"/>
                  <a:pt x="660903" y="534154"/>
                </a:cubicBezTo>
                <a:cubicBezTo>
                  <a:pt x="786143" y="568859"/>
                  <a:pt x="918927" y="609600"/>
                  <a:pt x="1104523" y="624689"/>
                </a:cubicBezTo>
                <a:cubicBezTo>
                  <a:pt x="1290119" y="639778"/>
                  <a:pt x="1584356" y="642796"/>
                  <a:pt x="1774479" y="624689"/>
                </a:cubicBezTo>
                <a:cubicBezTo>
                  <a:pt x="1964602" y="606582"/>
                  <a:pt x="2124546" y="564332"/>
                  <a:pt x="2245259" y="516047"/>
                </a:cubicBezTo>
                <a:cubicBezTo>
                  <a:pt x="2365972" y="467762"/>
                  <a:pt x="2423311" y="410423"/>
                  <a:pt x="2498756" y="334978"/>
                </a:cubicBezTo>
                <a:cubicBezTo>
                  <a:pt x="2574201" y="259533"/>
                  <a:pt x="2697932" y="63374"/>
                  <a:pt x="2697932" y="63374"/>
                </a:cubicBezTo>
                <a:lnTo>
                  <a:pt x="2697932" y="63374"/>
                </a:lnTo>
              </a:path>
            </a:pathLst>
          </a:custGeom>
          <a:noFill/>
          <a:ln w="3810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88589" y="1438843"/>
            <a:ext cx="4659876" cy="1600438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An innovative operations concept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: users access a work environment containing the data and resources required, as opposed to downloading and replicating the data ‘at home’. </a:t>
            </a:r>
            <a:b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A scenario for data intensive exploitation gradually complementing the traditional operations concept for the ground segment</a:t>
            </a:r>
            <a:endParaRPr lang="en-US" sz="1400" strike="sngStrike" dirty="0">
              <a:solidFill>
                <a:schemeClr val="bg1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2052" name="Rectangle 2051"/>
          <p:cNvSpPr/>
          <p:nvPr/>
        </p:nvSpPr>
        <p:spPr>
          <a:xfrm>
            <a:off x="4087813" y="3144838"/>
            <a:ext cx="4660900" cy="301621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i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Exploitation platform (or community platform)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=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 </a:t>
            </a:r>
          </a:p>
          <a:p>
            <a:pPr algn="ctr">
              <a:defRPr/>
            </a:pPr>
            <a:r>
              <a:rPr lang="en-US" b="1" i="1" dirty="0">
                <a:solidFill>
                  <a:srgbClr val="FFFF00"/>
                </a:solidFill>
                <a:latin typeface="Calibri" panose="020F0502020204030204" pitchFamily="34" charset="0"/>
                <a:ea typeface="ＭＳ Ｐゴシック" pitchFamily="34" charset="-128"/>
              </a:rPr>
              <a:t>Virtual open and collaborative environment </a:t>
            </a:r>
          </a:p>
          <a:p>
            <a:pPr algn="ctr">
              <a:defRPr/>
            </a:pPr>
            <a:endParaRPr lang="en-US" sz="1400" b="1" i="1" dirty="0">
              <a:solidFill>
                <a:schemeClr val="bg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bringing together: 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data </a:t>
            </a:r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storage </a:t>
            </a: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(EO and non-EO data)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computing </a:t>
            </a:r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and network resources, hosted </a:t>
            </a: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processing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concurrent design and test bench functions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collaborative </a:t>
            </a: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tools (processing tools, data mining tools, user </a:t>
            </a:r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toolboxes, </a:t>
            </a: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…)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communication tools (social network) and documentation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application </a:t>
            </a: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shops and market place functionalities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accounting </a:t>
            </a: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</a:rPr>
              <a:t>tools to manage resource utilisation</a:t>
            </a:r>
          </a:p>
        </p:txBody>
      </p:sp>
      <p:sp>
        <p:nvSpPr>
          <p:cNvPr id="2053" name="TextBox 2052"/>
          <p:cNvSpPr txBox="1">
            <a:spLocks noChangeArrowheads="1"/>
          </p:cNvSpPr>
          <p:nvPr/>
        </p:nvSpPr>
        <p:spPr bwMode="auto">
          <a:xfrm rot="-1186213">
            <a:off x="407988" y="3800475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Community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 rot="1307611">
            <a:off x="2513013" y="3905250"/>
            <a:ext cx="1171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Collaboration</a:t>
            </a:r>
          </a:p>
        </p:txBody>
      </p:sp>
      <p:sp>
        <p:nvSpPr>
          <p:cNvPr id="25" name="Shape 291"/>
          <p:cNvSpPr/>
          <p:nvPr/>
        </p:nvSpPr>
        <p:spPr>
          <a:xfrm>
            <a:off x="938213" y="358902"/>
            <a:ext cx="6545262" cy="523875"/>
          </a:xfrm>
          <a:prstGeom prst="rect">
            <a:avLst/>
          </a:prstGeom>
          <a:ln w="12700">
            <a:miter lim="400000"/>
          </a:ln>
          <a:extLst/>
        </p:spPr>
        <p:txBody>
          <a:bodyPr lIns="45719" rIns="4571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>
                <a:latin typeface="Calibri" panose="020F0502020204030204" pitchFamily="34" charset="0"/>
                <a:ea typeface="ＭＳ Ｐゴシック" pitchFamily="34" charset="-128"/>
                <a:cs typeface="Arial" pitchFamily="34" charset="0"/>
                <a:sym typeface="Calibri"/>
              </a:rPr>
              <a:t>What is an </a:t>
            </a:r>
            <a:r>
              <a:rPr sz="2800" b="1" kern="0" dirty="0">
                <a:latin typeface="Calibri" panose="020F0502020204030204" pitchFamily="34" charset="0"/>
                <a:ea typeface="ＭＳ Ｐゴシック" pitchFamily="34" charset="-128"/>
                <a:cs typeface="Arial" pitchFamily="34" charset="0"/>
                <a:sym typeface="Calibri"/>
              </a:rPr>
              <a:t>Exploitation Platform</a:t>
            </a:r>
            <a:r>
              <a:rPr lang="en-GB" sz="2800" b="1" kern="0" dirty="0">
                <a:latin typeface="Calibri" panose="020F0502020204030204" pitchFamily="34" charset="0"/>
                <a:ea typeface="ＭＳ Ｐゴシック" pitchFamily="34" charset="-128"/>
                <a:cs typeface="Arial" pitchFamily="34" charset="0"/>
                <a:sym typeface="Calibri"/>
              </a:rPr>
              <a:t> ?</a:t>
            </a:r>
            <a:endParaRPr sz="2800" b="1" kern="0" dirty="0">
              <a:latin typeface="Calibri" panose="020F0502020204030204" pitchFamily="34" charset="0"/>
              <a:ea typeface="ＭＳ Ｐゴシック" pitchFamily="34" charset="-128"/>
              <a:cs typeface="Arial" pitchFamily="34" charset="0"/>
              <a:sym typeface="Calibri"/>
            </a:endParaRPr>
          </a:p>
        </p:txBody>
      </p:sp>
      <p:sp>
        <p:nvSpPr>
          <p:cNvPr id="12310" name="TextBox 7"/>
          <p:cNvSpPr txBox="1">
            <a:spLocks noChangeArrowheads="1"/>
          </p:cNvSpPr>
          <p:nvPr/>
        </p:nvSpPr>
        <p:spPr bwMode="auto">
          <a:xfrm>
            <a:off x="611188" y="995867"/>
            <a:ext cx="779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GB" sz="1800" b="1" i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New paradigm (or big data paradigm) </a:t>
            </a:r>
            <a:r>
              <a:rPr lang="en-US" altLang="en-GB" sz="1800" b="1" i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en-GB" sz="1800" b="1" i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“</a:t>
            </a:r>
            <a:r>
              <a:rPr lang="en-US" altLang="en-US" sz="1800" b="1" i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Move User activities to the Data</a:t>
            </a:r>
            <a:r>
              <a:rPr lang="en-US" altLang="en-GB" sz="20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”</a:t>
            </a:r>
            <a:endParaRPr lang="en-US" altLang="en-US" sz="2000" dirty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2073003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1100" b="1" dirty="0">
                <a:latin typeface="Calibri" panose="020F0502020204030204" pitchFamily="34" charset="0"/>
              </a:rPr>
              <a:t>Part 1 - </a:t>
            </a:r>
            <a:r>
              <a:rPr lang="en-GB" sz="1100" b="1" i="1" dirty="0">
                <a:latin typeface="Calibri" panose="020F0502020204030204" pitchFamily="34" charset="0"/>
              </a:rPr>
              <a:t>Context and background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135722689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2697478" y="1512049"/>
            <a:ext cx="2834641" cy="461963"/>
            <a:chOff x="2683552" y="2165117"/>
            <a:chExt cx="2834155" cy="579892"/>
          </a:xfrm>
        </p:grpSpPr>
        <p:sp>
          <p:nvSpPr>
            <p:cNvPr id="13356" name="Rectangle 37"/>
            <p:cNvSpPr>
              <a:spLocks noChangeArrowheads="1"/>
            </p:cNvSpPr>
            <p:nvPr/>
          </p:nvSpPr>
          <p:spPr bwMode="auto">
            <a:xfrm>
              <a:off x="2683552" y="2165117"/>
              <a:ext cx="2834155" cy="579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200" i="1" dirty="0">
                  <a:solidFill>
                    <a:srgbClr val="2865A2"/>
                  </a:solidFill>
                  <a:ea typeface="MS PGothic" pitchFamily="34" charset="-128"/>
                </a:rPr>
                <a:t>“traditional” data </a:t>
              </a:r>
              <a:r>
                <a:rPr lang="en-GB" altLang="en-US" sz="1200" i="1" dirty="0" smtClean="0">
                  <a:solidFill>
                    <a:srgbClr val="2865A2"/>
                  </a:solidFill>
                  <a:ea typeface="MS PGothic" pitchFamily="34" charset="-128"/>
                </a:rPr>
                <a:t>dissemination  </a:t>
              </a:r>
              <a:r>
                <a:rPr lang="en-GB" altLang="en-US" sz="1200" i="1" dirty="0">
                  <a:solidFill>
                    <a:srgbClr val="2865A2"/>
                  </a:solidFill>
                  <a:ea typeface="MS PGothic" pitchFamily="34" charset="-128"/>
                </a:rPr>
                <a:t>(pull/push)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H="1" flipV="1">
              <a:off x="2795929" y="2455062"/>
              <a:ext cx="265067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907186" y="2167801"/>
            <a:ext cx="2471794" cy="2311924"/>
            <a:chOff x="2885152" y="2396060"/>
            <a:chExt cx="2471794" cy="2460535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62" name="Cloud Callout 61"/>
            <p:cNvSpPr/>
            <p:nvPr/>
          </p:nvSpPr>
          <p:spPr>
            <a:xfrm>
              <a:off x="2885152" y="2396060"/>
              <a:ext cx="2471794" cy="2460535"/>
            </a:xfrm>
            <a:prstGeom prst="cloudCallout">
              <a:avLst>
                <a:gd name="adj1" fmla="val 14664"/>
                <a:gd name="adj2" fmla="val 62942"/>
              </a:avLst>
            </a:prstGeom>
            <a:solidFill>
              <a:srgbClr val="00B0F0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130555" y="2755971"/>
              <a:ext cx="1820219" cy="15088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Network of </a:t>
              </a:r>
              <a:br>
                <a:rPr lang="en-GB" sz="1600" b="1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</a:br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exploitation platforms</a:t>
              </a:r>
            </a:p>
            <a:p>
              <a:pPr algn="ctr">
                <a:defRPr/>
              </a:pPr>
              <a:endParaRPr lang="en-GB" sz="5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  <a:p>
              <a:pPr algn="ctr">
                <a:defRPr/>
              </a:pPr>
              <a:r>
                <a:rPr lang="en-GB" b="1" i="1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“EO Innovation Europe”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217447" y="4337523"/>
              <a:ext cx="903602" cy="2700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100" i="1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“Big Data”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301875" y="2251075"/>
            <a:ext cx="520700" cy="2060575"/>
            <a:chOff x="2279459" y="2074159"/>
            <a:chExt cx="520700" cy="2061267"/>
          </a:xfrm>
        </p:grpSpPr>
        <p:sp>
          <p:nvSpPr>
            <p:cNvPr id="54" name="Right Arrow 53"/>
            <p:cNvSpPr/>
            <p:nvPr/>
          </p:nvSpPr>
          <p:spPr bwMode="auto">
            <a:xfrm>
              <a:off x="2279459" y="2074159"/>
              <a:ext cx="508000" cy="455766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5" name="Right Arrow 54"/>
            <p:cNvSpPr/>
            <p:nvPr/>
          </p:nvSpPr>
          <p:spPr bwMode="auto">
            <a:xfrm>
              <a:off x="2279459" y="2847532"/>
              <a:ext cx="508000" cy="455765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6" name="Right Arrow 55"/>
            <p:cNvSpPr/>
            <p:nvPr/>
          </p:nvSpPr>
          <p:spPr bwMode="auto">
            <a:xfrm>
              <a:off x="2292159" y="3679661"/>
              <a:ext cx="508000" cy="455765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567238" y="4897438"/>
            <a:ext cx="3392487" cy="135413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ot"/>
          </a:ln>
        </p:spPr>
        <p:txBody>
          <a:bodyPr tIns="0" bIns="0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400" b="1" i="1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How:</a:t>
            </a:r>
          </a:p>
          <a:p>
            <a:pPr marL="177800" indent="-1778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400" b="1" i="1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Interoperable/interconnected platforms    </a:t>
            </a:r>
            <a:r>
              <a:rPr lang="en-GB" sz="1400" b="1" i="1" u="sng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around a core enabling element</a:t>
            </a:r>
          </a:p>
          <a:p>
            <a:pPr marL="177800" indent="-1778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400" b="1" i="1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Open to </a:t>
            </a:r>
            <a:r>
              <a:rPr lang="en-GB" sz="1400" b="1" i="1" u="sng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multi-source funding</a:t>
            </a:r>
            <a:r>
              <a:rPr lang="en-GB" sz="1400" b="1" i="1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 initiatives</a:t>
            </a:r>
          </a:p>
          <a:p>
            <a:pPr marL="177800" indent="-1778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400" b="1" i="1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Common </a:t>
            </a:r>
            <a:r>
              <a:rPr lang="en-GB" sz="1400" b="1" i="1" u="sng" kern="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t>governance rules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747713" y="4905375"/>
            <a:ext cx="3660775" cy="14001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fontAlgn="auto" latinLnBrk="1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400" b="1" i="1" kern="0" dirty="0">
                <a:latin typeface="Calibri"/>
                <a:ea typeface="Calibri"/>
                <a:cs typeface="Calibri"/>
                <a:sym typeface="Calibri"/>
              </a:rPr>
              <a:t>Objectives of the network concept: </a:t>
            </a:r>
          </a:p>
          <a:p>
            <a:pPr marL="177800" indent="-177800" fontAlgn="auto" latinLnBrk="1" hangingPunc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400" b="1" i="1" kern="0" dirty="0">
                <a:latin typeface="Calibri"/>
                <a:ea typeface="Calibri"/>
                <a:cs typeface="Calibri"/>
                <a:sym typeface="Calibri"/>
              </a:rPr>
              <a:t>Enabling large scale exploitation of EO data</a:t>
            </a:r>
          </a:p>
          <a:p>
            <a:pPr marL="177800" indent="-177800" fontAlgn="auto" latinLnBrk="1" hangingPunc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400" b="1" i="1" kern="0" dirty="0">
                <a:latin typeface="Calibri"/>
                <a:ea typeface="ＭＳ Ｐゴシック" pitchFamily="34" charset="-128"/>
                <a:cs typeface="Calibri"/>
                <a:sym typeface="Calibri"/>
              </a:rPr>
              <a:t>Stimulating the innovation with EO data </a:t>
            </a:r>
          </a:p>
          <a:p>
            <a:pPr marL="177800" indent="-177800" fontAlgn="auto" latinLnBrk="1" hangingPunc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400" b="1" i="1" kern="0" dirty="0">
                <a:latin typeface="Calibri"/>
                <a:ea typeface="ＭＳ Ｐゴシック" pitchFamily="34" charset="-128"/>
                <a:cs typeface="Calibri"/>
                <a:sym typeface="Calibri"/>
              </a:rPr>
              <a:t>Maximising impact of European EO assets </a:t>
            </a:r>
            <a:br>
              <a:rPr lang="en-GB" sz="1400" b="1" i="1" kern="0" dirty="0">
                <a:latin typeface="Calibri"/>
                <a:ea typeface="ＭＳ Ｐゴシック" pitchFamily="34" charset="-128"/>
                <a:cs typeface="Calibri"/>
                <a:sym typeface="Calibri"/>
              </a:rPr>
            </a:br>
            <a:r>
              <a:rPr lang="en-GB" sz="1400" b="1" i="1" kern="0" dirty="0">
                <a:latin typeface="Calibri"/>
                <a:ea typeface="ＭＳ Ｐゴシック" pitchFamily="34" charset="-128"/>
                <a:cs typeface="Calibri"/>
                <a:sym typeface="Calibri"/>
              </a:rPr>
              <a:t>and preserving European independence</a:t>
            </a:r>
          </a:p>
        </p:txBody>
      </p:sp>
      <p:grpSp>
        <p:nvGrpSpPr>
          <p:cNvPr id="13319" name="Group 6"/>
          <p:cNvGrpSpPr>
            <a:grpSpLocks/>
          </p:cNvGrpSpPr>
          <p:nvPr/>
        </p:nvGrpSpPr>
        <p:grpSpPr bwMode="auto">
          <a:xfrm>
            <a:off x="265113" y="1008063"/>
            <a:ext cx="1948358" cy="3789362"/>
            <a:chOff x="264922" y="1264187"/>
            <a:chExt cx="1948358" cy="3788826"/>
          </a:xfrm>
        </p:grpSpPr>
        <p:sp>
          <p:nvSpPr>
            <p:cNvPr id="80" name="Rounded Rectangle 79"/>
            <p:cNvSpPr/>
            <p:nvPr/>
          </p:nvSpPr>
          <p:spPr bwMode="auto">
            <a:xfrm>
              <a:off x="301434" y="1297519"/>
              <a:ext cx="1870075" cy="436501"/>
            </a:xfrm>
            <a:prstGeom prst="roundRect">
              <a:avLst>
                <a:gd name="adj" fmla="val 4048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331597" y="2700671"/>
              <a:ext cx="1724025" cy="4920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i="1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  <a:t>Heritage  EO data</a:t>
              </a:r>
            </a:p>
            <a:p>
              <a:pPr algn="ctr">
                <a:defRPr/>
              </a:pPr>
              <a:r>
                <a:rPr lang="en-GB" sz="1200" i="1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  <a:t>(e.g. Spot-1, Envisat)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331597" y="1959414"/>
              <a:ext cx="1727200" cy="707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i="1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  <a:t>Operational public</a:t>
              </a:r>
              <a:br>
                <a:rPr lang="en-GB" sz="1400" i="1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</a:br>
              <a:r>
                <a:rPr lang="en-GB" sz="1400" i="1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  <a:t>EO data</a:t>
              </a:r>
            </a:p>
            <a:p>
              <a:pPr algn="ctr">
                <a:defRPr/>
              </a:pPr>
              <a:r>
                <a:rPr lang="en-GB" sz="1200" i="1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  <a:t>(Sentinel, Meteo)</a:t>
              </a: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331597" y="3222885"/>
              <a:ext cx="1727200" cy="4920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i="1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  <a:t>R&amp;D EO data</a:t>
              </a:r>
            </a:p>
            <a:p>
              <a:pPr algn="ctr">
                <a:defRPr/>
              </a:pPr>
              <a:r>
                <a:rPr lang="en-GB" sz="1200" i="1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  <a:t>(</a:t>
              </a:r>
              <a:r>
                <a:rPr lang="en-GB" sz="1050" i="1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  <a:t>e.g. </a:t>
              </a:r>
              <a:r>
                <a:rPr lang="en-GB" sz="1000" i="1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  <a:t>Earth Explorers, SWOT)</a:t>
              </a: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331597" y="3740337"/>
              <a:ext cx="1738312" cy="707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i="1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  <a:t>Commercial </a:t>
              </a:r>
              <a:br>
                <a:rPr lang="en-GB" sz="1400" i="1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</a:br>
              <a:r>
                <a:rPr lang="en-GB" sz="1400" i="1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  <a:t>EO data</a:t>
              </a:r>
            </a:p>
            <a:p>
              <a:pPr algn="ctr">
                <a:defRPr/>
              </a:pPr>
              <a:r>
                <a:rPr lang="en-GB" sz="1100" i="1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  <a:t>(e.g. Pleiades, TerraSAR-X)</a:t>
              </a: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268097" y="1738782"/>
              <a:ext cx="1866900" cy="3314231"/>
            </a:xfrm>
            <a:prstGeom prst="roundRect">
              <a:avLst>
                <a:gd name="adj" fmla="val 10614"/>
              </a:avLst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348" name="TextBox 26"/>
            <p:cNvSpPr txBox="1">
              <a:spLocks noChangeArrowheads="1"/>
            </p:cNvSpPr>
            <p:nvPr/>
          </p:nvSpPr>
          <p:spPr bwMode="auto">
            <a:xfrm>
              <a:off x="264922" y="1264187"/>
              <a:ext cx="19483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 b="1" i="1">
                  <a:solidFill>
                    <a:srgbClr val="FF0000"/>
                  </a:solidFill>
                  <a:latin typeface="Calibri" pitchFamily="34" charset="0"/>
                  <a:ea typeface="MS PGothic" pitchFamily="34" charset="-128"/>
                </a:rPr>
                <a:t>The </a:t>
              </a:r>
              <a:r>
                <a:rPr lang="en-GB" altLang="en-US" sz="1400" b="1" i="1" u="sng">
                  <a:solidFill>
                    <a:srgbClr val="FF0000"/>
                  </a:solidFill>
                  <a:latin typeface="Calibri" pitchFamily="34" charset="0"/>
                  <a:ea typeface="MS PGothic" pitchFamily="34" charset="-128"/>
                </a:rPr>
                <a:t>best worldwide </a:t>
              </a:r>
              <a:r>
                <a:rPr lang="en-GB" altLang="en-US" sz="1400" b="1" i="1">
                  <a:solidFill>
                    <a:srgbClr val="FF0000"/>
                  </a:solidFill>
                  <a:latin typeface="Calibri" pitchFamily="34" charset="0"/>
                  <a:ea typeface="MS PGothic" pitchFamily="34" charset="-128"/>
                </a:rPr>
                <a:t/>
              </a:r>
              <a:br>
                <a:rPr lang="en-GB" altLang="en-US" sz="1400" b="1" i="1">
                  <a:solidFill>
                    <a:srgbClr val="FF0000"/>
                  </a:solidFill>
                  <a:latin typeface="Calibri" pitchFamily="34" charset="0"/>
                  <a:ea typeface="MS PGothic" pitchFamily="34" charset="-128"/>
                </a:rPr>
              </a:br>
              <a:r>
                <a:rPr lang="en-GB" altLang="en-US" sz="1400" b="1" i="1">
                  <a:solidFill>
                    <a:srgbClr val="FF0000"/>
                  </a:solidFill>
                  <a:latin typeface="Calibri" pitchFamily="34" charset="0"/>
                  <a:ea typeface="MS PGothic" pitchFamily="34" charset="-128"/>
                </a:rPr>
                <a:t>EO data asset</a:t>
              </a:r>
            </a:p>
          </p:txBody>
        </p:sp>
        <p:sp>
          <p:nvSpPr>
            <p:cNvPr id="13349" name="TextBox 44"/>
            <p:cNvSpPr txBox="1">
              <a:spLocks noChangeArrowheads="1"/>
            </p:cNvSpPr>
            <p:nvPr/>
          </p:nvSpPr>
          <p:spPr bwMode="auto">
            <a:xfrm>
              <a:off x="637253" y="1690104"/>
              <a:ext cx="1181285" cy="3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 b="1" dirty="0" smtClean="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rPr>
                <a:t>EO in Europe </a:t>
              </a:r>
              <a:endParaRPr lang="en-GB" altLang="en-US" sz="1400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1597" y="4486356"/>
              <a:ext cx="1738312" cy="5238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i="1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  <a:t>Airborne &amp; </a:t>
              </a:r>
              <a:br>
                <a:rPr lang="en-GB" sz="1400" i="1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</a:br>
              <a:r>
                <a:rPr lang="en-GB" sz="1400" i="1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  <a:t>in-situ data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434013" y="2189163"/>
            <a:ext cx="525462" cy="2103437"/>
            <a:chOff x="5433822" y="2069623"/>
            <a:chExt cx="525462" cy="2103437"/>
          </a:xfrm>
        </p:grpSpPr>
        <p:sp>
          <p:nvSpPr>
            <p:cNvPr id="58" name="Right Arrow 57"/>
            <p:cNvSpPr/>
            <p:nvPr/>
          </p:nvSpPr>
          <p:spPr bwMode="auto">
            <a:xfrm rot="10800000">
              <a:off x="5451284" y="2069623"/>
              <a:ext cx="508000" cy="454025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9" name="Right Arrow 58"/>
            <p:cNvSpPr/>
            <p:nvPr/>
          </p:nvSpPr>
          <p:spPr bwMode="auto">
            <a:xfrm rot="10800000">
              <a:off x="5451284" y="2831623"/>
              <a:ext cx="508000" cy="455612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0" name="Right Arrow 59"/>
            <p:cNvSpPr/>
            <p:nvPr/>
          </p:nvSpPr>
          <p:spPr bwMode="auto">
            <a:xfrm rot="10800000">
              <a:off x="5433822" y="3717448"/>
              <a:ext cx="509587" cy="455612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942772" y="1343024"/>
            <a:ext cx="3102802" cy="3300413"/>
            <a:chOff x="5942861" y="1598767"/>
            <a:chExt cx="3102523" cy="3299781"/>
          </a:xfrm>
        </p:grpSpPr>
        <p:pic>
          <p:nvPicPr>
            <p:cNvPr id="13323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3529" y="2423659"/>
              <a:ext cx="635509" cy="635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6015" y="3128036"/>
              <a:ext cx="604766" cy="60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Rounded Rectangle 78"/>
            <p:cNvSpPr/>
            <p:nvPr/>
          </p:nvSpPr>
          <p:spPr bwMode="auto">
            <a:xfrm>
              <a:off x="6046867" y="1598767"/>
              <a:ext cx="2890577" cy="349183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9" name="Picture 2" descr="Multy User icons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3508" y="3129509"/>
              <a:ext cx="900022" cy="899607"/>
            </a:xfrm>
            <a:prstGeom prst="rect">
              <a:avLst/>
            </a:prstGeom>
            <a:solidFill>
              <a:srgbClr val="FFFFFF"/>
            </a:solidFill>
            <a:extLst/>
          </p:spPr>
        </p:pic>
        <p:sp>
          <p:nvSpPr>
            <p:cNvPr id="13327" name="TextBox 30"/>
            <p:cNvSpPr txBox="1">
              <a:spLocks noChangeArrowheads="1"/>
            </p:cNvSpPr>
            <p:nvPr/>
          </p:nvSpPr>
          <p:spPr bwMode="auto">
            <a:xfrm>
              <a:off x="5942861" y="1646115"/>
              <a:ext cx="31025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 b="1" i="1">
                  <a:solidFill>
                    <a:srgbClr val="FF0000"/>
                  </a:solidFill>
                  <a:latin typeface="Calibri" pitchFamily="34" charset="0"/>
                  <a:ea typeface="MS PGothic" pitchFamily="34" charset="-128"/>
                </a:rPr>
                <a:t>Vivid global user communities </a:t>
              </a:r>
            </a:p>
          </p:txBody>
        </p:sp>
        <p:sp>
          <p:nvSpPr>
            <p:cNvPr id="39" name="TextBox 38"/>
            <p:cNvSpPr txBox="1"/>
            <p:nvPr/>
          </p:nvSpPr>
          <p:spPr bwMode="auto">
            <a:xfrm>
              <a:off x="6021469" y="2844717"/>
              <a:ext cx="1244488" cy="4301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100" b="1" i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Users R&amp;D remote sensing  </a:t>
              </a:r>
            </a:p>
          </p:txBody>
        </p:sp>
        <p:sp>
          <p:nvSpPr>
            <p:cNvPr id="13329" name="TextBox 40"/>
            <p:cNvSpPr txBox="1">
              <a:spLocks noChangeArrowheads="1"/>
            </p:cNvSpPr>
            <p:nvPr/>
          </p:nvSpPr>
          <p:spPr bwMode="auto">
            <a:xfrm>
              <a:off x="7459983" y="2977636"/>
              <a:ext cx="1379215" cy="430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100" b="1" i="1">
                  <a:solidFill>
                    <a:srgbClr val="00B050"/>
                  </a:solidFill>
                  <a:latin typeface="Calibri" pitchFamily="34" charset="0"/>
                  <a:ea typeface="MS PGothic" pitchFamily="34" charset="-128"/>
                </a:rPr>
                <a:t>Users profit-making services</a:t>
              </a:r>
            </a:p>
          </p:txBody>
        </p:sp>
        <p:sp>
          <p:nvSpPr>
            <p:cNvPr id="42" name="TextBox 41"/>
            <p:cNvSpPr txBox="1"/>
            <p:nvPr/>
          </p:nvSpPr>
          <p:spPr bwMode="auto">
            <a:xfrm>
              <a:off x="7729466" y="3870045"/>
              <a:ext cx="903206" cy="4301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100" b="1" i="1" dirty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Users geosciences</a:t>
              </a:r>
            </a:p>
          </p:txBody>
        </p:sp>
        <p:pic>
          <p:nvPicPr>
            <p:cNvPr id="44" name="Picture 2" descr="Multy User icons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247" y="3717077"/>
              <a:ext cx="595535" cy="595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ounded Rectangle 49"/>
            <p:cNvSpPr/>
            <p:nvPr/>
          </p:nvSpPr>
          <p:spPr bwMode="auto">
            <a:xfrm>
              <a:off x="6046867" y="1947950"/>
              <a:ext cx="2890577" cy="2950598"/>
            </a:xfrm>
            <a:prstGeom prst="roundRect">
              <a:avLst>
                <a:gd name="adj" fmla="val 10614"/>
              </a:avLst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333" name="TextBox 39"/>
            <p:cNvSpPr txBox="1">
              <a:spLocks noChangeArrowheads="1"/>
            </p:cNvSpPr>
            <p:nvPr/>
          </p:nvSpPr>
          <p:spPr bwMode="auto">
            <a:xfrm>
              <a:off x="7361685" y="2311887"/>
              <a:ext cx="1194500" cy="430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100" b="1" i="1">
                  <a:solidFill>
                    <a:srgbClr val="FF0000"/>
                  </a:solidFill>
                  <a:latin typeface="Calibri" pitchFamily="34" charset="0"/>
                  <a:ea typeface="MS PGothic" pitchFamily="34" charset="-128"/>
                </a:rPr>
                <a:t>Users public services</a:t>
              </a:r>
            </a:p>
          </p:txBody>
        </p:sp>
        <p:pic>
          <p:nvPicPr>
            <p:cNvPr id="13334" name="Picture 2" descr="Multy User icon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207" y="4250318"/>
              <a:ext cx="595535" cy="595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5" name="TextBox 4"/>
            <p:cNvSpPr txBox="1">
              <a:spLocks noChangeArrowheads="1"/>
            </p:cNvSpPr>
            <p:nvPr/>
          </p:nvSpPr>
          <p:spPr bwMode="auto">
            <a:xfrm>
              <a:off x="6139909" y="1996316"/>
              <a:ext cx="2640149" cy="307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 b="1" i="1" u="sng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rPr>
                <a:t>5 interconnected user groups</a:t>
              </a:r>
            </a:p>
          </p:txBody>
        </p:sp>
        <p:sp>
          <p:nvSpPr>
            <p:cNvPr id="13336" name="TextBox 48"/>
            <p:cNvSpPr txBox="1">
              <a:spLocks noChangeArrowheads="1"/>
            </p:cNvSpPr>
            <p:nvPr/>
          </p:nvSpPr>
          <p:spPr bwMode="auto">
            <a:xfrm>
              <a:off x="7350192" y="4354334"/>
              <a:ext cx="1352049" cy="430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fontAlgn="base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+mj-lt"/>
                <a:defRPr sz="160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100" b="1" i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rPr>
                <a:t>General public, education, media</a:t>
              </a:r>
            </a:p>
          </p:txBody>
        </p:sp>
      </p:grpSp>
      <p:sp>
        <p:nvSpPr>
          <p:cNvPr id="13322" name="Rectangle 63"/>
          <p:cNvSpPr>
            <a:spLocks noChangeArrowheads="1"/>
          </p:cNvSpPr>
          <p:nvPr/>
        </p:nvSpPr>
        <p:spPr bwMode="auto">
          <a:xfrm>
            <a:off x="1531239" y="249809"/>
            <a:ext cx="56165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800" b="1" u="sng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EO Innovation Europe</a:t>
            </a:r>
            <a:r>
              <a:rPr lang="en-GB" altLang="en-US" sz="2800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 concept</a:t>
            </a:r>
            <a:br>
              <a:rPr lang="en-GB" altLang="en-US" sz="2800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</a:br>
            <a:r>
              <a:rPr lang="en-GB" altLang="en-US" sz="2400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Wingdings" pitchFamily="2" charset="2"/>
              </a:rPr>
              <a:t> </a:t>
            </a:r>
            <a:r>
              <a:rPr lang="en-GB" altLang="en-US" sz="2400" b="1" i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Wingdings" pitchFamily="2" charset="2"/>
              </a:rPr>
              <a:t>a network of exploitation platforms</a:t>
            </a:r>
            <a:endParaRPr lang="en-GB" altLang="en-US" sz="2800" b="1" i="1" dirty="0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0"/>
            <a:ext cx="2073003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1100" b="1" dirty="0">
                <a:latin typeface="Calibri" panose="020F0502020204030204" pitchFamily="34" charset="0"/>
              </a:rPr>
              <a:t>Part 1 - </a:t>
            </a:r>
            <a:r>
              <a:rPr lang="en-GB" sz="1100" b="1" i="1" dirty="0">
                <a:latin typeface="Calibri" panose="020F0502020204030204" pitchFamily="34" charset="0"/>
              </a:rPr>
              <a:t>Context and background</a:t>
            </a:r>
            <a:endParaRPr lang="en-GB" sz="1100" b="1" i="1" dirty="0"/>
          </a:p>
        </p:txBody>
      </p:sp>
    </p:spTree>
    <p:extLst>
      <p:ext uri="{BB962C8B-B14F-4D97-AF65-F5344CB8AC3E}">
        <p14:creationId xmlns:p14="http://schemas.microsoft.com/office/powerpoint/2010/main" val="49681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39113" y="863600"/>
            <a:ext cx="5138928" cy="5337175"/>
          </a:xfrm>
        </p:spPr>
        <p:txBody>
          <a:bodyPr/>
          <a:lstStyle/>
          <a:p>
            <a:pPr algn="ctr"/>
            <a:r>
              <a:rPr lang="en-GB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Structure of the presentation</a:t>
            </a:r>
          </a:p>
          <a:p>
            <a:endParaRPr lang="en-GB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Part 1 - </a:t>
            </a:r>
            <a:r>
              <a:rPr lang="en-GB" sz="2000" b="1" i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Context </a:t>
            </a:r>
            <a:r>
              <a:rPr lang="en-GB" sz="2000" b="1" i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and background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Part 2 - </a:t>
            </a:r>
            <a:r>
              <a:rPr lang="en-GB" sz="20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Architecture outline</a:t>
            </a:r>
          </a:p>
          <a:p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Part 3 - </a:t>
            </a:r>
            <a:r>
              <a:rPr lang="en-GB" sz="2000" b="1" i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Partnership </a:t>
            </a:r>
            <a:r>
              <a:rPr lang="en-GB" sz="2000" b="1" i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GB" sz="2000" b="1" i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programmatic</a:t>
            </a:r>
            <a:endParaRPr lang="en-GB" sz="2000" i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2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474913" y="2145856"/>
            <a:ext cx="6315075" cy="4157662"/>
            <a:chOff x="1860550" y="1793875"/>
            <a:chExt cx="4067175" cy="4157663"/>
          </a:xfrm>
        </p:grpSpPr>
        <p:sp>
          <p:nvSpPr>
            <p:cNvPr id="12" name="Flowchart: Delay 11"/>
            <p:cNvSpPr/>
            <p:nvPr/>
          </p:nvSpPr>
          <p:spPr>
            <a:xfrm>
              <a:off x="1860550" y="1793875"/>
              <a:ext cx="4067175" cy="4157663"/>
            </a:xfrm>
            <a:prstGeom prst="flowChartDelay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23623" name="TextBox 59"/>
            <p:cNvSpPr txBox="1">
              <a:spLocks noChangeArrowheads="1"/>
            </p:cNvSpPr>
            <p:nvPr/>
          </p:nvSpPr>
          <p:spPr bwMode="auto">
            <a:xfrm>
              <a:off x="4529818" y="2203304"/>
              <a:ext cx="847725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rabi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lphaL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 b="1" i="1" dirty="0">
                  <a:solidFill>
                    <a:srgbClr val="FF0000"/>
                  </a:solidFill>
                  <a:latin typeface="Calibri" pitchFamily="34" charset="0"/>
                </a:rPr>
                <a:t>EO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 b="1" i="1" dirty="0">
                  <a:solidFill>
                    <a:srgbClr val="FF0000"/>
                  </a:solidFill>
                  <a:latin typeface="Calibri" pitchFamily="34" charset="0"/>
                </a:rPr>
                <a:t>outreach element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200" b="1" i="1" dirty="0">
                  <a:solidFill>
                    <a:srgbClr val="000000"/>
                  </a:solidFill>
                  <a:latin typeface="Calibri" pitchFamily="34" charset="0"/>
                </a:rPr>
                <a:t>=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200" b="1" i="1" dirty="0">
                  <a:solidFill>
                    <a:srgbClr val="000000"/>
                  </a:solidFill>
                  <a:latin typeface="Calibri" pitchFamily="34" charset="0"/>
                </a:rPr>
                <a:t>Thematic expertise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474913" y="2145856"/>
            <a:ext cx="4475162" cy="4157662"/>
            <a:chOff x="1860550" y="1793875"/>
            <a:chExt cx="2178050" cy="4157663"/>
          </a:xfrm>
        </p:grpSpPr>
        <p:sp>
          <p:nvSpPr>
            <p:cNvPr id="55" name="Flowchart: Delay 54"/>
            <p:cNvSpPr/>
            <p:nvPr/>
          </p:nvSpPr>
          <p:spPr>
            <a:xfrm>
              <a:off x="1860550" y="1793875"/>
              <a:ext cx="2178050" cy="4157663"/>
            </a:xfrm>
            <a:prstGeom prst="flowChartDelay">
              <a:avLst/>
            </a:prstGeom>
            <a:solidFill>
              <a:srgbClr val="9BE0FF"/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3621" name="TextBox 58"/>
            <p:cNvSpPr txBox="1">
              <a:spLocks noChangeArrowheads="1"/>
            </p:cNvSpPr>
            <p:nvPr/>
          </p:nvSpPr>
          <p:spPr bwMode="auto">
            <a:xfrm>
              <a:off x="2964959" y="2272888"/>
              <a:ext cx="802413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rabi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lphaL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 b="1" i="1" dirty="0">
                  <a:solidFill>
                    <a:srgbClr val="FF0000"/>
                  </a:solidFill>
                  <a:latin typeface="Calibri" pitchFamily="34" charset="0"/>
                </a:rPr>
                <a:t>EO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 b="1" i="1" dirty="0">
                  <a:solidFill>
                    <a:srgbClr val="FF0000"/>
                  </a:solidFill>
                  <a:latin typeface="Calibri" pitchFamily="34" charset="0"/>
                </a:rPr>
                <a:t>stimulating element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200" b="1" i="1" dirty="0">
                  <a:solidFill>
                    <a:srgbClr val="000000"/>
                  </a:solidFill>
                  <a:latin typeface="Calibri" pitchFamily="34" charset="0"/>
                </a:rPr>
                <a:t>=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200" b="1" i="1" dirty="0">
                  <a:solidFill>
                    <a:srgbClr val="000000"/>
                  </a:solidFill>
                  <a:latin typeface="Calibri" pitchFamily="34" charset="0"/>
                </a:rPr>
                <a:t>Remote sensing expertise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474913" y="2145856"/>
            <a:ext cx="2417762" cy="4157662"/>
            <a:chOff x="1838600" y="1793875"/>
            <a:chExt cx="1371064" cy="4157663"/>
          </a:xfrm>
        </p:grpSpPr>
        <p:sp>
          <p:nvSpPr>
            <p:cNvPr id="61" name="Flowchart: Delay 60"/>
            <p:cNvSpPr/>
            <p:nvPr/>
          </p:nvSpPr>
          <p:spPr>
            <a:xfrm>
              <a:off x="1838600" y="1793875"/>
              <a:ext cx="1371064" cy="4157663"/>
            </a:xfrm>
            <a:prstGeom prst="flowChartDelay">
              <a:avLst/>
            </a:prstGeom>
            <a:solidFill>
              <a:srgbClr val="00FFFF"/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3619" name="TextBox 52"/>
            <p:cNvSpPr txBox="1">
              <a:spLocks noChangeArrowheads="1"/>
            </p:cNvSpPr>
            <p:nvPr/>
          </p:nvSpPr>
          <p:spPr bwMode="auto">
            <a:xfrm>
              <a:off x="2066482" y="2589232"/>
              <a:ext cx="782240" cy="15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rabi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lphaL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 b="1" i="1" dirty="0">
                  <a:solidFill>
                    <a:srgbClr val="FF0000"/>
                  </a:solidFill>
                  <a:latin typeface="Calibri" pitchFamily="34" charset="0"/>
                </a:rPr>
                <a:t>EO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 b="1" i="1" dirty="0">
                  <a:solidFill>
                    <a:srgbClr val="FF0000"/>
                  </a:solidFill>
                  <a:latin typeface="Calibri" pitchFamily="34" charset="0"/>
                </a:rPr>
                <a:t>enabling element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 b="1" i="1" dirty="0">
                  <a:solidFill>
                    <a:srgbClr val="000000"/>
                  </a:solidFill>
                  <a:latin typeface="Calibri" pitchFamily="34" charset="0"/>
                </a:rPr>
                <a:t>=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200" b="1" i="1" dirty="0">
                  <a:solidFill>
                    <a:srgbClr val="000000"/>
                  </a:solidFill>
                  <a:latin typeface="Calibri" pitchFamily="34" charset="0"/>
                </a:rPr>
                <a:t>Technical </a:t>
              </a:r>
              <a:br>
                <a:rPr lang="en-GB" altLang="en-US" sz="1200" b="1" i="1" dirty="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en-GB" altLang="en-US" sz="1200" b="1" i="1" dirty="0">
                  <a:solidFill>
                    <a:srgbClr val="000000"/>
                  </a:solidFill>
                  <a:latin typeface="Calibri" pitchFamily="34" charset="0"/>
                </a:rPr>
                <a:t>&amp; economic interoperability </a:t>
              </a:r>
            </a:p>
          </p:txBody>
        </p:sp>
      </p:grpSp>
      <p:sp>
        <p:nvSpPr>
          <p:cNvPr id="68" name="TextBox 7"/>
          <p:cNvSpPr txBox="1">
            <a:spLocks noChangeArrowheads="1"/>
          </p:cNvSpPr>
          <p:nvPr/>
        </p:nvSpPr>
        <p:spPr bwMode="auto">
          <a:xfrm>
            <a:off x="3006725" y="1664843"/>
            <a:ext cx="329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i="1" u="sng">
                <a:solidFill>
                  <a:schemeClr val="tx1"/>
                </a:solidFill>
                <a:latin typeface="Calibri" pitchFamily="34" charset="0"/>
              </a:rPr>
              <a:t>“Users (activities) to the Data </a:t>
            </a:r>
            <a:r>
              <a:rPr lang="en-US" altLang="en-US" sz="1800" u="sng">
                <a:solidFill>
                  <a:schemeClr val="tx1"/>
                </a:solidFill>
                <a:latin typeface="Calibri" pitchFamily="34" charset="0"/>
              </a:rPr>
              <a:t>”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030788" y="3249168"/>
            <a:ext cx="3436937" cy="2563813"/>
            <a:chOff x="5030788" y="3276600"/>
            <a:chExt cx="3436937" cy="2563813"/>
          </a:xfrm>
        </p:grpSpPr>
        <p:pic>
          <p:nvPicPr>
            <p:cNvPr id="23600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0788" y="4046538"/>
              <a:ext cx="3746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1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000" y="4375150"/>
              <a:ext cx="37623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2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210" y="4794250"/>
              <a:ext cx="376238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3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644" y="5356226"/>
              <a:ext cx="376238" cy="37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4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6763" y="4002088"/>
              <a:ext cx="3746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5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413" y="4376738"/>
              <a:ext cx="37623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6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525" y="4918075"/>
              <a:ext cx="37623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7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025" y="5002213"/>
              <a:ext cx="3746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8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301" y="5281613"/>
              <a:ext cx="3746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9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9775" y="5465763"/>
              <a:ext cx="37623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0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750" y="4203700"/>
              <a:ext cx="374650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1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025" y="4918075"/>
              <a:ext cx="3746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2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3988" y="3276600"/>
              <a:ext cx="374650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3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663" y="4632325"/>
              <a:ext cx="3746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4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1488" y="4289425"/>
              <a:ext cx="37623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5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1275" y="5091113"/>
              <a:ext cx="3746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6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7163" y="3833813"/>
              <a:ext cx="3746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7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388" y="4170363"/>
              <a:ext cx="3746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0" name="Group 64"/>
          <p:cNvGrpSpPr>
            <a:grpSpLocks/>
          </p:cNvGrpSpPr>
          <p:nvPr/>
        </p:nvGrpSpPr>
        <p:grpSpPr bwMode="auto">
          <a:xfrm>
            <a:off x="1085850" y="5712968"/>
            <a:ext cx="1458913" cy="546100"/>
            <a:chOff x="1272875" y="2161187"/>
            <a:chExt cx="1458876" cy="545665"/>
          </a:xfrm>
        </p:grpSpPr>
        <p:sp>
          <p:nvSpPr>
            <p:cNvPr id="66" name="Pentagon 65"/>
            <p:cNvSpPr/>
            <p:nvPr/>
          </p:nvSpPr>
          <p:spPr bwMode="auto">
            <a:xfrm rot="10800000">
              <a:off x="1272875" y="2162774"/>
              <a:ext cx="1108047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7" name="Pentagon 66"/>
            <p:cNvSpPr/>
            <p:nvPr/>
          </p:nvSpPr>
          <p:spPr bwMode="auto">
            <a:xfrm>
              <a:off x="1826899" y="2161187"/>
              <a:ext cx="904852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3561" name="Group 61"/>
          <p:cNvGrpSpPr>
            <a:grpSpLocks/>
          </p:cNvGrpSpPr>
          <p:nvPr/>
        </p:nvGrpSpPr>
        <p:grpSpPr bwMode="auto">
          <a:xfrm>
            <a:off x="1085850" y="5124006"/>
            <a:ext cx="1458913" cy="544512"/>
            <a:chOff x="1272875" y="2161187"/>
            <a:chExt cx="1458876" cy="545665"/>
          </a:xfrm>
        </p:grpSpPr>
        <p:sp>
          <p:nvSpPr>
            <p:cNvPr id="63" name="Pentagon 62"/>
            <p:cNvSpPr/>
            <p:nvPr/>
          </p:nvSpPr>
          <p:spPr bwMode="auto">
            <a:xfrm rot="10800000">
              <a:off x="1272875" y="2162777"/>
              <a:ext cx="1108047" cy="544075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4" name="Pentagon 63"/>
            <p:cNvSpPr/>
            <p:nvPr/>
          </p:nvSpPr>
          <p:spPr bwMode="auto">
            <a:xfrm>
              <a:off x="1826899" y="2161187"/>
              <a:ext cx="904852" cy="544075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3562" name="Group 57"/>
          <p:cNvGrpSpPr>
            <a:grpSpLocks/>
          </p:cNvGrpSpPr>
          <p:nvPr/>
        </p:nvGrpSpPr>
        <p:grpSpPr bwMode="auto">
          <a:xfrm>
            <a:off x="1103313" y="4533456"/>
            <a:ext cx="1458912" cy="546100"/>
            <a:chOff x="1272875" y="2161187"/>
            <a:chExt cx="1458876" cy="545665"/>
          </a:xfrm>
        </p:grpSpPr>
        <p:sp>
          <p:nvSpPr>
            <p:cNvPr id="59" name="Pentagon 58"/>
            <p:cNvSpPr/>
            <p:nvPr/>
          </p:nvSpPr>
          <p:spPr bwMode="auto">
            <a:xfrm rot="10800000">
              <a:off x="1272875" y="2162773"/>
              <a:ext cx="1108048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0" name="Pentagon 59"/>
            <p:cNvSpPr/>
            <p:nvPr/>
          </p:nvSpPr>
          <p:spPr bwMode="auto">
            <a:xfrm>
              <a:off x="1826898" y="2161187"/>
              <a:ext cx="904853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3563" name="Group 52"/>
          <p:cNvGrpSpPr>
            <a:grpSpLocks/>
          </p:cNvGrpSpPr>
          <p:nvPr/>
        </p:nvGrpSpPr>
        <p:grpSpPr bwMode="auto">
          <a:xfrm>
            <a:off x="1103313" y="3944493"/>
            <a:ext cx="1458912" cy="544513"/>
            <a:chOff x="1272875" y="2161187"/>
            <a:chExt cx="1458876" cy="545665"/>
          </a:xfrm>
        </p:grpSpPr>
        <p:sp>
          <p:nvSpPr>
            <p:cNvPr id="54" name="Pentagon 53"/>
            <p:cNvSpPr/>
            <p:nvPr/>
          </p:nvSpPr>
          <p:spPr bwMode="auto">
            <a:xfrm rot="10800000">
              <a:off x="1272875" y="2162778"/>
              <a:ext cx="1108048" cy="544074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7" name="Pentagon 56"/>
            <p:cNvSpPr/>
            <p:nvPr/>
          </p:nvSpPr>
          <p:spPr bwMode="auto">
            <a:xfrm>
              <a:off x="1826898" y="2161187"/>
              <a:ext cx="904853" cy="544074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3564" name="Group 49"/>
          <p:cNvGrpSpPr>
            <a:grpSpLocks/>
          </p:cNvGrpSpPr>
          <p:nvPr/>
        </p:nvGrpSpPr>
        <p:grpSpPr bwMode="auto">
          <a:xfrm>
            <a:off x="1103313" y="3353943"/>
            <a:ext cx="1458912" cy="546100"/>
            <a:chOff x="1272875" y="2161187"/>
            <a:chExt cx="1458876" cy="545665"/>
          </a:xfrm>
        </p:grpSpPr>
        <p:sp>
          <p:nvSpPr>
            <p:cNvPr id="51" name="Pentagon 50"/>
            <p:cNvSpPr/>
            <p:nvPr/>
          </p:nvSpPr>
          <p:spPr bwMode="auto">
            <a:xfrm rot="10800000">
              <a:off x="1272875" y="2162774"/>
              <a:ext cx="1108048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2" name="Pentagon 51"/>
            <p:cNvSpPr/>
            <p:nvPr/>
          </p:nvSpPr>
          <p:spPr bwMode="auto">
            <a:xfrm>
              <a:off x="1826898" y="2161187"/>
              <a:ext cx="904853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3565" name="Group 3"/>
          <p:cNvGrpSpPr>
            <a:grpSpLocks/>
          </p:cNvGrpSpPr>
          <p:nvPr/>
        </p:nvGrpSpPr>
        <p:grpSpPr bwMode="auto">
          <a:xfrm>
            <a:off x="1071563" y="2763393"/>
            <a:ext cx="1457325" cy="546100"/>
            <a:chOff x="1272875" y="2161187"/>
            <a:chExt cx="1458876" cy="545665"/>
          </a:xfrm>
        </p:grpSpPr>
        <p:sp>
          <p:nvSpPr>
            <p:cNvPr id="47" name="Pentagon 46"/>
            <p:cNvSpPr/>
            <p:nvPr/>
          </p:nvSpPr>
          <p:spPr bwMode="auto">
            <a:xfrm rot="10800000">
              <a:off x="1272875" y="2162774"/>
              <a:ext cx="1107665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8" name="Pentagon 47"/>
            <p:cNvSpPr/>
            <p:nvPr/>
          </p:nvSpPr>
          <p:spPr bwMode="auto">
            <a:xfrm>
              <a:off x="1827502" y="2161187"/>
              <a:ext cx="904249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3566" name="Group 7"/>
          <p:cNvGrpSpPr>
            <a:grpSpLocks/>
          </p:cNvGrpSpPr>
          <p:nvPr/>
        </p:nvGrpSpPr>
        <p:grpSpPr bwMode="auto">
          <a:xfrm>
            <a:off x="1085850" y="2174431"/>
            <a:ext cx="1458913" cy="546100"/>
            <a:chOff x="1120475" y="2008787"/>
            <a:chExt cx="1458876" cy="545665"/>
          </a:xfrm>
        </p:grpSpPr>
        <p:sp>
          <p:nvSpPr>
            <p:cNvPr id="46" name="Pentagon 45"/>
            <p:cNvSpPr/>
            <p:nvPr/>
          </p:nvSpPr>
          <p:spPr bwMode="auto">
            <a:xfrm rot="10800000">
              <a:off x="1120475" y="2010373"/>
              <a:ext cx="1108047" cy="54407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Pentagon 6"/>
            <p:cNvSpPr/>
            <p:nvPr/>
          </p:nvSpPr>
          <p:spPr bwMode="auto">
            <a:xfrm>
              <a:off x="1674499" y="2008787"/>
              <a:ext cx="904852" cy="544078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23567" name="TextBox 33"/>
          <p:cNvSpPr txBox="1">
            <a:spLocks noChangeArrowheads="1"/>
          </p:cNvSpPr>
          <p:nvPr/>
        </p:nvSpPr>
        <p:spPr bwMode="auto">
          <a:xfrm>
            <a:off x="1276350" y="2793556"/>
            <a:ext cx="1077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Copernicus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 missions data</a:t>
            </a:r>
          </a:p>
        </p:txBody>
      </p:sp>
      <p:sp>
        <p:nvSpPr>
          <p:cNvPr id="23568" name="TextBox 36"/>
          <p:cNvSpPr txBox="1">
            <a:spLocks noChangeArrowheads="1"/>
          </p:cNvSpPr>
          <p:nvPr/>
        </p:nvSpPr>
        <p:spPr bwMode="auto">
          <a:xfrm>
            <a:off x="1289050" y="3388868"/>
            <a:ext cx="105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Meteo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 missions data</a:t>
            </a:r>
          </a:p>
        </p:txBody>
      </p:sp>
      <p:sp>
        <p:nvSpPr>
          <p:cNvPr id="23569" name="TextBox 39"/>
          <p:cNvSpPr txBox="1">
            <a:spLocks noChangeArrowheads="1"/>
          </p:cNvSpPr>
          <p:nvPr/>
        </p:nvSpPr>
        <p:spPr bwMode="auto">
          <a:xfrm>
            <a:off x="1287463" y="3985768"/>
            <a:ext cx="1055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National 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missions data</a:t>
            </a:r>
          </a:p>
        </p:txBody>
      </p:sp>
      <p:sp>
        <p:nvSpPr>
          <p:cNvPr id="23570" name="TextBox 42"/>
          <p:cNvSpPr txBox="1">
            <a:spLocks noChangeArrowheads="1"/>
          </p:cNvSpPr>
          <p:nvPr/>
        </p:nvSpPr>
        <p:spPr bwMode="auto">
          <a:xfrm>
            <a:off x="1300163" y="4581081"/>
            <a:ext cx="1028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Commercial 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missions data</a:t>
            </a:r>
          </a:p>
        </p:txBody>
      </p:sp>
      <p:sp>
        <p:nvSpPr>
          <p:cNvPr id="23571" name="TextBox 45"/>
          <p:cNvSpPr txBox="1">
            <a:spLocks noChangeArrowheads="1"/>
          </p:cNvSpPr>
          <p:nvPr/>
        </p:nvSpPr>
        <p:spPr bwMode="auto">
          <a:xfrm>
            <a:off x="1347788" y="5738368"/>
            <a:ext cx="933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Airborne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 &amp; in-situ data</a:t>
            </a:r>
          </a:p>
        </p:txBody>
      </p:sp>
      <p:sp>
        <p:nvSpPr>
          <p:cNvPr id="23572" name="TextBox 56"/>
          <p:cNvSpPr txBox="1">
            <a:spLocks noChangeArrowheads="1"/>
          </p:cNvSpPr>
          <p:nvPr/>
        </p:nvSpPr>
        <p:spPr bwMode="auto">
          <a:xfrm>
            <a:off x="1260475" y="5190681"/>
            <a:ext cx="11096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100" b="1">
                <a:solidFill>
                  <a:schemeClr val="bg1"/>
                </a:solidFill>
                <a:latin typeface="Calibri" pitchFamily="34" charset="0"/>
              </a:rPr>
              <a:t>Heritage</a:t>
            </a:r>
            <a:r>
              <a:rPr lang="en-GB" altLang="en-US" sz="1100">
                <a:solidFill>
                  <a:schemeClr val="bg1"/>
                </a:solidFill>
                <a:latin typeface="Calibri" pitchFamily="34" charset="0"/>
              </a:rPr>
              <a:t> missions data </a:t>
            </a:r>
          </a:p>
        </p:txBody>
      </p:sp>
      <p:sp>
        <p:nvSpPr>
          <p:cNvPr id="23573" name="Title 91"/>
          <p:cNvSpPr>
            <a:spLocks noGrp="1"/>
          </p:cNvSpPr>
          <p:nvPr>
            <p:ph type="title" idx="4294967295"/>
          </p:nvPr>
        </p:nvSpPr>
        <p:spPr>
          <a:xfrm>
            <a:off x="500235" y="130805"/>
            <a:ext cx="7242175" cy="892175"/>
          </a:xfrm>
        </p:spPr>
        <p:txBody>
          <a:bodyPr/>
          <a:lstStyle/>
          <a:p>
            <a:pPr algn="ctr"/>
            <a:r>
              <a:rPr lang="en-GB" altLang="en-US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EO Innovation Europe</a:t>
            </a:r>
            <a:r>
              <a:rPr lang="en-GB" altLang="en-US" sz="2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/>
            </a:r>
            <a:br>
              <a:rPr lang="en-GB" altLang="en-US" sz="2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</a:br>
            <a:r>
              <a:rPr lang="en-GB" altLang="en-US" sz="2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GB" altLang="en-US" sz="2400" b="1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elements</a:t>
            </a:r>
            <a:r>
              <a:rPr lang="en-GB" altLang="en-US" sz="2000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 of the network of exploitation platforms</a:t>
            </a:r>
            <a:endParaRPr lang="en-GB" altLang="en-US" sz="2400" i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3574" name="TextBox 13"/>
          <p:cNvSpPr txBox="1">
            <a:spLocks noChangeArrowheads="1"/>
          </p:cNvSpPr>
          <p:nvPr/>
        </p:nvSpPr>
        <p:spPr bwMode="auto">
          <a:xfrm>
            <a:off x="1273175" y="2198243"/>
            <a:ext cx="1082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ESA</a:t>
            </a: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 </a:t>
            </a:r>
            <a:br>
              <a:rPr lang="en-GB" altLang="en-US" sz="1200">
                <a:solidFill>
                  <a:schemeClr val="bg1"/>
                </a:solidFill>
                <a:latin typeface="Calibri" pitchFamily="34" charset="0"/>
              </a:rPr>
            </a:br>
            <a:r>
              <a:rPr lang="en-GB" altLang="en-US" sz="1200">
                <a:solidFill>
                  <a:schemeClr val="bg1"/>
                </a:solidFill>
                <a:latin typeface="Calibri" pitchFamily="34" charset="0"/>
              </a:rPr>
              <a:t>missions data</a:t>
            </a:r>
          </a:p>
        </p:txBody>
      </p:sp>
      <p:sp>
        <p:nvSpPr>
          <p:cNvPr id="8" name="TextBox 46"/>
          <p:cNvSpPr txBox="1">
            <a:spLocks noChangeArrowheads="1"/>
          </p:cNvSpPr>
          <p:nvPr/>
        </p:nvSpPr>
        <p:spPr bwMode="auto">
          <a:xfrm>
            <a:off x="1181100" y="1385443"/>
            <a:ext cx="1266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</a:rPr>
              <a:t>European</a:t>
            </a:r>
            <a:b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</a:rPr>
              <a:t>EO data asset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8765" y="1158768"/>
            <a:ext cx="1161709" cy="5052675"/>
            <a:chOff x="1781553" y="883754"/>
            <a:chExt cx="1160438" cy="5052820"/>
          </a:xfrm>
        </p:grpSpPr>
        <p:pic>
          <p:nvPicPr>
            <p:cNvPr id="23578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1962585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9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4361841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0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2562399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1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3162213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2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3762027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3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4961655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4" name="Picture 2" descr="Multy User ic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84" y="5561468"/>
              <a:ext cx="375106" cy="37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5" name="TextBox 7"/>
            <p:cNvSpPr txBox="1">
              <a:spLocks noChangeArrowheads="1"/>
            </p:cNvSpPr>
            <p:nvPr/>
          </p:nvSpPr>
          <p:spPr bwMode="auto">
            <a:xfrm>
              <a:off x="1781553" y="883754"/>
              <a:ext cx="1160438" cy="1015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rabi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AutoNum type="alphaLcPeriod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119000"/>
                </a:lnSpc>
                <a:spcBef>
                  <a:spcPct val="20000"/>
                </a:spcBef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–"/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 i="1" dirty="0">
                  <a:solidFill>
                    <a:schemeClr val="tx1"/>
                  </a:solidFill>
                  <a:latin typeface="Calibri" pitchFamily="34" charset="0"/>
                </a:rPr>
                <a:t>Traditional data </a:t>
              </a:r>
              <a:r>
                <a:rPr lang="en-US" altLang="en-US" sz="1200" b="1" i="1" dirty="0" smtClean="0">
                  <a:solidFill>
                    <a:schemeClr val="tx1"/>
                  </a:solidFill>
                  <a:latin typeface="Calibri" pitchFamily="34" charset="0"/>
                </a:rPr>
                <a:t>dissemination: </a:t>
              </a:r>
              <a:r>
                <a:rPr lang="en-US" altLang="en-US" sz="1200" b="1" i="1" dirty="0">
                  <a:solidFill>
                    <a:schemeClr val="tx1"/>
                  </a:solidFill>
                  <a:latin typeface="Calibri" pitchFamily="34" charset="0"/>
                </a:rPr>
                <a:t>Data pull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 i="1" dirty="0">
                  <a:solidFill>
                    <a:schemeClr val="tx1"/>
                  </a:solidFill>
                  <a:latin typeface="Calibri" pitchFamily="34" charset="0"/>
                </a:rPr>
                <a:t>Data push</a:t>
              </a:r>
              <a:endParaRPr lang="en-US" altLang="en-US" sz="1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87" name="TextBox 7"/>
          <p:cNvSpPr txBox="1">
            <a:spLocks noChangeArrowheads="1"/>
          </p:cNvSpPr>
          <p:nvPr/>
        </p:nvSpPr>
        <p:spPr bwMode="auto">
          <a:xfrm>
            <a:off x="3089275" y="1356868"/>
            <a:ext cx="3163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i="1" dirty="0">
                <a:solidFill>
                  <a:schemeClr val="tx1"/>
                </a:solidFill>
                <a:latin typeface="Calibri" pitchFamily="34" charset="0"/>
              </a:rPr>
              <a:t>New paradigm: data hosted processing</a:t>
            </a:r>
            <a:endParaRPr lang="en-US" alt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3719513" y="5723286"/>
            <a:ext cx="2533650" cy="523875"/>
          </a:xfrm>
          <a:prstGeom prst="rect">
            <a:avLst/>
          </a:prstGeom>
          <a:solidFill>
            <a:srgbClr val="00B0F0">
              <a:alpha val="69803"/>
            </a:srgbClr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  <a:ea typeface="ＭＳ Ｐゴシック" pitchFamily="34" charset="-128"/>
                <a:sym typeface="Wingdings" pitchFamily="2" charset="2"/>
              </a:rPr>
              <a:t>EO-Innovation Europe framework</a:t>
            </a:r>
            <a:endParaRPr lang="en-GB" sz="1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802096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1100" b="1" dirty="0">
                <a:latin typeface="Calibri" panose="020F0502020204030204" pitchFamily="34" charset="0"/>
              </a:rPr>
              <a:t>Part 2 - </a:t>
            </a:r>
            <a:r>
              <a:rPr lang="en-GB" sz="1100" b="1" i="1" dirty="0">
                <a:latin typeface="Calibri" panose="020F0502020204030204" pitchFamily="34" charset="0"/>
              </a:rPr>
              <a:t>Architecture outline</a:t>
            </a:r>
          </a:p>
        </p:txBody>
      </p:sp>
    </p:spTree>
    <p:extLst>
      <p:ext uri="{BB962C8B-B14F-4D97-AF65-F5344CB8AC3E}">
        <p14:creationId xmlns:p14="http://schemas.microsoft.com/office/powerpoint/2010/main" val="356657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495098" y="2887071"/>
            <a:ext cx="2174123" cy="3349964"/>
            <a:chOff x="1816100" y="3370501"/>
            <a:chExt cx="3506415" cy="1740202"/>
          </a:xfrm>
        </p:grpSpPr>
        <p:sp>
          <p:nvSpPr>
            <p:cNvPr id="99" name="TextBox 98"/>
            <p:cNvSpPr txBox="1"/>
            <p:nvPr/>
          </p:nvSpPr>
          <p:spPr bwMode="auto">
            <a:xfrm>
              <a:off x="1816100" y="3394617"/>
              <a:ext cx="3506415" cy="1716086"/>
            </a:xfrm>
            <a:prstGeom prst="rect">
              <a:avLst/>
            </a:prstGeom>
            <a:solidFill>
              <a:srgbClr val="DDF4FF">
                <a:alpha val="59000"/>
              </a:srgbClr>
            </a:solidFill>
            <a:ln w="6350">
              <a:solidFill>
                <a:schemeClr val="tx1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GB" sz="1200" b="1" dirty="0">
                <a:latin typeface="Calibri" panose="020F0502020204030204" pitchFamily="34" charset="0"/>
                <a:ea typeface="ＭＳ Ｐゴシック" pitchFamily="34" charset="-128"/>
              </a:endParaRPr>
            </a:p>
          </p:txBody>
        </p:sp>
        <p:sp>
          <p:nvSpPr>
            <p:cNvPr id="10306" name="TextBox 62"/>
            <p:cNvSpPr txBox="1">
              <a:spLocks noChangeArrowheads="1"/>
            </p:cNvSpPr>
            <p:nvPr/>
          </p:nvSpPr>
          <p:spPr bwMode="auto">
            <a:xfrm>
              <a:off x="1862707" y="3370501"/>
              <a:ext cx="2583564" cy="137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altLang="en-US" sz="1200" b="1" i="1" dirty="0">
                  <a:latin typeface="American Typewriter" charset="0"/>
                </a:rPr>
                <a:t>Interoperability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07149" y="1626979"/>
            <a:ext cx="1739856" cy="1299579"/>
            <a:chOff x="1207149" y="1626979"/>
            <a:chExt cx="1739856" cy="1299579"/>
          </a:xfrm>
        </p:grpSpPr>
        <p:sp>
          <p:nvSpPr>
            <p:cNvPr id="9" name="Right Arrow 8"/>
            <p:cNvSpPr/>
            <p:nvPr/>
          </p:nvSpPr>
          <p:spPr>
            <a:xfrm rot="5400000">
              <a:off x="1746574" y="2483922"/>
              <a:ext cx="557784" cy="327487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3" name="Group 102"/>
            <p:cNvGrpSpPr>
              <a:grpSpLocks/>
            </p:cNvGrpSpPr>
            <p:nvPr/>
          </p:nvGrpSpPr>
          <p:grpSpPr bwMode="auto">
            <a:xfrm>
              <a:off x="1207149" y="1626979"/>
              <a:ext cx="1739856" cy="1236740"/>
              <a:chOff x="3006152" y="4734598"/>
              <a:chExt cx="1233787" cy="769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4" name="Group 16"/>
              <p:cNvGrpSpPr>
                <a:grpSpLocks/>
              </p:cNvGrpSpPr>
              <p:nvPr/>
            </p:nvGrpSpPr>
            <p:grpSpPr bwMode="auto">
              <a:xfrm>
                <a:off x="3006152" y="4734598"/>
                <a:ext cx="1154393" cy="614537"/>
                <a:chOff x="3006152" y="4734598"/>
                <a:chExt cx="1154393" cy="614537"/>
              </a:xfrm>
            </p:grpSpPr>
            <p:sp>
              <p:nvSpPr>
                <p:cNvPr id="106" name="Rounded Rectangle 105"/>
                <p:cNvSpPr/>
                <p:nvPr/>
              </p:nvSpPr>
              <p:spPr>
                <a:xfrm>
                  <a:off x="3010916" y="4734598"/>
                  <a:ext cx="1149629" cy="613975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pic>
              <p:nvPicPr>
                <p:cNvPr id="107" name="Picture 2" descr="http://www.ams.net.au/sites/default/files/images/icon-IT-support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37643" y="4754175"/>
                  <a:ext cx="351920" cy="352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8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1311" y="4815639"/>
                  <a:ext cx="305716" cy="3021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9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3006152" y="5102914"/>
                  <a:ext cx="505053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lnSpc>
                      <a:spcPct val="119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Font typeface="Verdana" pitchFamily="34" charset="0"/>
                    <a:buAutoNum type="arabicPeriod"/>
                    <a:defRPr sz="1600">
                      <a:solidFill>
                        <a:schemeClr val="bg2"/>
                      </a:solidFill>
                      <a:latin typeface="Verdana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lnSpc>
                      <a:spcPct val="119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Font typeface="Verdana" pitchFamily="34" charset="0"/>
                    <a:buAutoNum type="alphaLcPeriod"/>
                    <a:defRPr sz="1600">
                      <a:solidFill>
                        <a:schemeClr val="bg2"/>
                      </a:solidFill>
                      <a:latin typeface="Verdana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lnSpc>
                      <a:spcPct val="119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Font typeface="Verdana" pitchFamily="34" charset="0"/>
                    <a:buChar char="–"/>
                    <a:defRPr sz="1600">
                      <a:solidFill>
                        <a:schemeClr val="bg2"/>
                      </a:solidFill>
                      <a:latin typeface="Verdana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lnSpc>
                      <a:spcPct val="119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Font typeface="Verdana" pitchFamily="34" charset="0"/>
                    <a:buChar char="–"/>
                    <a:defRPr sz="1600">
                      <a:solidFill>
                        <a:schemeClr val="bg2"/>
                      </a:solidFill>
                      <a:latin typeface="Verdana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lnSpc>
                      <a:spcPct val="119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Font typeface="Verdana" pitchFamily="34" charset="0"/>
                    <a:buChar char="–"/>
                    <a:defRPr sz="1600">
                      <a:solidFill>
                        <a:schemeClr val="bg2"/>
                      </a:solidFill>
                      <a:latin typeface="Verdan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lnSpc>
                      <a:spcPct val="119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Verdana" pitchFamily="34" charset="0"/>
                    <a:buChar char="–"/>
                    <a:defRPr sz="1600">
                      <a:solidFill>
                        <a:schemeClr val="bg2"/>
                      </a:solidFill>
                      <a:latin typeface="Verdan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lnSpc>
                      <a:spcPct val="119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Verdana" pitchFamily="34" charset="0"/>
                    <a:buChar char="–"/>
                    <a:defRPr sz="1600">
                      <a:solidFill>
                        <a:schemeClr val="bg2"/>
                      </a:solidFill>
                      <a:latin typeface="Verdan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lnSpc>
                      <a:spcPct val="119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Verdana" pitchFamily="34" charset="0"/>
                    <a:buChar char="–"/>
                    <a:defRPr sz="1600">
                      <a:solidFill>
                        <a:schemeClr val="bg2"/>
                      </a:solidFill>
                      <a:latin typeface="Verdan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lnSpc>
                      <a:spcPct val="119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Verdana" pitchFamily="34" charset="0"/>
                    <a:buChar char="–"/>
                    <a:defRPr sz="1600">
                      <a:solidFill>
                        <a:schemeClr val="bg2"/>
                      </a:solidFill>
                      <a:latin typeface="Verdana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GB" altLang="en-US" sz="1000" b="1" smtClean="0">
                      <a:solidFill>
                        <a:schemeClr val="tx1"/>
                      </a:solidFill>
                      <a:latin typeface="Calibri" pitchFamily="34" charset="0"/>
                    </a:rPr>
                    <a:t>Data</a:t>
                  </a:r>
                </a:p>
              </p:txBody>
            </p:sp>
          </p:grpSp>
          <p:sp>
            <p:nvSpPr>
              <p:cNvPr id="105" name="TextBox 101"/>
              <p:cNvSpPr txBox="1">
                <a:spLocks noChangeArrowheads="1"/>
              </p:cNvSpPr>
              <p:nvPr/>
            </p:nvSpPr>
            <p:spPr bwMode="auto">
              <a:xfrm>
                <a:off x="3387267" y="5103514"/>
                <a:ext cx="8526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AutoNum type="arabicPeriod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AutoNum type="alphaLcPeriod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GB" altLang="en-US" sz="1000" b="1" dirty="0" smtClean="0">
                    <a:solidFill>
                      <a:schemeClr val="tx1"/>
                    </a:solidFill>
                    <a:latin typeface="Calibri" pitchFamily="34" charset="0"/>
                  </a:rPr>
                  <a:t>Processing power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055592" y="1574674"/>
            <a:ext cx="1153943" cy="1361251"/>
            <a:chOff x="4055592" y="1574674"/>
            <a:chExt cx="1153943" cy="1361251"/>
          </a:xfrm>
        </p:grpSpPr>
        <p:sp>
          <p:nvSpPr>
            <p:cNvPr id="65" name="Right Arrow 64"/>
            <p:cNvSpPr/>
            <p:nvPr/>
          </p:nvSpPr>
          <p:spPr>
            <a:xfrm rot="5400000">
              <a:off x="4349045" y="2493289"/>
              <a:ext cx="557784" cy="327487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8" name="Group 127"/>
            <p:cNvGrpSpPr>
              <a:grpSpLocks/>
            </p:cNvGrpSpPr>
            <p:nvPr/>
          </p:nvGrpSpPr>
          <p:grpSpPr bwMode="auto">
            <a:xfrm>
              <a:off x="4055592" y="1574674"/>
              <a:ext cx="1153943" cy="1021582"/>
              <a:chOff x="4131508" y="3828100"/>
              <a:chExt cx="894738" cy="69537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9" name="Group 16"/>
              <p:cNvGrpSpPr>
                <a:grpSpLocks/>
              </p:cNvGrpSpPr>
              <p:nvPr/>
            </p:nvGrpSpPr>
            <p:grpSpPr bwMode="auto">
              <a:xfrm>
                <a:off x="4131508" y="3828100"/>
                <a:ext cx="894738" cy="695371"/>
                <a:chOff x="3303213" y="4673608"/>
                <a:chExt cx="1303719" cy="457409"/>
              </a:xfrm>
            </p:grpSpPr>
            <p:sp>
              <p:nvSpPr>
                <p:cNvPr id="131" name="Rounded Rectangle 130"/>
                <p:cNvSpPr/>
                <p:nvPr/>
              </p:nvSpPr>
              <p:spPr>
                <a:xfrm>
                  <a:off x="3345966" y="4673608"/>
                  <a:ext cx="1218214" cy="4574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132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3303213" y="4943783"/>
                  <a:ext cx="1303719" cy="1791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lnSpc>
                      <a:spcPct val="119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Font typeface="Verdana" pitchFamily="34" charset="0"/>
                    <a:buAutoNum type="arabicPeriod"/>
                    <a:defRPr sz="1600">
                      <a:solidFill>
                        <a:schemeClr val="bg2"/>
                      </a:solidFill>
                      <a:latin typeface="Verdana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lnSpc>
                      <a:spcPct val="119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Font typeface="Verdana" pitchFamily="34" charset="0"/>
                    <a:buAutoNum type="alphaLcPeriod"/>
                    <a:defRPr sz="1600">
                      <a:solidFill>
                        <a:schemeClr val="bg2"/>
                      </a:solidFill>
                      <a:latin typeface="Verdana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lnSpc>
                      <a:spcPct val="119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Font typeface="Verdana" pitchFamily="34" charset="0"/>
                    <a:buChar char="–"/>
                    <a:defRPr sz="1600">
                      <a:solidFill>
                        <a:schemeClr val="bg2"/>
                      </a:solidFill>
                      <a:latin typeface="Verdana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lnSpc>
                      <a:spcPct val="119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Font typeface="Verdana" pitchFamily="34" charset="0"/>
                    <a:buChar char="–"/>
                    <a:defRPr sz="1600">
                      <a:solidFill>
                        <a:schemeClr val="bg2"/>
                      </a:solidFill>
                      <a:latin typeface="Verdana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lnSpc>
                      <a:spcPct val="119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Font typeface="Verdana" pitchFamily="34" charset="0"/>
                    <a:buChar char="–"/>
                    <a:defRPr sz="1600">
                      <a:solidFill>
                        <a:schemeClr val="bg2"/>
                      </a:solidFill>
                      <a:latin typeface="Verdan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lnSpc>
                      <a:spcPct val="119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Verdana" pitchFamily="34" charset="0"/>
                    <a:buChar char="–"/>
                    <a:defRPr sz="1600">
                      <a:solidFill>
                        <a:schemeClr val="bg2"/>
                      </a:solidFill>
                      <a:latin typeface="Verdan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lnSpc>
                      <a:spcPct val="119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Verdana" pitchFamily="34" charset="0"/>
                    <a:buChar char="–"/>
                    <a:defRPr sz="1600">
                      <a:solidFill>
                        <a:schemeClr val="bg2"/>
                      </a:solidFill>
                      <a:latin typeface="Verdan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lnSpc>
                      <a:spcPct val="119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Verdana" pitchFamily="34" charset="0"/>
                    <a:buChar char="–"/>
                    <a:defRPr sz="1600">
                      <a:solidFill>
                        <a:schemeClr val="bg2"/>
                      </a:solidFill>
                      <a:latin typeface="Verdan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lnSpc>
                      <a:spcPct val="119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Verdana" pitchFamily="34" charset="0"/>
                    <a:buChar char="–"/>
                    <a:defRPr sz="1600">
                      <a:solidFill>
                        <a:schemeClr val="bg2"/>
                      </a:solidFill>
                      <a:latin typeface="Verdana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en-GB" altLang="en-US" sz="1000" b="1" dirty="0" smtClean="0">
                      <a:solidFill>
                        <a:schemeClr val="tx1"/>
                      </a:solidFill>
                      <a:latin typeface="Calibri" pitchFamily="34" charset="0"/>
                    </a:rPr>
                    <a:t>Common enabling elements</a:t>
                  </a:r>
                </a:p>
              </p:txBody>
            </p:sp>
          </p:grpSp>
          <p:pic>
            <p:nvPicPr>
              <p:cNvPr id="130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2063" y="3828104"/>
                <a:ext cx="491047" cy="4910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3" name="Group 12"/>
          <p:cNvGrpSpPr/>
          <p:nvPr/>
        </p:nvGrpSpPr>
        <p:grpSpPr>
          <a:xfrm>
            <a:off x="6452301" y="1574680"/>
            <a:ext cx="1691262" cy="1184367"/>
            <a:chOff x="6452301" y="1574680"/>
            <a:chExt cx="1691262" cy="1184367"/>
          </a:xfrm>
        </p:grpSpPr>
        <p:sp>
          <p:nvSpPr>
            <p:cNvPr id="66" name="Right Arrow 65"/>
            <p:cNvSpPr/>
            <p:nvPr/>
          </p:nvSpPr>
          <p:spPr>
            <a:xfrm rot="5400000">
              <a:off x="6992627" y="2316411"/>
              <a:ext cx="557784" cy="327487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52301" y="1574680"/>
              <a:ext cx="1691262" cy="857906"/>
              <a:chOff x="6313107" y="1560866"/>
              <a:chExt cx="1691262" cy="857906"/>
            </a:xfrm>
          </p:grpSpPr>
          <p:sp>
            <p:nvSpPr>
              <p:cNvPr id="134" name="Rounded Rectangle 133"/>
              <p:cNvSpPr>
                <a:spLocks noChangeArrowheads="1"/>
              </p:cNvSpPr>
              <p:nvPr/>
            </p:nvSpPr>
            <p:spPr bwMode="auto">
              <a:xfrm>
                <a:off x="6313107" y="1560866"/>
                <a:ext cx="1691262" cy="857906"/>
              </a:xfrm>
              <a:prstGeom prst="roundRect">
                <a:avLst>
                  <a:gd name="adj" fmla="val 16667"/>
                </a:avLst>
              </a:prstGeom>
              <a:solidFill>
                <a:srgbClr val="BFBFB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2325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8625" y="1613288"/>
                <a:ext cx="358775" cy="287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232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5513" y="1614081"/>
                <a:ext cx="358775" cy="28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2327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6682" y="1614081"/>
                <a:ext cx="358775" cy="28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24" name="TextBox 123"/>
              <p:cNvSpPr txBox="1"/>
              <p:nvPr/>
            </p:nvSpPr>
            <p:spPr bwMode="auto">
              <a:xfrm>
                <a:off x="6802125" y="1948411"/>
                <a:ext cx="660400" cy="4159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050" b="1" dirty="0">
                    <a:latin typeface="Calibri" panose="020F0502020204030204" pitchFamily="34" charset="0"/>
                    <a:ea typeface="ＭＳ Ｐゴシック" pitchFamily="34" charset="-128"/>
                  </a:rPr>
                  <a:t>EO data tools</a:t>
                </a:r>
              </a:p>
            </p:txBody>
          </p:sp>
        </p:grpSp>
      </p:grpSp>
      <p:grpSp>
        <p:nvGrpSpPr>
          <p:cNvPr id="10245" name="Group 25"/>
          <p:cNvGrpSpPr>
            <a:grpSpLocks/>
          </p:cNvGrpSpPr>
          <p:nvPr/>
        </p:nvGrpSpPr>
        <p:grpSpPr bwMode="auto">
          <a:xfrm>
            <a:off x="1247806" y="2783248"/>
            <a:ext cx="1511300" cy="1423987"/>
            <a:chOff x="88900" y="5345111"/>
            <a:chExt cx="1511302" cy="1423989"/>
          </a:xfrm>
        </p:grpSpPr>
        <p:sp>
          <p:nvSpPr>
            <p:cNvPr id="85" name="Rounded Rectangle 84"/>
            <p:cNvSpPr>
              <a:spLocks noChangeArrowheads="1"/>
            </p:cNvSpPr>
            <p:nvPr/>
          </p:nvSpPr>
          <p:spPr bwMode="auto">
            <a:xfrm>
              <a:off x="88900" y="5345111"/>
              <a:ext cx="1511302" cy="131642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  <a:softEdge rad="254000"/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10298" name="Picture 12" descr="j0289552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470" y="5617791"/>
              <a:ext cx="440185" cy="652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TextBox 86"/>
            <p:cNvSpPr txBox="1"/>
            <p:nvPr/>
          </p:nvSpPr>
          <p:spPr bwMode="auto">
            <a:xfrm>
              <a:off x="338138" y="6246812"/>
              <a:ext cx="1035051" cy="522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200" b="1" dirty="0">
                  <a:latin typeface="Calibri" panose="020F0502020204030204" pitchFamily="34" charset="0"/>
                  <a:ea typeface="ＭＳ Ｐゴシック" pitchFamily="34" charset="-128"/>
                </a:rPr>
                <a:t>Data Storage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71606" y="3824258"/>
            <a:ext cx="1663700" cy="1487487"/>
            <a:chOff x="5499098" y="1433511"/>
            <a:chExt cx="1346202" cy="1244303"/>
          </a:xfrm>
        </p:grpSpPr>
        <p:sp>
          <p:nvSpPr>
            <p:cNvPr id="89" name="Rounded Rectangle 88"/>
            <p:cNvSpPr>
              <a:spLocks noChangeArrowheads="1"/>
            </p:cNvSpPr>
            <p:nvPr/>
          </p:nvSpPr>
          <p:spPr bwMode="auto">
            <a:xfrm>
              <a:off x="5499098" y="1433511"/>
              <a:ext cx="1308101" cy="1162050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  <a:softEdge rad="254000"/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10293" name="Picture 10" descr="BU005259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0199" y="1592265"/>
              <a:ext cx="750887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TextBox 90"/>
            <p:cNvSpPr txBox="1"/>
            <p:nvPr/>
          </p:nvSpPr>
          <p:spPr bwMode="auto">
            <a:xfrm>
              <a:off x="5574886" y="2215682"/>
              <a:ext cx="1270414" cy="4621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200" b="1" dirty="0">
                  <a:latin typeface="Calibri" panose="020F0502020204030204" pitchFamily="34" charset="0"/>
                  <a:ea typeface="ＭＳ Ｐゴシック" pitchFamily="34" charset="-128"/>
                </a:rPr>
                <a:t>High Processing Computing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84306" y="4992626"/>
            <a:ext cx="1574800" cy="1462087"/>
            <a:chOff x="3289298" y="2894011"/>
            <a:chExt cx="1346202" cy="1244303"/>
          </a:xfrm>
        </p:grpSpPr>
        <p:sp>
          <p:nvSpPr>
            <p:cNvPr id="93" name="Rounded Rectangle 92"/>
            <p:cNvSpPr>
              <a:spLocks noChangeArrowheads="1"/>
            </p:cNvSpPr>
            <p:nvPr/>
          </p:nvSpPr>
          <p:spPr bwMode="auto">
            <a:xfrm>
              <a:off x="3289298" y="2894011"/>
              <a:ext cx="1308101" cy="116205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  <a:softEdge rad="254000"/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10288" name="Picture 13" descr="stepfinal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619" y="3121747"/>
              <a:ext cx="6731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TextBox 94"/>
            <p:cNvSpPr txBox="1"/>
            <p:nvPr/>
          </p:nvSpPr>
          <p:spPr bwMode="auto">
            <a:xfrm>
              <a:off x="3365293" y="3676260"/>
              <a:ext cx="1270207" cy="4620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200" b="1" dirty="0">
                  <a:latin typeface="Calibri" panose="020F0502020204030204" pitchFamily="34" charset="0"/>
                  <a:ea typeface="ＭＳ Ｐゴシック" pitchFamily="34" charset="-128"/>
                </a:rPr>
                <a:t>High Bandwidth Network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724910" y="4121320"/>
            <a:ext cx="1739900" cy="878675"/>
            <a:chOff x="4064000" y="3732213"/>
            <a:chExt cx="1739900" cy="878675"/>
          </a:xfrm>
        </p:grpSpPr>
        <p:sp>
          <p:nvSpPr>
            <p:cNvPr id="101" name="Rounded Rectangle 100"/>
            <p:cNvSpPr>
              <a:spLocks noChangeArrowheads="1"/>
            </p:cNvSpPr>
            <p:nvPr/>
          </p:nvSpPr>
          <p:spPr bwMode="auto">
            <a:xfrm>
              <a:off x="4064000" y="3732213"/>
              <a:ext cx="1739900" cy="878675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innerShdw blurRad="63500" dist="50800" dir="13500000">
                <a:schemeClr val="bg1">
                  <a:lumMod val="50000"/>
                  <a:alpha val="50000"/>
                </a:scheme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2" name="TextBox 101"/>
            <p:cNvSpPr txBox="1"/>
            <p:nvPr/>
          </p:nvSpPr>
          <p:spPr bwMode="auto">
            <a:xfrm>
              <a:off x="4152900" y="3732213"/>
              <a:ext cx="1587500" cy="862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300" b="1" u="sng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</a:rPr>
                <a:t>Federated User Management</a:t>
              </a:r>
            </a:p>
            <a:p>
              <a:pPr algn="ctr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</a:rPr>
                <a:t> </a:t>
              </a:r>
            </a:p>
            <a:p>
              <a:pPr algn="ctr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</a:rPr>
                <a:t>Single Sign ON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6643238" y="2876001"/>
            <a:ext cx="1295400" cy="939513"/>
            <a:chOff x="4368800" y="1295400"/>
            <a:chExt cx="1295400" cy="939822"/>
          </a:xfrm>
        </p:grpSpPr>
        <p:sp>
          <p:nvSpPr>
            <p:cNvPr id="120" name="Rounded Rectangle 119"/>
            <p:cNvSpPr>
              <a:spLocks noChangeArrowheads="1"/>
            </p:cNvSpPr>
            <p:nvPr/>
          </p:nvSpPr>
          <p:spPr bwMode="auto">
            <a:xfrm>
              <a:off x="4368800" y="1295400"/>
              <a:ext cx="1295400" cy="939822"/>
            </a:xfrm>
            <a:prstGeom prst="roundRect">
              <a:avLst>
                <a:gd name="adj" fmla="val 26971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>
                <a:rot lat="0" lon="0" rev="1080000"/>
              </a:lightRig>
            </a:scene3d>
            <a:sp3d prstMaterial="matte"/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TextBox 120"/>
            <p:cNvSpPr txBox="1"/>
            <p:nvPr/>
          </p:nvSpPr>
          <p:spPr bwMode="auto">
            <a:xfrm>
              <a:off x="4515642" y="1909243"/>
              <a:ext cx="966787" cy="2779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200" b="1" dirty="0">
                  <a:latin typeface="Calibri" panose="020F0502020204030204" pitchFamily="34" charset="0"/>
                  <a:ea typeface="ＭＳ Ｐゴシック" pitchFamily="34" charset="-128"/>
                </a:rPr>
                <a:t>Toolboxes</a:t>
              </a:r>
            </a:p>
          </p:txBody>
        </p:sp>
        <p:pic>
          <p:nvPicPr>
            <p:cNvPr id="10280" name="Picture 15" descr="29539682-vector-black-toolbox-with-tools-icon-on-white-Stock-Vector-tool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300" y="1445017"/>
              <a:ext cx="612745" cy="506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6561332" y="3946091"/>
            <a:ext cx="1384300" cy="1016407"/>
            <a:chOff x="203200" y="1333500"/>
            <a:chExt cx="1384302" cy="1016729"/>
          </a:xfrm>
        </p:grpSpPr>
        <p:sp>
          <p:nvSpPr>
            <p:cNvPr id="111" name="Rounded Rectangle 110"/>
            <p:cNvSpPr>
              <a:spLocks noChangeArrowheads="1"/>
            </p:cNvSpPr>
            <p:nvPr/>
          </p:nvSpPr>
          <p:spPr bwMode="auto">
            <a:xfrm>
              <a:off x="203200" y="1333500"/>
              <a:ext cx="1384302" cy="98023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>
                <a:rot lat="0" lon="0" rev="15900000"/>
              </a:lightRig>
            </a:scene3d>
            <a:sp3d prstMaterial="metal"/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TextBox 112"/>
            <p:cNvSpPr txBox="1"/>
            <p:nvPr/>
          </p:nvSpPr>
          <p:spPr bwMode="auto">
            <a:xfrm>
              <a:off x="355598" y="1888120"/>
              <a:ext cx="1035051" cy="4621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200" b="1" dirty="0">
                  <a:latin typeface="Calibri" panose="020F0502020204030204" pitchFamily="34" charset="0"/>
                  <a:ea typeface="ＭＳ Ｐゴシック" pitchFamily="34" charset="-128"/>
                </a:rPr>
                <a:t>Data Analytics</a:t>
              </a:r>
            </a:p>
          </p:txBody>
        </p:sp>
        <p:pic>
          <p:nvPicPr>
            <p:cNvPr id="10275" name="Picture 18" descr="Unknown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48" y="1386933"/>
              <a:ext cx="5778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539105" y="5011485"/>
            <a:ext cx="1384300" cy="1225550"/>
            <a:chOff x="2336800" y="1244600"/>
            <a:chExt cx="1384302" cy="1225932"/>
          </a:xfrm>
        </p:grpSpPr>
        <p:grpSp>
          <p:nvGrpSpPr>
            <p:cNvPr id="10267" name="Group 13"/>
            <p:cNvGrpSpPr>
              <a:grpSpLocks/>
            </p:cNvGrpSpPr>
            <p:nvPr/>
          </p:nvGrpSpPr>
          <p:grpSpPr bwMode="auto">
            <a:xfrm>
              <a:off x="2336800" y="1257299"/>
              <a:ext cx="1384302" cy="1213233"/>
              <a:chOff x="2057400" y="4584699"/>
              <a:chExt cx="1384302" cy="1213233"/>
            </a:xfrm>
          </p:grpSpPr>
          <p:sp>
            <p:nvSpPr>
              <p:cNvPr id="115" name="Rounded Rectangle 114"/>
              <p:cNvSpPr>
                <a:spLocks noChangeArrowheads="1"/>
              </p:cNvSpPr>
              <p:nvPr/>
            </p:nvSpPr>
            <p:spPr bwMode="auto">
              <a:xfrm>
                <a:off x="2057400" y="4584699"/>
                <a:ext cx="1384302" cy="1213233"/>
              </a:xfrm>
              <a:prstGeom prst="roundRect">
                <a:avLst>
                  <a:gd name="adj" fmla="val 4162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>
                  <a:rot lat="1195241" lon="2119148" rev="109016"/>
                </a:camera>
                <a:lightRig rig="threePt" dir="t">
                  <a:rot lat="0" lon="0" rev="1080000"/>
                </a:lightRig>
              </a:scene3d>
              <a:sp3d prstMaterial="matte"/>
            </p:spPr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 bwMode="auto">
              <a:xfrm>
                <a:off x="2291708" y="5349385"/>
                <a:ext cx="1035051" cy="2779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200" b="1" dirty="0">
                    <a:latin typeface="Calibri" panose="020F0502020204030204" pitchFamily="34" charset="0"/>
                    <a:ea typeface="ＭＳ Ｐゴシック" pitchFamily="34" charset="-128"/>
                  </a:rPr>
                  <a:t>Data Cube</a:t>
                </a:r>
              </a:p>
            </p:txBody>
          </p:sp>
        </p:grpSp>
        <p:pic>
          <p:nvPicPr>
            <p:cNvPr id="10268" name="Picture 22" descr="olap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591" y="1244600"/>
              <a:ext cx="1039983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" name="TextBox 136"/>
          <p:cNvSpPr txBox="1"/>
          <p:nvPr/>
        </p:nvSpPr>
        <p:spPr>
          <a:xfrm>
            <a:off x="822960" y="1103040"/>
            <a:ext cx="75438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Exploitation Platforms typically feature </a:t>
            </a:r>
            <a:r>
              <a:rPr lang="en-US" sz="1600" b="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a set of components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. For example:</a:t>
            </a:r>
            <a:endParaRPr lang="en-US" sz="1600" strike="sngStrike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801110" y="3216239"/>
            <a:ext cx="1600200" cy="741876"/>
            <a:chOff x="2006600" y="3800198"/>
            <a:chExt cx="1600200" cy="741876"/>
          </a:xfrm>
        </p:grpSpPr>
        <p:sp>
          <p:nvSpPr>
            <p:cNvPr id="57" name="Rounded Rectangle 56"/>
            <p:cNvSpPr>
              <a:spLocks noChangeArrowheads="1"/>
            </p:cNvSpPr>
            <p:nvPr/>
          </p:nvSpPr>
          <p:spPr bwMode="auto">
            <a:xfrm>
              <a:off x="2019300" y="3800198"/>
              <a:ext cx="1587500" cy="74187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innerShdw blurRad="63500" dist="50800" dir="13500000">
                <a:schemeClr val="bg1">
                  <a:lumMod val="50000"/>
                  <a:alpha val="50000"/>
                </a:scheme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TextBox 57"/>
            <p:cNvSpPr txBox="1"/>
            <p:nvPr/>
          </p:nvSpPr>
          <p:spPr bwMode="auto">
            <a:xfrm>
              <a:off x="2006600" y="3846513"/>
              <a:ext cx="1600200" cy="6619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300" b="1" u="sng" dirty="0">
                  <a:latin typeface="Calibri" panose="020F0502020204030204" pitchFamily="34" charset="0"/>
                  <a:ea typeface="ＭＳ Ｐゴシック" pitchFamily="34" charset="-128"/>
                </a:rPr>
                <a:t>Data/Tools/Services</a:t>
              </a:r>
            </a:p>
            <a:p>
              <a:pPr algn="ctr">
                <a:defRPr/>
              </a:pPr>
              <a:endParaRPr lang="en-GB" sz="1200" b="1" dirty="0">
                <a:latin typeface="Calibri" panose="020F0502020204030204" pitchFamily="34" charset="0"/>
                <a:ea typeface="ＭＳ Ｐゴシック" pitchFamily="34" charset="-128"/>
              </a:endParaRPr>
            </a:p>
            <a:p>
              <a:pPr algn="ctr">
                <a:defRPr/>
              </a:pPr>
              <a:r>
                <a:rPr lang="en-GB" sz="1200" b="1" dirty="0">
                  <a:latin typeface="Calibri" panose="020F0502020204030204" pitchFamily="34" charset="0"/>
                  <a:ea typeface="ＭＳ Ｐゴシック" pitchFamily="34" charset="-128"/>
                </a:rPr>
                <a:t> Resources accounting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750310" y="5128602"/>
            <a:ext cx="1689100" cy="976312"/>
            <a:chOff x="-25400" y="3783014"/>
            <a:chExt cx="1689100" cy="976312"/>
          </a:xfrm>
        </p:grpSpPr>
        <p:sp>
          <p:nvSpPr>
            <p:cNvPr id="97" name="Rounded Rectangle 96"/>
            <p:cNvSpPr>
              <a:spLocks noChangeArrowheads="1"/>
            </p:cNvSpPr>
            <p:nvPr/>
          </p:nvSpPr>
          <p:spPr bwMode="auto">
            <a:xfrm>
              <a:off x="25400" y="3783014"/>
              <a:ext cx="1562100" cy="97631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innerShdw blurRad="63500" dist="50800" dir="13500000">
                <a:schemeClr val="bg1">
                  <a:lumMod val="50000"/>
                  <a:alpha val="50000"/>
                </a:scheme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-25400" y="3897313"/>
              <a:ext cx="1689100" cy="6924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300" b="1" dirty="0" smtClean="0">
                  <a:latin typeface="Calibri" panose="020F0502020204030204" pitchFamily="34" charset="0"/>
                  <a:ea typeface="ＭＳ Ｐゴシック" pitchFamily="34" charset="-128"/>
                </a:rPr>
                <a:t>Sandbox </a:t>
              </a:r>
              <a:br>
                <a:rPr lang="en-GB" sz="1300" b="1" dirty="0" smtClean="0">
                  <a:latin typeface="Calibri" panose="020F0502020204030204" pitchFamily="34" charset="0"/>
                  <a:ea typeface="ＭＳ Ｐゴシック" pitchFamily="34" charset="-128"/>
                </a:rPr>
              </a:br>
              <a:r>
                <a:rPr lang="en-GB" sz="1300" b="1" dirty="0" smtClean="0">
                  <a:latin typeface="Calibri" panose="020F0502020204030204" pitchFamily="34" charset="0"/>
                  <a:ea typeface="ＭＳ Ｐゴシック" pitchFamily="34" charset="-128"/>
                </a:rPr>
                <a:t>+ </a:t>
              </a:r>
              <a:br>
                <a:rPr lang="en-GB" sz="1300" b="1" dirty="0" smtClean="0">
                  <a:latin typeface="Calibri" panose="020F0502020204030204" pitchFamily="34" charset="0"/>
                  <a:ea typeface="ＭＳ Ｐゴシック" pitchFamily="34" charset="-128"/>
                </a:rPr>
              </a:br>
              <a:r>
                <a:rPr lang="en-GB" sz="1300" b="1" dirty="0" smtClean="0">
                  <a:latin typeface="Calibri" panose="020F0502020204030204" pitchFamily="34" charset="0"/>
                  <a:ea typeface="ＭＳ Ｐゴシック" pitchFamily="34" charset="-128"/>
                </a:rPr>
                <a:t>Workflow </a:t>
              </a:r>
              <a:r>
                <a:rPr lang="en-GB" sz="1300" b="1" dirty="0">
                  <a:latin typeface="Calibri" panose="020F0502020204030204" pitchFamily="34" charset="0"/>
                  <a:ea typeface="ＭＳ Ｐゴシック" pitchFamily="34" charset="-128"/>
                </a:rPr>
                <a:t>chaining</a:t>
              </a:r>
            </a:p>
          </p:txBody>
        </p:sp>
      </p:grpSp>
      <p:sp>
        <p:nvSpPr>
          <p:cNvPr id="62" name="Title 91"/>
          <p:cNvSpPr txBox="1">
            <a:spLocks/>
          </p:cNvSpPr>
          <p:nvPr/>
        </p:nvSpPr>
        <p:spPr bwMode="auto">
          <a:xfrm>
            <a:off x="1379245" y="130804"/>
            <a:ext cx="5942630" cy="892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altLang="en-US" sz="2800" b="1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EO Innovation Europe</a:t>
            </a:r>
            <a:r>
              <a:rPr lang="en-GB" altLang="en-US" sz="2800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/>
            </a:r>
            <a:br>
              <a:rPr lang="en-GB" altLang="en-US" sz="2800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</a:br>
            <a:r>
              <a:rPr lang="en-GB" altLang="en-US" sz="2400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GB" altLang="en-US" sz="2400" b="1" i="1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components</a:t>
            </a:r>
            <a:r>
              <a:rPr lang="en-GB" altLang="en-US" sz="2000" i="1" kern="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 of each exploitation platform</a:t>
            </a:r>
            <a:endParaRPr lang="en-GB" altLang="en-US" sz="2400" i="1" kern="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0" y="0"/>
            <a:ext cx="1802096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1100" b="1" dirty="0">
                <a:latin typeface="Calibri" panose="020F0502020204030204" pitchFamily="34" charset="0"/>
              </a:rPr>
              <a:t>Part 2 - </a:t>
            </a:r>
            <a:r>
              <a:rPr lang="en-GB" sz="1100" b="1" i="1" dirty="0">
                <a:latin typeface="Calibri" panose="020F0502020204030204" pitchFamily="34" charset="0"/>
              </a:rPr>
              <a:t>Architecture outline</a:t>
            </a:r>
          </a:p>
        </p:txBody>
      </p:sp>
    </p:spTree>
    <p:extLst>
      <p:ext uri="{BB962C8B-B14F-4D97-AF65-F5344CB8AC3E}">
        <p14:creationId xmlns:p14="http://schemas.microsoft.com/office/powerpoint/2010/main" val="108356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_NEW_PPT_Proposal-A_4x3" id="{F0631D13-FDB2-8744-A9E4-ABADC23E0550}" vid="{08D0F2E3-D15B-C549-B100-8716B2DF5E0C}"/>
    </a:ext>
  </a:extLst>
</a:theme>
</file>

<file path=ppt/theme/theme2.xml><?xml version="1.0" encoding="utf-8"?>
<a:theme xmlns:a="http://schemas.openxmlformats.org/drawingml/2006/main" name="ESA Presentation 1">
  <a:themeElements>
    <a:clrScheme name="ESA Presentation 1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1905</Words>
  <Application>Microsoft Macintosh PowerPoint</Application>
  <PresentationFormat>On-screen Show (4:3)</PresentationFormat>
  <Paragraphs>471</Paragraphs>
  <Slides>20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ESA Presentation</vt:lpstr>
      <vt:lpstr>ESA Presentation 1</vt:lpstr>
      <vt:lpstr>Towards a network of Earth Observation Exploitation Platforms  “EO-Innovation Europe”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EO Innovation Europe  elements of the network of exploitation platforms</vt:lpstr>
      <vt:lpstr>PowerPoint Presentation</vt:lpstr>
      <vt:lpstr>PowerPoint Presentation</vt:lpstr>
      <vt:lpstr>PowerPoint Presentation</vt:lpstr>
      <vt:lpstr>PowerPoint Presentation</vt:lpstr>
      <vt:lpstr>EO Innovation Europe  an architectural framework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EO Innovation Europe  some current prototyping activities at ESA</vt:lpstr>
      <vt:lpstr>PowerPoint Presentation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Affordability Considerations for CMIN'16</dc:title>
  <dc:subject>Affordability Considerations for CMIN'16</dc:subject>
  <dc:creator>HIF-FC</dc:creator>
  <cp:lastModifiedBy>Mirko Albani</cp:lastModifiedBy>
  <cp:revision>622</cp:revision>
  <cp:lastPrinted>2016-09-19T14:37:46Z</cp:lastPrinted>
  <dcterms:created xsi:type="dcterms:W3CDTF">2016-02-08T15:39:44Z</dcterms:created>
  <dcterms:modified xsi:type="dcterms:W3CDTF">2016-09-19T14:37:53Z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Issue Date">
    <vt:filetime>2015-06-30T22:00:00Z</vt:filetime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