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3" r:id="rId1"/>
  </p:sldMasterIdLst>
  <p:notesMasterIdLst>
    <p:notesMasterId r:id="rId60"/>
  </p:notesMasterIdLst>
  <p:sldIdLst>
    <p:sldId id="256" r:id="rId2"/>
    <p:sldId id="272" r:id="rId3"/>
    <p:sldId id="352" r:id="rId4"/>
    <p:sldId id="282" r:id="rId5"/>
    <p:sldId id="347" r:id="rId6"/>
    <p:sldId id="263" r:id="rId7"/>
    <p:sldId id="355" r:id="rId8"/>
    <p:sldId id="353" r:id="rId9"/>
    <p:sldId id="354" r:id="rId10"/>
    <p:sldId id="348" r:id="rId11"/>
    <p:sldId id="329" r:id="rId12"/>
    <p:sldId id="291" r:id="rId13"/>
    <p:sldId id="273" r:id="rId14"/>
    <p:sldId id="368" r:id="rId15"/>
    <p:sldId id="356" r:id="rId16"/>
    <p:sldId id="377" r:id="rId17"/>
    <p:sldId id="274" r:id="rId18"/>
    <p:sldId id="357" r:id="rId19"/>
    <p:sldId id="358" r:id="rId20"/>
    <p:sldId id="362" r:id="rId21"/>
    <p:sldId id="359" r:id="rId22"/>
    <p:sldId id="361" r:id="rId23"/>
    <p:sldId id="363" r:id="rId24"/>
    <p:sldId id="391" r:id="rId25"/>
    <p:sldId id="392" r:id="rId26"/>
    <p:sldId id="393" r:id="rId27"/>
    <p:sldId id="375" r:id="rId28"/>
    <p:sldId id="378" r:id="rId29"/>
    <p:sldId id="379" r:id="rId30"/>
    <p:sldId id="317" r:id="rId31"/>
    <p:sldId id="327" r:id="rId32"/>
    <p:sldId id="364" r:id="rId33"/>
    <p:sldId id="370" r:id="rId34"/>
    <p:sldId id="313" r:id="rId35"/>
    <p:sldId id="314" r:id="rId36"/>
    <p:sldId id="315" r:id="rId37"/>
    <p:sldId id="366" r:id="rId38"/>
    <p:sldId id="350" r:id="rId39"/>
    <p:sldId id="307" r:id="rId40"/>
    <p:sldId id="369" r:id="rId41"/>
    <p:sldId id="328" r:id="rId42"/>
    <p:sldId id="383" r:id="rId43"/>
    <p:sldId id="381" r:id="rId44"/>
    <p:sldId id="332" r:id="rId45"/>
    <p:sldId id="309" r:id="rId46"/>
    <p:sldId id="387" r:id="rId47"/>
    <p:sldId id="388" r:id="rId48"/>
    <p:sldId id="389" r:id="rId49"/>
    <p:sldId id="390" r:id="rId50"/>
    <p:sldId id="384" r:id="rId51"/>
    <p:sldId id="334" r:id="rId52"/>
    <p:sldId id="372" r:id="rId53"/>
    <p:sldId id="385" r:id="rId54"/>
    <p:sldId id="346" r:id="rId55"/>
    <p:sldId id="341" r:id="rId56"/>
    <p:sldId id="344" r:id="rId57"/>
    <p:sldId id="284" r:id="rId58"/>
    <p:sldId id="351"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519A0F28-9F75-491B-BB79-AA7202420513}">
          <p14:sldIdLst>
            <p14:sldId id="256"/>
            <p14:sldId id="272"/>
            <p14:sldId id="352"/>
            <p14:sldId id="282"/>
            <p14:sldId id="347"/>
            <p14:sldId id="263"/>
            <p14:sldId id="355"/>
            <p14:sldId id="353"/>
            <p14:sldId id="354"/>
            <p14:sldId id="348"/>
            <p14:sldId id="329"/>
            <p14:sldId id="291"/>
            <p14:sldId id="273"/>
            <p14:sldId id="368"/>
            <p14:sldId id="356"/>
            <p14:sldId id="377"/>
            <p14:sldId id="274"/>
            <p14:sldId id="357"/>
            <p14:sldId id="358"/>
            <p14:sldId id="362"/>
            <p14:sldId id="359"/>
            <p14:sldId id="361"/>
            <p14:sldId id="363"/>
            <p14:sldId id="391"/>
            <p14:sldId id="392"/>
            <p14:sldId id="393"/>
            <p14:sldId id="375"/>
            <p14:sldId id="378"/>
            <p14:sldId id="379"/>
            <p14:sldId id="317"/>
            <p14:sldId id="327"/>
            <p14:sldId id="364"/>
            <p14:sldId id="370"/>
            <p14:sldId id="313"/>
            <p14:sldId id="314"/>
            <p14:sldId id="315"/>
            <p14:sldId id="366"/>
            <p14:sldId id="350"/>
            <p14:sldId id="307"/>
            <p14:sldId id="369"/>
            <p14:sldId id="328"/>
            <p14:sldId id="383"/>
            <p14:sldId id="381"/>
            <p14:sldId id="332"/>
            <p14:sldId id="309"/>
            <p14:sldId id="387"/>
            <p14:sldId id="388"/>
            <p14:sldId id="389"/>
            <p14:sldId id="390"/>
            <p14:sldId id="384"/>
            <p14:sldId id="334"/>
            <p14:sldId id="372"/>
            <p14:sldId id="385"/>
            <p14:sldId id="346"/>
            <p14:sldId id="341"/>
            <p14:sldId id="344"/>
            <p14:sldId id="284"/>
            <p14:sldId id="351"/>
          </p14:sldIdLst>
        </p14:section>
      </p14:sectionLst>
    </p:ex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1798" autoAdjust="0"/>
  </p:normalViewPr>
  <p:slideViewPr>
    <p:cSldViewPr snapToGrid="0" snapToObjects="1" showGuides="1">
      <p:cViewPr>
        <p:scale>
          <a:sx n="66" d="100"/>
          <a:sy n="66" d="100"/>
        </p:scale>
        <p:origin x="-486" y="-162"/>
      </p:cViewPr>
      <p:guideLst>
        <p:guide orient="horz" pos="216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file:///D:\Utilisateurs\airaudj\AppData\Local\Temp\7zOC35F.tmp\Appendix_C-CloudOutages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SG"/>
              <a:t>Breakdown of Cloud Provider - Incidents</a:t>
            </a:r>
          </a:p>
        </c:rich>
      </c:tx>
      <c:layout/>
      <c:overlay val="0"/>
    </c:title>
    <c:autoTitleDeleted val="0"/>
    <c:plotArea>
      <c:layout/>
      <c:pieChart>
        <c:varyColors val="1"/>
        <c:ser>
          <c:idx val="0"/>
          <c:order val="0"/>
          <c:dLbls>
            <c:spPr>
              <a:noFill/>
              <a:ln>
                <a:noFill/>
              </a:ln>
              <a:effectLst/>
            </c:spPr>
            <c:showLegendKey val="0"/>
            <c:showVal val="0"/>
            <c:showCatName val="1"/>
            <c:showSerName val="0"/>
            <c:showPercent val="0"/>
            <c:showBubbleSize val="0"/>
            <c:showLeaderLines val="1"/>
            <c:extLst>
              <c:ext xmlns:c15="http://schemas.microsoft.com/office/drawing/2012/chart" uri="{CE6537A1-D6FC-4f65-9D91-7224C49458BB}">
                <c15:layout/>
              </c:ext>
            </c:extLst>
          </c:dLbls>
          <c:cat>
            <c:strRef>
              <c:f>Sheet1!$A$167:$A$213</c:f>
              <c:strCache>
                <c:ptCount val="47"/>
                <c:pt idx="0">
                  <c:v>Amazon</c:v>
                </c:pt>
                <c:pt idx="1">
                  <c:v>Google</c:v>
                </c:pt>
                <c:pt idx="2">
                  <c:v>Microsoft</c:v>
                </c:pt>
                <c:pt idx="3">
                  <c:v>Sony</c:v>
                </c:pt>
                <c:pt idx="4">
                  <c:v>Apple</c:v>
                </c:pt>
                <c:pt idx="5">
                  <c:v>Facebook</c:v>
                </c:pt>
                <c:pt idx="6">
                  <c:v>Salesforce.com</c:v>
                </c:pt>
                <c:pt idx="7">
                  <c:v>VMWare</c:v>
                </c:pt>
                <c:pt idx="8">
                  <c:v>Citigroup</c:v>
                </c:pt>
                <c:pt idx="9">
                  <c:v>Flickr</c:v>
                </c:pt>
                <c:pt idx="10">
                  <c:v>Nokia</c:v>
                </c:pt>
                <c:pt idx="11">
                  <c:v>Oracle</c:v>
                </c:pt>
                <c:pt idx="12">
                  <c:v>Rackspace</c:v>
                </c:pt>
                <c:pt idx="13">
                  <c:v>Sage</c:v>
                </c:pt>
                <c:pt idx="14">
                  <c:v>Twitter</c:v>
                </c:pt>
                <c:pt idx="15">
                  <c:v>Xcalibre</c:v>
                </c:pt>
                <c:pt idx="16">
                  <c:v>Acer</c:v>
                </c:pt>
                <c:pt idx="17">
                  <c:v>Atari &amp; Square Enix</c:v>
                </c:pt>
                <c:pt idx="18">
                  <c:v>Cloud Engines</c:v>
                </c:pt>
                <c:pt idx="19">
                  <c:v>Cloud Nine</c:v>
                </c:pt>
                <c:pt idx="20">
                  <c:v>CyberLynk</c:v>
                </c:pt>
                <c:pt idx="21">
                  <c:v>Danger</c:v>
                </c:pt>
                <c:pt idx="22">
                  <c:v>Dropbox</c:v>
                </c:pt>
                <c:pt idx="23">
                  <c:v>Electronic Arts</c:v>
                </c:pt>
                <c:pt idx="24">
                  <c:v>EMC</c:v>
                </c:pt>
                <c:pt idx="25">
                  <c:v>EndNote</c:v>
                </c:pt>
                <c:pt idx="26">
                  <c:v>Epsilon</c:v>
                </c:pt>
                <c:pt idx="27">
                  <c:v>GoGrid</c:v>
                </c:pt>
                <c:pt idx="28">
                  <c:v>Heartland</c:v>
                </c:pt>
                <c:pt idx="29">
                  <c:v>HP</c:v>
                </c:pt>
                <c:pt idx="30">
                  <c:v>Humyo</c:v>
                </c:pt>
                <c:pt idx="31">
                  <c:v>Intuit</c:v>
                </c:pt>
                <c:pt idx="32">
                  <c:v>Iron Mountain</c:v>
                </c:pt>
                <c:pt idx="33">
                  <c:v>LastPass</c:v>
                </c:pt>
                <c:pt idx="34">
                  <c:v>Liquid Motors</c:v>
                </c:pt>
                <c:pt idx="35">
                  <c:v>Livedrive</c:v>
                </c:pt>
                <c:pt idx="36">
                  <c:v>Ma.gnolia</c:v>
                </c:pt>
                <c:pt idx="37">
                  <c:v>Netflix</c:v>
                </c:pt>
                <c:pt idx="38">
                  <c:v>Nirvanix</c:v>
                </c:pt>
                <c:pt idx="39">
                  <c:v>Ricoh</c:v>
                </c:pt>
                <c:pt idx="40">
                  <c:v>RSA</c:v>
                </c:pt>
                <c:pt idx="41">
                  <c:v>SK Communications</c:v>
                </c:pt>
                <c:pt idx="42">
                  <c:v>SwissDisk</c:v>
                </c:pt>
                <c:pt idx="43">
                  <c:v>Terremark</c:v>
                </c:pt>
                <c:pt idx="44">
                  <c:v>Toshiba</c:v>
                </c:pt>
                <c:pt idx="45">
                  <c:v>Zendesk</c:v>
                </c:pt>
                <c:pt idx="46">
                  <c:v>Zoho</c:v>
                </c:pt>
              </c:strCache>
            </c:strRef>
          </c:cat>
          <c:val>
            <c:numRef>
              <c:f>Sheet1!$B$167:$B$213</c:f>
              <c:numCache>
                <c:formatCode>General</c:formatCode>
                <c:ptCount val="47"/>
                <c:pt idx="0">
                  <c:v>23</c:v>
                </c:pt>
                <c:pt idx="1">
                  <c:v>18</c:v>
                </c:pt>
                <c:pt idx="2">
                  <c:v>16</c:v>
                </c:pt>
                <c:pt idx="3">
                  <c:v>13</c:v>
                </c:pt>
                <c:pt idx="4">
                  <c:v>6</c:v>
                </c:pt>
                <c:pt idx="5">
                  <c:v>4</c:v>
                </c:pt>
                <c:pt idx="6">
                  <c:v>4</c:v>
                </c:pt>
                <c:pt idx="7">
                  <c:v>3</c:v>
                </c:pt>
                <c:pt idx="8">
                  <c:v>2</c:v>
                </c:pt>
                <c:pt idx="9">
                  <c:v>2</c:v>
                </c:pt>
                <c:pt idx="10">
                  <c:v>2</c:v>
                </c:pt>
                <c:pt idx="11">
                  <c:v>2</c:v>
                </c:pt>
                <c:pt idx="12">
                  <c:v>2</c:v>
                </c:pt>
                <c:pt idx="13">
                  <c:v>2</c:v>
                </c:pt>
                <c:pt idx="14">
                  <c:v>2</c:v>
                </c:pt>
                <c:pt idx="15">
                  <c:v>2</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numCache>
            </c:numRef>
          </c:val>
        </c:ser>
        <c:dLbls>
          <c:showLegendKey val="0"/>
          <c:showVal val="0"/>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5CBE01-6F03-4D14-AE8A-57CA687533D1}" type="doc">
      <dgm:prSet loTypeId="urn:microsoft.com/office/officeart/2005/8/layout/chevron1" loCatId="process" qsTypeId="urn:microsoft.com/office/officeart/2005/8/quickstyle/simple1" qsCatId="simple" csTypeId="urn:microsoft.com/office/officeart/2005/8/colors/colorful1" csCatId="colorful" phldr="1"/>
      <dgm:spPr/>
    </dgm:pt>
    <dgm:pt modelId="{AB175523-FE62-4E6D-9F07-81E4879C56AB}">
      <dgm:prSet phldrT="[Texte]"/>
      <dgm:spPr/>
      <dgm:t>
        <a:bodyPr/>
        <a:lstStyle/>
        <a:p>
          <a:r>
            <a:rPr lang="fr-FR" dirty="0" smtClean="0"/>
            <a:t>Security</a:t>
          </a:r>
          <a:endParaRPr lang="fr-FR" dirty="0"/>
        </a:p>
      </dgm:t>
    </dgm:pt>
    <dgm:pt modelId="{25DA6151-34B4-4DFB-95ED-FADF891A2EE6}" type="parTrans" cxnId="{42B8B42F-D901-4825-A964-B3799574407F}">
      <dgm:prSet/>
      <dgm:spPr/>
      <dgm:t>
        <a:bodyPr/>
        <a:lstStyle/>
        <a:p>
          <a:endParaRPr lang="fr-FR"/>
        </a:p>
      </dgm:t>
    </dgm:pt>
    <dgm:pt modelId="{1E3AC307-6D43-46A1-82E5-0E5F40FA9302}" type="sibTrans" cxnId="{42B8B42F-D901-4825-A964-B3799574407F}">
      <dgm:prSet/>
      <dgm:spPr/>
      <dgm:t>
        <a:bodyPr/>
        <a:lstStyle/>
        <a:p>
          <a:endParaRPr lang="fr-FR"/>
        </a:p>
      </dgm:t>
    </dgm:pt>
    <dgm:pt modelId="{AAA91FC1-3AB9-4861-90B2-17181F2EAA20}">
      <dgm:prSet phldrT="[Texte]"/>
      <dgm:spPr/>
      <dgm:t>
        <a:bodyPr/>
        <a:lstStyle/>
        <a:p>
          <a:r>
            <a:rPr lang="fr-FR" dirty="0" smtClean="0"/>
            <a:t>Trust</a:t>
          </a:r>
          <a:endParaRPr lang="fr-FR" dirty="0"/>
        </a:p>
      </dgm:t>
    </dgm:pt>
    <dgm:pt modelId="{7BE99C20-B092-48CA-944D-4627105BDA63}" type="parTrans" cxnId="{4C1BDA4B-4385-45C7-880E-5A842A7AD8DA}">
      <dgm:prSet/>
      <dgm:spPr/>
      <dgm:t>
        <a:bodyPr/>
        <a:lstStyle/>
        <a:p>
          <a:endParaRPr lang="fr-FR"/>
        </a:p>
      </dgm:t>
    </dgm:pt>
    <dgm:pt modelId="{E487147E-6A6B-4DFD-826C-C5BFAC4D4151}" type="sibTrans" cxnId="{4C1BDA4B-4385-45C7-880E-5A842A7AD8DA}">
      <dgm:prSet/>
      <dgm:spPr/>
      <dgm:t>
        <a:bodyPr/>
        <a:lstStyle/>
        <a:p>
          <a:endParaRPr lang="fr-FR"/>
        </a:p>
      </dgm:t>
    </dgm:pt>
    <dgm:pt modelId="{9D2015F7-0A77-4DD6-9743-1204F732F3D5}">
      <dgm:prSet phldrT="[Texte]"/>
      <dgm:spPr/>
      <dgm:t>
        <a:bodyPr/>
        <a:lstStyle/>
        <a:p>
          <a:r>
            <a:rPr lang="fr-FR" dirty="0" err="1" smtClean="0"/>
            <a:t>Customers</a:t>
          </a:r>
          <a:endParaRPr lang="fr-FR" dirty="0"/>
        </a:p>
      </dgm:t>
    </dgm:pt>
    <dgm:pt modelId="{8BF08A9A-8DAC-45EC-839C-33EC01DBE903}" type="parTrans" cxnId="{DBDAA62E-ABD1-4553-9267-1145B235D0E2}">
      <dgm:prSet/>
      <dgm:spPr/>
      <dgm:t>
        <a:bodyPr/>
        <a:lstStyle/>
        <a:p>
          <a:endParaRPr lang="fr-FR"/>
        </a:p>
      </dgm:t>
    </dgm:pt>
    <dgm:pt modelId="{056A9EEC-DE1E-4C55-88F4-974BBD57D165}" type="sibTrans" cxnId="{DBDAA62E-ABD1-4553-9267-1145B235D0E2}">
      <dgm:prSet/>
      <dgm:spPr/>
      <dgm:t>
        <a:bodyPr/>
        <a:lstStyle/>
        <a:p>
          <a:endParaRPr lang="fr-FR"/>
        </a:p>
      </dgm:t>
    </dgm:pt>
    <dgm:pt modelId="{C9D0DCBE-97F5-44B6-A77D-83FB27A6736A}" type="pres">
      <dgm:prSet presAssocID="{BE5CBE01-6F03-4D14-AE8A-57CA687533D1}" presName="Name0" presStyleCnt="0">
        <dgm:presLayoutVars>
          <dgm:dir/>
          <dgm:animLvl val="lvl"/>
          <dgm:resizeHandles val="exact"/>
        </dgm:presLayoutVars>
      </dgm:prSet>
      <dgm:spPr/>
    </dgm:pt>
    <dgm:pt modelId="{08B43621-4CFB-498A-B019-C5D785D464D0}" type="pres">
      <dgm:prSet presAssocID="{AB175523-FE62-4E6D-9F07-81E4879C56AB}" presName="parTxOnly" presStyleLbl="node1" presStyleIdx="0" presStyleCnt="3">
        <dgm:presLayoutVars>
          <dgm:chMax val="0"/>
          <dgm:chPref val="0"/>
          <dgm:bulletEnabled val="1"/>
        </dgm:presLayoutVars>
      </dgm:prSet>
      <dgm:spPr/>
      <dgm:t>
        <a:bodyPr/>
        <a:lstStyle/>
        <a:p>
          <a:endParaRPr lang="fr-FR"/>
        </a:p>
      </dgm:t>
    </dgm:pt>
    <dgm:pt modelId="{6A1E780E-4137-4473-BC38-03D2F07E791F}" type="pres">
      <dgm:prSet presAssocID="{1E3AC307-6D43-46A1-82E5-0E5F40FA9302}" presName="parTxOnlySpace" presStyleCnt="0"/>
      <dgm:spPr/>
    </dgm:pt>
    <dgm:pt modelId="{CCBB5424-E8F8-43C9-A3AA-EED821EF6818}" type="pres">
      <dgm:prSet presAssocID="{AAA91FC1-3AB9-4861-90B2-17181F2EAA20}" presName="parTxOnly" presStyleLbl="node1" presStyleIdx="1" presStyleCnt="3">
        <dgm:presLayoutVars>
          <dgm:chMax val="0"/>
          <dgm:chPref val="0"/>
          <dgm:bulletEnabled val="1"/>
        </dgm:presLayoutVars>
      </dgm:prSet>
      <dgm:spPr/>
      <dgm:t>
        <a:bodyPr/>
        <a:lstStyle/>
        <a:p>
          <a:endParaRPr lang="fr-FR"/>
        </a:p>
      </dgm:t>
    </dgm:pt>
    <dgm:pt modelId="{F8D3202C-5982-4850-A71F-5B3F3414D52D}" type="pres">
      <dgm:prSet presAssocID="{E487147E-6A6B-4DFD-826C-C5BFAC4D4151}" presName="parTxOnlySpace" presStyleCnt="0"/>
      <dgm:spPr/>
    </dgm:pt>
    <dgm:pt modelId="{5764C3FB-BC9C-42BA-BFC0-F99728080DB8}" type="pres">
      <dgm:prSet presAssocID="{9D2015F7-0A77-4DD6-9743-1204F732F3D5}" presName="parTxOnly" presStyleLbl="node1" presStyleIdx="2" presStyleCnt="3">
        <dgm:presLayoutVars>
          <dgm:chMax val="0"/>
          <dgm:chPref val="0"/>
          <dgm:bulletEnabled val="1"/>
        </dgm:presLayoutVars>
      </dgm:prSet>
      <dgm:spPr/>
      <dgm:t>
        <a:bodyPr/>
        <a:lstStyle/>
        <a:p>
          <a:endParaRPr lang="fr-FR"/>
        </a:p>
      </dgm:t>
    </dgm:pt>
  </dgm:ptLst>
  <dgm:cxnLst>
    <dgm:cxn modelId="{02C520A1-6A7B-46C9-9547-E9EC6FB11DD4}" type="presOf" srcId="{AAA91FC1-3AB9-4861-90B2-17181F2EAA20}" destId="{CCBB5424-E8F8-43C9-A3AA-EED821EF6818}" srcOrd="0" destOrd="0" presId="urn:microsoft.com/office/officeart/2005/8/layout/chevron1"/>
    <dgm:cxn modelId="{4CE4B90E-7C8C-4FE9-BA72-892C35F026DD}" type="presOf" srcId="{AB175523-FE62-4E6D-9F07-81E4879C56AB}" destId="{08B43621-4CFB-498A-B019-C5D785D464D0}" srcOrd="0" destOrd="0" presId="urn:microsoft.com/office/officeart/2005/8/layout/chevron1"/>
    <dgm:cxn modelId="{2361BA73-BAB3-4360-963D-722397FBEE6E}" type="presOf" srcId="{BE5CBE01-6F03-4D14-AE8A-57CA687533D1}" destId="{C9D0DCBE-97F5-44B6-A77D-83FB27A6736A}" srcOrd="0" destOrd="0" presId="urn:microsoft.com/office/officeart/2005/8/layout/chevron1"/>
    <dgm:cxn modelId="{4C1BDA4B-4385-45C7-880E-5A842A7AD8DA}" srcId="{BE5CBE01-6F03-4D14-AE8A-57CA687533D1}" destId="{AAA91FC1-3AB9-4861-90B2-17181F2EAA20}" srcOrd="1" destOrd="0" parTransId="{7BE99C20-B092-48CA-944D-4627105BDA63}" sibTransId="{E487147E-6A6B-4DFD-826C-C5BFAC4D4151}"/>
    <dgm:cxn modelId="{42B8B42F-D901-4825-A964-B3799574407F}" srcId="{BE5CBE01-6F03-4D14-AE8A-57CA687533D1}" destId="{AB175523-FE62-4E6D-9F07-81E4879C56AB}" srcOrd="0" destOrd="0" parTransId="{25DA6151-34B4-4DFB-95ED-FADF891A2EE6}" sibTransId="{1E3AC307-6D43-46A1-82E5-0E5F40FA9302}"/>
    <dgm:cxn modelId="{249616D7-9C3C-4A66-9E73-CF2FC5FFD6D2}" type="presOf" srcId="{9D2015F7-0A77-4DD6-9743-1204F732F3D5}" destId="{5764C3FB-BC9C-42BA-BFC0-F99728080DB8}" srcOrd="0" destOrd="0" presId="urn:microsoft.com/office/officeart/2005/8/layout/chevron1"/>
    <dgm:cxn modelId="{DBDAA62E-ABD1-4553-9267-1145B235D0E2}" srcId="{BE5CBE01-6F03-4D14-AE8A-57CA687533D1}" destId="{9D2015F7-0A77-4DD6-9743-1204F732F3D5}" srcOrd="2" destOrd="0" parTransId="{8BF08A9A-8DAC-45EC-839C-33EC01DBE903}" sibTransId="{056A9EEC-DE1E-4C55-88F4-974BBD57D165}"/>
    <dgm:cxn modelId="{8E7A94FD-EDED-4832-85E7-0F4188D961E9}" type="presParOf" srcId="{C9D0DCBE-97F5-44B6-A77D-83FB27A6736A}" destId="{08B43621-4CFB-498A-B019-C5D785D464D0}" srcOrd="0" destOrd="0" presId="urn:microsoft.com/office/officeart/2005/8/layout/chevron1"/>
    <dgm:cxn modelId="{30EDC663-38D7-4479-A00A-F3FDA7972FC8}" type="presParOf" srcId="{C9D0DCBE-97F5-44B6-A77D-83FB27A6736A}" destId="{6A1E780E-4137-4473-BC38-03D2F07E791F}" srcOrd="1" destOrd="0" presId="urn:microsoft.com/office/officeart/2005/8/layout/chevron1"/>
    <dgm:cxn modelId="{21DC3884-D5F9-4874-801D-23418BDFFDD3}" type="presParOf" srcId="{C9D0DCBE-97F5-44B6-A77D-83FB27A6736A}" destId="{CCBB5424-E8F8-43C9-A3AA-EED821EF6818}" srcOrd="2" destOrd="0" presId="urn:microsoft.com/office/officeart/2005/8/layout/chevron1"/>
    <dgm:cxn modelId="{3E53CBFC-7737-404D-A79B-68ACE3FF2FF8}" type="presParOf" srcId="{C9D0DCBE-97F5-44B6-A77D-83FB27A6736A}" destId="{F8D3202C-5982-4850-A71F-5B3F3414D52D}" srcOrd="3" destOrd="0" presId="urn:microsoft.com/office/officeart/2005/8/layout/chevron1"/>
    <dgm:cxn modelId="{07D4E839-8C1D-4654-BDDF-E77177F858AA}" type="presParOf" srcId="{C9D0DCBE-97F5-44B6-A77D-83FB27A6736A}" destId="{5764C3FB-BC9C-42BA-BFC0-F99728080DB8}"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B43621-4CFB-498A-B019-C5D785D464D0}">
      <dsp:nvSpPr>
        <dsp:cNvPr id="0" name=""/>
        <dsp:cNvSpPr/>
      </dsp:nvSpPr>
      <dsp:spPr>
        <a:xfrm>
          <a:off x="2621" y="468573"/>
          <a:ext cx="3193538" cy="1277415"/>
        </a:xfrm>
        <a:prstGeom prst="chevron">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fr-FR" sz="2700" kern="1200" dirty="0" smtClean="0"/>
            <a:t>Security</a:t>
          </a:r>
          <a:endParaRPr lang="fr-FR" sz="2700" kern="1200" dirty="0"/>
        </a:p>
      </dsp:txBody>
      <dsp:txXfrm>
        <a:off x="641329" y="468573"/>
        <a:ext cx="1916123" cy="1277415"/>
      </dsp:txXfrm>
    </dsp:sp>
    <dsp:sp modelId="{CCBB5424-E8F8-43C9-A3AA-EED821EF6818}">
      <dsp:nvSpPr>
        <dsp:cNvPr id="0" name=""/>
        <dsp:cNvSpPr/>
      </dsp:nvSpPr>
      <dsp:spPr>
        <a:xfrm>
          <a:off x="2876805" y="468573"/>
          <a:ext cx="3193538" cy="1277415"/>
        </a:xfrm>
        <a:prstGeom prst="chevron">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fr-FR" sz="2700" kern="1200" dirty="0" smtClean="0"/>
            <a:t>Trust</a:t>
          </a:r>
          <a:endParaRPr lang="fr-FR" sz="2700" kern="1200" dirty="0"/>
        </a:p>
      </dsp:txBody>
      <dsp:txXfrm>
        <a:off x="3515513" y="468573"/>
        <a:ext cx="1916123" cy="1277415"/>
      </dsp:txXfrm>
    </dsp:sp>
    <dsp:sp modelId="{5764C3FB-BC9C-42BA-BFC0-F99728080DB8}">
      <dsp:nvSpPr>
        <dsp:cNvPr id="0" name=""/>
        <dsp:cNvSpPr/>
      </dsp:nvSpPr>
      <dsp:spPr>
        <a:xfrm>
          <a:off x="5750990" y="468573"/>
          <a:ext cx="3193538" cy="1277415"/>
        </a:xfrm>
        <a:prstGeom prst="chevron">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fr-FR" sz="2700" kern="1200" dirty="0" err="1" smtClean="0"/>
            <a:t>Customers</a:t>
          </a:r>
          <a:endParaRPr lang="fr-FR" sz="2700" kern="1200" dirty="0"/>
        </a:p>
      </dsp:txBody>
      <dsp:txXfrm>
        <a:off x="6389698" y="468573"/>
        <a:ext cx="1916123" cy="127741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0E276D-1C5F-B24F-A6ED-DA06FCEB2590}" type="datetimeFigureOut">
              <a:rPr lang="fr-FR" smtClean="0"/>
              <a:t>18/09/2016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C71D20-B731-9744-BCDE-D7E2CB15755B}" type="slidenum">
              <a:rPr lang="fr-FR" smtClean="0"/>
              <a:t>‹N°›</a:t>
            </a:fld>
            <a:endParaRPr lang="fr-FR"/>
          </a:p>
        </p:txBody>
      </p:sp>
    </p:spTree>
    <p:extLst>
      <p:ext uri="{BB962C8B-B14F-4D97-AF65-F5344CB8AC3E}">
        <p14:creationId xmlns:p14="http://schemas.microsoft.com/office/powerpoint/2010/main" val="1971396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oogle.com/about/datacenters/inside/locations/st-ghislai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oogle.com/about/datacenters/inside/locations/st-ghislai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C71D20-B731-9744-BCDE-D7E2CB15755B}" type="slidenum">
              <a:rPr lang="fr-FR" smtClean="0"/>
              <a:t>4</a:t>
            </a:fld>
            <a:endParaRPr lang="fr-FR"/>
          </a:p>
        </p:txBody>
      </p:sp>
    </p:spTree>
    <p:extLst>
      <p:ext uri="{BB962C8B-B14F-4D97-AF65-F5344CB8AC3E}">
        <p14:creationId xmlns:p14="http://schemas.microsoft.com/office/powerpoint/2010/main" val="1136933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Governance remains under customer’s responsibility</a:t>
            </a:r>
          </a:p>
          <a:p>
            <a:r>
              <a:rPr lang="en-GB" dirty="0" smtClean="0"/>
              <a:t>Security responsibility is transferred partly to the provider :</a:t>
            </a:r>
          </a:p>
          <a:p>
            <a:pPr marL="171450" indent="-171450">
              <a:buFont typeface="Arial" panose="020B0604020202020204" pitchFamily="34" charset="0"/>
              <a:buChar char="•"/>
            </a:pPr>
            <a:r>
              <a:rPr lang="en-GB" dirty="0" smtClean="0"/>
              <a:t>This transfer can be constrained by poor SLA, contract and no audit possibility</a:t>
            </a:r>
          </a:p>
          <a:p>
            <a:pPr marL="171450" indent="-171450">
              <a:buFont typeface="Arial" panose="020B0604020202020204" pitchFamily="34" charset="0"/>
              <a:buChar char="•"/>
            </a:pPr>
            <a:r>
              <a:rPr lang="en-GB" dirty="0" smtClean="0"/>
              <a:t>The provider can outsource</a:t>
            </a:r>
          </a:p>
          <a:p>
            <a:endParaRPr lang="fr-FR" dirty="0"/>
          </a:p>
        </p:txBody>
      </p:sp>
      <p:sp>
        <p:nvSpPr>
          <p:cNvPr id="4" name="Espace réservé du numéro de diapositive 3"/>
          <p:cNvSpPr>
            <a:spLocks noGrp="1"/>
          </p:cNvSpPr>
          <p:nvPr>
            <p:ph type="sldNum" sz="quarter" idx="10"/>
          </p:nvPr>
        </p:nvSpPr>
        <p:spPr/>
        <p:txBody>
          <a:bodyPr/>
          <a:lstStyle/>
          <a:p>
            <a:fld id="{D0C71D20-B731-9744-BCDE-D7E2CB15755B}" type="slidenum">
              <a:rPr lang="fr-FR" smtClean="0"/>
              <a:t>33</a:t>
            </a:fld>
            <a:endParaRPr lang="fr-FR"/>
          </a:p>
        </p:txBody>
      </p:sp>
    </p:spTree>
    <p:extLst>
      <p:ext uri="{BB962C8B-B14F-4D97-AF65-F5344CB8AC3E}">
        <p14:creationId xmlns:p14="http://schemas.microsoft.com/office/powerpoint/2010/main" val="1390890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https://azure.microsoft.com/en-us/regions/</a:t>
            </a:r>
            <a:endParaRPr lang="fr-FR" dirty="0"/>
          </a:p>
        </p:txBody>
      </p:sp>
      <p:sp>
        <p:nvSpPr>
          <p:cNvPr id="4" name="Espace réservé du numéro de diapositive 3"/>
          <p:cNvSpPr>
            <a:spLocks noGrp="1"/>
          </p:cNvSpPr>
          <p:nvPr>
            <p:ph type="sldNum" sz="quarter" idx="10"/>
          </p:nvPr>
        </p:nvSpPr>
        <p:spPr/>
        <p:txBody>
          <a:bodyPr/>
          <a:lstStyle/>
          <a:p>
            <a:fld id="{D0C71D20-B731-9744-BCDE-D7E2CB15755B}" type="slidenum">
              <a:rPr lang="fr-FR" smtClean="0"/>
              <a:t>34</a:t>
            </a:fld>
            <a:endParaRPr lang="fr-FR"/>
          </a:p>
        </p:txBody>
      </p:sp>
    </p:spTree>
    <p:extLst>
      <p:ext uri="{BB962C8B-B14F-4D97-AF65-F5344CB8AC3E}">
        <p14:creationId xmlns:p14="http://schemas.microsoft.com/office/powerpoint/2010/main" val="2703533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Governance remains under customer’s responsibility</a:t>
            </a:r>
          </a:p>
          <a:p>
            <a:r>
              <a:rPr lang="en-GB" dirty="0" smtClean="0"/>
              <a:t>Security responsibility is transferred partly to the provider :</a:t>
            </a:r>
          </a:p>
          <a:p>
            <a:pPr marL="171450" indent="-171450">
              <a:buFont typeface="Arial" panose="020B0604020202020204" pitchFamily="34" charset="0"/>
              <a:buChar char="•"/>
            </a:pPr>
            <a:r>
              <a:rPr lang="en-GB" dirty="0" smtClean="0"/>
              <a:t>This transfer can be constrained by poor SLA, contract and no audit possibility</a:t>
            </a:r>
          </a:p>
          <a:p>
            <a:pPr marL="171450" indent="-171450">
              <a:buFont typeface="Arial" panose="020B0604020202020204" pitchFamily="34" charset="0"/>
              <a:buChar char="•"/>
            </a:pPr>
            <a:r>
              <a:rPr lang="en-GB" dirty="0" smtClean="0"/>
              <a:t>The provider can outsource</a:t>
            </a:r>
          </a:p>
          <a:p>
            <a:endParaRPr lang="fr-FR" dirty="0"/>
          </a:p>
        </p:txBody>
      </p:sp>
      <p:sp>
        <p:nvSpPr>
          <p:cNvPr id="4" name="Espace réservé du numéro de diapositive 3"/>
          <p:cNvSpPr>
            <a:spLocks noGrp="1"/>
          </p:cNvSpPr>
          <p:nvPr>
            <p:ph type="sldNum" sz="quarter" idx="10"/>
          </p:nvPr>
        </p:nvSpPr>
        <p:spPr/>
        <p:txBody>
          <a:bodyPr/>
          <a:lstStyle/>
          <a:p>
            <a:fld id="{D0C71D20-B731-9744-BCDE-D7E2CB15755B}" type="slidenum">
              <a:rPr lang="fr-FR" smtClean="0"/>
              <a:t>37</a:t>
            </a:fld>
            <a:endParaRPr lang="fr-FR"/>
          </a:p>
        </p:txBody>
      </p:sp>
    </p:spTree>
    <p:extLst>
      <p:ext uri="{BB962C8B-B14F-4D97-AF65-F5344CB8AC3E}">
        <p14:creationId xmlns:p14="http://schemas.microsoft.com/office/powerpoint/2010/main" val="1390890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dirty="0" smtClean="0"/>
              <a:t>The EU-US </a:t>
            </a:r>
            <a:r>
              <a:rPr lang="fr-FR" dirty="0" err="1" smtClean="0"/>
              <a:t>Privacy</a:t>
            </a:r>
            <a:r>
              <a:rPr lang="fr-FR" dirty="0" smtClean="0"/>
              <a:t> </a:t>
            </a:r>
            <a:r>
              <a:rPr lang="fr-FR" dirty="0" err="1" smtClean="0"/>
              <a:t>Shield</a:t>
            </a:r>
            <a:r>
              <a:rPr lang="fr-FR" dirty="0" smtClean="0"/>
              <a:t> : </a:t>
            </a:r>
            <a:r>
              <a:rPr lang="en-US" dirty="0" smtClean="0"/>
              <a:t>The EU data protection Directive 95/46/EC7 imposes stringent dispositions with regards to the processing of personal data and on the free movement of such data. At the same time, not all member states have adopted the EU data protection directive, resulting in the fragmentation of national data protection legislation. </a:t>
            </a:r>
            <a:endParaRPr lang="fr-FR" dirty="0" smtClean="0"/>
          </a:p>
          <a:p>
            <a:r>
              <a:rPr lang="fr-FR" dirty="0" smtClean="0"/>
              <a:t>http://ec.europa.eu/justice/data-protection/international-transfers/eu-us-privacy-shield/index_en.htm</a:t>
            </a:r>
            <a:endParaRPr lang="fr-FR" dirty="0"/>
          </a:p>
        </p:txBody>
      </p:sp>
      <p:sp>
        <p:nvSpPr>
          <p:cNvPr id="4" name="Espace réservé du numéro de diapositive 3"/>
          <p:cNvSpPr>
            <a:spLocks noGrp="1"/>
          </p:cNvSpPr>
          <p:nvPr>
            <p:ph type="sldNum" sz="quarter" idx="10"/>
          </p:nvPr>
        </p:nvSpPr>
        <p:spPr/>
        <p:txBody>
          <a:bodyPr/>
          <a:lstStyle/>
          <a:p>
            <a:fld id="{D0C71D20-B731-9744-BCDE-D7E2CB15755B}" type="slidenum">
              <a:rPr lang="fr-FR" smtClean="0"/>
              <a:t>38</a:t>
            </a:fld>
            <a:endParaRPr lang="fr-FR"/>
          </a:p>
        </p:txBody>
      </p:sp>
    </p:spTree>
    <p:extLst>
      <p:ext uri="{BB962C8B-B14F-4D97-AF65-F5344CB8AC3E}">
        <p14:creationId xmlns:p14="http://schemas.microsoft.com/office/powerpoint/2010/main" val="2531313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en-GB" sz="2000" dirty="0" err="1" smtClean="0"/>
              <a:t>Exemple</a:t>
            </a:r>
            <a:r>
              <a:rPr lang="en-GB" sz="2000" dirty="0" smtClean="0"/>
              <a:t> for lock-in:</a:t>
            </a:r>
          </a:p>
          <a:p>
            <a:pPr marL="342900" lvl="0" indent="-342900">
              <a:buFont typeface="Arial" panose="020B0604020202020204" pitchFamily="34" charset="0"/>
              <a:buChar char="•"/>
            </a:pPr>
            <a:r>
              <a:rPr lang="en-GB" sz="2000" dirty="0" smtClean="0"/>
              <a:t>Application code for </a:t>
            </a:r>
            <a:r>
              <a:rPr lang="en-GB" sz="2000" dirty="0" err="1" smtClean="0"/>
              <a:t>PaaS</a:t>
            </a:r>
            <a:r>
              <a:rPr lang="en-GB" sz="2000" dirty="0" smtClean="0"/>
              <a:t> or logic SaaS.</a:t>
            </a:r>
          </a:p>
          <a:p>
            <a:pPr marL="342900" lvl="0" indent="-342900">
              <a:buFont typeface="Arial" panose="020B0604020202020204" pitchFamily="34" charset="0"/>
              <a:buChar char="•"/>
            </a:pPr>
            <a:r>
              <a:rPr lang="en-GB" sz="2000" dirty="0" smtClean="0"/>
              <a:t>Dependencies are created between basic services (compute, storage) and advanced ones (including security).</a:t>
            </a:r>
          </a:p>
          <a:p>
            <a:endParaRPr lang="fr-FR" dirty="0"/>
          </a:p>
        </p:txBody>
      </p:sp>
      <p:sp>
        <p:nvSpPr>
          <p:cNvPr id="4" name="Espace réservé du numéro de diapositive 3"/>
          <p:cNvSpPr>
            <a:spLocks noGrp="1"/>
          </p:cNvSpPr>
          <p:nvPr>
            <p:ph type="sldNum" sz="quarter" idx="10"/>
          </p:nvPr>
        </p:nvSpPr>
        <p:spPr/>
        <p:txBody>
          <a:bodyPr/>
          <a:lstStyle/>
          <a:p>
            <a:fld id="{D0C71D20-B731-9744-BCDE-D7E2CB15755B}" type="slidenum">
              <a:rPr lang="fr-FR" smtClean="0"/>
              <a:t>39</a:t>
            </a:fld>
            <a:endParaRPr lang="fr-FR"/>
          </a:p>
        </p:txBody>
      </p:sp>
    </p:spTree>
    <p:extLst>
      <p:ext uri="{BB962C8B-B14F-4D97-AF65-F5344CB8AC3E}">
        <p14:creationId xmlns:p14="http://schemas.microsoft.com/office/powerpoint/2010/main" val="2582148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Extension of the shared responsibility model</a:t>
            </a:r>
          </a:p>
        </p:txBody>
      </p:sp>
      <p:sp>
        <p:nvSpPr>
          <p:cNvPr id="4" name="Espace réservé du numéro de diapositive 3"/>
          <p:cNvSpPr>
            <a:spLocks noGrp="1"/>
          </p:cNvSpPr>
          <p:nvPr>
            <p:ph type="sldNum" sz="quarter" idx="10"/>
          </p:nvPr>
        </p:nvSpPr>
        <p:spPr/>
        <p:txBody>
          <a:bodyPr/>
          <a:lstStyle/>
          <a:p>
            <a:fld id="{D0C71D20-B731-9744-BCDE-D7E2CB15755B}" type="slidenum">
              <a:rPr lang="fr-FR" smtClean="0"/>
              <a:t>43</a:t>
            </a:fld>
            <a:endParaRPr lang="fr-FR"/>
          </a:p>
        </p:txBody>
      </p:sp>
    </p:spTree>
    <p:extLst>
      <p:ext uri="{BB962C8B-B14F-4D97-AF65-F5344CB8AC3E}">
        <p14:creationId xmlns:p14="http://schemas.microsoft.com/office/powerpoint/2010/main" val="1376222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en-GB" sz="1200" dirty="0" smtClean="0"/>
              <a:t>The provider may have access to the data stored or the access </a:t>
            </a:r>
            <a:r>
              <a:rPr lang="en-GB" sz="1200" dirty="0" err="1" smtClean="0"/>
              <a:t>keyAn</a:t>
            </a:r>
            <a:r>
              <a:rPr lang="en-GB" sz="1200" dirty="0" smtClean="0"/>
              <a:t> intruder can too if not protected</a:t>
            </a:r>
            <a:endParaRPr lang="en-GB" sz="1200" dirty="0" smtClean="0"/>
          </a:p>
        </p:txBody>
      </p:sp>
      <p:sp>
        <p:nvSpPr>
          <p:cNvPr id="4" name="Espace réservé du numéro de diapositive 3"/>
          <p:cNvSpPr>
            <a:spLocks noGrp="1"/>
          </p:cNvSpPr>
          <p:nvPr>
            <p:ph type="sldNum" sz="quarter" idx="10"/>
          </p:nvPr>
        </p:nvSpPr>
        <p:spPr/>
        <p:txBody>
          <a:bodyPr/>
          <a:lstStyle/>
          <a:p>
            <a:fld id="{D0C71D20-B731-9744-BCDE-D7E2CB15755B}" type="slidenum">
              <a:rPr lang="fr-FR" smtClean="0"/>
              <a:t>44</a:t>
            </a:fld>
            <a:endParaRPr lang="fr-FR"/>
          </a:p>
        </p:txBody>
      </p:sp>
    </p:spTree>
    <p:extLst>
      <p:ext uri="{BB962C8B-B14F-4D97-AF65-F5344CB8AC3E}">
        <p14:creationId xmlns:p14="http://schemas.microsoft.com/office/powerpoint/2010/main" val="1376222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NIST </a:t>
            </a:r>
            <a:r>
              <a:rPr lang="fr-FR" dirty="0" err="1" smtClean="0"/>
              <a:t>Special</a:t>
            </a:r>
            <a:r>
              <a:rPr lang="fr-FR" dirty="0" smtClean="0"/>
              <a:t> Publication 800-145 </a:t>
            </a:r>
            <a:r>
              <a:rPr lang="en-US" dirty="0" smtClean="0"/>
              <a:t>: The NIST Definition of Cloud Computing</a:t>
            </a:r>
          </a:p>
          <a:p>
            <a:r>
              <a:rPr lang="en-US" dirty="0" smtClean="0"/>
              <a:t>ISO/IEC 17788:2014 : Information technology -- Cloud computing -- Overview and vocabulary</a:t>
            </a:r>
          </a:p>
          <a:p>
            <a:endParaRPr lang="fr-FR" dirty="0"/>
          </a:p>
        </p:txBody>
      </p:sp>
      <p:sp>
        <p:nvSpPr>
          <p:cNvPr id="4" name="Espace réservé du numéro de diapositive 3"/>
          <p:cNvSpPr>
            <a:spLocks noGrp="1"/>
          </p:cNvSpPr>
          <p:nvPr>
            <p:ph type="sldNum" sz="quarter" idx="10"/>
          </p:nvPr>
        </p:nvSpPr>
        <p:spPr/>
        <p:txBody>
          <a:bodyPr/>
          <a:lstStyle/>
          <a:p>
            <a:fld id="{D0C71D20-B731-9744-BCDE-D7E2CB15755B}" type="slidenum">
              <a:rPr lang="fr-FR" smtClean="0"/>
              <a:t>6</a:t>
            </a:fld>
            <a:endParaRPr lang="fr-FR"/>
          </a:p>
        </p:txBody>
      </p:sp>
    </p:spTree>
    <p:extLst>
      <p:ext uri="{BB962C8B-B14F-4D97-AF65-F5344CB8AC3E}">
        <p14:creationId xmlns:p14="http://schemas.microsoft.com/office/powerpoint/2010/main" val="1114271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fontAlgn="t"/>
            <a:r>
              <a:rPr lang="en-US" noProof="0" dirty="0" smtClean="0"/>
              <a:t>Elasticity applies</a:t>
            </a:r>
            <a:r>
              <a:rPr lang="en-US" baseline="0" noProof="0" dirty="0" smtClean="0"/>
              <a:t> to the security </a:t>
            </a:r>
            <a:r>
              <a:rPr lang="en-US" baseline="0" noProof="0" dirty="0" err="1" smtClean="0"/>
              <a:t>mecanisms</a:t>
            </a:r>
            <a:r>
              <a:rPr lang="en-US" baseline="0" noProof="0" dirty="0" smtClean="0"/>
              <a:t>.</a:t>
            </a:r>
          </a:p>
          <a:p>
            <a:pPr fontAlgn="t"/>
            <a:endParaRPr lang="en-US" baseline="0" noProof="0" dirty="0" smtClean="0"/>
          </a:p>
          <a:p>
            <a:pPr fontAlgn="t"/>
            <a:r>
              <a:rPr lang="en-US" baseline="0" noProof="0" dirty="0" smtClean="0"/>
              <a:t>Automation and orchestration provide an error free environment, or any error is noticeable by many.</a:t>
            </a:r>
          </a:p>
          <a:p>
            <a:pPr fontAlgn="t"/>
            <a:endParaRPr lang="en-US" baseline="0" noProof="0" dirty="0" smtClean="0"/>
          </a:p>
          <a:p>
            <a:pPr fontAlgn="t"/>
            <a:r>
              <a:rPr lang="en-US" baseline="0" noProof="0" dirty="0" smtClean="0"/>
              <a:t>Better risk management applies to the consumer and provider.</a:t>
            </a:r>
            <a:endParaRPr lang="en-US" noProof="0" dirty="0" smtClean="0"/>
          </a:p>
          <a:p>
            <a:pPr fontAlgn="t"/>
            <a:endParaRPr lang="en-US" noProof="0" dirty="0" smtClean="0"/>
          </a:p>
          <a:p>
            <a:pPr fontAlgn="t"/>
            <a:endParaRPr lang="en-US" noProof="0" dirty="0" smtClean="0"/>
          </a:p>
          <a:p>
            <a:pPr fontAlgn="t"/>
            <a:r>
              <a:rPr lang="en-US" noProof="0" dirty="0" smtClean="0"/>
              <a:t>Zones :</a:t>
            </a:r>
          </a:p>
          <a:p>
            <a:pPr marL="171450" indent="-171450" fontAlgn="t">
              <a:buFont typeface="Arial" panose="020B0604020202020204" pitchFamily="34" charset="0"/>
              <a:buChar char="•"/>
            </a:pPr>
            <a:r>
              <a:rPr lang="en-US" noProof="0" dirty="0" smtClean="0"/>
              <a:t>Google EU</a:t>
            </a:r>
            <a:r>
              <a:rPr lang="en-US" baseline="0" noProof="0" dirty="0" smtClean="0"/>
              <a:t> : </a:t>
            </a:r>
            <a:r>
              <a:rPr lang="en-US" noProof="0" dirty="0" smtClean="0">
                <a:effectLst/>
              </a:rPr>
              <a:t>Western Europe </a:t>
            </a:r>
            <a:r>
              <a:rPr lang="en-US" sz="1200" u="none" strike="noStrike" kern="1200" noProof="0" dirty="0" smtClean="0">
                <a:solidFill>
                  <a:schemeClr val="tx1"/>
                </a:solidFill>
                <a:effectLst/>
                <a:latin typeface="+mn-lt"/>
                <a:ea typeface="+mn-ea"/>
                <a:cs typeface="+mn-cs"/>
                <a:hlinkClick r:id="rId3"/>
              </a:rPr>
              <a:t>St. </a:t>
            </a:r>
            <a:r>
              <a:rPr lang="en-US" sz="1200" u="none" strike="noStrike" kern="1200" noProof="0" dirty="0" err="1" smtClean="0">
                <a:solidFill>
                  <a:schemeClr val="tx1"/>
                </a:solidFill>
                <a:effectLst/>
                <a:latin typeface="+mn-lt"/>
                <a:ea typeface="+mn-ea"/>
                <a:cs typeface="+mn-cs"/>
                <a:hlinkClick r:id="rId3"/>
              </a:rPr>
              <a:t>Ghislain</a:t>
            </a:r>
            <a:r>
              <a:rPr lang="en-US" sz="1200" u="none" strike="noStrike" kern="1200" noProof="0" dirty="0" smtClean="0">
                <a:solidFill>
                  <a:schemeClr val="tx1"/>
                </a:solidFill>
                <a:effectLst/>
                <a:latin typeface="+mn-lt"/>
                <a:ea typeface="+mn-ea"/>
                <a:cs typeface="+mn-cs"/>
                <a:hlinkClick r:id="rId3"/>
              </a:rPr>
              <a:t>, Belgium</a:t>
            </a:r>
            <a:r>
              <a:rPr lang="en-US" sz="1200" u="none" strike="noStrike" kern="1200" noProof="0" dirty="0" smtClean="0">
                <a:solidFill>
                  <a:schemeClr val="tx1"/>
                </a:solidFill>
                <a:effectLst/>
                <a:latin typeface="+mn-lt"/>
                <a:ea typeface="+mn-ea"/>
                <a:cs typeface="+mn-cs"/>
              </a:rPr>
              <a:t> </a:t>
            </a:r>
            <a:r>
              <a:rPr lang="en-US" noProof="0" dirty="0" smtClean="0">
                <a:effectLst/>
              </a:rPr>
              <a:t>europe-west1-b europe-west1-c europe-west1-d</a:t>
            </a:r>
          </a:p>
          <a:p>
            <a:pPr marL="171450" indent="-171450" fontAlgn="t">
              <a:buFont typeface="Arial" panose="020B0604020202020204" pitchFamily="34" charset="0"/>
              <a:buChar char="•"/>
            </a:pPr>
            <a:r>
              <a:rPr lang="en-US" noProof="0" dirty="0" smtClean="0">
                <a:effectLst/>
              </a:rPr>
              <a:t>Amazon: eu-west-1 EU (Ireland) eu-central-1 EU (Frankfurt)</a:t>
            </a:r>
          </a:p>
          <a:p>
            <a:pPr marL="171450" indent="-171450" fontAlgn="t">
              <a:buFont typeface="Arial" panose="020B0604020202020204" pitchFamily="34" charset="0"/>
              <a:buChar char="•"/>
            </a:pPr>
            <a:r>
              <a:rPr lang="en-US" noProof="0" dirty="0" smtClean="0">
                <a:effectLst/>
              </a:rPr>
              <a:t>Azure : Europe du Nord </a:t>
            </a:r>
            <a:r>
              <a:rPr lang="en-US" noProof="0" dirty="0" err="1" smtClean="0">
                <a:effectLst/>
              </a:rPr>
              <a:t>Irlande</a:t>
            </a:r>
            <a:r>
              <a:rPr lang="en-US" noProof="0" dirty="0" smtClean="0">
                <a:effectLst/>
              </a:rPr>
              <a:t> Europe de </a:t>
            </a:r>
            <a:r>
              <a:rPr lang="en-US" noProof="0" dirty="0" err="1" smtClean="0">
                <a:effectLst/>
              </a:rPr>
              <a:t>l'Ouest</a:t>
            </a:r>
            <a:r>
              <a:rPr lang="en-US" noProof="0" dirty="0" smtClean="0">
                <a:effectLst/>
              </a:rPr>
              <a:t> Pays-Bas</a:t>
            </a:r>
          </a:p>
          <a:p>
            <a:pPr marL="171450" indent="-171450" fontAlgn="t">
              <a:buFont typeface="Arial" panose="020B0604020202020204" pitchFamily="34" charset="0"/>
              <a:buChar char="•"/>
            </a:pPr>
            <a:r>
              <a:rPr lang="en-US" noProof="0" dirty="0" smtClean="0">
                <a:effectLst/>
              </a:rPr>
              <a:t>HN : Cloud Sigma </a:t>
            </a:r>
            <a:r>
              <a:rPr lang="en-US" noProof="0" dirty="0" err="1" smtClean="0">
                <a:effectLst/>
              </a:rPr>
              <a:t>en</a:t>
            </a:r>
            <a:r>
              <a:rPr lang="en-US" noProof="0" dirty="0" smtClean="0">
                <a:effectLst/>
              </a:rPr>
              <a:t> </a:t>
            </a:r>
            <a:r>
              <a:rPr lang="en-US" noProof="0" dirty="0" err="1" smtClean="0">
                <a:effectLst/>
              </a:rPr>
              <a:t>suisse</a:t>
            </a:r>
            <a:r>
              <a:rPr lang="en-US" noProof="0" dirty="0" smtClean="0">
                <a:effectLst/>
              </a:rPr>
              <a:t>, Atos,</a:t>
            </a:r>
            <a:r>
              <a:rPr lang="en-US" baseline="0" noProof="0" dirty="0" smtClean="0">
                <a:effectLst/>
              </a:rPr>
              <a:t> T-System </a:t>
            </a:r>
            <a:r>
              <a:rPr lang="en-US" baseline="0" noProof="0" dirty="0" err="1" smtClean="0">
                <a:effectLst/>
              </a:rPr>
              <a:t>en</a:t>
            </a:r>
            <a:r>
              <a:rPr lang="en-US" baseline="0" noProof="0" dirty="0" smtClean="0">
                <a:effectLst/>
              </a:rPr>
              <a:t> </a:t>
            </a:r>
            <a:r>
              <a:rPr lang="en-US" baseline="0" noProof="0" dirty="0" err="1" smtClean="0">
                <a:effectLst/>
              </a:rPr>
              <a:t>allemagne</a:t>
            </a:r>
            <a:endParaRPr lang="en-US" noProof="0" dirty="0"/>
          </a:p>
        </p:txBody>
      </p:sp>
      <p:sp>
        <p:nvSpPr>
          <p:cNvPr id="4" name="Espace réservé du numéro de diapositive 3"/>
          <p:cNvSpPr>
            <a:spLocks noGrp="1"/>
          </p:cNvSpPr>
          <p:nvPr>
            <p:ph type="sldNum" sz="quarter" idx="10"/>
          </p:nvPr>
        </p:nvSpPr>
        <p:spPr/>
        <p:txBody>
          <a:bodyPr/>
          <a:lstStyle/>
          <a:p>
            <a:fld id="{D0C71D20-B731-9744-BCDE-D7E2CB15755B}" type="slidenum">
              <a:rPr lang="fr-FR" smtClean="0"/>
              <a:t>13</a:t>
            </a:fld>
            <a:endParaRPr lang="fr-FR"/>
          </a:p>
        </p:txBody>
      </p:sp>
    </p:spTree>
    <p:extLst>
      <p:ext uri="{BB962C8B-B14F-4D97-AF65-F5344CB8AC3E}">
        <p14:creationId xmlns:p14="http://schemas.microsoft.com/office/powerpoint/2010/main" val="3284445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fontAlgn="t"/>
            <a:r>
              <a:rPr lang="en-US" noProof="0" dirty="0" smtClean="0"/>
              <a:t>Elasticity applies</a:t>
            </a:r>
            <a:r>
              <a:rPr lang="en-US" baseline="0" noProof="0" dirty="0" smtClean="0"/>
              <a:t> to the security </a:t>
            </a:r>
            <a:r>
              <a:rPr lang="en-US" baseline="0" noProof="0" dirty="0" err="1" smtClean="0"/>
              <a:t>mecanisms</a:t>
            </a:r>
            <a:r>
              <a:rPr lang="en-US" baseline="0" noProof="0" dirty="0" smtClean="0"/>
              <a:t>.</a:t>
            </a:r>
          </a:p>
          <a:p>
            <a:pPr fontAlgn="t"/>
            <a:endParaRPr lang="en-US" baseline="0" noProof="0" dirty="0" smtClean="0"/>
          </a:p>
          <a:p>
            <a:pPr fontAlgn="t"/>
            <a:r>
              <a:rPr lang="en-US" baseline="0" noProof="0" dirty="0" smtClean="0"/>
              <a:t>Automation and orchestration provide an error free environment, or any error is noticeable by many.</a:t>
            </a:r>
          </a:p>
          <a:p>
            <a:pPr fontAlgn="t"/>
            <a:endParaRPr lang="en-US" baseline="0" noProof="0" dirty="0" smtClean="0"/>
          </a:p>
          <a:p>
            <a:pPr fontAlgn="t"/>
            <a:r>
              <a:rPr lang="en-US" baseline="0" noProof="0" dirty="0" smtClean="0"/>
              <a:t>Better risk management applies to the consumer and provider.</a:t>
            </a:r>
            <a:endParaRPr lang="en-US" noProof="0" dirty="0" smtClean="0"/>
          </a:p>
          <a:p>
            <a:pPr fontAlgn="t"/>
            <a:endParaRPr lang="en-US" noProof="0" dirty="0" smtClean="0"/>
          </a:p>
          <a:p>
            <a:pPr fontAlgn="t"/>
            <a:endParaRPr lang="en-US" noProof="0" dirty="0" smtClean="0"/>
          </a:p>
          <a:p>
            <a:pPr fontAlgn="t"/>
            <a:r>
              <a:rPr lang="en-US" noProof="0" dirty="0" smtClean="0"/>
              <a:t>Zones :</a:t>
            </a:r>
          </a:p>
          <a:p>
            <a:pPr marL="171450" indent="-171450" fontAlgn="t">
              <a:buFont typeface="Arial" panose="020B0604020202020204" pitchFamily="34" charset="0"/>
              <a:buChar char="•"/>
            </a:pPr>
            <a:r>
              <a:rPr lang="en-US" noProof="0" dirty="0" smtClean="0"/>
              <a:t>Google EU</a:t>
            </a:r>
            <a:r>
              <a:rPr lang="en-US" baseline="0" noProof="0" dirty="0" smtClean="0"/>
              <a:t> : </a:t>
            </a:r>
            <a:r>
              <a:rPr lang="en-US" noProof="0" dirty="0" smtClean="0">
                <a:effectLst/>
              </a:rPr>
              <a:t>Western Europe </a:t>
            </a:r>
            <a:r>
              <a:rPr lang="en-US" sz="1200" u="none" strike="noStrike" kern="1200" noProof="0" dirty="0" smtClean="0">
                <a:solidFill>
                  <a:schemeClr val="tx1"/>
                </a:solidFill>
                <a:effectLst/>
                <a:latin typeface="+mn-lt"/>
                <a:ea typeface="+mn-ea"/>
                <a:cs typeface="+mn-cs"/>
                <a:hlinkClick r:id="rId3"/>
              </a:rPr>
              <a:t>St. </a:t>
            </a:r>
            <a:r>
              <a:rPr lang="en-US" sz="1200" u="none" strike="noStrike" kern="1200" noProof="0" dirty="0" err="1" smtClean="0">
                <a:solidFill>
                  <a:schemeClr val="tx1"/>
                </a:solidFill>
                <a:effectLst/>
                <a:latin typeface="+mn-lt"/>
                <a:ea typeface="+mn-ea"/>
                <a:cs typeface="+mn-cs"/>
                <a:hlinkClick r:id="rId3"/>
              </a:rPr>
              <a:t>Ghislain</a:t>
            </a:r>
            <a:r>
              <a:rPr lang="en-US" sz="1200" u="none" strike="noStrike" kern="1200" noProof="0" dirty="0" smtClean="0">
                <a:solidFill>
                  <a:schemeClr val="tx1"/>
                </a:solidFill>
                <a:effectLst/>
                <a:latin typeface="+mn-lt"/>
                <a:ea typeface="+mn-ea"/>
                <a:cs typeface="+mn-cs"/>
                <a:hlinkClick r:id="rId3"/>
              </a:rPr>
              <a:t>, Belgium</a:t>
            </a:r>
            <a:r>
              <a:rPr lang="en-US" sz="1200" u="none" strike="noStrike" kern="1200" noProof="0" dirty="0" smtClean="0">
                <a:solidFill>
                  <a:schemeClr val="tx1"/>
                </a:solidFill>
                <a:effectLst/>
                <a:latin typeface="+mn-lt"/>
                <a:ea typeface="+mn-ea"/>
                <a:cs typeface="+mn-cs"/>
              </a:rPr>
              <a:t> </a:t>
            </a:r>
            <a:r>
              <a:rPr lang="en-US" noProof="0" dirty="0" smtClean="0">
                <a:effectLst/>
              </a:rPr>
              <a:t>europe-west1-b europe-west1-c europe-west1-d</a:t>
            </a:r>
          </a:p>
          <a:p>
            <a:pPr marL="171450" indent="-171450" fontAlgn="t">
              <a:buFont typeface="Arial" panose="020B0604020202020204" pitchFamily="34" charset="0"/>
              <a:buChar char="•"/>
            </a:pPr>
            <a:r>
              <a:rPr lang="en-US" noProof="0" dirty="0" smtClean="0">
                <a:effectLst/>
              </a:rPr>
              <a:t>Amazon: eu-west-1 EU (Ireland) eu-central-1 EU (Frankfurt)</a:t>
            </a:r>
          </a:p>
          <a:p>
            <a:pPr marL="171450" indent="-171450" fontAlgn="t">
              <a:buFont typeface="Arial" panose="020B0604020202020204" pitchFamily="34" charset="0"/>
              <a:buChar char="•"/>
            </a:pPr>
            <a:r>
              <a:rPr lang="en-US" noProof="0" dirty="0" smtClean="0">
                <a:effectLst/>
              </a:rPr>
              <a:t>Azure : Europe du Nord </a:t>
            </a:r>
            <a:r>
              <a:rPr lang="en-US" noProof="0" dirty="0" err="1" smtClean="0">
                <a:effectLst/>
              </a:rPr>
              <a:t>Irlande</a:t>
            </a:r>
            <a:r>
              <a:rPr lang="en-US" noProof="0" dirty="0" smtClean="0">
                <a:effectLst/>
              </a:rPr>
              <a:t> Europe de </a:t>
            </a:r>
            <a:r>
              <a:rPr lang="en-US" noProof="0" dirty="0" err="1" smtClean="0">
                <a:effectLst/>
              </a:rPr>
              <a:t>l'Ouest</a:t>
            </a:r>
            <a:r>
              <a:rPr lang="en-US" noProof="0" dirty="0" smtClean="0">
                <a:effectLst/>
              </a:rPr>
              <a:t> Pays-Bas</a:t>
            </a:r>
          </a:p>
          <a:p>
            <a:pPr marL="171450" indent="-171450" fontAlgn="t">
              <a:buFont typeface="Arial" panose="020B0604020202020204" pitchFamily="34" charset="0"/>
              <a:buChar char="•"/>
            </a:pPr>
            <a:r>
              <a:rPr lang="en-US" noProof="0" dirty="0" smtClean="0">
                <a:effectLst/>
              </a:rPr>
              <a:t>HN : Cloud Sigma </a:t>
            </a:r>
            <a:r>
              <a:rPr lang="en-US" noProof="0" dirty="0" err="1" smtClean="0">
                <a:effectLst/>
              </a:rPr>
              <a:t>en</a:t>
            </a:r>
            <a:r>
              <a:rPr lang="en-US" noProof="0" dirty="0" smtClean="0">
                <a:effectLst/>
              </a:rPr>
              <a:t> </a:t>
            </a:r>
            <a:r>
              <a:rPr lang="en-US" noProof="0" dirty="0" err="1" smtClean="0">
                <a:effectLst/>
              </a:rPr>
              <a:t>suisse</a:t>
            </a:r>
            <a:r>
              <a:rPr lang="en-US" noProof="0" dirty="0" smtClean="0">
                <a:effectLst/>
              </a:rPr>
              <a:t>, Atos,</a:t>
            </a:r>
            <a:r>
              <a:rPr lang="en-US" baseline="0" noProof="0" dirty="0" smtClean="0">
                <a:effectLst/>
              </a:rPr>
              <a:t> T-System </a:t>
            </a:r>
            <a:r>
              <a:rPr lang="en-US" baseline="0" noProof="0" dirty="0" err="1" smtClean="0">
                <a:effectLst/>
              </a:rPr>
              <a:t>en</a:t>
            </a:r>
            <a:r>
              <a:rPr lang="en-US" baseline="0" noProof="0" dirty="0" smtClean="0">
                <a:effectLst/>
              </a:rPr>
              <a:t> </a:t>
            </a:r>
            <a:r>
              <a:rPr lang="en-US" baseline="0" noProof="0" dirty="0" err="1" smtClean="0">
                <a:effectLst/>
              </a:rPr>
              <a:t>allemagne</a:t>
            </a:r>
            <a:endParaRPr lang="en-US" noProof="0" dirty="0"/>
          </a:p>
        </p:txBody>
      </p:sp>
      <p:sp>
        <p:nvSpPr>
          <p:cNvPr id="4" name="Espace réservé du numéro de diapositive 3"/>
          <p:cNvSpPr>
            <a:spLocks noGrp="1"/>
          </p:cNvSpPr>
          <p:nvPr>
            <p:ph type="sldNum" sz="quarter" idx="10"/>
          </p:nvPr>
        </p:nvSpPr>
        <p:spPr/>
        <p:txBody>
          <a:bodyPr/>
          <a:lstStyle/>
          <a:p>
            <a:fld id="{D0C71D20-B731-9744-BCDE-D7E2CB15755B}" type="slidenum">
              <a:rPr lang="fr-FR" smtClean="0"/>
              <a:t>16</a:t>
            </a:fld>
            <a:endParaRPr lang="fr-FR"/>
          </a:p>
        </p:txBody>
      </p:sp>
    </p:spTree>
    <p:extLst>
      <p:ext uri="{BB962C8B-B14F-4D97-AF65-F5344CB8AC3E}">
        <p14:creationId xmlns:p14="http://schemas.microsoft.com/office/powerpoint/2010/main" val="3284445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Accidents (</a:t>
            </a:r>
            <a:r>
              <a:rPr lang="fr-FR" dirty="0" err="1" smtClean="0"/>
              <a:t>failure</a:t>
            </a:r>
            <a:r>
              <a:rPr lang="fr-FR" dirty="0" smtClean="0"/>
              <a:t>) or </a:t>
            </a:r>
            <a:r>
              <a:rPr lang="fr-FR" dirty="0" err="1" smtClean="0"/>
              <a:t>human</a:t>
            </a:r>
            <a:r>
              <a:rPr lang="fr-FR" dirty="0" smtClean="0"/>
              <a:t> </a:t>
            </a:r>
            <a:r>
              <a:rPr lang="fr-FR" dirty="0" err="1" smtClean="0"/>
              <a:t>errors</a:t>
            </a:r>
            <a:r>
              <a:rPr lang="fr-FR" dirty="0" smtClean="0"/>
              <a:t> are </a:t>
            </a:r>
            <a:r>
              <a:rPr lang="fr-FR" dirty="0" err="1" smtClean="0"/>
              <a:t>often</a:t>
            </a:r>
            <a:r>
              <a:rPr lang="fr-FR" dirty="0" smtClean="0"/>
              <a:t> </a:t>
            </a:r>
            <a:r>
              <a:rPr lang="fr-FR" dirty="0" err="1" smtClean="0"/>
              <a:t>underestimated</a:t>
            </a:r>
            <a:r>
              <a:rPr lang="fr-FR" dirty="0" smtClean="0"/>
              <a:t>, </a:t>
            </a:r>
            <a:r>
              <a:rPr lang="fr-FR" dirty="0" err="1" smtClean="0"/>
              <a:t>systems</a:t>
            </a:r>
            <a:r>
              <a:rPr lang="fr-FR" dirty="0" smtClean="0"/>
              <a:t> </a:t>
            </a:r>
            <a:r>
              <a:rPr lang="fr-FR" dirty="0" err="1" smtClean="0"/>
              <a:t>should</a:t>
            </a:r>
            <a:r>
              <a:rPr lang="fr-FR" dirty="0" smtClean="0"/>
              <a:t> </a:t>
            </a:r>
            <a:r>
              <a:rPr lang="fr-FR" dirty="0" err="1" smtClean="0"/>
              <a:t>be</a:t>
            </a:r>
            <a:r>
              <a:rPr lang="fr-FR" dirty="0" smtClean="0"/>
              <a:t> </a:t>
            </a:r>
            <a:r>
              <a:rPr lang="fr-FR" dirty="0" err="1" smtClean="0"/>
              <a:t>built</a:t>
            </a:r>
            <a:r>
              <a:rPr lang="fr-FR" dirty="0" smtClean="0"/>
              <a:t> </a:t>
            </a:r>
            <a:r>
              <a:rPr lang="fr-FR" dirty="0" err="1" smtClean="0"/>
              <a:t>accordingly</a:t>
            </a:r>
            <a:r>
              <a:rPr lang="fr-FR" dirty="0" smtClean="0"/>
              <a:t>.</a:t>
            </a:r>
          </a:p>
          <a:p>
            <a:pPr marL="0" indent="0">
              <a:buFont typeface="Wingdings 3" charset="2"/>
              <a:buNone/>
            </a:pPr>
            <a:r>
              <a:rPr lang="en-GB" sz="1200" dirty="0" smtClean="0"/>
              <a:t>Usual suspects : squirrels, </a:t>
            </a:r>
            <a:r>
              <a:rPr lang="en-GB" sz="1200" dirty="0" err="1" smtClean="0"/>
              <a:t>sysadmins</a:t>
            </a:r>
            <a:r>
              <a:rPr lang="en-GB" sz="1200" dirty="0" smtClean="0"/>
              <a:t>, officials, criminals</a:t>
            </a:r>
          </a:p>
          <a:p>
            <a:r>
              <a:rPr lang="fr-FR" dirty="0" err="1" smtClean="0"/>
              <a:t>Who</a:t>
            </a:r>
            <a:r>
              <a:rPr lang="fr-FR" dirty="0" smtClean="0"/>
              <a:t> </a:t>
            </a:r>
            <a:r>
              <a:rPr lang="fr-FR" dirty="0" err="1" smtClean="0"/>
              <a:t>they</a:t>
            </a:r>
            <a:r>
              <a:rPr lang="fr-FR" dirty="0" smtClean="0"/>
              <a:t> are ?</a:t>
            </a:r>
          </a:p>
          <a:p>
            <a:pPr lvl="1"/>
            <a:r>
              <a:rPr lang="fr-FR" dirty="0" smtClean="0"/>
              <a:t>Groups</a:t>
            </a:r>
          </a:p>
          <a:p>
            <a:pPr lvl="1"/>
            <a:r>
              <a:rPr lang="fr-FR" dirty="0" err="1" smtClean="0"/>
              <a:t>Officials</a:t>
            </a:r>
            <a:endParaRPr lang="fr-FR" dirty="0" smtClean="0"/>
          </a:p>
          <a:p>
            <a:pPr lvl="1"/>
            <a:r>
              <a:rPr lang="fr-FR" dirty="0" err="1" smtClean="0"/>
              <a:t>Criminals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fld id="{D0C71D20-B731-9744-BCDE-D7E2CB15755B}" type="slidenum">
              <a:rPr lang="fr-FR" smtClean="0"/>
              <a:t>19</a:t>
            </a:fld>
            <a:endParaRPr lang="fr-FR"/>
          </a:p>
        </p:txBody>
      </p:sp>
    </p:spTree>
    <p:extLst>
      <p:ext uri="{BB962C8B-B14F-4D97-AF65-F5344CB8AC3E}">
        <p14:creationId xmlns:p14="http://schemas.microsoft.com/office/powerpoint/2010/main" val="2004448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2400" dirty="0" smtClean="0"/>
              <a:t>2015 (according to </a:t>
            </a:r>
            <a:r>
              <a:rPr lang="en-GB" sz="2400" dirty="0" err="1" smtClean="0"/>
              <a:t>CloudHarmony</a:t>
            </a:r>
            <a:r>
              <a:rPr lang="en-GB" sz="2400" dirty="0" smtClean="0"/>
              <a:t> / Gartner):</a:t>
            </a:r>
          </a:p>
          <a:p>
            <a:pPr lvl="1"/>
            <a:r>
              <a:rPr lang="en-GB" sz="2000" dirty="0" smtClean="0"/>
              <a:t>AWS : 56 outages for four major services(2 hours and 30 </a:t>
            </a:r>
            <a:r>
              <a:rPr lang="en-GB" sz="2000" dirty="0" err="1" smtClean="0"/>
              <a:t>mins</a:t>
            </a:r>
            <a:r>
              <a:rPr lang="en-GB" sz="2000" dirty="0" smtClean="0"/>
              <a:t>)</a:t>
            </a:r>
          </a:p>
          <a:p>
            <a:pPr lvl="1"/>
            <a:r>
              <a:rPr lang="en-GB" sz="2000" dirty="0" smtClean="0"/>
              <a:t>Azure : 71 outages for 10h49</a:t>
            </a:r>
          </a:p>
          <a:p>
            <a:pPr lvl="1"/>
            <a:r>
              <a:rPr lang="en-GB" sz="2000" dirty="0" smtClean="0"/>
              <a:t>Google : 167 11h34</a:t>
            </a:r>
          </a:p>
          <a:p>
            <a:endParaRPr lang="fr-FR" dirty="0"/>
          </a:p>
        </p:txBody>
      </p:sp>
      <p:sp>
        <p:nvSpPr>
          <p:cNvPr id="4" name="Espace réservé du numéro de diapositive 3"/>
          <p:cNvSpPr>
            <a:spLocks noGrp="1"/>
          </p:cNvSpPr>
          <p:nvPr>
            <p:ph type="sldNum" sz="quarter" idx="10"/>
          </p:nvPr>
        </p:nvSpPr>
        <p:spPr/>
        <p:txBody>
          <a:bodyPr/>
          <a:lstStyle/>
          <a:p>
            <a:fld id="{D0C71D20-B731-9744-BCDE-D7E2CB15755B}" type="slidenum">
              <a:rPr lang="fr-FR" smtClean="0"/>
              <a:t>20</a:t>
            </a:fld>
            <a:endParaRPr lang="fr-FR"/>
          </a:p>
        </p:txBody>
      </p:sp>
    </p:spTree>
    <p:extLst>
      <p:ext uri="{BB962C8B-B14F-4D97-AF65-F5344CB8AC3E}">
        <p14:creationId xmlns:p14="http://schemas.microsoft.com/office/powerpoint/2010/main" val="2994771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https://www.defcon.org/images/defcon-18/dc-18-presentations/Bryan-Anderson/DEFCON-18-Bryan-Anderson-Cloud-Computing.pdf</a:t>
            </a:r>
          </a:p>
          <a:p>
            <a:r>
              <a:rPr lang="fr-FR" dirty="0" smtClean="0"/>
              <a:t>https://securosis.com/blog/my-500-cloud-security-screwup/P25</a:t>
            </a:r>
            <a:endParaRPr lang="fr-FR" dirty="0"/>
          </a:p>
        </p:txBody>
      </p:sp>
      <p:sp>
        <p:nvSpPr>
          <p:cNvPr id="4" name="Espace réservé du numéro de diapositive 3"/>
          <p:cNvSpPr>
            <a:spLocks noGrp="1"/>
          </p:cNvSpPr>
          <p:nvPr>
            <p:ph type="sldNum" sz="quarter" idx="10"/>
          </p:nvPr>
        </p:nvSpPr>
        <p:spPr/>
        <p:txBody>
          <a:bodyPr/>
          <a:lstStyle/>
          <a:p>
            <a:fld id="{D0C71D20-B731-9744-BCDE-D7E2CB15755B}" type="slidenum">
              <a:rPr lang="fr-FR" smtClean="0"/>
              <a:t>21</a:t>
            </a:fld>
            <a:endParaRPr lang="fr-FR"/>
          </a:p>
        </p:txBody>
      </p:sp>
    </p:spTree>
    <p:extLst>
      <p:ext uri="{BB962C8B-B14F-4D97-AF65-F5344CB8AC3E}">
        <p14:creationId xmlns:p14="http://schemas.microsoft.com/office/powerpoint/2010/main" val="4284096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C71D20-B731-9744-BCDE-D7E2CB15755B}" type="slidenum">
              <a:rPr lang="fr-FR" smtClean="0"/>
              <a:t>28</a:t>
            </a:fld>
            <a:endParaRPr lang="fr-FR"/>
          </a:p>
        </p:txBody>
      </p:sp>
    </p:spTree>
    <p:extLst>
      <p:ext uri="{BB962C8B-B14F-4D97-AF65-F5344CB8AC3E}">
        <p14:creationId xmlns:p14="http://schemas.microsoft.com/office/powerpoint/2010/main" val="2930611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Governance remains under customer’s responsibility</a:t>
            </a:r>
          </a:p>
          <a:p>
            <a:r>
              <a:rPr lang="en-GB" dirty="0" smtClean="0"/>
              <a:t>Security responsibility is transferred partly to the provider :</a:t>
            </a:r>
          </a:p>
          <a:p>
            <a:pPr marL="171450" indent="-171450">
              <a:buFont typeface="Arial" panose="020B0604020202020204" pitchFamily="34" charset="0"/>
              <a:buChar char="•"/>
            </a:pPr>
            <a:r>
              <a:rPr lang="en-GB" dirty="0" smtClean="0"/>
              <a:t>This transfer can be constrained by poor SLA, contract and no audit possibility</a:t>
            </a:r>
          </a:p>
          <a:p>
            <a:pPr marL="171450" indent="-171450">
              <a:buFont typeface="Arial" panose="020B0604020202020204" pitchFamily="34" charset="0"/>
              <a:buChar char="•"/>
            </a:pPr>
            <a:r>
              <a:rPr lang="en-GB" dirty="0" smtClean="0"/>
              <a:t>The provider can outsource</a:t>
            </a:r>
          </a:p>
          <a:p>
            <a:endParaRPr lang="fr-FR" dirty="0"/>
          </a:p>
        </p:txBody>
      </p:sp>
      <p:sp>
        <p:nvSpPr>
          <p:cNvPr id="4" name="Espace réservé du numéro de diapositive 3"/>
          <p:cNvSpPr>
            <a:spLocks noGrp="1"/>
          </p:cNvSpPr>
          <p:nvPr>
            <p:ph type="sldNum" sz="quarter" idx="10"/>
          </p:nvPr>
        </p:nvSpPr>
        <p:spPr/>
        <p:txBody>
          <a:bodyPr/>
          <a:lstStyle/>
          <a:p>
            <a:fld id="{D0C71D20-B731-9744-BCDE-D7E2CB15755B}" type="slidenum">
              <a:rPr lang="fr-FR" smtClean="0"/>
              <a:t>30</a:t>
            </a:fld>
            <a:endParaRPr lang="fr-FR"/>
          </a:p>
        </p:txBody>
      </p:sp>
    </p:spTree>
    <p:extLst>
      <p:ext uri="{BB962C8B-B14F-4D97-AF65-F5344CB8AC3E}">
        <p14:creationId xmlns:p14="http://schemas.microsoft.com/office/powerpoint/2010/main" val="1390890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smtClean="0"/>
              <a:t>Cliquez et modifiez le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2366478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smtClean="0"/>
              <a:t>Cliquez et modifiez le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9/18/2016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296730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smtClean="0"/>
              <a:t>Cliquez et modifiez le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pPr/>
              <a:t>9/18/2016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489984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smtClean="0"/>
              <a:t>Cliquez et modifiez le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smtClean="0"/>
              <a:t>Cliquez pour 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pPr/>
              <a:t>9/18/2016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8179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smtClean="0"/>
              <a:t>Cliquez et modifiez le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pPr/>
              <a:t>9/18/2016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096200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Cliquez et modifiez le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9/18/2016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582066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Cliquez et modifiez le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Faire glisser l'image vers l'espace réservé ou cliquer sur l'icône pour l'ajouter</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Faire glisser l'image vers l'espace réservé ou cliquer sur l'icône pour l'ajouter</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Faire glisser l'image vers l'espace réservé ou cliquer sur l'icône pour l'ajouter</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9/18/2016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003922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43535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smtClean="0"/>
              <a:t>Cliquez et modifiez le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9/18/2016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775500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3"/>
          <p:cNvSpPr>
            <a:spLocks noGrp="1"/>
          </p:cNvSpPr>
          <p:nvPr>
            <p:ph type="dt" sz="half" idx="10"/>
          </p:nvPr>
        </p:nvSpPr>
        <p:spPr/>
        <p:txBody>
          <a:bodyPr/>
          <a:lstStyle/>
          <a:p>
            <a:fld id="{48A87A34-81AB-432B-8DAE-1953F412C126}" type="datetimeFigureOut">
              <a:rPr lang="en-US" smtClean="0"/>
              <a:t>9/18/2016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9943179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smtClean="0"/>
              <a:t>Cliquez et modifiez le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pPr/>
              <a:t>9/18/2016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931528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83405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091767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9/18/2016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021541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9/18/2016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710455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smtClean="0"/>
              <a:t>Cliquez et modifiez le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7" name="Date Placeholder 4"/>
          <p:cNvSpPr>
            <a:spLocks noGrp="1"/>
          </p:cNvSpPr>
          <p:nvPr>
            <p:ph type="dt" sz="half" idx="10"/>
          </p:nvPr>
        </p:nvSpPr>
        <p:spPr/>
        <p:txBody>
          <a:bodyPr/>
          <a:lstStyle/>
          <a:p>
            <a:fld id="{48A87A34-81AB-432B-8DAE-1953F412C126}" type="datetimeFigureOut">
              <a:rPr lang="en-US" smtClean="0"/>
              <a:t>9/18/2016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608628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smtClean="0"/>
              <a:t>Cliquez et modifiez le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9/18/2016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757899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microsoft.com/office/2007/relationships/hdphoto" Target="../media/hdphoto1.wdp"/><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screen">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screen">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screen">
            <a:extLst>
              <a:ext uri="{28A0092B-C50C-407E-A947-70E740481C1C}">
                <a14:useLocalDpi xmlns:a14="http://schemas.microsoft.com/office/drawing/2010/main"/>
              </a:ext>
            </a:extLst>
          </a:blip>
          <a:srcRect/>
          <a:stretch/>
        </p:blipFill>
        <p:spPr>
          <a:xfrm>
            <a:off x="8605878" y="6096000"/>
            <a:ext cx="993734" cy="762000"/>
          </a:xfrm>
          <a:prstGeom prst="rect">
            <a:avLst/>
          </a:prstGeom>
        </p:spPr>
      </p:pic>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smtClean="0"/>
              <a:t>Cliquez et modifiez le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9/18/2016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‹N°›</a:t>
            </a:fld>
            <a:endParaRPr lang="en-US" dirty="0"/>
          </a:p>
        </p:txBody>
      </p:sp>
      <p:pic>
        <p:nvPicPr>
          <p:cNvPr id="12" name="Image 11"/>
          <p:cNvPicPr>
            <a:picLocks noChangeAspect="1"/>
          </p:cNvPicPr>
          <p:nvPr userDrawn="1"/>
        </p:nvPicPr>
        <p:blipFill>
          <a:blip r:embed="rId23" cstate="screen">
            <a:extLst>
              <a:ext uri="{BEBA8EAE-BF5A-486C-A8C5-ECC9F3942E4B}">
                <a14:imgProps xmlns:a14="http://schemas.microsoft.com/office/drawing/2010/main">
                  <a14:imgLayer r:embed="rId2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10803338" y="295729"/>
            <a:ext cx="934466" cy="1020125"/>
          </a:xfrm>
          <a:prstGeom prst="rect">
            <a:avLst/>
          </a:prstGeom>
        </p:spPr>
      </p:pic>
    </p:spTree>
    <p:extLst>
      <p:ext uri="{BB962C8B-B14F-4D97-AF65-F5344CB8AC3E}">
        <p14:creationId xmlns:p14="http://schemas.microsoft.com/office/powerpoint/2010/main" val="1602860208"/>
      </p:ext>
    </p:extLst>
  </p:cSld>
  <p:clrMap bg1="dk1" tx1="lt1" bg2="dk2" tx2="lt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 id="2147483889" r:id="rId16"/>
    <p:sldLayoutId id="2147483890" r:id="rId17"/>
  </p:sldLayoutIdLst>
  <p:timing>
    <p:tnLst>
      <p:par>
        <p:cTn id="1" dur="indefinite" restart="never" nodeType="tmRoot"/>
      </p:par>
    </p:tn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azure.microsoft.com/en-us/status/" TargetMode="Externa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hyperlink" Target="mailto:msglee@ntu.edu.sg" TargetMode="Externa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 Id="rId9" Type="http://schemas.openxmlformats.org/officeDocument/2006/relationships/image" Target="../media/image2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26.png"/><Relationship Id="rId4" Type="http://schemas.openxmlformats.org/officeDocument/2006/relationships/image" Target="../media/image25.jpe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hadoop.apache.org/docs/current/hadoop-project-dist/hadoop-common/SecureMode.html"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6.png"/><Relationship Id="rId3" Type="http://schemas.openxmlformats.org/officeDocument/2006/relationships/image" Target="../media/image38.png"/><Relationship Id="rId7" Type="http://schemas.microsoft.com/office/2007/relationships/hdphoto" Target="../media/hdphoto2.wdp"/><Relationship Id="rId12" Type="http://schemas.openxmlformats.org/officeDocument/2006/relationships/image" Target="../media/image45.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4.png"/><Relationship Id="rId5" Type="http://schemas.openxmlformats.org/officeDocument/2006/relationships/image" Target="../media/image40.png"/><Relationship Id="rId10" Type="http://schemas.openxmlformats.org/officeDocument/2006/relationships/image" Target="../media/image43.png"/><Relationship Id="rId4" Type="http://schemas.openxmlformats.org/officeDocument/2006/relationships/image" Target="../media/image39.png"/><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en-US" sz="6000" dirty="0"/>
              <a:t>Technology Exploration Workshop on CLOUD COMPUTING</a:t>
            </a:r>
            <a:r>
              <a:rPr lang="fr-FR" sz="6000" dirty="0" smtClean="0"/>
              <a:t> :</a:t>
            </a:r>
            <a:br>
              <a:rPr lang="fr-FR" sz="6000" dirty="0" smtClean="0"/>
            </a:br>
            <a:r>
              <a:rPr lang="fr-FR" sz="6000" dirty="0" smtClean="0"/>
              <a:t>SECURITY </a:t>
            </a:r>
            <a:r>
              <a:rPr lang="fr-FR" sz="6000" dirty="0" smtClean="0"/>
              <a:t>(?)</a:t>
            </a:r>
            <a:endParaRPr lang="fr-FR" sz="6000" dirty="0"/>
          </a:p>
        </p:txBody>
      </p:sp>
      <p:sp>
        <p:nvSpPr>
          <p:cNvPr id="3" name="Sous-titre 2"/>
          <p:cNvSpPr>
            <a:spLocks noGrp="1"/>
          </p:cNvSpPr>
          <p:nvPr>
            <p:ph type="subTitle" idx="1"/>
          </p:nvPr>
        </p:nvSpPr>
        <p:spPr>
          <a:xfrm>
            <a:off x="1053370" y="5038632"/>
            <a:ext cx="10369388" cy="1260568"/>
          </a:xfrm>
        </p:spPr>
        <p:txBody>
          <a:bodyPr>
            <a:noAutofit/>
          </a:bodyPr>
          <a:lstStyle/>
          <a:p>
            <a:pPr algn="r"/>
            <a:r>
              <a:rPr lang="fr-FR" sz="3200" cap="none" dirty="0" smtClean="0"/>
              <a:t>Julien Airaud </a:t>
            </a:r>
            <a:r>
              <a:rPr lang="fr-FR" sz="3200" dirty="0" smtClean="0"/>
              <a:t>– </a:t>
            </a:r>
            <a:r>
              <a:rPr lang="fr-FR" sz="3200" dirty="0" smtClean="0"/>
              <a:t>CNES</a:t>
            </a:r>
          </a:p>
          <a:p>
            <a:pPr algn="r"/>
            <a:r>
              <a:rPr lang="fr-FR" sz="2800" cap="none" dirty="0" smtClean="0"/>
              <a:t>julien.airaud@cnes.fr</a:t>
            </a:r>
            <a:endParaRPr lang="fr-FR" sz="2800" cap="none" dirty="0" smtClean="0"/>
          </a:p>
        </p:txBody>
      </p:sp>
    </p:spTree>
    <p:extLst>
      <p:ext uri="{BB962C8B-B14F-4D97-AF65-F5344CB8AC3E}">
        <p14:creationId xmlns:p14="http://schemas.microsoft.com/office/powerpoint/2010/main" val="1887489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How does cloud computing </a:t>
            </a:r>
            <a:r>
              <a:rPr lang="en-US" dirty="0" smtClean="0"/>
              <a:t>affect our security practices </a:t>
            </a:r>
            <a:r>
              <a:rPr lang="fr-FR" dirty="0" smtClean="0"/>
              <a:t>?</a:t>
            </a:r>
            <a:endParaRPr lang="fr-FR" dirty="0"/>
          </a:p>
        </p:txBody>
      </p:sp>
      <p:sp>
        <p:nvSpPr>
          <p:cNvPr id="3" name="Espace réservé du texte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864566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dirty="0" smtClean="0"/>
              <a:t>Multi-</a:t>
            </a:r>
            <a:r>
              <a:rPr lang="fr-FR" sz="4000" dirty="0" err="1" smtClean="0"/>
              <a:t>tenancy</a:t>
            </a:r>
            <a:endParaRPr lang="fr-FR" sz="4000" dirty="0"/>
          </a:p>
        </p:txBody>
      </p:sp>
      <p:sp>
        <p:nvSpPr>
          <p:cNvPr id="4" name="Rectangle à coins arrondis 3"/>
          <p:cNvSpPr/>
          <p:nvPr/>
        </p:nvSpPr>
        <p:spPr>
          <a:xfrm>
            <a:off x="4657313" y="6161843"/>
            <a:ext cx="2847951" cy="40728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dirty="0" err="1" smtClean="0"/>
              <a:t>Facilities</a:t>
            </a:r>
            <a:endParaRPr lang="fr-FR" dirty="0"/>
          </a:p>
        </p:txBody>
      </p:sp>
      <p:sp>
        <p:nvSpPr>
          <p:cNvPr id="7" name="Forme en L 6"/>
          <p:cNvSpPr/>
          <p:nvPr/>
        </p:nvSpPr>
        <p:spPr>
          <a:xfrm>
            <a:off x="4657313" y="4583683"/>
            <a:ext cx="2137450" cy="996347"/>
          </a:xfrm>
          <a:prstGeom prst="corner">
            <a:avLst>
              <a:gd name="adj1" fmla="val 41523"/>
              <a:gd name="adj2" fmla="val 46484"/>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dirty="0" err="1" smtClean="0"/>
              <a:t>Abstratction</a:t>
            </a:r>
            <a:endParaRPr lang="fr-FR" dirty="0"/>
          </a:p>
        </p:txBody>
      </p:sp>
      <p:sp>
        <p:nvSpPr>
          <p:cNvPr id="13" name="Rectangle à coins arrondis 12"/>
          <p:cNvSpPr/>
          <p:nvPr/>
        </p:nvSpPr>
        <p:spPr>
          <a:xfrm>
            <a:off x="4657313" y="5662561"/>
            <a:ext cx="2847951" cy="41931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dirty="0" smtClean="0"/>
              <a:t>Hardware</a:t>
            </a:r>
            <a:endParaRPr lang="fr-FR" dirty="0"/>
          </a:p>
        </p:txBody>
      </p:sp>
      <p:sp>
        <p:nvSpPr>
          <p:cNvPr id="14" name="Rectangle à coins arrondis 13"/>
          <p:cNvSpPr/>
          <p:nvPr/>
        </p:nvSpPr>
        <p:spPr>
          <a:xfrm>
            <a:off x="4657313" y="4088034"/>
            <a:ext cx="2830541" cy="41664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smtClean="0"/>
              <a:t>APIs</a:t>
            </a:r>
            <a:endParaRPr lang="fr-FR" dirty="0"/>
          </a:p>
        </p:txBody>
      </p:sp>
      <p:sp>
        <p:nvSpPr>
          <p:cNvPr id="15" name="Rectangle à coins arrondis 14"/>
          <p:cNvSpPr/>
          <p:nvPr/>
        </p:nvSpPr>
        <p:spPr>
          <a:xfrm>
            <a:off x="4657313" y="3552423"/>
            <a:ext cx="2830541" cy="42075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err="1" smtClean="0"/>
              <a:t>Integration</a:t>
            </a:r>
            <a:r>
              <a:rPr lang="fr-FR" sz="1600" dirty="0" smtClean="0"/>
              <a:t> &amp; Middleware</a:t>
            </a:r>
            <a:endParaRPr lang="fr-FR" sz="1600" dirty="0"/>
          </a:p>
        </p:txBody>
      </p:sp>
      <p:sp>
        <p:nvSpPr>
          <p:cNvPr id="16" name="Rectangle à coins arrondis 15"/>
          <p:cNvSpPr/>
          <p:nvPr/>
        </p:nvSpPr>
        <p:spPr>
          <a:xfrm>
            <a:off x="4661015" y="3016343"/>
            <a:ext cx="892493" cy="40993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Data</a:t>
            </a:r>
            <a:endParaRPr lang="fr-FR" dirty="0"/>
          </a:p>
        </p:txBody>
      </p:sp>
      <p:sp>
        <p:nvSpPr>
          <p:cNvPr id="17" name="Rectangle à coins arrondis 16"/>
          <p:cNvSpPr/>
          <p:nvPr/>
        </p:nvSpPr>
        <p:spPr>
          <a:xfrm>
            <a:off x="4657313" y="2432545"/>
            <a:ext cx="2830541" cy="50160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Applications</a:t>
            </a:r>
            <a:endParaRPr lang="fr-FR" dirty="0"/>
          </a:p>
        </p:txBody>
      </p:sp>
      <p:sp>
        <p:nvSpPr>
          <p:cNvPr id="38" name="Rectangle à coins arrondis 37"/>
          <p:cNvSpPr/>
          <p:nvPr/>
        </p:nvSpPr>
        <p:spPr>
          <a:xfrm>
            <a:off x="5623331" y="3014569"/>
            <a:ext cx="892493" cy="41637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000" dirty="0" err="1" smtClean="0"/>
              <a:t>Metadata</a:t>
            </a:r>
            <a:endParaRPr lang="fr-FR" sz="1000" dirty="0"/>
          </a:p>
        </p:txBody>
      </p:sp>
      <p:sp>
        <p:nvSpPr>
          <p:cNvPr id="39" name="Rectangle à coins arrondis 38"/>
          <p:cNvSpPr/>
          <p:nvPr/>
        </p:nvSpPr>
        <p:spPr>
          <a:xfrm>
            <a:off x="6595361" y="3014569"/>
            <a:ext cx="892493" cy="41637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200" dirty="0" smtClean="0"/>
              <a:t>Content</a:t>
            </a:r>
            <a:endParaRPr lang="fr-FR" sz="1200" dirty="0"/>
          </a:p>
        </p:txBody>
      </p:sp>
      <p:sp>
        <p:nvSpPr>
          <p:cNvPr id="40" name="Rectangle à coins arrondis 39"/>
          <p:cNvSpPr/>
          <p:nvPr/>
        </p:nvSpPr>
        <p:spPr>
          <a:xfrm>
            <a:off x="4657313" y="1854731"/>
            <a:ext cx="2830540" cy="50160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APIs</a:t>
            </a:r>
            <a:endParaRPr lang="fr-FR" dirty="0"/>
          </a:p>
        </p:txBody>
      </p:sp>
      <p:sp>
        <p:nvSpPr>
          <p:cNvPr id="41" name="Forme en L 40"/>
          <p:cNvSpPr/>
          <p:nvPr/>
        </p:nvSpPr>
        <p:spPr>
          <a:xfrm rot="10800000">
            <a:off x="5359358" y="4583684"/>
            <a:ext cx="2125093" cy="996347"/>
          </a:xfrm>
          <a:prstGeom prst="corner">
            <a:avLst>
              <a:gd name="adj1" fmla="val 41523"/>
              <a:gd name="adj2" fmla="val 4435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p:txBody>
      </p:sp>
      <p:sp>
        <p:nvSpPr>
          <p:cNvPr id="10" name="ZoneTexte 9"/>
          <p:cNvSpPr txBox="1"/>
          <p:nvPr/>
        </p:nvSpPr>
        <p:spPr>
          <a:xfrm>
            <a:off x="5403597" y="4550153"/>
            <a:ext cx="2036616" cy="461665"/>
          </a:xfrm>
          <a:prstGeom prst="rect">
            <a:avLst/>
          </a:prstGeom>
          <a:noFill/>
        </p:spPr>
        <p:txBody>
          <a:bodyPr wrap="square" rtlCol="0">
            <a:spAutoFit/>
          </a:bodyPr>
          <a:lstStyle/>
          <a:p>
            <a:pPr algn="ctr"/>
            <a:r>
              <a:rPr lang="fr-FR" sz="1200" dirty="0" err="1"/>
              <a:t>Core</a:t>
            </a:r>
            <a:r>
              <a:rPr lang="fr-FR" sz="1200" dirty="0"/>
              <a:t> </a:t>
            </a:r>
            <a:r>
              <a:rPr lang="fr-FR" sz="1200" dirty="0" err="1"/>
              <a:t>connectivity</a:t>
            </a:r>
            <a:r>
              <a:rPr lang="fr-FR" sz="1200" dirty="0"/>
              <a:t> &amp; Delivery</a:t>
            </a:r>
          </a:p>
        </p:txBody>
      </p:sp>
      <p:sp>
        <p:nvSpPr>
          <p:cNvPr id="42" name="Rectangle à coins arrondis 41"/>
          <p:cNvSpPr/>
          <p:nvPr/>
        </p:nvSpPr>
        <p:spPr>
          <a:xfrm>
            <a:off x="4657313" y="1255990"/>
            <a:ext cx="1334269" cy="50160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200" dirty="0" err="1" smtClean="0"/>
              <a:t>Presentation</a:t>
            </a:r>
            <a:endParaRPr lang="fr-FR" sz="1200" dirty="0" smtClean="0"/>
          </a:p>
          <a:p>
            <a:pPr algn="ctr"/>
            <a:r>
              <a:rPr lang="fr-FR" sz="1200" dirty="0" err="1" smtClean="0"/>
              <a:t>Modality</a:t>
            </a:r>
            <a:endParaRPr lang="fr-FR" sz="1200" dirty="0"/>
          </a:p>
        </p:txBody>
      </p:sp>
      <p:sp>
        <p:nvSpPr>
          <p:cNvPr id="43" name="Rectangle à coins arrondis 42"/>
          <p:cNvSpPr/>
          <p:nvPr/>
        </p:nvSpPr>
        <p:spPr>
          <a:xfrm>
            <a:off x="6086592" y="1257936"/>
            <a:ext cx="1397859" cy="50160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200" dirty="0" err="1" smtClean="0"/>
              <a:t>Presentation</a:t>
            </a:r>
            <a:endParaRPr lang="fr-FR" sz="1200" dirty="0" smtClean="0"/>
          </a:p>
          <a:p>
            <a:pPr algn="ctr"/>
            <a:r>
              <a:rPr lang="fr-FR" sz="1200" dirty="0" smtClean="0"/>
              <a:t>Platform</a:t>
            </a:r>
            <a:endParaRPr lang="fr-FR" sz="1200" dirty="0"/>
          </a:p>
        </p:txBody>
      </p:sp>
      <p:sp>
        <p:nvSpPr>
          <p:cNvPr id="52" name="ZoneTexte 51"/>
          <p:cNvSpPr txBox="1"/>
          <p:nvPr/>
        </p:nvSpPr>
        <p:spPr>
          <a:xfrm rot="16200000">
            <a:off x="2118012" y="4464210"/>
            <a:ext cx="4340329" cy="276999"/>
          </a:xfrm>
          <a:prstGeom prst="rect">
            <a:avLst/>
          </a:prstGeom>
          <a:noFill/>
        </p:spPr>
        <p:txBody>
          <a:bodyPr wrap="square" rtlCol="0">
            <a:spAutoFit/>
          </a:bodyPr>
          <a:lstStyle/>
          <a:p>
            <a:r>
              <a:rPr lang="fr-FR" sz="1200" i="1" dirty="0" smtClean="0"/>
              <a:t>Cloud Security Alliance Multi-</a:t>
            </a:r>
            <a:r>
              <a:rPr lang="fr-FR" sz="1200" i="1" dirty="0" err="1" smtClean="0"/>
              <a:t>tenancy</a:t>
            </a:r>
            <a:endParaRPr lang="fr-FR" sz="1200" i="1" dirty="0"/>
          </a:p>
        </p:txBody>
      </p:sp>
    </p:spTree>
    <p:extLst>
      <p:ext uri="{BB962C8B-B14F-4D97-AF65-F5344CB8AC3E}">
        <p14:creationId xmlns:p14="http://schemas.microsoft.com/office/powerpoint/2010/main" val="3518492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Security driver (</a:t>
            </a:r>
            <a:r>
              <a:rPr lang="fr-FR" dirty="0" smtClean="0"/>
              <a:t>short version)</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133133304"/>
              </p:ext>
            </p:extLst>
          </p:nvPr>
        </p:nvGraphicFramePr>
        <p:xfrm>
          <a:off x="1509705" y="2052638"/>
          <a:ext cx="8947150" cy="2214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contenu 2"/>
          <p:cNvSpPr txBox="1">
            <a:spLocks/>
          </p:cNvSpPr>
          <p:nvPr/>
        </p:nvSpPr>
        <p:spPr>
          <a:xfrm>
            <a:off x="1509705" y="4107543"/>
            <a:ext cx="8947150" cy="214085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3600" dirty="0" smtClean="0"/>
              <a:t>Providers are usually good at security (compared to what SME or equal size organizations can afford).</a:t>
            </a:r>
            <a:endParaRPr lang="en-US" sz="3600" dirty="0"/>
          </a:p>
        </p:txBody>
      </p:sp>
    </p:spTree>
    <p:extLst>
      <p:ext uri="{BB962C8B-B14F-4D97-AF65-F5344CB8AC3E}">
        <p14:creationId xmlns:p14="http://schemas.microsoft.com/office/powerpoint/2010/main" val="258160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08B43621-4CFB-498A-B019-C5D785D464D0}"/>
                                            </p:graphicEl>
                                          </p:spTgt>
                                        </p:tgtEl>
                                        <p:attrNameLst>
                                          <p:attrName>style.visibility</p:attrName>
                                        </p:attrNameLst>
                                      </p:cBhvr>
                                      <p:to>
                                        <p:strVal val="visible"/>
                                      </p:to>
                                    </p:set>
                                    <p:animEffect transition="in" filter="wipe(left)">
                                      <p:cBhvr>
                                        <p:cTn id="7" dur="500"/>
                                        <p:tgtEl>
                                          <p:spTgt spid="4">
                                            <p:graphicEl>
                                              <a:dgm id="{08B43621-4CFB-498A-B019-C5D785D464D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dgm id="{CCBB5424-E8F8-43C9-A3AA-EED821EF6818}"/>
                                            </p:graphicEl>
                                          </p:spTgt>
                                        </p:tgtEl>
                                        <p:attrNameLst>
                                          <p:attrName>style.visibility</p:attrName>
                                        </p:attrNameLst>
                                      </p:cBhvr>
                                      <p:to>
                                        <p:strVal val="visible"/>
                                      </p:to>
                                    </p:set>
                                    <p:animEffect transition="in" filter="wipe(left)">
                                      <p:cBhvr>
                                        <p:cTn id="12" dur="500"/>
                                        <p:tgtEl>
                                          <p:spTgt spid="4">
                                            <p:graphicEl>
                                              <a:dgm id="{CCBB5424-E8F8-43C9-A3AA-EED821EF681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dgm id="{5764C3FB-BC9C-42BA-BFC0-F99728080DB8}"/>
                                            </p:graphicEl>
                                          </p:spTgt>
                                        </p:tgtEl>
                                        <p:attrNameLst>
                                          <p:attrName>style.visibility</p:attrName>
                                        </p:attrNameLst>
                                      </p:cBhvr>
                                      <p:to>
                                        <p:strVal val="visible"/>
                                      </p:to>
                                    </p:set>
                                    <p:animEffect transition="in" filter="wipe(left)">
                                      <p:cBhvr>
                                        <p:cTn id="17" dur="500"/>
                                        <p:tgtEl>
                                          <p:spTgt spid="4">
                                            <p:graphicEl>
                                              <a:dgm id="{5764C3FB-BC9C-42BA-BFC0-F99728080DB8}"/>
                                            </p:graphicEl>
                                          </p:spTgt>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Cloud characteristics : Scale</a:t>
            </a:r>
            <a:endParaRPr lang="en-US" dirty="0"/>
          </a:p>
        </p:txBody>
      </p:sp>
      <p:sp>
        <p:nvSpPr>
          <p:cNvPr id="3" name="Espace réservé du contenu 2"/>
          <p:cNvSpPr>
            <a:spLocks noGrp="1"/>
          </p:cNvSpPr>
          <p:nvPr>
            <p:ph idx="1"/>
          </p:nvPr>
        </p:nvSpPr>
        <p:spPr/>
        <p:txBody>
          <a:bodyPr>
            <a:noAutofit/>
          </a:bodyPr>
          <a:lstStyle/>
          <a:p>
            <a:r>
              <a:rPr lang="en-GB" sz="3200" dirty="0"/>
              <a:t>Locations</a:t>
            </a:r>
          </a:p>
          <a:p>
            <a:r>
              <a:rPr lang="en-GB" sz="3200" dirty="0"/>
              <a:t>Elasticity </a:t>
            </a:r>
            <a:r>
              <a:rPr lang="en-GB" sz="3200" dirty="0"/>
              <a:t>means better </a:t>
            </a:r>
            <a:r>
              <a:rPr lang="en-GB" sz="3200" dirty="0" smtClean="0"/>
              <a:t>availability</a:t>
            </a:r>
            <a:endParaRPr lang="en-GB" sz="3200" dirty="0"/>
          </a:p>
        </p:txBody>
      </p:sp>
    </p:spTree>
    <p:extLst>
      <p:ext uri="{BB962C8B-B14F-4D97-AF65-F5344CB8AC3E}">
        <p14:creationId xmlns:p14="http://schemas.microsoft.com/office/powerpoint/2010/main" val="17843690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0538" y="23813"/>
            <a:ext cx="11210925" cy="681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7945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10486" y="452718"/>
            <a:ext cx="9404723" cy="1400530"/>
          </a:xfrm>
        </p:spPr>
        <p:txBody>
          <a:bodyPr/>
          <a:lstStyle/>
          <a:p>
            <a:r>
              <a:rPr lang="fr-FR" dirty="0" err="1" smtClean="0"/>
              <a:t>Scale</a:t>
            </a:r>
            <a:r>
              <a:rPr lang="fr-FR" dirty="0" smtClean="0"/>
              <a:t> - Zones</a:t>
            </a:r>
            <a:endParaRPr lang="fr-FR" dirty="0"/>
          </a:p>
        </p:txBody>
      </p:sp>
      <p:pic>
        <p:nvPicPr>
          <p:cNvPr id="5122" name="Picture 2">
            <a:hlinkClick r:id="rId2"/>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10486" y="0"/>
            <a:ext cx="9703174" cy="1042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010486" y="1042065"/>
            <a:ext cx="9703174" cy="5815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121779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Cloud characteristics</a:t>
            </a:r>
            <a:endParaRPr lang="en-US" dirty="0"/>
          </a:p>
        </p:txBody>
      </p:sp>
      <p:sp>
        <p:nvSpPr>
          <p:cNvPr id="3" name="Espace réservé du contenu 2"/>
          <p:cNvSpPr>
            <a:spLocks noGrp="1"/>
          </p:cNvSpPr>
          <p:nvPr>
            <p:ph idx="1"/>
          </p:nvPr>
        </p:nvSpPr>
        <p:spPr>
          <a:xfrm>
            <a:off x="1103312" y="1922292"/>
            <a:ext cx="8946541" cy="4195481"/>
          </a:xfrm>
        </p:spPr>
        <p:txBody>
          <a:bodyPr>
            <a:noAutofit/>
          </a:bodyPr>
          <a:lstStyle/>
          <a:p>
            <a:r>
              <a:rPr lang="en-US" sz="3200" dirty="0"/>
              <a:t>Scale</a:t>
            </a:r>
            <a:endParaRPr lang="en-GB" sz="3200" dirty="0" smtClean="0"/>
          </a:p>
          <a:p>
            <a:pPr lvl="1"/>
            <a:r>
              <a:rPr lang="en-GB" sz="3000" dirty="0" smtClean="0"/>
              <a:t>Locations</a:t>
            </a:r>
            <a:endParaRPr lang="en-GB" sz="3000" dirty="0"/>
          </a:p>
          <a:p>
            <a:pPr lvl="1"/>
            <a:r>
              <a:rPr lang="en-GB" sz="3000" dirty="0"/>
              <a:t>Elasticity </a:t>
            </a:r>
            <a:r>
              <a:rPr lang="en-GB" sz="3000" dirty="0"/>
              <a:t>means better </a:t>
            </a:r>
            <a:r>
              <a:rPr lang="en-GB" sz="3000" dirty="0" smtClean="0"/>
              <a:t>availability</a:t>
            </a:r>
          </a:p>
          <a:p>
            <a:r>
              <a:rPr lang="en-GB" sz="3200" dirty="0" smtClean="0"/>
              <a:t>Deployment</a:t>
            </a:r>
            <a:endParaRPr lang="en-GB" sz="3400" dirty="0"/>
          </a:p>
          <a:p>
            <a:pPr lvl="1"/>
            <a:r>
              <a:rPr lang="en-GB" sz="3000" dirty="0" smtClean="0"/>
              <a:t>Robust templates for virtualization</a:t>
            </a:r>
          </a:p>
          <a:p>
            <a:pPr lvl="1"/>
            <a:r>
              <a:rPr lang="en-GB" sz="3000" dirty="0" smtClean="0"/>
              <a:t>Automation + orchestration = security miracles</a:t>
            </a:r>
          </a:p>
          <a:p>
            <a:r>
              <a:rPr lang="en-GB" sz="3200" dirty="0" smtClean="0"/>
              <a:t>Audit and Incident Management</a:t>
            </a:r>
            <a:endParaRPr lang="en-GB" sz="3200" dirty="0"/>
          </a:p>
        </p:txBody>
      </p:sp>
    </p:spTree>
    <p:extLst>
      <p:ext uri="{BB962C8B-B14F-4D97-AF65-F5344CB8AC3E}">
        <p14:creationId xmlns:p14="http://schemas.microsoft.com/office/powerpoint/2010/main" val="221617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627061" y="452718"/>
            <a:ext cx="9717089" cy="1400530"/>
          </a:xfrm>
        </p:spPr>
        <p:txBody>
          <a:bodyPr/>
          <a:lstStyle/>
          <a:p>
            <a:r>
              <a:rPr lang="en-US" dirty="0"/>
              <a:t>Cloud </a:t>
            </a:r>
            <a:r>
              <a:rPr lang="en-US" dirty="0" smtClean="0"/>
              <a:t>characteristics : Deployment</a:t>
            </a:r>
            <a:endParaRPr lang="en-US" dirty="0"/>
          </a:p>
        </p:txBody>
      </p:sp>
      <p:sp>
        <p:nvSpPr>
          <p:cNvPr id="3" name="Espace réservé du contenu 2"/>
          <p:cNvSpPr>
            <a:spLocks noGrp="1"/>
          </p:cNvSpPr>
          <p:nvPr>
            <p:ph idx="1"/>
          </p:nvPr>
        </p:nvSpPr>
        <p:spPr/>
        <p:txBody>
          <a:bodyPr>
            <a:noAutofit/>
          </a:bodyPr>
          <a:lstStyle/>
          <a:p>
            <a:r>
              <a:rPr lang="en-GB" sz="2600" dirty="0" smtClean="0"/>
              <a:t>Robust </a:t>
            </a:r>
            <a:r>
              <a:rPr lang="en-GB" sz="2600" dirty="0"/>
              <a:t>systems : defaults hardening, timely updates</a:t>
            </a:r>
          </a:p>
          <a:p>
            <a:r>
              <a:rPr lang="en-US" sz="2600" dirty="0" smtClean="0"/>
              <a:t>Use </a:t>
            </a:r>
            <a:r>
              <a:rPr lang="en-US" sz="2600" dirty="0" smtClean="0"/>
              <a:t>of masters / virtualization technologies (so security is as good as their vulnerabilities…)</a:t>
            </a:r>
          </a:p>
          <a:p>
            <a:r>
              <a:rPr lang="en-US" sz="2600" dirty="0" smtClean="0"/>
              <a:t>API : Automation </a:t>
            </a:r>
            <a:r>
              <a:rPr lang="en-US" sz="2600" dirty="0" smtClean="0"/>
              <a:t>and </a:t>
            </a:r>
            <a:r>
              <a:rPr lang="en-US" sz="2600" dirty="0" smtClean="0"/>
              <a:t>standardization</a:t>
            </a:r>
            <a:endParaRPr lang="en-US" sz="2600" dirty="0" smtClean="0"/>
          </a:p>
          <a:p>
            <a:endParaRPr lang="en-US" sz="2600" dirty="0" smtClean="0"/>
          </a:p>
          <a:p>
            <a:r>
              <a:rPr lang="en-GB" sz="2600" dirty="0" smtClean="0"/>
              <a:t>SECOPS :</a:t>
            </a:r>
          </a:p>
          <a:p>
            <a:pPr lvl="1"/>
            <a:r>
              <a:rPr lang="en-GB" sz="2400" dirty="0" smtClean="0"/>
              <a:t>Threat </a:t>
            </a:r>
            <a:r>
              <a:rPr lang="en-GB" sz="2400" dirty="0"/>
              <a:t>management and incidents response</a:t>
            </a:r>
          </a:p>
          <a:p>
            <a:pPr lvl="1"/>
            <a:r>
              <a:rPr lang="en-US" sz="2400" dirty="0"/>
              <a:t>Audit and evidence gathering (when available</a:t>
            </a:r>
            <a:r>
              <a:rPr lang="en-US" sz="2400" dirty="0" smtClean="0"/>
              <a:t>…)</a:t>
            </a:r>
            <a:endParaRPr lang="en-GB" sz="2400" dirty="0"/>
          </a:p>
        </p:txBody>
      </p:sp>
    </p:spTree>
    <p:extLst>
      <p:ext uri="{BB962C8B-B14F-4D97-AF65-F5344CB8AC3E}">
        <p14:creationId xmlns:p14="http://schemas.microsoft.com/office/powerpoint/2010/main" val="8217145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CLOUD </a:t>
            </a:r>
            <a:r>
              <a:rPr lang="fr-FR" dirty="0" smtClean="0"/>
              <a:t>INCIDENTS</a:t>
            </a:r>
            <a:endParaRPr lang="fr-FR" dirty="0"/>
          </a:p>
        </p:txBody>
      </p:sp>
      <p:sp>
        <p:nvSpPr>
          <p:cNvPr id="5" name="Espace réservé du texte 4"/>
          <p:cNvSpPr>
            <a:spLocks noGrp="1"/>
          </p:cNvSpPr>
          <p:nvPr>
            <p:ph type="body" idx="1"/>
          </p:nvPr>
        </p:nvSpPr>
        <p:spPr/>
        <p:txBody>
          <a:bodyPr/>
          <a:lstStyle/>
          <a:p>
            <a:endParaRPr lang="fr-FR"/>
          </a:p>
        </p:txBody>
      </p:sp>
    </p:spTree>
    <p:extLst>
      <p:ext uri="{BB962C8B-B14F-4D97-AF65-F5344CB8AC3E}">
        <p14:creationId xmlns:p14="http://schemas.microsoft.com/office/powerpoint/2010/main" val="1585364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Incidents </a:t>
            </a:r>
            <a:r>
              <a:rPr lang="fr-FR" dirty="0" err="1" smtClean="0"/>
              <a:t>topology</a:t>
            </a:r>
            <a:endParaRPr lang="en-US" dirty="0"/>
          </a:p>
        </p:txBody>
      </p:sp>
      <p:sp>
        <p:nvSpPr>
          <p:cNvPr id="6" name="Espace réservé du contenu 4"/>
          <p:cNvSpPr txBox="1">
            <a:spLocks/>
          </p:cNvSpPr>
          <p:nvPr/>
        </p:nvSpPr>
        <p:spPr>
          <a:xfrm>
            <a:off x="410765" y="2140160"/>
            <a:ext cx="3383996" cy="306535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r-FR" sz="5000" dirty="0" smtClean="0">
                <a:solidFill>
                  <a:schemeClr val="accent2"/>
                </a:solidFill>
              </a:rPr>
              <a:t>A</a:t>
            </a:r>
            <a:r>
              <a:rPr lang="fr-FR" sz="5000" dirty="0" smtClean="0"/>
              <a:t>ccidents</a:t>
            </a:r>
          </a:p>
          <a:p>
            <a:pPr marL="0" indent="0">
              <a:buNone/>
            </a:pPr>
            <a:r>
              <a:rPr lang="fr-FR" sz="5000" dirty="0" err="1" smtClean="0">
                <a:solidFill>
                  <a:schemeClr val="accent2"/>
                </a:solidFill>
              </a:rPr>
              <a:t>E</a:t>
            </a:r>
            <a:r>
              <a:rPr lang="fr-FR" sz="5000" dirty="0" err="1" smtClean="0"/>
              <a:t>rrors</a:t>
            </a:r>
            <a:endParaRPr lang="fr-FR" sz="5000" dirty="0" smtClean="0"/>
          </a:p>
          <a:p>
            <a:pPr marL="0" indent="0">
              <a:buNone/>
            </a:pPr>
            <a:r>
              <a:rPr lang="fr-FR" sz="5000" dirty="0" err="1">
                <a:solidFill>
                  <a:schemeClr val="accent2"/>
                </a:solidFill>
              </a:rPr>
              <a:t>M</a:t>
            </a:r>
            <a:r>
              <a:rPr lang="fr-FR" sz="5000" dirty="0" err="1"/>
              <a:t>alicious</a:t>
            </a:r>
            <a:endParaRPr lang="fr-FR" sz="5000" dirty="0"/>
          </a:p>
          <a:p>
            <a:pPr marL="0" indent="0">
              <a:buNone/>
            </a:pPr>
            <a:endParaRPr lang="fr-FR" sz="5000" dirty="0"/>
          </a:p>
          <a:p>
            <a:pPr marL="0" indent="0">
              <a:buFont typeface="Wingdings 3" charset="2"/>
              <a:buNone/>
            </a:pPr>
            <a:endParaRPr lang="fr-FR" sz="5000" dirty="0" smtClean="0"/>
          </a:p>
        </p:txBody>
      </p:sp>
      <p:sp>
        <p:nvSpPr>
          <p:cNvPr id="10" name="Espace réservé du contenu 4"/>
          <p:cNvSpPr txBox="1">
            <a:spLocks/>
          </p:cNvSpPr>
          <p:nvPr/>
        </p:nvSpPr>
        <p:spPr>
          <a:xfrm>
            <a:off x="8127523" y="2267744"/>
            <a:ext cx="1443197" cy="209543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r-FR" sz="13800" dirty="0" smtClean="0">
                <a:solidFill>
                  <a:schemeClr val="accent2"/>
                </a:solidFill>
              </a:rPr>
              <a:t>+</a:t>
            </a:r>
            <a:endParaRPr lang="fr-FR" sz="13800" dirty="0" smtClean="0"/>
          </a:p>
        </p:txBody>
      </p:sp>
      <p:sp>
        <p:nvSpPr>
          <p:cNvPr id="11" name="Espace réservé du contenu 4"/>
          <p:cNvSpPr txBox="1">
            <a:spLocks/>
          </p:cNvSpPr>
          <p:nvPr/>
        </p:nvSpPr>
        <p:spPr>
          <a:xfrm>
            <a:off x="5120640" y="2657139"/>
            <a:ext cx="3031253" cy="169612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fr-FR" sz="5000" dirty="0" err="1" smtClean="0">
                <a:solidFill>
                  <a:schemeClr val="accent2"/>
                </a:solidFill>
              </a:rPr>
              <a:t>I</a:t>
            </a:r>
            <a:r>
              <a:rPr lang="fr-FR" sz="5000" dirty="0" err="1" smtClean="0"/>
              <a:t>nternal</a:t>
            </a:r>
            <a:endParaRPr lang="fr-FR" sz="5000" dirty="0" smtClean="0"/>
          </a:p>
          <a:p>
            <a:pPr marL="0" indent="0">
              <a:buNone/>
            </a:pPr>
            <a:r>
              <a:rPr lang="fr-FR" sz="5000" dirty="0" err="1" smtClean="0">
                <a:solidFill>
                  <a:schemeClr val="accent2"/>
                </a:solidFill>
              </a:rPr>
              <a:t>E</a:t>
            </a:r>
            <a:r>
              <a:rPr lang="fr-FR" sz="5000" dirty="0" err="1" smtClean="0"/>
              <a:t>xternal</a:t>
            </a:r>
            <a:endParaRPr lang="fr-FR" sz="5000" dirty="0" smtClean="0"/>
          </a:p>
        </p:txBody>
      </p:sp>
      <p:sp>
        <p:nvSpPr>
          <p:cNvPr id="13" name="Espace réservé du contenu 4"/>
          <p:cNvSpPr txBox="1">
            <a:spLocks/>
          </p:cNvSpPr>
          <p:nvPr/>
        </p:nvSpPr>
        <p:spPr>
          <a:xfrm>
            <a:off x="9662161" y="2438400"/>
            <a:ext cx="1676400" cy="1696122"/>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fr-FR" sz="5000" dirty="0" err="1" smtClean="0">
                <a:solidFill>
                  <a:schemeClr val="accent2"/>
                </a:solidFill>
              </a:rPr>
              <a:t>S</a:t>
            </a:r>
            <a:r>
              <a:rPr lang="fr-FR" sz="5000" dirty="0" err="1" smtClean="0"/>
              <a:t>kill</a:t>
            </a:r>
            <a:endParaRPr lang="fr-FR" sz="5000" dirty="0" smtClean="0"/>
          </a:p>
        </p:txBody>
      </p:sp>
      <p:sp>
        <p:nvSpPr>
          <p:cNvPr id="17" name="Espace réservé du contenu 4"/>
          <p:cNvSpPr txBox="1">
            <a:spLocks/>
          </p:cNvSpPr>
          <p:nvPr/>
        </p:nvSpPr>
        <p:spPr>
          <a:xfrm>
            <a:off x="3685063" y="2276872"/>
            <a:ext cx="1717517" cy="209543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r-FR" sz="13800" dirty="0" smtClean="0">
                <a:solidFill>
                  <a:schemeClr val="accent2"/>
                </a:solidFill>
              </a:rPr>
              <a:t>+</a:t>
            </a:r>
            <a:endParaRPr lang="fr-FR" sz="13800" dirty="0" smtClean="0"/>
          </a:p>
        </p:txBody>
      </p:sp>
      <p:sp>
        <p:nvSpPr>
          <p:cNvPr id="18" name="Espace réservé du contenu 4"/>
          <p:cNvSpPr txBox="1">
            <a:spLocks/>
          </p:cNvSpPr>
          <p:nvPr/>
        </p:nvSpPr>
        <p:spPr>
          <a:xfrm>
            <a:off x="459580" y="5486399"/>
            <a:ext cx="11351420" cy="108415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endParaRPr lang="en-GB" sz="3200" dirty="0" smtClean="0"/>
          </a:p>
        </p:txBody>
      </p:sp>
    </p:spTree>
    <p:extLst>
      <p:ext uri="{BB962C8B-B14F-4D97-AF65-F5344CB8AC3E}">
        <p14:creationId xmlns:p14="http://schemas.microsoft.com/office/powerpoint/2010/main" val="104855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nodePh="1">
                                  <p:stCondLst>
                                    <p:cond delay="0"/>
                                  </p:stCondLst>
                                  <p:endCondLst>
                                    <p:cond evt="begin" delay="0">
                                      <p:tn val="22"/>
                                    </p:cond>
                                  </p:end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WHAT IS SECURITY ?</a:t>
            </a:r>
            <a:endParaRPr lang="fr-FR" dirty="0"/>
          </a:p>
        </p:txBody>
      </p:sp>
      <p:sp>
        <p:nvSpPr>
          <p:cNvPr id="3" name="Espace réservé du contenu 2"/>
          <p:cNvSpPr>
            <a:spLocks noGrp="1"/>
          </p:cNvSpPr>
          <p:nvPr>
            <p:ph idx="1"/>
          </p:nvPr>
        </p:nvSpPr>
        <p:spPr>
          <a:xfrm>
            <a:off x="2467427" y="4776920"/>
            <a:ext cx="5725726" cy="1856109"/>
          </a:xfrm>
        </p:spPr>
        <p:txBody>
          <a:bodyPr>
            <a:noAutofit/>
          </a:bodyPr>
          <a:lstStyle/>
          <a:p>
            <a:pPr marL="457200" lvl="1" indent="0">
              <a:buNone/>
            </a:pPr>
            <a:r>
              <a:rPr lang="fr-FR" sz="3600" dirty="0" err="1" smtClean="0">
                <a:solidFill>
                  <a:srgbClr val="FF0000"/>
                </a:solidFill>
              </a:rPr>
              <a:t>C</a:t>
            </a:r>
            <a:r>
              <a:rPr lang="fr-FR" sz="3600" dirty="0" err="1" smtClean="0"/>
              <a:t>onfidentiality</a:t>
            </a:r>
            <a:endParaRPr lang="fr-FR" sz="3600" dirty="0"/>
          </a:p>
          <a:p>
            <a:pPr marL="457200" lvl="1" indent="0">
              <a:buNone/>
            </a:pPr>
            <a:r>
              <a:rPr lang="fr-FR" sz="3600" dirty="0" err="1" smtClean="0">
                <a:solidFill>
                  <a:srgbClr val="FF0000"/>
                </a:solidFill>
              </a:rPr>
              <a:t>I</a:t>
            </a:r>
            <a:r>
              <a:rPr lang="fr-FR" sz="3600" dirty="0" err="1" smtClean="0"/>
              <a:t>ntegrity</a:t>
            </a:r>
            <a:endParaRPr lang="fr-FR" sz="3600" dirty="0" smtClean="0"/>
          </a:p>
          <a:p>
            <a:pPr marL="457200" lvl="1" indent="0">
              <a:buNone/>
            </a:pPr>
            <a:r>
              <a:rPr lang="fr-FR" sz="3600" dirty="0" err="1" smtClean="0">
                <a:solidFill>
                  <a:srgbClr val="FF0000"/>
                </a:solidFill>
              </a:rPr>
              <a:t>A</a:t>
            </a:r>
            <a:r>
              <a:rPr lang="fr-FR" sz="3600" dirty="0" err="1" smtClean="0"/>
              <a:t>vailability</a:t>
            </a:r>
            <a:endParaRPr lang="fr-FR" sz="3600" dirty="0"/>
          </a:p>
        </p:txBody>
      </p:sp>
      <p:pic>
        <p:nvPicPr>
          <p:cNvPr id="4" name="Picture 2" descr="http://1.bp.blogspot.com/_sZrvuoHZH7A/S-QQcP6-ARI/AAAAAAAADvw/Gu2qA_32A9k/s1600/monk-suit-gun.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760608" y="1640114"/>
            <a:ext cx="2580451" cy="284331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208287" y="1664566"/>
            <a:ext cx="2013857" cy="2013857"/>
          </a:xfrm>
          <a:prstGeom prst="rect">
            <a:avLst/>
          </a:prstGeom>
        </p:spPr>
      </p:pic>
      <p:sp>
        <p:nvSpPr>
          <p:cNvPr id="6" name="Espace réservé du contenu 2"/>
          <p:cNvSpPr txBox="1">
            <a:spLocks/>
          </p:cNvSpPr>
          <p:nvPr/>
        </p:nvSpPr>
        <p:spPr>
          <a:xfrm>
            <a:off x="1030599" y="3721113"/>
            <a:ext cx="2369233" cy="105580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57150" indent="0" algn="ctr">
              <a:buFont typeface="Wingdings 3" charset="2"/>
              <a:buNone/>
            </a:pPr>
            <a:r>
              <a:rPr lang="fr-FR" sz="5000" dirty="0" smtClean="0"/>
              <a:t>Data</a:t>
            </a:r>
          </a:p>
        </p:txBody>
      </p:sp>
      <p:sp>
        <p:nvSpPr>
          <p:cNvPr id="7" name="Espace réservé du contenu 2"/>
          <p:cNvSpPr txBox="1">
            <a:spLocks/>
          </p:cNvSpPr>
          <p:nvPr/>
        </p:nvSpPr>
        <p:spPr>
          <a:xfrm>
            <a:off x="4318066" y="3684554"/>
            <a:ext cx="3773490" cy="104854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57150" indent="0" algn="ctr">
              <a:buFont typeface="Wingdings 3" charset="2"/>
              <a:buNone/>
            </a:pPr>
            <a:r>
              <a:rPr lang="fr-FR" sz="5000" dirty="0" err="1" smtClean="0"/>
              <a:t>Process</a:t>
            </a:r>
            <a:endParaRPr lang="fr-FR" sz="5000" dirty="0" smtClean="0"/>
          </a:p>
        </p:txBody>
      </p:sp>
      <p:pic>
        <p:nvPicPr>
          <p:cNvPr id="8" name="Image 7"/>
          <p:cNvPicPr>
            <a:picLocks noChangeAspect="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188670" y="1664566"/>
            <a:ext cx="2013857" cy="2013857"/>
          </a:xfrm>
          <a:prstGeom prst="rect">
            <a:avLst/>
          </a:prstGeom>
        </p:spPr>
      </p:pic>
      <p:sp>
        <p:nvSpPr>
          <p:cNvPr id="11" name="Rectangle à coins arrondis 10"/>
          <p:cNvSpPr/>
          <p:nvPr/>
        </p:nvSpPr>
        <p:spPr>
          <a:xfrm>
            <a:off x="319349" y="1364347"/>
            <a:ext cx="7750628" cy="3412573"/>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997981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0"/>
                            </p:stCondLst>
                            <p:childTnLst>
                              <p:par>
                                <p:cTn id="20" presetID="10"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ACCIDENTS »</a:t>
            </a:r>
            <a:endParaRPr lang="en-US" dirty="0"/>
          </a:p>
        </p:txBody>
      </p:sp>
      <p:sp>
        <p:nvSpPr>
          <p:cNvPr id="3" name="Espace réservé du contenu 2"/>
          <p:cNvSpPr>
            <a:spLocks noGrp="1"/>
          </p:cNvSpPr>
          <p:nvPr>
            <p:ph idx="1"/>
          </p:nvPr>
        </p:nvSpPr>
        <p:spPr/>
        <p:txBody>
          <a:bodyPr>
            <a:normAutofit/>
          </a:bodyPr>
          <a:lstStyle/>
          <a:p>
            <a:r>
              <a:rPr lang="en-GB" sz="2400" dirty="0" smtClean="0"/>
              <a:t>9/9/2014 : Amazon rebooted 10% of EC2 instances to patch a </a:t>
            </a:r>
            <a:r>
              <a:rPr lang="en-GB" sz="2400" dirty="0" err="1" smtClean="0"/>
              <a:t>Xen</a:t>
            </a:r>
            <a:r>
              <a:rPr lang="en-GB" sz="2400" dirty="0" smtClean="0"/>
              <a:t> vulnerability.</a:t>
            </a:r>
          </a:p>
          <a:p>
            <a:r>
              <a:rPr lang="en-GB" sz="2400" dirty="0" smtClean="0"/>
              <a:t>18-19/11/2014 : Microsoft Azure was down for 40 hours</a:t>
            </a:r>
          </a:p>
          <a:p>
            <a:r>
              <a:rPr lang="en-GB" sz="2400" dirty="0" smtClean="0"/>
              <a:t>01/2015 : Verizon planed a 48 hours maintenance </a:t>
            </a:r>
            <a:r>
              <a:rPr lang="en-GB" sz="2400" dirty="0" smtClean="0"/>
              <a:t>shutdown </a:t>
            </a:r>
            <a:r>
              <a:rPr lang="en-GB" sz="2400" dirty="0" smtClean="0"/>
              <a:t>of all systems.</a:t>
            </a:r>
          </a:p>
          <a:p>
            <a:endParaRPr lang="en-GB" sz="2400" dirty="0"/>
          </a:p>
        </p:txBody>
      </p:sp>
    </p:spTree>
    <p:extLst>
      <p:ext uri="{BB962C8B-B14F-4D97-AF65-F5344CB8AC3E}">
        <p14:creationId xmlns:p14="http://schemas.microsoft.com/office/powerpoint/2010/main" val="31941486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EXPLOITING THE CLOUD</a:t>
            </a:r>
            <a:endParaRPr lang="fr-FR" dirty="0"/>
          </a:p>
        </p:txBody>
      </p:sp>
      <p:sp>
        <p:nvSpPr>
          <p:cNvPr id="3" name="Espace réservé du contenu 2"/>
          <p:cNvSpPr>
            <a:spLocks noGrp="1"/>
          </p:cNvSpPr>
          <p:nvPr>
            <p:ph idx="1"/>
          </p:nvPr>
        </p:nvSpPr>
        <p:spPr>
          <a:xfrm>
            <a:off x="781050" y="2052918"/>
            <a:ext cx="8043637" cy="4195481"/>
          </a:xfrm>
        </p:spPr>
        <p:txBody>
          <a:bodyPr>
            <a:normAutofit/>
          </a:bodyPr>
          <a:lstStyle/>
          <a:p>
            <a:r>
              <a:rPr lang="en-GB" dirty="0" smtClean="0"/>
              <a:t>01/2014 Bitcoin rush : AWS xl instances </a:t>
            </a:r>
            <a:r>
              <a:rPr lang="en-GB" dirty="0" smtClean="0"/>
              <a:t>+ GPU </a:t>
            </a:r>
            <a:r>
              <a:rPr lang="en-GB" dirty="0" smtClean="0"/>
              <a:t>service (</a:t>
            </a:r>
            <a:r>
              <a:rPr lang="en-GB" dirty="0" err="1" smtClean="0"/>
              <a:t>cudaminer</a:t>
            </a:r>
            <a:r>
              <a:rPr lang="en-GB" dirty="0" smtClean="0"/>
              <a:t>). </a:t>
            </a:r>
          </a:p>
          <a:p>
            <a:pPr lvl="1"/>
            <a:r>
              <a:rPr lang="en-GB" dirty="0" smtClean="0"/>
              <a:t>Caused by careless users putting credentials on GitHub,</a:t>
            </a:r>
          </a:p>
          <a:p>
            <a:pPr lvl="1"/>
            <a:r>
              <a:rPr lang="en-GB" dirty="0" smtClean="0"/>
              <a:t>Detected by Amazon thanks to </a:t>
            </a:r>
            <a:r>
              <a:rPr lang="en-GB" dirty="0" err="1" smtClean="0"/>
              <a:t>Github’s</a:t>
            </a:r>
            <a:r>
              <a:rPr lang="en-GB" dirty="0" smtClean="0"/>
              <a:t> repositories monitoring</a:t>
            </a:r>
          </a:p>
          <a:p>
            <a:pPr lvl="1"/>
            <a:r>
              <a:rPr lang="en-GB" dirty="0" smtClean="0"/>
              <a:t>Amazon reversed the charges</a:t>
            </a:r>
          </a:p>
          <a:p>
            <a:pPr lvl="1"/>
            <a:endParaRPr lang="en-GB" dirty="0" smtClean="0"/>
          </a:p>
          <a:p>
            <a:r>
              <a:rPr lang="en-GB" dirty="0" err="1" smtClean="0"/>
              <a:t>Defcon</a:t>
            </a:r>
            <a:r>
              <a:rPr lang="en-GB" dirty="0" smtClean="0"/>
              <a:t> 2015 : Cloud Computing : A weapon of Mass Destruction ? (</a:t>
            </a:r>
            <a:r>
              <a:rPr lang="en-GB" dirty="0" err="1" smtClean="0"/>
              <a:t>Netspi</a:t>
            </a:r>
            <a:r>
              <a:rPr lang="en-GB" dirty="0" smtClean="0"/>
              <a:t>) </a:t>
            </a:r>
          </a:p>
          <a:p>
            <a:pPr lvl="1"/>
            <a:r>
              <a:rPr lang="en-GB" dirty="0" smtClean="0"/>
              <a:t>Cloud Usage for </a:t>
            </a:r>
            <a:r>
              <a:rPr lang="en-GB" dirty="0" err="1" smtClean="0"/>
              <a:t>DDoS</a:t>
            </a:r>
            <a:r>
              <a:rPr lang="en-GB" dirty="0" smtClean="0"/>
              <a:t>, Botnets C &amp; C,</a:t>
            </a:r>
          </a:p>
          <a:p>
            <a:pPr lvl="1"/>
            <a:r>
              <a:rPr lang="en-GB" dirty="0" smtClean="0"/>
              <a:t>Easy due to automation, plentiful </a:t>
            </a:r>
            <a:r>
              <a:rPr lang="en-GB" dirty="0" smtClean="0"/>
              <a:t>bandwidth</a:t>
            </a:r>
            <a:endParaRPr lang="en-GB" dirty="0" smtClean="0"/>
          </a:p>
        </p:txBody>
      </p:sp>
      <p:sp>
        <p:nvSpPr>
          <p:cNvPr id="4" name="AutoShape 8" descr="Bitco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Bitcoi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7" name="Picture 13" descr="https://upload.wikimedia.org/wikipedia/commons/thumb/1/1d/AmazonWebservices_Logo.svg/2000px-AmazonWebservices_Logo.svg.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036051" y="2841184"/>
            <a:ext cx="2489199" cy="995679"/>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s://www.defcon.org/images/defcon-18/dc-18-logo-wide.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13775" y="4682897"/>
            <a:ext cx="3333750" cy="1228726"/>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Logo"/>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729434" y="2071559"/>
            <a:ext cx="2924175"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0245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FOR FUN (&amp; PROFIT)</a:t>
            </a:r>
            <a:endParaRPr lang="fr-FR" dirty="0"/>
          </a:p>
        </p:txBody>
      </p:sp>
      <p:sp>
        <p:nvSpPr>
          <p:cNvPr id="3" name="Espace réservé du contenu 2"/>
          <p:cNvSpPr>
            <a:spLocks noGrp="1"/>
          </p:cNvSpPr>
          <p:nvPr>
            <p:ph idx="1"/>
          </p:nvPr>
        </p:nvSpPr>
        <p:spPr/>
        <p:txBody>
          <a:bodyPr>
            <a:normAutofit fontScale="92500" lnSpcReduction="20000"/>
          </a:bodyPr>
          <a:lstStyle/>
          <a:p>
            <a:pPr marL="342900" lvl="1" indent="-342900"/>
            <a:r>
              <a:rPr lang="fr-FR" sz="2100" dirty="0"/>
              <a:t>01/2016 </a:t>
            </a:r>
          </a:p>
          <a:p>
            <a:pPr lvl="1"/>
            <a:r>
              <a:rPr lang="en-US" sz="1900" dirty="0" smtClean="0"/>
              <a:t>New </a:t>
            </a:r>
            <a:r>
              <a:rPr lang="en-US" sz="1900" dirty="0"/>
              <a:t>World Hacking claimed responsibility for the 4 hours outage </a:t>
            </a:r>
            <a:r>
              <a:rPr lang="en-US" dirty="0"/>
              <a:t>of BBC and Donald Trump campaign websites. It was a “test of [</a:t>
            </a:r>
            <a:r>
              <a:rPr lang="en-US" dirty="0" err="1"/>
              <a:t>BangStresser</a:t>
            </a:r>
            <a:r>
              <a:rPr lang="en-US" dirty="0"/>
              <a:t> </a:t>
            </a:r>
            <a:r>
              <a:rPr lang="en-US" dirty="0" err="1"/>
              <a:t>DDoS</a:t>
            </a:r>
            <a:r>
              <a:rPr lang="en-US" dirty="0"/>
              <a:t> Attack Tool] capabilities”</a:t>
            </a:r>
          </a:p>
          <a:p>
            <a:pPr lvl="1"/>
            <a:r>
              <a:rPr lang="fr-FR" dirty="0" smtClean="0"/>
              <a:t>2 AWS instances « </a:t>
            </a:r>
            <a:r>
              <a:rPr lang="fr-FR" dirty="0" err="1" smtClean="0"/>
              <a:t>modified</a:t>
            </a:r>
            <a:r>
              <a:rPr lang="fr-FR" dirty="0" smtClean="0"/>
              <a:t> ».</a:t>
            </a:r>
            <a:endParaRPr lang="fr-FR" dirty="0"/>
          </a:p>
          <a:p>
            <a:pPr lvl="1"/>
            <a:r>
              <a:rPr lang="fr-FR" dirty="0"/>
              <a:t>The group </a:t>
            </a:r>
            <a:r>
              <a:rPr lang="fr-FR" dirty="0" err="1"/>
              <a:t>said</a:t>
            </a:r>
            <a:r>
              <a:rPr lang="fr-FR" dirty="0"/>
              <a:t> </a:t>
            </a:r>
            <a:r>
              <a:rPr lang="fr-FR" dirty="0" err="1"/>
              <a:t>they</a:t>
            </a:r>
            <a:r>
              <a:rPr lang="fr-FR" dirty="0"/>
              <a:t> </a:t>
            </a:r>
            <a:r>
              <a:rPr lang="fr-FR" dirty="0" err="1"/>
              <a:t>hacked</a:t>
            </a:r>
            <a:r>
              <a:rPr lang="fr-FR" dirty="0"/>
              <a:t> </a:t>
            </a:r>
            <a:r>
              <a:rPr lang="fr-FR" dirty="0" err="1"/>
              <a:t>into</a:t>
            </a:r>
            <a:r>
              <a:rPr lang="fr-FR" dirty="0"/>
              <a:t> </a:t>
            </a:r>
            <a:r>
              <a:rPr lang="fr-FR" dirty="0" err="1"/>
              <a:t>Amazon’s</a:t>
            </a:r>
            <a:r>
              <a:rPr lang="fr-FR" dirty="0"/>
              <a:t> backoffice to </a:t>
            </a:r>
            <a:r>
              <a:rPr lang="fr-FR" dirty="0" err="1"/>
              <a:t>turn</a:t>
            </a:r>
            <a:r>
              <a:rPr lang="fr-FR" dirty="0"/>
              <a:t> </a:t>
            </a:r>
            <a:r>
              <a:rPr lang="fr-FR" dirty="0" err="1"/>
              <a:t>bandwidth</a:t>
            </a:r>
            <a:r>
              <a:rPr lang="fr-FR" dirty="0"/>
              <a:t> </a:t>
            </a:r>
            <a:r>
              <a:rPr lang="fr-FR" dirty="0" err="1"/>
              <a:t>throttle</a:t>
            </a:r>
            <a:r>
              <a:rPr lang="fr-FR" dirty="0"/>
              <a:t> off.</a:t>
            </a:r>
            <a:endParaRPr lang="en-US" dirty="0"/>
          </a:p>
          <a:p>
            <a:pPr marL="0" indent="0">
              <a:buNone/>
            </a:pPr>
            <a:endParaRPr lang="en-GB" dirty="0" smtClean="0"/>
          </a:p>
          <a:p>
            <a:r>
              <a:rPr lang="en-GB" dirty="0" smtClean="0"/>
              <a:t>Back Hat 2015 : Man-in-The-Cloud Attacks (</a:t>
            </a:r>
            <a:r>
              <a:rPr lang="en-GB" dirty="0" err="1" smtClean="0"/>
              <a:t>Imperva</a:t>
            </a:r>
            <a:r>
              <a:rPr lang="en-GB" dirty="0" smtClean="0"/>
              <a:t> sponsored talk)</a:t>
            </a:r>
          </a:p>
          <a:p>
            <a:pPr lvl="1"/>
            <a:r>
              <a:rPr lang="en-GB" dirty="0" smtClean="0"/>
              <a:t>Exploits authentication tokens stored on smartphones to access Dropbox, Google Drive and One drive</a:t>
            </a:r>
          </a:p>
          <a:p>
            <a:endParaRPr lang="en-GB" dirty="0" smtClean="0"/>
          </a:p>
          <a:p>
            <a:r>
              <a:rPr lang="en-GB" dirty="0" smtClean="0"/>
              <a:t>Password cracking as a Service : Wi-Fi WPA keys and OS/VPN </a:t>
            </a:r>
            <a:r>
              <a:rPr lang="en-GB" dirty="0" smtClean="0"/>
              <a:t>passwords</a:t>
            </a:r>
            <a:endParaRPr lang="en-GB" dirty="0" smtClean="0"/>
          </a:p>
        </p:txBody>
      </p:sp>
      <p:pic>
        <p:nvPicPr>
          <p:cNvPr id="5" name="Picture 4" descr="☠New World Hackers☠"/>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0342025" y="2197021"/>
            <a:ext cx="1203683" cy="13843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Description de cette image, également commentée ci-aprè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9968" y="2078170"/>
            <a:ext cx="829193" cy="23770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Afficher l'image d'orig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4" descr="Afficher l'image d'orig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6" descr="EgTOmf8I.jpg (512×51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9" name="Imag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42025" y="4130316"/>
            <a:ext cx="1203683" cy="1203683"/>
          </a:xfrm>
          <a:prstGeom prst="rect">
            <a:avLst/>
          </a:prstGeom>
        </p:spPr>
      </p:pic>
    </p:spTree>
    <p:extLst>
      <p:ext uri="{BB962C8B-B14F-4D97-AF65-F5344CB8AC3E}">
        <p14:creationId xmlns:p14="http://schemas.microsoft.com/office/powerpoint/2010/main" val="42141032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10"/>
          <p:cNvGraphicFramePr>
            <a:graphicFrameLocks/>
          </p:cNvGraphicFramePr>
          <p:nvPr>
            <p:extLst>
              <p:ext uri="{D42A27DB-BD31-4B8C-83A1-F6EECF244321}">
                <p14:modId xmlns:p14="http://schemas.microsoft.com/office/powerpoint/2010/main" val="1944416829"/>
              </p:ext>
            </p:extLst>
          </p:nvPr>
        </p:nvGraphicFramePr>
        <p:xfrm>
          <a:off x="-513160" y="-104775"/>
          <a:ext cx="13218320" cy="7067551"/>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p:cNvSpPr txBox="1"/>
          <p:nvPr/>
        </p:nvSpPr>
        <p:spPr>
          <a:xfrm>
            <a:off x="0" y="6273225"/>
            <a:ext cx="14634712" cy="584775"/>
          </a:xfrm>
          <a:prstGeom prst="rect">
            <a:avLst/>
          </a:prstGeom>
          <a:noFill/>
        </p:spPr>
        <p:txBody>
          <a:bodyPr wrap="square" rtlCol="0">
            <a:spAutoFit/>
          </a:bodyPr>
          <a:lstStyle/>
          <a:p>
            <a:r>
              <a:rPr lang="en-US" sz="1600" dirty="0"/>
              <a:t>Dr. Ryan </a:t>
            </a:r>
            <a:r>
              <a:rPr lang="en-US" sz="1600" dirty="0" err="1"/>
              <a:t>Ko</a:t>
            </a:r>
            <a:r>
              <a:rPr lang="en-US" sz="1600" dirty="0"/>
              <a:t> – rko@cloudsecurityalliance.org </a:t>
            </a:r>
            <a:r>
              <a:rPr lang="en-US" sz="1600" dirty="0" smtClean="0"/>
              <a:t>&amp; Assoc</a:t>
            </a:r>
            <a:r>
              <a:rPr lang="en-US" sz="1600" dirty="0"/>
              <a:t>. Prof. Dr. Stephen S G Lee  </a:t>
            </a:r>
            <a:r>
              <a:rPr lang="en-US" sz="1600" dirty="0" smtClean="0">
                <a:hlinkClick r:id="rId3"/>
              </a:rPr>
              <a:t>msglee@ntu.edu.sg</a:t>
            </a:r>
            <a:r>
              <a:rPr lang="en-US" sz="1600" dirty="0" smtClean="0"/>
              <a:t> in</a:t>
            </a:r>
            <a:br>
              <a:rPr lang="en-US" sz="1600" dirty="0" smtClean="0"/>
            </a:br>
            <a:r>
              <a:rPr lang="en-US" sz="1600" b="1" dirty="0" smtClean="0"/>
              <a:t>Cloud </a:t>
            </a:r>
            <a:r>
              <a:rPr lang="en-US" sz="1600" b="1" dirty="0"/>
              <a:t>Computing Vulnerability Incidents: A Statistical Overview</a:t>
            </a:r>
            <a:r>
              <a:rPr lang="en-US" sz="1600" dirty="0" smtClean="0"/>
              <a:t> </a:t>
            </a:r>
            <a:endParaRPr lang="en-US" sz="1600" dirty="0"/>
          </a:p>
        </p:txBody>
      </p:sp>
    </p:spTree>
    <p:extLst>
      <p:ext uri="{BB962C8B-B14F-4D97-AF65-F5344CB8AC3E}">
        <p14:creationId xmlns:p14="http://schemas.microsoft.com/office/powerpoint/2010/main" val="2206646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CLOUD FOR SPACE ?</a:t>
            </a:r>
            <a:endParaRPr lang="en-US" dirty="0"/>
          </a:p>
        </p:txBody>
      </p:sp>
      <p:sp>
        <p:nvSpPr>
          <p:cNvPr id="5" name="Espace réservé du texte 4"/>
          <p:cNvSpPr>
            <a:spLocks noGrp="1"/>
          </p:cNvSpPr>
          <p:nvPr>
            <p:ph type="body" idx="1"/>
          </p:nvPr>
        </p:nvSpPr>
        <p:spPr/>
        <p:txBody>
          <a:bodyPr/>
          <a:lstStyle/>
          <a:p>
            <a:endParaRPr lang="en-US"/>
          </a:p>
        </p:txBody>
      </p:sp>
    </p:spTree>
    <p:extLst>
      <p:ext uri="{BB962C8B-B14F-4D97-AF65-F5344CB8AC3E}">
        <p14:creationId xmlns:p14="http://schemas.microsoft.com/office/powerpoint/2010/main" val="41348990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CCSDS</a:t>
            </a:r>
            <a:endParaRPr lang="en-US" dirty="0"/>
          </a:p>
        </p:txBody>
      </p:sp>
      <p:sp>
        <p:nvSpPr>
          <p:cNvPr id="3" name="Espace réservé du contenu 2"/>
          <p:cNvSpPr>
            <a:spLocks noGrp="1"/>
          </p:cNvSpPr>
          <p:nvPr>
            <p:ph idx="1"/>
          </p:nvPr>
        </p:nvSpPr>
        <p:spPr/>
        <p:txBody>
          <a:bodyPr/>
          <a:lstStyle/>
          <a:p>
            <a:r>
              <a:rPr lang="fr-FR" dirty="0" smtClean="0"/>
              <a:t>Use case : Standards </a:t>
            </a:r>
            <a:r>
              <a:rPr lang="fr-FR" dirty="0" err="1" smtClean="0"/>
              <a:t>interoperability</a:t>
            </a:r>
            <a:r>
              <a:rPr lang="fr-FR" dirty="0" smtClean="0"/>
              <a:t> </a:t>
            </a:r>
            <a:r>
              <a:rPr lang="fr-FR" dirty="0" err="1" smtClean="0"/>
              <a:t>testing</a:t>
            </a:r>
            <a:r>
              <a:rPr lang="fr-FR" dirty="0" smtClean="0"/>
              <a:t> </a:t>
            </a:r>
            <a:r>
              <a:rPr lang="fr-FR" dirty="0" err="1" smtClean="0"/>
              <a:t>between</a:t>
            </a:r>
            <a:r>
              <a:rPr lang="fr-FR" dirty="0" smtClean="0"/>
              <a:t> spa ce </a:t>
            </a:r>
            <a:r>
              <a:rPr lang="fr-FR" dirty="0" err="1" smtClean="0"/>
              <a:t>agencies</a:t>
            </a:r>
            <a:endParaRPr lang="fr-FR" dirty="0" smtClean="0"/>
          </a:p>
          <a:p>
            <a:r>
              <a:rPr lang="fr-FR" dirty="0" smtClean="0"/>
              <a:t>First test : </a:t>
            </a:r>
            <a:r>
              <a:rPr lang="en-US" dirty="0"/>
              <a:t>Space Data Link Security  </a:t>
            </a:r>
            <a:r>
              <a:rPr lang="en-US" dirty="0" smtClean="0"/>
              <a:t>testing within ESA’s provider : </a:t>
            </a:r>
            <a:r>
              <a:rPr lang="en-US" dirty="0" err="1" smtClean="0"/>
              <a:t>CloudSigma</a:t>
            </a:r>
            <a:endParaRPr lang="en-US" dirty="0" smtClean="0"/>
          </a:p>
          <a:p>
            <a:r>
              <a:rPr lang="fr-FR" dirty="0" err="1" smtClean="0"/>
              <a:t>Three</a:t>
            </a:r>
            <a:r>
              <a:rPr lang="fr-FR" dirty="0" smtClean="0"/>
              <a:t> cases : </a:t>
            </a:r>
          </a:p>
          <a:p>
            <a:pPr lvl="1"/>
            <a:r>
              <a:rPr lang="fr-FR" dirty="0" smtClean="0"/>
              <a:t>One cloud, one </a:t>
            </a:r>
            <a:r>
              <a:rPr lang="fr-FR" dirty="0" err="1" smtClean="0"/>
              <a:t>shared</a:t>
            </a:r>
            <a:r>
              <a:rPr lang="fr-FR" dirty="0" smtClean="0"/>
              <a:t> VM</a:t>
            </a:r>
          </a:p>
          <a:p>
            <a:pPr lvl="1"/>
            <a:r>
              <a:rPr lang="fr-FR" dirty="0" smtClean="0"/>
              <a:t>One cloud, one VM per </a:t>
            </a:r>
            <a:r>
              <a:rPr lang="fr-FR" dirty="0" err="1" smtClean="0"/>
              <a:t>agency</a:t>
            </a:r>
            <a:endParaRPr lang="fr-FR" dirty="0" smtClean="0"/>
          </a:p>
          <a:p>
            <a:pPr lvl="1"/>
            <a:r>
              <a:rPr lang="fr-FR" dirty="0" smtClean="0"/>
              <a:t>Multiple </a:t>
            </a:r>
            <a:r>
              <a:rPr lang="fr-FR" dirty="0" err="1" smtClean="0"/>
              <a:t>clouds</a:t>
            </a:r>
            <a:r>
              <a:rPr lang="fr-FR" dirty="0"/>
              <a:t> </a:t>
            </a:r>
            <a:r>
              <a:rPr lang="fr-FR" dirty="0" err="1" smtClean="0"/>
              <a:t>linked</a:t>
            </a:r>
            <a:r>
              <a:rPr lang="fr-FR" dirty="0" smtClean="0"/>
              <a:t> </a:t>
            </a:r>
            <a:r>
              <a:rPr lang="fr-FR" dirty="0" err="1" smtClean="0"/>
              <a:t>though</a:t>
            </a:r>
            <a:r>
              <a:rPr lang="fr-FR" dirty="0" smtClean="0"/>
              <a:t> VPN over public </a:t>
            </a:r>
            <a:r>
              <a:rPr lang="fr-FR" dirty="0" err="1" smtClean="0"/>
              <a:t>space</a:t>
            </a:r>
            <a:endParaRPr lang="fr-FR" dirty="0" smtClean="0"/>
          </a:p>
          <a:p>
            <a:endParaRPr lang="fr-FR" dirty="0" smtClean="0"/>
          </a:p>
          <a:p>
            <a:endParaRPr lang="en-US" dirty="0"/>
          </a:p>
        </p:txBody>
      </p:sp>
      <p:pic>
        <p:nvPicPr>
          <p:cNvPr id="4" name="Picture 7" descr="http://public.ccsds.org/outreach/images/logos/CCSDS%20Logo%20Horizontal/4-Color/ccsdslogo-horiz-4color.png"/>
          <p:cNvPicPr/>
          <p:nvPr/>
        </p:nvPicPr>
        <p:blipFill>
          <a:blip r:embed="rId2" cstate="print">
            <a:extLst>
              <a:ext uri="{28A0092B-C50C-407E-A947-70E740481C1C}">
                <a14:useLocalDpi xmlns:a14="http://schemas.microsoft.com/office/drawing/2010/main"/>
              </a:ext>
            </a:extLst>
          </a:blip>
          <a:srcRect/>
          <a:stretch>
            <a:fillRect/>
          </a:stretch>
        </p:blipFill>
        <p:spPr bwMode="auto">
          <a:xfrm>
            <a:off x="5759949" y="317124"/>
            <a:ext cx="5049566" cy="1114825"/>
          </a:xfrm>
          <a:prstGeom prst="rect">
            <a:avLst/>
          </a:prstGeom>
          <a:noFill/>
          <a:ln>
            <a:noFill/>
          </a:ln>
        </p:spPr>
      </p:pic>
    </p:spTree>
    <p:extLst>
      <p:ext uri="{BB962C8B-B14F-4D97-AF65-F5344CB8AC3E}">
        <p14:creationId xmlns:p14="http://schemas.microsoft.com/office/powerpoint/2010/main" val="25340262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CCSDS</a:t>
            </a:r>
            <a:endParaRPr lang="en-US" dirty="0"/>
          </a:p>
        </p:txBody>
      </p:sp>
      <p:sp>
        <p:nvSpPr>
          <p:cNvPr id="3" name="Espace réservé du contenu 2"/>
          <p:cNvSpPr>
            <a:spLocks noGrp="1"/>
          </p:cNvSpPr>
          <p:nvPr>
            <p:ph idx="1"/>
          </p:nvPr>
        </p:nvSpPr>
        <p:spPr/>
        <p:txBody>
          <a:bodyPr>
            <a:normAutofit fontScale="92500" lnSpcReduction="20000"/>
          </a:bodyPr>
          <a:lstStyle/>
          <a:p>
            <a:r>
              <a:rPr lang="en-GB" dirty="0" smtClean="0"/>
              <a:t>NASA </a:t>
            </a:r>
          </a:p>
          <a:p>
            <a:pPr lvl="1"/>
            <a:r>
              <a:rPr lang="en-GB" dirty="0" smtClean="0"/>
              <a:t>Only FEDRAMP services can be used:</a:t>
            </a:r>
          </a:p>
          <a:p>
            <a:pPr lvl="2"/>
            <a:r>
              <a:rPr lang="en-GB" dirty="0" smtClean="0"/>
              <a:t>AWS </a:t>
            </a:r>
            <a:r>
              <a:rPr lang="en-GB" dirty="0" err="1" smtClean="0"/>
              <a:t>FedRAMP</a:t>
            </a:r>
            <a:r>
              <a:rPr lang="en-GB" dirty="0" smtClean="0"/>
              <a:t> </a:t>
            </a:r>
            <a:r>
              <a:rPr lang="en-GB" dirty="0" smtClean="0"/>
              <a:t>zones,</a:t>
            </a:r>
          </a:p>
          <a:p>
            <a:pPr lvl="2"/>
            <a:r>
              <a:rPr lang="en-GB" dirty="0" smtClean="0"/>
              <a:t>VMware </a:t>
            </a:r>
            <a:r>
              <a:rPr lang="en-GB" dirty="0" err="1" smtClean="0"/>
              <a:t>vCloud</a:t>
            </a:r>
            <a:r>
              <a:rPr lang="en-GB" dirty="0" smtClean="0"/>
              <a:t> Government Service</a:t>
            </a:r>
          </a:p>
          <a:p>
            <a:pPr lvl="1"/>
            <a:r>
              <a:rPr lang="en-GB" dirty="0" smtClean="0"/>
              <a:t>Only US datacentres</a:t>
            </a:r>
          </a:p>
          <a:p>
            <a:r>
              <a:rPr lang="en-GB" dirty="0" smtClean="0"/>
              <a:t>ESA </a:t>
            </a:r>
          </a:p>
          <a:p>
            <a:pPr lvl="1"/>
            <a:r>
              <a:rPr lang="en-GB" dirty="0" err="1" smtClean="0"/>
              <a:t>Interoute</a:t>
            </a:r>
            <a:r>
              <a:rPr lang="en-GB" dirty="0" smtClean="0"/>
              <a:t> </a:t>
            </a:r>
            <a:r>
              <a:rPr lang="en-GB" dirty="0" smtClean="0"/>
              <a:t>/ Cloud Sigma / OBS</a:t>
            </a:r>
          </a:p>
          <a:p>
            <a:pPr lvl="1"/>
            <a:r>
              <a:rPr lang="en-GB" dirty="0" smtClean="0"/>
              <a:t>Specific requirements  on security &amp; privacy</a:t>
            </a:r>
          </a:p>
          <a:p>
            <a:r>
              <a:rPr lang="en-GB" dirty="0" smtClean="0"/>
              <a:t>UK Space Agency</a:t>
            </a:r>
          </a:p>
          <a:p>
            <a:pPr lvl="1"/>
            <a:r>
              <a:rPr lang="en-GB" dirty="0" smtClean="0"/>
              <a:t>No cloud, no policy</a:t>
            </a:r>
          </a:p>
          <a:p>
            <a:r>
              <a:rPr lang="en-GB" dirty="0" smtClean="0"/>
              <a:t>DLR</a:t>
            </a:r>
          </a:p>
          <a:p>
            <a:pPr lvl="1"/>
            <a:r>
              <a:rPr lang="en-GB" dirty="0" smtClean="0"/>
              <a:t>T-System but difficult to open</a:t>
            </a:r>
            <a:endParaRPr lang="en-GB" dirty="0"/>
          </a:p>
        </p:txBody>
      </p:sp>
      <p:pic>
        <p:nvPicPr>
          <p:cNvPr id="4" name="Picture 7" descr="http://public.ccsds.org/outreach/images/logos/CCSDS%20Logo%20Horizontal/4-Color/ccsdslogo-horiz-4color.png"/>
          <p:cNvPicPr/>
          <p:nvPr/>
        </p:nvPicPr>
        <p:blipFill>
          <a:blip r:embed="rId2" cstate="print">
            <a:extLst>
              <a:ext uri="{28A0092B-C50C-407E-A947-70E740481C1C}">
                <a14:useLocalDpi xmlns:a14="http://schemas.microsoft.com/office/drawing/2010/main"/>
              </a:ext>
            </a:extLst>
          </a:blip>
          <a:srcRect/>
          <a:stretch>
            <a:fillRect/>
          </a:stretch>
        </p:blipFill>
        <p:spPr bwMode="auto">
          <a:xfrm>
            <a:off x="6750549" y="374274"/>
            <a:ext cx="5049566" cy="1114825"/>
          </a:xfrm>
          <a:prstGeom prst="rect">
            <a:avLst/>
          </a:prstGeom>
          <a:noFill/>
          <a:ln>
            <a:noFill/>
          </a:ln>
        </p:spPr>
      </p:pic>
    </p:spTree>
    <p:extLst>
      <p:ext uri="{BB962C8B-B14F-4D97-AF65-F5344CB8AC3E}">
        <p14:creationId xmlns:p14="http://schemas.microsoft.com/office/powerpoint/2010/main" val="26189357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PLANING FOR THE CLOUD</a:t>
            </a:r>
            <a:endParaRPr lang="en-US" dirty="0"/>
          </a:p>
        </p:txBody>
      </p:sp>
      <p:sp>
        <p:nvSpPr>
          <p:cNvPr id="5" name="Espace réservé du texte 4"/>
          <p:cNvSpPr>
            <a:spLocks noGrp="1"/>
          </p:cNvSpPr>
          <p:nvPr>
            <p:ph type="body" idx="1"/>
          </p:nvPr>
        </p:nvSpPr>
        <p:spPr/>
        <p:txBody>
          <a:bodyPr/>
          <a:lstStyle/>
          <a:p>
            <a:endParaRPr lang="en-US"/>
          </a:p>
        </p:txBody>
      </p:sp>
    </p:spTree>
    <p:extLst>
      <p:ext uri="{BB962C8B-B14F-4D97-AF65-F5344CB8AC3E}">
        <p14:creationId xmlns:p14="http://schemas.microsoft.com/office/powerpoint/2010/main" val="22008528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à coins arrondis 9"/>
          <p:cNvSpPr/>
          <p:nvPr/>
        </p:nvSpPr>
        <p:spPr>
          <a:xfrm>
            <a:off x="5370290" y="2075548"/>
            <a:ext cx="6371111" cy="433977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
        <p:nvSpPr>
          <p:cNvPr id="6" name="Rectangle à coins arrondis 5"/>
          <p:cNvSpPr/>
          <p:nvPr/>
        </p:nvSpPr>
        <p:spPr>
          <a:xfrm>
            <a:off x="442916" y="2075548"/>
            <a:ext cx="4825770" cy="433977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
        <p:nvSpPr>
          <p:cNvPr id="2" name="Titre 1"/>
          <p:cNvSpPr>
            <a:spLocks noGrp="1"/>
          </p:cNvSpPr>
          <p:nvPr>
            <p:ph type="title"/>
          </p:nvPr>
        </p:nvSpPr>
        <p:spPr/>
        <p:txBody>
          <a:bodyPr/>
          <a:lstStyle/>
          <a:p>
            <a:r>
              <a:rPr lang="fr-FR" dirty="0" smtClean="0"/>
              <a:t>Guidance</a:t>
            </a:r>
            <a:endParaRPr lang="fr-FR" dirty="0"/>
          </a:p>
        </p:txBody>
      </p:sp>
      <p:pic>
        <p:nvPicPr>
          <p:cNvPr id="1026" name="Picture 2" descr="loud Security Alliance 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77431" y="4669820"/>
            <a:ext cx="3156740" cy="11285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ficher l'image d'origin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91146" y="2470417"/>
            <a:ext cx="2591330" cy="16358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ficher l'image d'origin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15603" y="2306794"/>
            <a:ext cx="1799470" cy="17994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FedRAMP"/>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729463" y="4976913"/>
            <a:ext cx="2571750" cy="5143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ov_UK_sized"/>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323098" y="4450250"/>
            <a:ext cx="1567675" cy="15676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overnment Site Builder Standardlösung (Link zur Startseite)"/>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795422" y="2566766"/>
            <a:ext cx="2623028" cy="1279526"/>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336688" y="2986588"/>
            <a:ext cx="1773936" cy="603504"/>
          </a:xfrm>
          <a:prstGeom prst="rect">
            <a:avLst/>
          </a:prstGeom>
        </p:spPr>
      </p:pic>
    </p:spTree>
    <p:extLst>
      <p:ext uri="{BB962C8B-B14F-4D97-AF65-F5344CB8AC3E}">
        <p14:creationId xmlns:p14="http://schemas.microsoft.com/office/powerpoint/2010/main" val="292872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par>
                                <p:cTn id="11" presetID="10"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500"/>
                                        <p:tgtEl>
                                          <p:spTgt spid="10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fade">
                                      <p:cBhvr>
                                        <p:cTn id="21" dur="500"/>
                                        <p:tgtEl>
                                          <p:spTgt spid="1030"/>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1032"/>
                                        </p:tgtEl>
                                        <p:attrNameLst>
                                          <p:attrName>style.visibility</p:attrName>
                                        </p:attrNameLst>
                                      </p:cBhvr>
                                      <p:to>
                                        <p:strVal val="visible"/>
                                      </p:to>
                                    </p:set>
                                    <p:animEffect transition="in" filter="fade">
                                      <p:cBhvr>
                                        <p:cTn id="27" dur="500"/>
                                        <p:tgtEl>
                                          <p:spTgt spid="1032"/>
                                        </p:tgtEl>
                                      </p:cBhvr>
                                    </p:animEffect>
                                  </p:childTnLst>
                                </p:cTn>
                              </p:par>
                              <p:par>
                                <p:cTn id="28" presetID="10" presetClass="entr" presetSubtype="0" fill="hold" nodeType="withEffect">
                                  <p:stCondLst>
                                    <p:cond delay="0"/>
                                  </p:stCondLst>
                                  <p:childTnLst>
                                    <p:set>
                                      <p:cBhvr>
                                        <p:cTn id="29" dur="1" fill="hold">
                                          <p:stCondLst>
                                            <p:cond delay="0"/>
                                          </p:stCondLst>
                                        </p:cTn>
                                        <p:tgtEl>
                                          <p:spTgt spid="1034"/>
                                        </p:tgtEl>
                                        <p:attrNameLst>
                                          <p:attrName>style.visibility</p:attrName>
                                        </p:attrNameLst>
                                      </p:cBhvr>
                                      <p:to>
                                        <p:strVal val="visible"/>
                                      </p:to>
                                    </p:set>
                                    <p:animEffect transition="in" filter="fade">
                                      <p:cBhvr>
                                        <p:cTn id="30"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ORGANISATIONAL SECURITY CONCERNS</a:t>
            </a:r>
            <a:endParaRPr lang="en-US" dirty="0"/>
          </a:p>
        </p:txBody>
      </p:sp>
      <p:sp>
        <p:nvSpPr>
          <p:cNvPr id="5" name="Espace réservé du texte 4"/>
          <p:cNvSpPr>
            <a:spLocks noGrp="1"/>
          </p:cNvSpPr>
          <p:nvPr>
            <p:ph type="body" idx="1"/>
          </p:nvPr>
        </p:nvSpPr>
        <p:spPr/>
        <p:txBody>
          <a:bodyPr/>
          <a:lstStyle/>
          <a:p>
            <a:endParaRPr lang="en-US"/>
          </a:p>
        </p:txBody>
      </p:sp>
    </p:spTree>
    <p:extLst>
      <p:ext uri="{BB962C8B-B14F-4D97-AF65-F5344CB8AC3E}">
        <p14:creationId xmlns:p14="http://schemas.microsoft.com/office/powerpoint/2010/main" val="1076706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438525" y="7173"/>
            <a:ext cx="5301303" cy="6850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460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4237" y="452718"/>
            <a:ext cx="9404723" cy="1400530"/>
          </a:xfrm>
        </p:spPr>
        <p:txBody>
          <a:bodyPr/>
          <a:lstStyle/>
          <a:p>
            <a:r>
              <a:rPr lang="en-GB" dirty="0" smtClean="0"/>
              <a:t>Organisational Security Concerns</a:t>
            </a:r>
            <a:endParaRPr lang="en-GB" dirty="0"/>
          </a:p>
        </p:txBody>
      </p:sp>
      <p:sp>
        <p:nvSpPr>
          <p:cNvPr id="10" name="Espace réservé du contenu 9"/>
          <p:cNvSpPr>
            <a:spLocks noGrp="1"/>
          </p:cNvSpPr>
          <p:nvPr>
            <p:ph idx="1"/>
          </p:nvPr>
        </p:nvSpPr>
        <p:spPr/>
        <p:txBody>
          <a:bodyPr>
            <a:normAutofit/>
          </a:bodyPr>
          <a:lstStyle/>
          <a:p>
            <a:r>
              <a:rPr lang="en-GB" sz="2600" dirty="0" smtClean="0"/>
              <a:t>Governance = contract</a:t>
            </a:r>
          </a:p>
        </p:txBody>
      </p:sp>
    </p:spTree>
    <p:extLst>
      <p:ext uri="{BB962C8B-B14F-4D97-AF65-F5344CB8AC3E}">
        <p14:creationId xmlns:p14="http://schemas.microsoft.com/office/powerpoint/2010/main" val="1211869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ORG risks</a:t>
            </a:r>
            <a:r>
              <a:rPr lang="fr-FR" dirty="0" smtClean="0"/>
              <a:t> – </a:t>
            </a:r>
            <a:r>
              <a:rPr lang="fr-FR" dirty="0" err="1" smtClean="0"/>
              <a:t>Contract</a:t>
            </a:r>
            <a:r>
              <a:rPr lang="fr-FR" dirty="0" smtClean="0"/>
              <a:t> ?</a:t>
            </a:r>
            <a:endParaRPr lang="fr-FR" dirty="0"/>
          </a:p>
        </p:txBody>
      </p:sp>
      <p:sp>
        <p:nvSpPr>
          <p:cNvPr id="3" name="Espace réservé du contenu 2"/>
          <p:cNvSpPr>
            <a:spLocks noGrp="1"/>
          </p:cNvSpPr>
          <p:nvPr>
            <p:ph idx="1"/>
          </p:nvPr>
        </p:nvSpPr>
        <p:spPr>
          <a:xfrm>
            <a:off x="1615376" y="2052918"/>
            <a:ext cx="8946541" cy="4195481"/>
          </a:xfrm>
          <a:solidFill>
            <a:schemeClr val="tx1"/>
          </a:solidFill>
        </p:spPr>
        <p:txBody>
          <a:bodyPr>
            <a:normAutofit fontScale="92500" lnSpcReduction="10000"/>
          </a:bodyPr>
          <a:lstStyle/>
          <a:p>
            <a:pPr marL="0" indent="0">
              <a:buNone/>
            </a:pPr>
            <a:r>
              <a:rPr lang="en-US" dirty="0" smtClean="0">
                <a:solidFill>
                  <a:schemeClr val="bg1"/>
                </a:solidFill>
                <a:latin typeface="Arial" panose="020B0604020202020204" pitchFamily="34" charset="0"/>
                <a:cs typeface="Arial" panose="020B0604020202020204" pitchFamily="34" charset="0"/>
              </a:rPr>
              <a:t>THE </a:t>
            </a:r>
            <a:r>
              <a:rPr lang="en-US" dirty="0">
                <a:solidFill>
                  <a:schemeClr val="bg1"/>
                </a:solidFill>
                <a:latin typeface="Arial" panose="020B0604020202020204" pitchFamily="34" charset="0"/>
                <a:cs typeface="Arial" panose="020B0604020202020204" pitchFamily="34" charset="0"/>
              </a:rPr>
              <a:t>SERVICE OFFERINGS ARE PROVIDED “AS IS.” </a:t>
            </a:r>
            <a:r>
              <a:rPr lang="en-US" dirty="0">
                <a:solidFill>
                  <a:schemeClr val="accent1"/>
                </a:solidFill>
                <a:latin typeface="Arial" panose="020B0604020202020204" pitchFamily="34" charset="0"/>
                <a:cs typeface="Arial" panose="020B0604020202020204" pitchFamily="34" charset="0"/>
              </a:rPr>
              <a:t>WE</a:t>
            </a:r>
            <a:r>
              <a:rPr lang="en-US" dirty="0">
                <a:solidFill>
                  <a:schemeClr val="bg1"/>
                </a:solidFill>
                <a:latin typeface="Arial" panose="020B0604020202020204" pitchFamily="34" charset="0"/>
                <a:cs typeface="Arial" panose="020B0604020202020204" pitchFamily="34" charset="0"/>
              </a:rPr>
              <a:t> AND OUR AFFILIATES AND LICENSORS </a:t>
            </a:r>
            <a:r>
              <a:rPr lang="en-US" sz="2100" dirty="0">
                <a:solidFill>
                  <a:schemeClr val="accent1"/>
                </a:solidFill>
                <a:latin typeface="Arial" panose="020B0604020202020204" pitchFamily="34" charset="0"/>
                <a:cs typeface="Arial" panose="020B0604020202020204" pitchFamily="34" charset="0"/>
              </a:rPr>
              <a:t>MAKE NO REPRESENTATIONS OR WARRANTIES OF ANY KIND</a:t>
            </a:r>
            <a:r>
              <a:rPr lang="en-US" dirty="0">
                <a:solidFill>
                  <a:schemeClr val="bg1"/>
                </a:solidFill>
                <a:latin typeface="Arial" panose="020B0604020202020204" pitchFamily="34" charset="0"/>
                <a:cs typeface="Arial" panose="020B0604020202020204" pitchFamily="34" charset="0"/>
              </a:rPr>
              <a:t>, WHETHER EXPRESS, IMPLIED, STATUTORY OR OTHERWISE REGARDING THE SERVICE OFFERINGS OR THE THIRD PARTY CONTENT, </a:t>
            </a:r>
            <a:r>
              <a:rPr lang="en-US" dirty="0">
                <a:solidFill>
                  <a:schemeClr val="accent1"/>
                </a:solidFill>
                <a:latin typeface="Arial" panose="020B0604020202020204" pitchFamily="34" charset="0"/>
                <a:cs typeface="Arial" panose="020B0604020202020204" pitchFamily="34" charset="0"/>
              </a:rPr>
              <a:t>INCLUDING ANY WARRANTY THAT THE SERVICE OFFERINGS OR THIRD PARTY CONTENT WILL BE UNINTERRUPTED</a:t>
            </a:r>
            <a:r>
              <a:rPr lang="en-US" dirty="0">
                <a:solidFill>
                  <a:schemeClr val="bg1"/>
                </a:solidFill>
                <a:latin typeface="Arial" panose="020B0604020202020204" pitchFamily="34" charset="0"/>
                <a:cs typeface="Arial" panose="020B0604020202020204" pitchFamily="34" charset="0"/>
              </a:rPr>
              <a:t>, </a:t>
            </a:r>
            <a:r>
              <a:rPr lang="en-US" dirty="0">
                <a:solidFill>
                  <a:schemeClr val="accent1"/>
                </a:solidFill>
                <a:latin typeface="Arial" panose="020B0604020202020204" pitchFamily="34" charset="0"/>
                <a:cs typeface="Arial" panose="020B0604020202020204" pitchFamily="34" charset="0"/>
              </a:rPr>
              <a:t>ERROR FREE OR FREE OF HARMFUL COMPONENTS</a:t>
            </a:r>
            <a:r>
              <a:rPr lang="en-US" dirty="0">
                <a:solidFill>
                  <a:schemeClr val="bg1"/>
                </a:solidFill>
                <a:latin typeface="Arial" panose="020B0604020202020204" pitchFamily="34" charset="0"/>
                <a:cs typeface="Arial" panose="020B0604020202020204" pitchFamily="34" charset="0"/>
              </a:rPr>
              <a:t>, OR THAT ANY CONTENT, INCLUDING YOUR CONTENT OR THE THIRD PARTY CONTENT, </a:t>
            </a:r>
            <a:r>
              <a:rPr lang="en-US" dirty="0">
                <a:solidFill>
                  <a:schemeClr val="accent1"/>
                </a:solidFill>
                <a:latin typeface="Arial" panose="020B0604020202020204" pitchFamily="34" charset="0"/>
                <a:cs typeface="Arial" panose="020B0604020202020204" pitchFamily="34" charset="0"/>
              </a:rPr>
              <a:t>WILL BE SECURE OR NOT OTHERWISE LOST OR DAMAGED</a:t>
            </a:r>
            <a:r>
              <a:rPr lang="en-US" dirty="0">
                <a:solidFill>
                  <a:schemeClr val="bg1"/>
                </a:solidFill>
                <a:latin typeface="Arial" panose="020B0604020202020204" pitchFamily="34" charset="0"/>
                <a:cs typeface="Arial" panose="020B0604020202020204" pitchFamily="34" charset="0"/>
              </a:rPr>
              <a:t>. EXCEPT TO THE EXTENT PROHIBITED BY LAW, WE AND OUR AFFILIATES AND LICENSORS DISCLAIM ALL WARRANTIES, INCLUDING ANY IMPLIED WARRANTIES OF MERCHANTABILITY, SATISFACTORY QUALITY, FITNESS FOR A PARTICULAR PURPOSE, NON-INFRINGEMENT, OR QUIET ENJOYMENT, AND ANY WARRANTIES ARISING OUT OF ANY COURSE OF DEALING OR USAGE OF TRADE</a:t>
            </a:r>
            <a:r>
              <a:rPr lang="en-US" dirty="0" smtClean="0">
                <a:solidFill>
                  <a:schemeClr val="bg1"/>
                </a:solidFill>
                <a:latin typeface="Arial" panose="020B0604020202020204" pitchFamily="34" charset="0"/>
                <a:cs typeface="Arial" panose="020B0604020202020204" pitchFamily="34" charset="0"/>
              </a:rPr>
              <a:t>.</a:t>
            </a:r>
            <a:endParaRPr lang="fr-FR" dirty="0" smtClean="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79903" y="4008858"/>
            <a:ext cx="746941" cy="830997"/>
          </a:xfrm>
          <a:prstGeom prst="rect">
            <a:avLst/>
          </a:prstGeom>
        </p:spPr>
        <p:txBody>
          <a:bodyPr wrap="square">
            <a:spAutoFit/>
          </a:bodyPr>
          <a:lstStyle/>
          <a:p>
            <a:pPr algn="ctr"/>
            <a:r>
              <a:rPr lang="fr-FR" sz="4800" dirty="0">
                <a:solidFill>
                  <a:srgbClr val="FF0000"/>
                </a:solidFill>
              </a:rPr>
              <a:t>C</a:t>
            </a:r>
            <a:endParaRPr lang="fr-FR" sz="4800" dirty="0"/>
          </a:p>
        </p:txBody>
      </p:sp>
      <p:sp>
        <p:nvSpPr>
          <p:cNvPr id="5" name="Rectangle 4"/>
          <p:cNvSpPr/>
          <p:nvPr/>
        </p:nvSpPr>
        <p:spPr>
          <a:xfrm>
            <a:off x="492160" y="3046796"/>
            <a:ext cx="746941" cy="830997"/>
          </a:xfrm>
          <a:prstGeom prst="rect">
            <a:avLst/>
          </a:prstGeom>
        </p:spPr>
        <p:txBody>
          <a:bodyPr wrap="square">
            <a:spAutoFit/>
          </a:bodyPr>
          <a:lstStyle/>
          <a:p>
            <a:pPr algn="ctr"/>
            <a:r>
              <a:rPr lang="fr-FR" sz="4800" dirty="0" smtClean="0">
                <a:solidFill>
                  <a:srgbClr val="FF0000"/>
                </a:solidFill>
              </a:rPr>
              <a:t>I</a:t>
            </a:r>
            <a:endParaRPr lang="fr-FR" sz="4800" dirty="0"/>
          </a:p>
        </p:txBody>
      </p:sp>
      <p:sp>
        <p:nvSpPr>
          <p:cNvPr id="6" name="Rectangle 5"/>
          <p:cNvSpPr/>
          <p:nvPr/>
        </p:nvSpPr>
        <p:spPr>
          <a:xfrm>
            <a:off x="10731826" y="2631298"/>
            <a:ext cx="746941" cy="830997"/>
          </a:xfrm>
          <a:prstGeom prst="rect">
            <a:avLst/>
          </a:prstGeom>
        </p:spPr>
        <p:txBody>
          <a:bodyPr wrap="square">
            <a:spAutoFit/>
          </a:bodyPr>
          <a:lstStyle/>
          <a:p>
            <a:pPr algn="ctr"/>
            <a:r>
              <a:rPr lang="fr-FR" sz="4800" dirty="0" smtClean="0">
                <a:solidFill>
                  <a:srgbClr val="FF0000"/>
                </a:solidFill>
              </a:rPr>
              <a:t>A</a:t>
            </a:r>
            <a:endParaRPr lang="fr-FR" sz="4800" dirty="0"/>
          </a:p>
        </p:txBody>
      </p:sp>
      <p:sp>
        <p:nvSpPr>
          <p:cNvPr id="7" name="Multiplier 6"/>
          <p:cNvSpPr/>
          <p:nvPr/>
        </p:nvSpPr>
        <p:spPr>
          <a:xfrm>
            <a:off x="291765" y="2858791"/>
            <a:ext cx="1123216" cy="1207008"/>
          </a:xfrm>
          <a:prstGeom prst="mathMultiply">
            <a:avLst>
              <a:gd name="adj1" fmla="val 94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Multiplier 7"/>
          <p:cNvSpPr/>
          <p:nvPr/>
        </p:nvSpPr>
        <p:spPr>
          <a:xfrm>
            <a:off x="291765" y="3820852"/>
            <a:ext cx="1123216" cy="1207008"/>
          </a:xfrm>
          <a:prstGeom prst="mathMultiply">
            <a:avLst>
              <a:gd name="adj1" fmla="val 94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Multiplier 8"/>
          <p:cNvSpPr/>
          <p:nvPr/>
        </p:nvSpPr>
        <p:spPr>
          <a:xfrm>
            <a:off x="10543562" y="2443292"/>
            <a:ext cx="1123216" cy="1207008"/>
          </a:xfrm>
          <a:prstGeom prst="mathMultiply">
            <a:avLst>
              <a:gd name="adj1" fmla="val 94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p:cNvCxnSpPr>
            <a:stCxn id="6" idx="1"/>
          </p:cNvCxnSpPr>
          <p:nvPr/>
        </p:nvCxnSpPr>
        <p:spPr>
          <a:xfrm flipH="1">
            <a:off x="9582912" y="3046797"/>
            <a:ext cx="1148914" cy="41549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H="1" flipV="1">
            <a:off x="1127760" y="3406946"/>
            <a:ext cx="487616" cy="41390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H="1">
            <a:off x="1191042" y="4303776"/>
            <a:ext cx="424334" cy="12058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H="1" flipV="1">
            <a:off x="1127760" y="3429000"/>
            <a:ext cx="487616" cy="857342"/>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88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Data </a:t>
            </a:r>
            <a:r>
              <a:rPr lang="fr-FR" dirty="0" err="1" smtClean="0"/>
              <a:t>Governance</a:t>
            </a:r>
            <a:endParaRPr lang="fr-FR" dirty="0"/>
          </a:p>
        </p:txBody>
      </p:sp>
      <p:sp>
        <p:nvSpPr>
          <p:cNvPr id="3" name="Espace réservé du contenu 2"/>
          <p:cNvSpPr>
            <a:spLocks noGrp="1"/>
          </p:cNvSpPr>
          <p:nvPr>
            <p:ph idx="1"/>
          </p:nvPr>
        </p:nvSpPr>
        <p:spPr/>
        <p:txBody>
          <a:bodyPr/>
          <a:lstStyle/>
          <a:p>
            <a:endParaRPr lang="fr-F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486" y="2190750"/>
            <a:ext cx="12011025"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02182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4237" y="452718"/>
            <a:ext cx="9404723" cy="1400530"/>
          </a:xfrm>
        </p:spPr>
        <p:txBody>
          <a:bodyPr/>
          <a:lstStyle/>
          <a:p>
            <a:r>
              <a:rPr lang="en-GB" dirty="0"/>
              <a:t>Organisational Security Concerns</a:t>
            </a:r>
            <a:endParaRPr lang="en-US" dirty="0"/>
          </a:p>
        </p:txBody>
      </p:sp>
      <p:sp>
        <p:nvSpPr>
          <p:cNvPr id="10" name="Espace réservé du contenu 9"/>
          <p:cNvSpPr>
            <a:spLocks noGrp="1"/>
          </p:cNvSpPr>
          <p:nvPr>
            <p:ph idx="1"/>
          </p:nvPr>
        </p:nvSpPr>
        <p:spPr/>
        <p:txBody>
          <a:bodyPr>
            <a:normAutofit/>
          </a:bodyPr>
          <a:lstStyle/>
          <a:p>
            <a:r>
              <a:rPr lang="en-GB" sz="2600" dirty="0" smtClean="0"/>
              <a:t>Governance</a:t>
            </a:r>
          </a:p>
          <a:p>
            <a:r>
              <a:rPr lang="en-GB" sz="2600" dirty="0" smtClean="0"/>
              <a:t>Security responsibility</a:t>
            </a:r>
          </a:p>
        </p:txBody>
      </p:sp>
    </p:spTree>
    <p:extLst>
      <p:ext uri="{BB962C8B-B14F-4D97-AF65-F5344CB8AC3E}">
        <p14:creationId xmlns:p14="http://schemas.microsoft.com/office/powerpoint/2010/main" val="79838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71679" y="452718"/>
            <a:ext cx="9404723" cy="1400530"/>
          </a:xfrm>
        </p:spPr>
        <p:txBody>
          <a:bodyPr/>
          <a:lstStyle/>
          <a:p>
            <a:r>
              <a:rPr lang="fr-FR" dirty="0"/>
              <a:t> </a:t>
            </a:r>
            <a:r>
              <a:rPr lang="fr-FR" dirty="0" smtClean="0"/>
              <a:t>                        – </a:t>
            </a:r>
            <a:r>
              <a:rPr lang="fr-FR" dirty="0" err="1" smtClean="0"/>
              <a:t>IaaS</a:t>
            </a:r>
            <a:endParaRPr lang="fr-FR" dirty="0"/>
          </a:p>
        </p:txBody>
      </p:sp>
      <p:sp>
        <p:nvSpPr>
          <p:cNvPr id="4" name="Rectangle à coins arrondis 3"/>
          <p:cNvSpPr/>
          <p:nvPr/>
        </p:nvSpPr>
        <p:spPr>
          <a:xfrm>
            <a:off x="840131" y="6147329"/>
            <a:ext cx="2847951" cy="40728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dirty="0" err="1" smtClean="0"/>
              <a:t>Facilities</a:t>
            </a:r>
            <a:endParaRPr lang="fr-FR" dirty="0"/>
          </a:p>
        </p:txBody>
      </p:sp>
      <p:sp>
        <p:nvSpPr>
          <p:cNvPr id="7" name="Forme en L 6"/>
          <p:cNvSpPr/>
          <p:nvPr/>
        </p:nvSpPr>
        <p:spPr>
          <a:xfrm>
            <a:off x="840131" y="4569169"/>
            <a:ext cx="2137450" cy="996347"/>
          </a:xfrm>
          <a:prstGeom prst="corner">
            <a:avLst>
              <a:gd name="adj1" fmla="val 41523"/>
              <a:gd name="adj2" fmla="val 46484"/>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dirty="0" err="1" smtClean="0"/>
              <a:t>Abstratction</a:t>
            </a:r>
            <a:endParaRPr lang="fr-FR" dirty="0"/>
          </a:p>
        </p:txBody>
      </p:sp>
      <p:sp>
        <p:nvSpPr>
          <p:cNvPr id="13" name="Rectangle à coins arrondis 12"/>
          <p:cNvSpPr/>
          <p:nvPr/>
        </p:nvSpPr>
        <p:spPr>
          <a:xfrm>
            <a:off x="840131" y="5648047"/>
            <a:ext cx="2847951" cy="41931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dirty="0" smtClean="0"/>
              <a:t>Hardware</a:t>
            </a:r>
            <a:endParaRPr lang="fr-FR" dirty="0"/>
          </a:p>
        </p:txBody>
      </p:sp>
      <p:sp>
        <p:nvSpPr>
          <p:cNvPr id="14" name="Rectangle à coins arrondis 13"/>
          <p:cNvSpPr/>
          <p:nvPr/>
        </p:nvSpPr>
        <p:spPr>
          <a:xfrm>
            <a:off x="840131" y="4073520"/>
            <a:ext cx="2830541" cy="41664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smtClean="0"/>
              <a:t>APIs</a:t>
            </a:r>
            <a:endParaRPr lang="fr-FR" dirty="0"/>
          </a:p>
        </p:txBody>
      </p:sp>
      <p:sp>
        <p:nvSpPr>
          <p:cNvPr id="15" name="Rectangle à coins arrondis 14"/>
          <p:cNvSpPr/>
          <p:nvPr/>
        </p:nvSpPr>
        <p:spPr>
          <a:xfrm>
            <a:off x="840131" y="3537909"/>
            <a:ext cx="2830541" cy="42075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err="1" smtClean="0"/>
              <a:t>Integration</a:t>
            </a:r>
            <a:r>
              <a:rPr lang="fr-FR" sz="1600" dirty="0" smtClean="0"/>
              <a:t> &amp; Middleware</a:t>
            </a:r>
            <a:endParaRPr lang="fr-FR" sz="1600" dirty="0"/>
          </a:p>
        </p:txBody>
      </p:sp>
      <p:sp>
        <p:nvSpPr>
          <p:cNvPr id="16" name="Rectangle à coins arrondis 15"/>
          <p:cNvSpPr/>
          <p:nvPr/>
        </p:nvSpPr>
        <p:spPr>
          <a:xfrm>
            <a:off x="843833" y="3001829"/>
            <a:ext cx="892493" cy="40993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Data</a:t>
            </a:r>
            <a:endParaRPr lang="fr-FR" dirty="0"/>
          </a:p>
        </p:txBody>
      </p:sp>
      <p:sp>
        <p:nvSpPr>
          <p:cNvPr id="17" name="Rectangle à coins arrondis 16"/>
          <p:cNvSpPr/>
          <p:nvPr/>
        </p:nvSpPr>
        <p:spPr>
          <a:xfrm>
            <a:off x="840131" y="2418031"/>
            <a:ext cx="2830541" cy="50160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Applications</a:t>
            </a:r>
            <a:endParaRPr lang="fr-FR" dirty="0"/>
          </a:p>
        </p:txBody>
      </p:sp>
      <p:sp>
        <p:nvSpPr>
          <p:cNvPr id="38" name="Rectangle à coins arrondis 37"/>
          <p:cNvSpPr/>
          <p:nvPr/>
        </p:nvSpPr>
        <p:spPr>
          <a:xfrm>
            <a:off x="1806149" y="3000055"/>
            <a:ext cx="892493" cy="41637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000" dirty="0" err="1" smtClean="0"/>
              <a:t>Metadata</a:t>
            </a:r>
            <a:endParaRPr lang="fr-FR" sz="1000" dirty="0"/>
          </a:p>
        </p:txBody>
      </p:sp>
      <p:sp>
        <p:nvSpPr>
          <p:cNvPr id="39" name="Rectangle à coins arrondis 38"/>
          <p:cNvSpPr/>
          <p:nvPr/>
        </p:nvSpPr>
        <p:spPr>
          <a:xfrm>
            <a:off x="2778179" y="3000055"/>
            <a:ext cx="892493" cy="41637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200" dirty="0" smtClean="0"/>
              <a:t>Content</a:t>
            </a:r>
            <a:endParaRPr lang="fr-FR" sz="1200" dirty="0"/>
          </a:p>
        </p:txBody>
      </p:sp>
      <p:sp>
        <p:nvSpPr>
          <p:cNvPr id="40" name="Rectangle à coins arrondis 39"/>
          <p:cNvSpPr/>
          <p:nvPr/>
        </p:nvSpPr>
        <p:spPr>
          <a:xfrm>
            <a:off x="840131" y="1840217"/>
            <a:ext cx="2830540" cy="50160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APIs</a:t>
            </a:r>
            <a:endParaRPr lang="fr-FR" dirty="0"/>
          </a:p>
        </p:txBody>
      </p:sp>
      <p:sp>
        <p:nvSpPr>
          <p:cNvPr id="41" name="Forme en L 40"/>
          <p:cNvSpPr/>
          <p:nvPr/>
        </p:nvSpPr>
        <p:spPr>
          <a:xfrm rot="10800000">
            <a:off x="1542176" y="4569170"/>
            <a:ext cx="2125093" cy="996347"/>
          </a:xfrm>
          <a:prstGeom prst="corner">
            <a:avLst>
              <a:gd name="adj1" fmla="val 41523"/>
              <a:gd name="adj2" fmla="val 4435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p:txBody>
      </p:sp>
      <p:sp>
        <p:nvSpPr>
          <p:cNvPr id="10" name="ZoneTexte 9"/>
          <p:cNvSpPr txBox="1"/>
          <p:nvPr/>
        </p:nvSpPr>
        <p:spPr>
          <a:xfrm>
            <a:off x="1586415" y="4535639"/>
            <a:ext cx="2036616" cy="461665"/>
          </a:xfrm>
          <a:prstGeom prst="rect">
            <a:avLst/>
          </a:prstGeom>
          <a:noFill/>
        </p:spPr>
        <p:txBody>
          <a:bodyPr wrap="square" rtlCol="0">
            <a:spAutoFit/>
          </a:bodyPr>
          <a:lstStyle/>
          <a:p>
            <a:pPr algn="ctr"/>
            <a:r>
              <a:rPr lang="fr-FR" sz="1200" dirty="0" err="1"/>
              <a:t>Core</a:t>
            </a:r>
            <a:r>
              <a:rPr lang="fr-FR" sz="1200" dirty="0"/>
              <a:t> </a:t>
            </a:r>
            <a:r>
              <a:rPr lang="fr-FR" sz="1200" dirty="0" err="1"/>
              <a:t>connectivity</a:t>
            </a:r>
            <a:r>
              <a:rPr lang="fr-FR" sz="1200" dirty="0"/>
              <a:t> &amp; Delivery</a:t>
            </a:r>
          </a:p>
        </p:txBody>
      </p:sp>
      <p:sp>
        <p:nvSpPr>
          <p:cNvPr id="42" name="Rectangle à coins arrondis 41"/>
          <p:cNvSpPr/>
          <p:nvPr/>
        </p:nvSpPr>
        <p:spPr>
          <a:xfrm>
            <a:off x="840131" y="1241476"/>
            <a:ext cx="1334269" cy="50160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200" dirty="0" err="1" smtClean="0"/>
              <a:t>Presentation</a:t>
            </a:r>
            <a:endParaRPr lang="fr-FR" sz="1200" dirty="0" smtClean="0"/>
          </a:p>
          <a:p>
            <a:pPr algn="ctr"/>
            <a:r>
              <a:rPr lang="fr-FR" sz="1200" dirty="0" err="1" smtClean="0"/>
              <a:t>Modality</a:t>
            </a:r>
            <a:endParaRPr lang="fr-FR" sz="1200" dirty="0"/>
          </a:p>
        </p:txBody>
      </p:sp>
      <p:sp>
        <p:nvSpPr>
          <p:cNvPr id="43" name="Rectangle à coins arrondis 42"/>
          <p:cNvSpPr/>
          <p:nvPr/>
        </p:nvSpPr>
        <p:spPr>
          <a:xfrm>
            <a:off x="2269410" y="1243422"/>
            <a:ext cx="1397859" cy="50160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200" dirty="0" err="1" smtClean="0"/>
              <a:t>Presentation</a:t>
            </a:r>
            <a:endParaRPr lang="fr-FR" sz="1200" dirty="0" smtClean="0"/>
          </a:p>
          <a:p>
            <a:pPr algn="ctr"/>
            <a:r>
              <a:rPr lang="fr-FR" sz="1200" dirty="0" smtClean="0"/>
              <a:t>Platform</a:t>
            </a:r>
            <a:endParaRPr lang="fr-FR" sz="1200" dirty="0"/>
          </a:p>
        </p:txBody>
      </p:sp>
      <p:sp>
        <p:nvSpPr>
          <p:cNvPr id="46" name="Rectangle 45"/>
          <p:cNvSpPr/>
          <p:nvPr/>
        </p:nvSpPr>
        <p:spPr>
          <a:xfrm>
            <a:off x="762000" y="4012160"/>
            <a:ext cx="4102972" cy="2607126"/>
          </a:xfrm>
          <a:prstGeom prst="rect">
            <a:avLst/>
          </a:prstGeom>
          <a:noFill/>
          <a:ln>
            <a:solidFill>
              <a:schemeClr val="tx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49" name="ZoneTexte 48"/>
          <p:cNvSpPr txBox="1"/>
          <p:nvPr/>
        </p:nvSpPr>
        <p:spPr>
          <a:xfrm rot="16200000">
            <a:off x="3186752" y="5125616"/>
            <a:ext cx="2783166" cy="276999"/>
          </a:xfrm>
          <a:prstGeom prst="rect">
            <a:avLst/>
          </a:prstGeom>
          <a:noFill/>
        </p:spPr>
        <p:txBody>
          <a:bodyPr wrap="square" rtlCol="0">
            <a:spAutoFit/>
          </a:bodyPr>
          <a:lstStyle/>
          <a:p>
            <a:r>
              <a:rPr lang="fr-FR" sz="1200" dirty="0" smtClean="0"/>
              <a:t>Infrastructure as a Service (</a:t>
            </a:r>
            <a:r>
              <a:rPr lang="fr-FR" sz="1200" dirty="0" err="1" smtClean="0"/>
              <a:t>IaaS</a:t>
            </a:r>
            <a:r>
              <a:rPr lang="fr-FR" sz="1200" dirty="0" smtClean="0"/>
              <a:t>)</a:t>
            </a:r>
            <a:endParaRPr lang="fr-FR" sz="1200" dirty="0"/>
          </a:p>
        </p:txBody>
      </p:sp>
      <p:sp>
        <p:nvSpPr>
          <p:cNvPr id="52" name="ZoneTexte 51"/>
          <p:cNvSpPr txBox="1"/>
          <p:nvPr/>
        </p:nvSpPr>
        <p:spPr>
          <a:xfrm rot="16200000">
            <a:off x="-1699170" y="4449696"/>
            <a:ext cx="4340329" cy="276999"/>
          </a:xfrm>
          <a:prstGeom prst="rect">
            <a:avLst/>
          </a:prstGeom>
          <a:noFill/>
        </p:spPr>
        <p:txBody>
          <a:bodyPr wrap="square" rtlCol="0">
            <a:spAutoFit/>
          </a:bodyPr>
          <a:lstStyle/>
          <a:p>
            <a:r>
              <a:rPr lang="fr-FR" sz="1200" i="1" dirty="0" smtClean="0"/>
              <a:t>Cloud Security Alliance Multi-</a:t>
            </a:r>
            <a:r>
              <a:rPr lang="fr-FR" sz="1200" i="1" dirty="0" err="1" smtClean="0"/>
              <a:t>tenancy</a:t>
            </a:r>
            <a:endParaRPr lang="fr-FR" sz="1200" i="1" dirty="0"/>
          </a:p>
        </p:txBody>
      </p:sp>
      <p:sp>
        <p:nvSpPr>
          <p:cNvPr id="66" name="Flèche vers le haut 65"/>
          <p:cNvSpPr/>
          <p:nvPr/>
        </p:nvSpPr>
        <p:spPr>
          <a:xfrm>
            <a:off x="3834896" y="1241476"/>
            <a:ext cx="609600" cy="2716080"/>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67" name="Flèche vers le haut 66"/>
          <p:cNvSpPr/>
          <p:nvPr/>
        </p:nvSpPr>
        <p:spPr>
          <a:xfrm rot="10800000">
            <a:off x="3834897" y="4049904"/>
            <a:ext cx="609600" cy="2559320"/>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à coins arrondis 2"/>
          <p:cNvSpPr/>
          <p:nvPr/>
        </p:nvSpPr>
        <p:spPr>
          <a:xfrm>
            <a:off x="5413828" y="1188968"/>
            <a:ext cx="6429829" cy="276858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fr-FR" sz="3200" dirty="0" smtClean="0"/>
              <a:t>User </a:t>
            </a:r>
            <a:r>
              <a:rPr lang="fr-FR" sz="3200" dirty="0" err="1" smtClean="0"/>
              <a:t>is</a:t>
            </a:r>
            <a:r>
              <a:rPr lang="fr-FR" sz="3200" dirty="0" smtClean="0"/>
              <a:t> </a:t>
            </a:r>
            <a:r>
              <a:rPr lang="fr-FR" sz="3200" dirty="0" err="1" smtClean="0"/>
              <a:t>responsible</a:t>
            </a:r>
            <a:r>
              <a:rPr lang="fr-FR" sz="3200" dirty="0" smtClean="0"/>
              <a:t> for </a:t>
            </a:r>
            <a:r>
              <a:rPr lang="fr-FR" sz="3200" dirty="0" err="1"/>
              <a:t>c</a:t>
            </a:r>
            <a:r>
              <a:rPr lang="fr-FR" sz="3200" dirty="0" err="1" smtClean="0"/>
              <a:t>onfidentiality</a:t>
            </a:r>
            <a:r>
              <a:rPr lang="fr-FR" sz="3200" dirty="0" smtClean="0"/>
              <a:t> and </a:t>
            </a:r>
            <a:r>
              <a:rPr lang="fr-FR" sz="3200" dirty="0" err="1" smtClean="0"/>
              <a:t>integrity</a:t>
            </a:r>
            <a:r>
              <a:rPr lang="fr-FR" sz="3200" dirty="0" smtClean="0"/>
              <a:t> (</a:t>
            </a:r>
            <a:r>
              <a:rPr lang="fr-FR" sz="3200" dirty="0" err="1" smtClean="0"/>
              <a:t>security</a:t>
            </a:r>
            <a:r>
              <a:rPr lang="fr-FR" sz="3200" dirty="0" smtClean="0"/>
              <a:t> </a:t>
            </a:r>
            <a:r>
              <a:rPr lang="fr-FR" sz="3200" dirty="0" err="1" smtClean="0"/>
              <a:t>starts</a:t>
            </a:r>
            <a:r>
              <a:rPr lang="fr-FR" sz="3200" dirty="0" smtClean="0"/>
              <a:t> at the </a:t>
            </a:r>
            <a:r>
              <a:rPr lang="fr-FR" sz="3200" dirty="0" err="1" smtClean="0"/>
              <a:t>guest</a:t>
            </a:r>
            <a:r>
              <a:rPr lang="fr-FR" sz="3200" dirty="0" smtClean="0"/>
              <a:t>/VM)</a:t>
            </a:r>
            <a:endParaRPr lang="fr-FR" sz="3200" dirty="0"/>
          </a:p>
        </p:txBody>
      </p:sp>
      <p:sp>
        <p:nvSpPr>
          <p:cNvPr id="36" name="Rectangle à coins arrondis 35"/>
          <p:cNvSpPr/>
          <p:nvPr/>
        </p:nvSpPr>
        <p:spPr>
          <a:xfrm>
            <a:off x="5413827" y="4073520"/>
            <a:ext cx="6429829" cy="24810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dirty="0" smtClean="0"/>
              <a:t>Provider </a:t>
            </a:r>
            <a:r>
              <a:rPr lang="fr-FR" sz="3200" dirty="0" err="1" smtClean="0"/>
              <a:t>secures</a:t>
            </a:r>
            <a:r>
              <a:rPr lang="fr-FR" sz="3200" dirty="0" smtClean="0"/>
              <a:t> the infrastructure to </a:t>
            </a:r>
            <a:r>
              <a:rPr lang="fr-FR" sz="3200" dirty="0" err="1" smtClean="0"/>
              <a:t>cover</a:t>
            </a:r>
            <a:r>
              <a:rPr lang="fr-FR" sz="3200" dirty="0" smtClean="0"/>
              <a:t> </a:t>
            </a:r>
            <a:r>
              <a:rPr lang="fr-FR" sz="3200" dirty="0" err="1" smtClean="0"/>
              <a:t>availability</a:t>
            </a:r>
            <a:r>
              <a:rPr lang="fr-FR" sz="3200" dirty="0" smtClean="0"/>
              <a:t> and multi-</a:t>
            </a:r>
            <a:r>
              <a:rPr lang="fr-FR" sz="3200" dirty="0" err="1" smtClean="0"/>
              <a:t>tenancy</a:t>
            </a:r>
            <a:r>
              <a:rPr lang="fr-FR" sz="3200" dirty="0"/>
              <a:t>.</a:t>
            </a:r>
          </a:p>
        </p:txBody>
      </p:sp>
      <p:sp>
        <p:nvSpPr>
          <p:cNvPr id="37" name="Titre 1"/>
          <p:cNvSpPr txBox="1">
            <a:spLocks/>
          </p:cNvSpPr>
          <p:nvPr/>
        </p:nvSpPr>
        <p:spPr>
          <a:xfrm>
            <a:off x="653371" y="445464"/>
            <a:ext cx="6110286"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err="1" smtClean="0"/>
              <a:t>Shared</a:t>
            </a:r>
            <a:r>
              <a:rPr lang="fr-FR" dirty="0" smtClean="0"/>
              <a:t> </a:t>
            </a:r>
            <a:r>
              <a:rPr lang="fr-FR" dirty="0" err="1" smtClean="0"/>
              <a:t>responsibility</a:t>
            </a:r>
            <a:endParaRPr lang="fr-FR" dirty="0"/>
          </a:p>
        </p:txBody>
      </p:sp>
    </p:spTree>
    <p:extLst>
      <p:ext uri="{BB962C8B-B14F-4D97-AF65-F5344CB8AC3E}">
        <p14:creationId xmlns:p14="http://schemas.microsoft.com/office/powerpoint/2010/main" val="187997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9"/>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6" grpId="0" animBg="1"/>
      <p:bldP spid="49" grpId="0"/>
      <p:bldP spid="66" grpId="0" animBg="1"/>
      <p:bldP spid="67" grpId="0" animBg="1"/>
      <p:bldP spid="3"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Shared</a:t>
            </a:r>
            <a:r>
              <a:rPr lang="fr-FR" dirty="0" smtClean="0"/>
              <a:t> </a:t>
            </a:r>
            <a:r>
              <a:rPr lang="fr-FR" dirty="0" err="1" smtClean="0"/>
              <a:t>responsibility</a:t>
            </a:r>
            <a:endParaRPr lang="fr-FR" dirty="0"/>
          </a:p>
        </p:txBody>
      </p:sp>
      <p:sp>
        <p:nvSpPr>
          <p:cNvPr id="4" name="Rectangle à coins arrondis 3"/>
          <p:cNvSpPr/>
          <p:nvPr/>
        </p:nvSpPr>
        <p:spPr>
          <a:xfrm>
            <a:off x="840131" y="6147329"/>
            <a:ext cx="2847951" cy="40728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dirty="0" err="1" smtClean="0"/>
              <a:t>Facilities</a:t>
            </a:r>
            <a:endParaRPr lang="fr-FR" dirty="0"/>
          </a:p>
        </p:txBody>
      </p:sp>
      <p:sp>
        <p:nvSpPr>
          <p:cNvPr id="7" name="Forme en L 6"/>
          <p:cNvSpPr/>
          <p:nvPr/>
        </p:nvSpPr>
        <p:spPr>
          <a:xfrm>
            <a:off x="840131" y="4569169"/>
            <a:ext cx="2137450" cy="996347"/>
          </a:xfrm>
          <a:prstGeom prst="corner">
            <a:avLst>
              <a:gd name="adj1" fmla="val 41523"/>
              <a:gd name="adj2" fmla="val 46484"/>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dirty="0" err="1" smtClean="0"/>
              <a:t>Abstratction</a:t>
            </a:r>
            <a:endParaRPr lang="fr-FR" dirty="0"/>
          </a:p>
        </p:txBody>
      </p:sp>
      <p:sp>
        <p:nvSpPr>
          <p:cNvPr id="13" name="Rectangle à coins arrondis 12"/>
          <p:cNvSpPr/>
          <p:nvPr/>
        </p:nvSpPr>
        <p:spPr>
          <a:xfrm>
            <a:off x="840131" y="5648047"/>
            <a:ext cx="2847951" cy="41931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dirty="0" smtClean="0"/>
              <a:t>Hardware</a:t>
            </a:r>
            <a:endParaRPr lang="fr-FR" dirty="0"/>
          </a:p>
        </p:txBody>
      </p:sp>
      <p:sp>
        <p:nvSpPr>
          <p:cNvPr id="14" name="Rectangle à coins arrondis 13"/>
          <p:cNvSpPr/>
          <p:nvPr/>
        </p:nvSpPr>
        <p:spPr>
          <a:xfrm>
            <a:off x="840131" y="4073520"/>
            <a:ext cx="2830541" cy="41664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smtClean="0"/>
              <a:t>APIs</a:t>
            </a:r>
            <a:endParaRPr lang="fr-FR" dirty="0"/>
          </a:p>
        </p:txBody>
      </p:sp>
      <p:sp>
        <p:nvSpPr>
          <p:cNvPr id="15" name="Rectangle à coins arrondis 14"/>
          <p:cNvSpPr/>
          <p:nvPr/>
        </p:nvSpPr>
        <p:spPr>
          <a:xfrm>
            <a:off x="840131" y="3537909"/>
            <a:ext cx="2830541" cy="42075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err="1" smtClean="0"/>
              <a:t>Integration</a:t>
            </a:r>
            <a:r>
              <a:rPr lang="fr-FR" sz="1600" dirty="0" smtClean="0"/>
              <a:t> &amp; Middleware</a:t>
            </a:r>
            <a:endParaRPr lang="fr-FR" sz="1600" dirty="0"/>
          </a:p>
        </p:txBody>
      </p:sp>
      <p:sp>
        <p:nvSpPr>
          <p:cNvPr id="16" name="Rectangle à coins arrondis 15"/>
          <p:cNvSpPr/>
          <p:nvPr/>
        </p:nvSpPr>
        <p:spPr>
          <a:xfrm>
            <a:off x="843833" y="3001829"/>
            <a:ext cx="892493" cy="40993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Data</a:t>
            </a:r>
            <a:endParaRPr lang="fr-FR" dirty="0"/>
          </a:p>
        </p:txBody>
      </p:sp>
      <p:sp>
        <p:nvSpPr>
          <p:cNvPr id="17" name="Rectangle à coins arrondis 16"/>
          <p:cNvSpPr/>
          <p:nvPr/>
        </p:nvSpPr>
        <p:spPr>
          <a:xfrm>
            <a:off x="840131" y="2418031"/>
            <a:ext cx="2830541" cy="50160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Applications</a:t>
            </a:r>
            <a:endParaRPr lang="fr-FR" dirty="0"/>
          </a:p>
        </p:txBody>
      </p:sp>
      <p:sp>
        <p:nvSpPr>
          <p:cNvPr id="38" name="Rectangle à coins arrondis 37"/>
          <p:cNvSpPr/>
          <p:nvPr/>
        </p:nvSpPr>
        <p:spPr>
          <a:xfrm>
            <a:off x="1806149" y="3000055"/>
            <a:ext cx="892493" cy="41637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000" dirty="0" err="1" smtClean="0"/>
              <a:t>Metadata</a:t>
            </a:r>
            <a:endParaRPr lang="fr-FR" sz="1000" dirty="0"/>
          </a:p>
        </p:txBody>
      </p:sp>
      <p:sp>
        <p:nvSpPr>
          <p:cNvPr id="39" name="Rectangle à coins arrondis 38"/>
          <p:cNvSpPr/>
          <p:nvPr/>
        </p:nvSpPr>
        <p:spPr>
          <a:xfrm>
            <a:off x="2778179" y="3000055"/>
            <a:ext cx="892493" cy="41637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200" dirty="0" smtClean="0"/>
              <a:t>Content</a:t>
            </a:r>
            <a:endParaRPr lang="fr-FR" sz="1200" dirty="0"/>
          </a:p>
        </p:txBody>
      </p:sp>
      <p:sp>
        <p:nvSpPr>
          <p:cNvPr id="40" name="Rectangle à coins arrondis 39"/>
          <p:cNvSpPr/>
          <p:nvPr/>
        </p:nvSpPr>
        <p:spPr>
          <a:xfrm>
            <a:off x="840131" y="1840217"/>
            <a:ext cx="2830540" cy="50160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APIs</a:t>
            </a:r>
            <a:endParaRPr lang="fr-FR" dirty="0"/>
          </a:p>
        </p:txBody>
      </p:sp>
      <p:sp>
        <p:nvSpPr>
          <p:cNvPr id="41" name="Forme en L 40"/>
          <p:cNvSpPr/>
          <p:nvPr/>
        </p:nvSpPr>
        <p:spPr>
          <a:xfrm rot="10800000">
            <a:off x="1542176" y="4569170"/>
            <a:ext cx="2125093" cy="996347"/>
          </a:xfrm>
          <a:prstGeom prst="corner">
            <a:avLst>
              <a:gd name="adj1" fmla="val 41523"/>
              <a:gd name="adj2" fmla="val 4435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p:txBody>
      </p:sp>
      <p:sp>
        <p:nvSpPr>
          <p:cNvPr id="10" name="ZoneTexte 9"/>
          <p:cNvSpPr txBox="1"/>
          <p:nvPr/>
        </p:nvSpPr>
        <p:spPr>
          <a:xfrm>
            <a:off x="1586415" y="4535639"/>
            <a:ext cx="2036616" cy="461665"/>
          </a:xfrm>
          <a:prstGeom prst="rect">
            <a:avLst/>
          </a:prstGeom>
          <a:noFill/>
        </p:spPr>
        <p:txBody>
          <a:bodyPr wrap="square" rtlCol="0">
            <a:spAutoFit/>
          </a:bodyPr>
          <a:lstStyle/>
          <a:p>
            <a:pPr algn="ctr"/>
            <a:r>
              <a:rPr lang="fr-FR" sz="1200" dirty="0" err="1"/>
              <a:t>Core</a:t>
            </a:r>
            <a:r>
              <a:rPr lang="fr-FR" sz="1200" dirty="0"/>
              <a:t> </a:t>
            </a:r>
            <a:r>
              <a:rPr lang="fr-FR" sz="1200" dirty="0" err="1"/>
              <a:t>connectivity</a:t>
            </a:r>
            <a:r>
              <a:rPr lang="fr-FR" sz="1200" dirty="0"/>
              <a:t> &amp; Delivery</a:t>
            </a:r>
          </a:p>
        </p:txBody>
      </p:sp>
      <p:sp>
        <p:nvSpPr>
          <p:cNvPr id="42" name="Rectangle à coins arrondis 41"/>
          <p:cNvSpPr/>
          <p:nvPr/>
        </p:nvSpPr>
        <p:spPr>
          <a:xfrm>
            <a:off x="840131" y="1241476"/>
            <a:ext cx="1334269" cy="50160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200" dirty="0" err="1" smtClean="0"/>
              <a:t>Presentation</a:t>
            </a:r>
            <a:endParaRPr lang="fr-FR" sz="1200" dirty="0" smtClean="0"/>
          </a:p>
          <a:p>
            <a:pPr algn="ctr"/>
            <a:r>
              <a:rPr lang="fr-FR" sz="1200" dirty="0" err="1" smtClean="0"/>
              <a:t>Modality</a:t>
            </a:r>
            <a:endParaRPr lang="fr-FR" sz="1200" dirty="0"/>
          </a:p>
        </p:txBody>
      </p:sp>
      <p:sp>
        <p:nvSpPr>
          <p:cNvPr id="43" name="Rectangle à coins arrondis 42"/>
          <p:cNvSpPr/>
          <p:nvPr/>
        </p:nvSpPr>
        <p:spPr>
          <a:xfrm>
            <a:off x="2269410" y="1243422"/>
            <a:ext cx="1397859" cy="50160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200" dirty="0" err="1" smtClean="0"/>
              <a:t>Presentation</a:t>
            </a:r>
            <a:endParaRPr lang="fr-FR" sz="1200" dirty="0" smtClean="0"/>
          </a:p>
          <a:p>
            <a:pPr algn="ctr"/>
            <a:r>
              <a:rPr lang="fr-FR" sz="1200" dirty="0" smtClean="0"/>
              <a:t>Platform</a:t>
            </a:r>
            <a:endParaRPr lang="fr-FR" sz="1200" dirty="0"/>
          </a:p>
        </p:txBody>
      </p:sp>
      <p:sp>
        <p:nvSpPr>
          <p:cNvPr id="46" name="Rectangle 45"/>
          <p:cNvSpPr/>
          <p:nvPr/>
        </p:nvSpPr>
        <p:spPr>
          <a:xfrm>
            <a:off x="762000" y="4012160"/>
            <a:ext cx="3258163" cy="2607126"/>
          </a:xfrm>
          <a:prstGeom prst="rect">
            <a:avLst/>
          </a:prstGeom>
          <a:noFill/>
          <a:ln>
            <a:solidFill>
              <a:schemeClr val="tx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47" name="Rectangle 46"/>
          <p:cNvSpPr/>
          <p:nvPr/>
        </p:nvSpPr>
        <p:spPr>
          <a:xfrm>
            <a:off x="704007" y="3484418"/>
            <a:ext cx="4390507" cy="3207695"/>
          </a:xfrm>
          <a:prstGeom prst="rect">
            <a:avLst/>
          </a:prstGeom>
          <a:noFill/>
          <a:ln>
            <a:solidFill>
              <a:schemeClr val="tx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49" name="ZoneTexte 48"/>
          <p:cNvSpPr txBox="1"/>
          <p:nvPr/>
        </p:nvSpPr>
        <p:spPr>
          <a:xfrm rot="16200000">
            <a:off x="2490080" y="5125616"/>
            <a:ext cx="2783166" cy="276999"/>
          </a:xfrm>
          <a:prstGeom prst="rect">
            <a:avLst/>
          </a:prstGeom>
          <a:noFill/>
        </p:spPr>
        <p:txBody>
          <a:bodyPr wrap="square" rtlCol="0">
            <a:spAutoFit/>
          </a:bodyPr>
          <a:lstStyle/>
          <a:p>
            <a:r>
              <a:rPr lang="fr-FR" sz="1200" dirty="0" smtClean="0"/>
              <a:t>Infrastructure as a Service (</a:t>
            </a:r>
            <a:r>
              <a:rPr lang="fr-FR" sz="1200" dirty="0" err="1" smtClean="0"/>
              <a:t>IaaS</a:t>
            </a:r>
            <a:r>
              <a:rPr lang="fr-FR" sz="1200" dirty="0" smtClean="0"/>
              <a:t>)</a:t>
            </a:r>
            <a:endParaRPr lang="fr-FR" sz="1200" dirty="0"/>
          </a:p>
        </p:txBody>
      </p:sp>
      <p:sp>
        <p:nvSpPr>
          <p:cNvPr id="50" name="ZoneTexte 49"/>
          <p:cNvSpPr txBox="1"/>
          <p:nvPr/>
        </p:nvSpPr>
        <p:spPr>
          <a:xfrm rot="16200000">
            <a:off x="3558804" y="5213636"/>
            <a:ext cx="2607126" cy="276999"/>
          </a:xfrm>
          <a:prstGeom prst="rect">
            <a:avLst/>
          </a:prstGeom>
          <a:noFill/>
        </p:spPr>
        <p:txBody>
          <a:bodyPr wrap="square" rtlCol="0">
            <a:spAutoFit/>
          </a:bodyPr>
          <a:lstStyle/>
          <a:p>
            <a:r>
              <a:rPr lang="fr-FR" sz="1200" dirty="0" smtClean="0"/>
              <a:t>Platform as a Service (</a:t>
            </a:r>
            <a:r>
              <a:rPr lang="fr-FR" sz="1200" dirty="0" err="1"/>
              <a:t>P</a:t>
            </a:r>
            <a:r>
              <a:rPr lang="fr-FR" sz="1200" dirty="0" err="1" smtClean="0"/>
              <a:t>aaS</a:t>
            </a:r>
            <a:r>
              <a:rPr lang="fr-FR" sz="1200" dirty="0" smtClean="0"/>
              <a:t>)</a:t>
            </a:r>
            <a:endParaRPr lang="fr-FR" sz="1200" dirty="0"/>
          </a:p>
        </p:txBody>
      </p:sp>
      <p:sp>
        <p:nvSpPr>
          <p:cNvPr id="52" name="ZoneTexte 51"/>
          <p:cNvSpPr txBox="1"/>
          <p:nvPr/>
        </p:nvSpPr>
        <p:spPr>
          <a:xfrm rot="16200000">
            <a:off x="-1699170" y="4449696"/>
            <a:ext cx="4340329" cy="276999"/>
          </a:xfrm>
          <a:prstGeom prst="rect">
            <a:avLst/>
          </a:prstGeom>
          <a:noFill/>
        </p:spPr>
        <p:txBody>
          <a:bodyPr wrap="square" rtlCol="0">
            <a:spAutoFit/>
          </a:bodyPr>
          <a:lstStyle/>
          <a:p>
            <a:r>
              <a:rPr lang="fr-FR" sz="1200" i="1" dirty="0" smtClean="0"/>
              <a:t>Cloud Security Alliance Multi-</a:t>
            </a:r>
            <a:r>
              <a:rPr lang="fr-FR" sz="1200" i="1" dirty="0" err="1" smtClean="0"/>
              <a:t>tenancy</a:t>
            </a:r>
            <a:endParaRPr lang="fr-FR" sz="1200" i="1" dirty="0"/>
          </a:p>
        </p:txBody>
      </p:sp>
      <p:sp>
        <p:nvSpPr>
          <p:cNvPr id="68" name="Flèche vers le haut 67"/>
          <p:cNvSpPr/>
          <p:nvPr/>
        </p:nvSpPr>
        <p:spPr>
          <a:xfrm>
            <a:off x="4153285" y="1243422"/>
            <a:ext cx="609600" cy="2195960"/>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69" name="Flèche vers le haut 68"/>
          <p:cNvSpPr/>
          <p:nvPr/>
        </p:nvSpPr>
        <p:spPr>
          <a:xfrm rot="10800000">
            <a:off x="4153285" y="3537908"/>
            <a:ext cx="609600" cy="308640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à coins arrondis 35"/>
          <p:cNvSpPr/>
          <p:nvPr/>
        </p:nvSpPr>
        <p:spPr>
          <a:xfrm>
            <a:off x="5413828" y="1188968"/>
            <a:ext cx="6429829" cy="222745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fr-FR" sz="2800" dirty="0" smtClean="0"/>
              <a:t>User </a:t>
            </a:r>
            <a:r>
              <a:rPr lang="fr-FR" sz="2800" dirty="0" err="1" smtClean="0"/>
              <a:t>creates</a:t>
            </a:r>
            <a:r>
              <a:rPr lang="fr-FR" sz="2800" dirty="0" smtClean="0"/>
              <a:t> the application. </a:t>
            </a:r>
            <a:r>
              <a:rPr lang="fr-FR" sz="2800" dirty="0" err="1" smtClean="0"/>
              <a:t>Writing</a:t>
            </a:r>
            <a:r>
              <a:rPr lang="fr-FR" sz="2800" dirty="0" smtClean="0"/>
              <a:t> </a:t>
            </a:r>
            <a:r>
              <a:rPr lang="fr-FR" sz="2800" dirty="0" err="1" smtClean="0"/>
              <a:t>secure</a:t>
            </a:r>
            <a:r>
              <a:rPr lang="fr-FR" sz="2800" dirty="0" smtClean="0"/>
              <a:t> applications and</a:t>
            </a:r>
          </a:p>
          <a:p>
            <a:r>
              <a:rPr lang="en-US" sz="2800" dirty="0" smtClean="0"/>
              <a:t>ensuring your data is safe is your</a:t>
            </a:r>
          </a:p>
          <a:p>
            <a:r>
              <a:rPr lang="fr-FR" sz="2800" dirty="0" err="1" smtClean="0"/>
              <a:t>responsibility</a:t>
            </a:r>
            <a:endParaRPr lang="fr-FR" sz="2800" dirty="0"/>
          </a:p>
        </p:txBody>
      </p:sp>
      <p:sp>
        <p:nvSpPr>
          <p:cNvPr id="37" name="Rectangle à coins arrondis 36"/>
          <p:cNvSpPr/>
          <p:nvPr/>
        </p:nvSpPr>
        <p:spPr>
          <a:xfrm>
            <a:off x="5413827" y="3537909"/>
            <a:ext cx="6429829" cy="3016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dirty="0" smtClean="0"/>
              <a:t>Provider </a:t>
            </a:r>
            <a:r>
              <a:rPr lang="fr-FR" sz="3200" dirty="0" err="1" smtClean="0"/>
              <a:t>secures</a:t>
            </a:r>
            <a:r>
              <a:rPr lang="fr-FR" sz="3200" dirty="0" smtClean="0"/>
              <a:t> </a:t>
            </a:r>
            <a:r>
              <a:rPr lang="fr-FR" sz="3200" dirty="0" err="1"/>
              <a:t>compute</a:t>
            </a:r>
            <a:r>
              <a:rPr lang="fr-FR" sz="3200" dirty="0"/>
              <a:t>,</a:t>
            </a:r>
          </a:p>
          <a:p>
            <a:r>
              <a:rPr lang="fr-FR" sz="3200" dirty="0"/>
              <a:t>network, </a:t>
            </a:r>
            <a:r>
              <a:rPr lang="fr-FR" sz="3200" dirty="0" err="1"/>
              <a:t>storage</a:t>
            </a:r>
            <a:r>
              <a:rPr lang="fr-FR" sz="3200" dirty="0"/>
              <a:t> </a:t>
            </a:r>
            <a:r>
              <a:rPr lang="fr-FR" sz="3200" dirty="0" err="1"/>
              <a:t>layers</a:t>
            </a:r>
            <a:r>
              <a:rPr lang="fr-FR" sz="3200" dirty="0"/>
              <a:t> &amp;</a:t>
            </a:r>
          </a:p>
          <a:p>
            <a:r>
              <a:rPr lang="fr-FR" sz="3200" dirty="0" err="1"/>
              <a:t>programmatic</a:t>
            </a:r>
            <a:r>
              <a:rPr lang="fr-FR" sz="3200" dirty="0"/>
              <a:t> interface</a:t>
            </a:r>
          </a:p>
        </p:txBody>
      </p:sp>
      <p:sp>
        <p:nvSpPr>
          <p:cNvPr id="26" name="Titre 1"/>
          <p:cNvSpPr txBox="1">
            <a:spLocks/>
          </p:cNvSpPr>
          <p:nvPr/>
        </p:nvSpPr>
        <p:spPr>
          <a:xfrm>
            <a:off x="5936467" y="445464"/>
            <a:ext cx="335477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 – </a:t>
            </a:r>
            <a:r>
              <a:rPr lang="fr-FR" dirty="0" err="1" smtClean="0"/>
              <a:t>PaaS</a:t>
            </a:r>
            <a:endParaRPr lang="fr-FR" dirty="0"/>
          </a:p>
        </p:txBody>
      </p:sp>
    </p:spTree>
    <p:extLst>
      <p:ext uri="{BB962C8B-B14F-4D97-AF65-F5344CB8AC3E}">
        <p14:creationId xmlns:p14="http://schemas.microsoft.com/office/powerpoint/2010/main" val="236715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7"/>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50"/>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0" grpId="0"/>
      <p:bldP spid="68" grpId="0" animBg="1"/>
      <p:bldP spid="69" grpId="0" animBg="1"/>
      <p:bldP spid="36" grpId="0" animBg="1"/>
      <p:bldP spid="37" grpId="0" animBg="1"/>
      <p:bldP spid="2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Shared</a:t>
            </a:r>
            <a:r>
              <a:rPr lang="fr-FR" dirty="0" smtClean="0"/>
              <a:t> </a:t>
            </a:r>
            <a:r>
              <a:rPr lang="fr-FR" dirty="0" err="1" smtClean="0"/>
              <a:t>responsibility</a:t>
            </a:r>
            <a:endParaRPr lang="fr-FR" dirty="0"/>
          </a:p>
        </p:txBody>
      </p:sp>
      <p:sp>
        <p:nvSpPr>
          <p:cNvPr id="4" name="Rectangle à coins arrondis 3"/>
          <p:cNvSpPr/>
          <p:nvPr/>
        </p:nvSpPr>
        <p:spPr>
          <a:xfrm>
            <a:off x="840131" y="6147329"/>
            <a:ext cx="2847951" cy="40728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dirty="0" err="1" smtClean="0"/>
              <a:t>Facilities</a:t>
            </a:r>
            <a:endParaRPr lang="fr-FR" dirty="0"/>
          </a:p>
        </p:txBody>
      </p:sp>
      <p:sp>
        <p:nvSpPr>
          <p:cNvPr id="7" name="Forme en L 6"/>
          <p:cNvSpPr/>
          <p:nvPr/>
        </p:nvSpPr>
        <p:spPr>
          <a:xfrm>
            <a:off x="840131" y="4569169"/>
            <a:ext cx="2137450" cy="996347"/>
          </a:xfrm>
          <a:prstGeom prst="corner">
            <a:avLst>
              <a:gd name="adj1" fmla="val 41523"/>
              <a:gd name="adj2" fmla="val 46484"/>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dirty="0" err="1" smtClean="0"/>
              <a:t>Abstratction</a:t>
            </a:r>
            <a:endParaRPr lang="fr-FR" dirty="0"/>
          </a:p>
        </p:txBody>
      </p:sp>
      <p:sp>
        <p:nvSpPr>
          <p:cNvPr id="13" name="Rectangle à coins arrondis 12"/>
          <p:cNvSpPr/>
          <p:nvPr/>
        </p:nvSpPr>
        <p:spPr>
          <a:xfrm>
            <a:off x="840131" y="5648047"/>
            <a:ext cx="2847951" cy="41931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dirty="0" smtClean="0"/>
              <a:t>Hardware</a:t>
            </a:r>
            <a:endParaRPr lang="fr-FR" dirty="0"/>
          </a:p>
        </p:txBody>
      </p:sp>
      <p:sp>
        <p:nvSpPr>
          <p:cNvPr id="14" name="Rectangle à coins arrondis 13"/>
          <p:cNvSpPr/>
          <p:nvPr/>
        </p:nvSpPr>
        <p:spPr>
          <a:xfrm>
            <a:off x="840131" y="4073520"/>
            <a:ext cx="2830541" cy="41664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smtClean="0"/>
              <a:t>APIs</a:t>
            </a:r>
            <a:endParaRPr lang="fr-FR" dirty="0"/>
          </a:p>
        </p:txBody>
      </p:sp>
      <p:sp>
        <p:nvSpPr>
          <p:cNvPr id="15" name="Rectangle à coins arrondis 14"/>
          <p:cNvSpPr/>
          <p:nvPr/>
        </p:nvSpPr>
        <p:spPr>
          <a:xfrm>
            <a:off x="840131" y="3537909"/>
            <a:ext cx="2830541" cy="42075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err="1" smtClean="0"/>
              <a:t>Integration</a:t>
            </a:r>
            <a:r>
              <a:rPr lang="fr-FR" sz="1600" dirty="0" smtClean="0"/>
              <a:t> &amp; Middleware</a:t>
            </a:r>
            <a:endParaRPr lang="fr-FR" sz="1600" dirty="0"/>
          </a:p>
        </p:txBody>
      </p:sp>
      <p:sp>
        <p:nvSpPr>
          <p:cNvPr id="16" name="Rectangle à coins arrondis 15"/>
          <p:cNvSpPr/>
          <p:nvPr/>
        </p:nvSpPr>
        <p:spPr>
          <a:xfrm>
            <a:off x="843833" y="3001829"/>
            <a:ext cx="892493" cy="40993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Data</a:t>
            </a:r>
            <a:endParaRPr lang="fr-FR" dirty="0"/>
          </a:p>
        </p:txBody>
      </p:sp>
      <p:sp>
        <p:nvSpPr>
          <p:cNvPr id="17" name="Rectangle à coins arrondis 16"/>
          <p:cNvSpPr/>
          <p:nvPr/>
        </p:nvSpPr>
        <p:spPr>
          <a:xfrm>
            <a:off x="840131" y="2418031"/>
            <a:ext cx="2830541" cy="50160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Applications</a:t>
            </a:r>
            <a:endParaRPr lang="fr-FR" dirty="0"/>
          </a:p>
        </p:txBody>
      </p:sp>
      <p:sp>
        <p:nvSpPr>
          <p:cNvPr id="38" name="Rectangle à coins arrondis 37"/>
          <p:cNvSpPr/>
          <p:nvPr/>
        </p:nvSpPr>
        <p:spPr>
          <a:xfrm>
            <a:off x="1806149" y="3000055"/>
            <a:ext cx="892493" cy="41637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000" dirty="0" err="1" smtClean="0"/>
              <a:t>Metadata</a:t>
            </a:r>
            <a:endParaRPr lang="fr-FR" sz="1000" dirty="0"/>
          </a:p>
        </p:txBody>
      </p:sp>
      <p:sp>
        <p:nvSpPr>
          <p:cNvPr id="39" name="Rectangle à coins arrondis 38"/>
          <p:cNvSpPr/>
          <p:nvPr/>
        </p:nvSpPr>
        <p:spPr>
          <a:xfrm>
            <a:off x="2778179" y="3000055"/>
            <a:ext cx="892493" cy="41637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200" dirty="0" smtClean="0"/>
              <a:t>Content</a:t>
            </a:r>
            <a:endParaRPr lang="fr-FR" sz="1200" dirty="0"/>
          </a:p>
        </p:txBody>
      </p:sp>
      <p:sp>
        <p:nvSpPr>
          <p:cNvPr id="40" name="Rectangle à coins arrondis 39"/>
          <p:cNvSpPr/>
          <p:nvPr/>
        </p:nvSpPr>
        <p:spPr>
          <a:xfrm>
            <a:off x="840131" y="1840217"/>
            <a:ext cx="2830540" cy="50160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APIs</a:t>
            </a:r>
            <a:endParaRPr lang="fr-FR" dirty="0"/>
          </a:p>
        </p:txBody>
      </p:sp>
      <p:sp>
        <p:nvSpPr>
          <p:cNvPr id="41" name="Forme en L 40"/>
          <p:cNvSpPr/>
          <p:nvPr/>
        </p:nvSpPr>
        <p:spPr>
          <a:xfrm rot="10800000">
            <a:off x="1542176" y="4569170"/>
            <a:ext cx="2125093" cy="996347"/>
          </a:xfrm>
          <a:prstGeom prst="corner">
            <a:avLst>
              <a:gd name="adj1" fmla="val 41523"/>
              <a:gd name="adj2" fmla="val 4435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p:txBody>
      </p:sp>
      <p:sp>
        <p:nvSpPr>
          <p:cNvPr id="10" name="ZoneTexte 9"/>
          <p:cNvSpPr txBox="1"/>
          <p:nvPr/>
        </p:nvSpPr>
        <p:spPr>
          <a:xfrm>
            <a:off x="1586415" y="4535639"/>
            <a:ext cx="2036616" cy="461665"/>
          </a:xfrm>
          <a:prstGeom prst="rect">
            <a:avLst/>
          </a:prstGeom>
          <a:noFill/>
        </p:spPr>
        <p:txBody>
          <a:bodyPr wrap="square" rtlCol="0">
            <a:spAutoFit/>
          </a:bodyPr>
          <a:lstStyle/>
          <a:p>
            <a:pPr algn="ctr"/>
            <a:r>
              <a:rPr lang="fr-FR" sz="1200" dirty="0" err="1"/>
              <a:t>Core</a:t>
            </a:r>
            <a:r>
              <a:rPr lang="fr-FR" sz="1200" dirty="0"/>
              <a:t> </a:t>
            </a:r>
            <a:r>
              <a:rPr lang="fr-FR" sz="1200" dirty="0" err="1"/>
              <a:t>connectivity</a:t>
            </a:r>
            <a:r>
              <a:rPr lang="fr-FR" sz="1200" dirty="0"/>
              <a:t> &amp; Delivery</a:t>
            </a:r>
          </a:p>
        </p:txBody>
      </p:sp>
      <p:sp>
        <p:nvSpPr>
          <p:cNvPr id="42" name="Rectangle à coins arrondis 41"/>
          <p:cNvSpPr/>
          <p:nvPr/>
        </p:nvSpPr>
        <p:spPr>
          <a:xfrm>
            <a:off x="840131" y="1241476"/>
            <a:ext cx="1334269" cy="50160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200" dirty="0" err="1" smtClean="0"/>
              <a:t>Presentation</a:t>
            </a:r>
            <a:endParaRPr lang="fr-FR" sz="1200" dirty="0" smtClean="0"/>
          </a:p>
          <a:p>
            <a:pPr algn="ctr"/>
            <a:r>
              <a:rPr lang="fr-FR" sz="1200" dirty="0" err="1" smtClean="0"/>
              <a:t>Modality</a:t>
            </a:r>
            <a:endParaRPr lang="fr-FR" sz="1200" dirty="0"/>
          </a:p>
        </p:txBody>
      </p:sp>
      <p:sp>
        <p:nvSpPr>
          <p:cNvPr id="43" name="Rectangle à coins arrondis 42"/>
          <p:cNvSpPr/>
          <p:nvPr/>
        </p:nvSpPr>
        <p:spPr>
          <a:xfrm>
            <a:off x="2269410" y="1243422"/>
            <a:ext cx="1397859" cy="50160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200" dirty="0" err="1" smtClean="0"/>
              <a:t>Presentation</a:t>
            </a:r>
            <a:endParaRPr lang="fr-FR" sz="1200" dirty="0" smtClean="0"/>
          </a:p>
          <a:p>
            <a:pPr algn="ctr"/>
            <a:r>
              <a:rPr lang="fr-FR" sz="1200" dirty="0" smtClean="0"/>
              <a:t>Platform</a:t>
            </a:r>
            <a:endParaRPr lang="fr-FR" sz="1200" dirty="0"/>
          </a:p>
        </p:txBody>
      </p:sp>
      <p:sp>
        <p:nvSpPr>
          <p:cNvPr id="46" name="Rectangle 45"/>
          <p:cNvSpPr/>
          <p:nvPr/>
        </p:nvSpPr>
        <p:spPr>
          <a:xfrm>
            <a:off x="762000" y="4012160"/>
            <a:ext cx="3258163" cy="2607126"/>
          </a:xfrm>
          <a:prstGeom prst="rect">
            <a:avLst/>
          </a:prstGeom>
          <a:noFill/>
          <a:ln>
            <a:solidFill>
              <a:schemeClr val="tx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47" name="Rectangle 46"/>
          <p:cNvSpPr/>
          <p:nvPr/>
        </p:nvSpPr>
        <p:spPr>
          <a:xfrm>
            <a:off x="704008" y="3484418"/>
            <a:ext cx="3672758" cy="3207695"/>
          </a:xfrm>
          <a:prstGeom prst="rect">
            <a:avLst/>
          </a:prstGeom>
          <a:noFill/>
          <a:ln>
            <a:solidFill>
              <a:schemeClr val="tx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48" name="Rectangle 47"/>
          <p:cNvSpPr/>
          <p:nvPr/>
        </p:nvSpPr>
        <p:spPr>
          <a:xfrm>
            <a:off x="573541" y="1193369"/>
            <a:ext cx="4911086" cy="5571573"/>
          </a:xfrm>
          <a:prstGeom prst="rect">
            <a:avLst/>
          </a:prstGeom>
          <a:noFill/>
          <a:ln>
            <a:solidFill>
              <a:schemeClr val="tx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49" name="ZoneTexte 48"/>
          <p:cNvSpPr txBox="1"/>
          <p:nvPr/>
        </p:nvSpPr>
        <p:spPr>
          <a:xfrm rot="16200000">
            <a:off x="2490080" y="5125616"/>
            <a:ext cx="2783166" cy="276999"/>
          </a:xfrm>
          <a:prstGeom prst="rect">
            <a:avLst/>
          </a:prstGeom>
          <a:noFill/>
        </p:spPr>
        <p:txBody>
          <a:bodyPr wrap="square" rtlCol="0">
            <a:spAutoFit/>
          </a:bodyPr>
          <a:lstStyle/>
          <a:p>
            <a:r>
              <a:rPr lang="fr-FR" sz="1200" dirty="0" smtClean="0"/>
              <a:t>Infrastructure as a Service (</a:t>
            </a:r>
            <a:r>
              <a:rPr lang="fr-FR" sz="1200" dirty="0" err="1" smtClean="0"/>
              <a:t>IaaS</a:t>
            </a:r>
            <a:r>
              <a:rPr lang="fr-FR" sz="1200" dirty="0" smtClean="0"/>
              <a:t>)</a:t>
            </a:r>
            <a:endParaRPr lang="fr-FR" sz="1200" dirty="0"/>
          </a:p>
        </p:txBody>
      </p:sp>
      <p:sp>
        <p:nvSpPr>
          <p:cNvPr id="50" name="ZoneTexte 49"/>
          <p:cNvSpPr txBox="1"/>
          <p:nvPr/>
        </p:nvSpPr>
        <p:spPr>
          <a:xfrm rot="16200000">
            <a:off x="2934702" y="5213636"/>
            <a:ext cx="2607126" cy="276999"/>
          </a:xfrm>
          <a:prstGeom prst="rect">
            <a:avLst/>
          </a:prstGeom>
          <a:noFill/>
        </p:spPr>
        <p:txBody>
          <a:bodyPr wrap="square" rtlCol="0">
            <a:spAutoFit/>
          </a:bodyPr>
          <a:lstStyle/>
          <a:p>
            <a:r>
              <a:rPr lang="fr-FR" sz="1200" dirty="0" smtClean="0"/>
              <a:t>Platform as a Service (</a:t>
            </a:r>
            <a:r>
              <a:rPr lang="fr-FR" sz="1200" dirty="0" err="1"/>
              <a:t>P</a:t>
            </a:r>
            <a:r>
              <a:rPr lang="fr-FR" sz="1200" dirty="0" err="1" smtClean="0"/>
              <a:t>aaS</a:t>
            </a:r>
            <a:r>
              <a:rPr lang="fr-FR" sz="1200" dirty="0" smtClean="0"/>
              <a:t>)</a:t>
            </a:r>
            <a:endParaRPr lang="fr-FR" sz="1200" dirty="0"/>
          </a:p>
        </p:txBody>
      </p:sp>
      <p:sp>
        <p:nvSpPr>
          <p:cNvPr id="51" name="ZoneTexte 50"/>
          <p:cNvSpPr txBox="1"/>
          <p:nvPr/>
        </p:nvSpPr>
        <p:spPr>
          <a:xfrm rot="16200000">
            <a:off x="4042564" y="5213636"/>
            <a:ext cx="2607126" cy="276999"/>
          </a:xfrm>
          <a:prstGeom prst="rect">
            <a:avLst/>
          </a:prstGeom>
          <a:noFill/>
        </p:spPr>
        <p:txBody>
          <a:bodyPr wrap="square" rtlCol="0">
            <a:spAutoFit/>
          </a:bodyPr>
          <a:lstStyle/>
          <a:p>
            <a:r>
              <a:rPr lang="fr-FR" sz="1200" dirty="0" smtClean="0"/>
              <a:t>Software as a Service (</a:t>
            </a:r>
            <a:r>
              <a:rPr lang="fr-FR" sz="1200" dirty="0" err="1" smtClean="0"/>
              <a:t>SaaS</a:t>
            </a:r>
            <a:r>
              <a:rPr lang="fr-FR" sz="1200" dirty="0" smtClean="0"/>
              <a:t>)</a:t>
            </a:r>
            <a:endParaRPr lang="fr-FR" sz="1200" dirty="0"/>
          </a:p>
        </p:txBody>
      </p:sp>
      <p:sp>
        <p:nvSpPr>
          <p:cNvPr id="52" name="ZoneTexte 51"/>
          <p:cNvSpPr txBox="1"/>
          <p:nvPr/>
        </p:nvSpPr>
        <p:spPr>
          <a:xfrm rot="16200000">
            <a:off x="-1699170" y="4449696"/>
            <a:ext cx="4340329" cy="276999"/>
          </a:xfrm>
          <a:prstGeom prst="rect">
            <a:avLst/>
          </a:prstGeom>
          <a:noFill/>
        </p:spPr>
        <p:txBody>
          <a:bodyPr wrap="square" rtlCol="0">
            <a:spAutoFit/>
          </a:bodyPr>
          <a:lstStyle/>
          <a:p>
            <a:r>
              <a:rPr lang="fr-FR" sz="1200" i="1" dirty="0" smtClean="0"/>
              <a:t>Cloud Security Alliance Multi-</a:t>
            </a:r>
            <a:r>
              <a:rPr lang="fr-FR" sz="1200" i="1" dirty="0" err="1" smtClean="0"/>
              <a:t>tenancy</a:t>
            </a:r>
            <a:endParaRPr lang="fr-FR" sz="1200" i="1" dirty="0"/>
          </a:p>
        </p:txBody>
      </p:sp>
      <p:sp>
        <p:nvSpPr>
          <p:cNvPr id="71" name="Double flèche verticale 70"/>
          <p:cNvSpPr/>
          <p:nvPr/>
        </p:nvSpPr>
        <p:spPr>
          <a:xfrm>
            <a:off x="4569799" y="1241476"/>
            <a:ext cx="565258" cy="538283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à coins arrondis 35"/>
          <p:cNvSpPr/>
          <p:nvPr/>
        </p:nvSpPr>
        <p:spPr>
          <a:xfrm>
            <a:off x="5747657" y="1188968"/>
            <a:ext cx="6096000" cy="55411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3200" dirty="0" err="1" smtClean="0"/>
              <a:t>Contract</a:t>
            </a:r>
            <a:r>
              <a:rPr lang="fr-FR" sz="3200" dirty="0" smtClean="0"/>
              <a:t> / Access</a:t>
            </a:r>
            <a:endParaRPr lang="fr-FR" sz="3200" dirty="0"/>
          </a:p>
        </p:txBody>
      </p:sp>
      <p:sp>
        <p:nvSpPr>
          <p:cNvPr id="37" name="Rectangle à coins arrondis 36"/>
          <p:cNvSpPr/>
          <p:nvPr/>
        </p:nvSpPr>
        <p:spPr>
          <a:xfrm>
            <a:off x="5747657" y="1853248"/>
            <a:ext cx="6095999" cy="47013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t>Provider </a:t>
            </a:r>
            <a:r>
              <a:rPr lang="fr-FR" sz="3200" dirty="0" err="1" smtClean="0"/>
              <a:t>secures</a:t>
            </a:r>
            <a:r>
              <a:rPr lang="fr-FR" sz="3200" dirty="0" smtClean="0"/>
              <a:t> </a:t>
            </a:r>
            <a:r>
              <a:rPr lang="fr-FR" sz="3200" dirty="0" err="1" smtClean="0"/>
              <a:t>everything</a:t>
            </a:r>
            <a:endParaRPr lang="fr-FR" sz="3200" dirty="0"/>
          </a:p>
        </p:txBody>
      </p:sp>
      <p:sp>
        <p:nvSpPr>
          <p:cNvPr id="27" name="Titre 1"/>
          <p:cNvSpPr txBox="1">
            <a:spLocks/>
          </p:cNvSpPr>
          <p:nvPr/>
        </p:nvSpPr>
        <p:spPr>
          <a:xfrm>
            <a:off x="667885" y="445464"/>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                                    – </a:t>
            </a:r>
            <a:r>
              <a:rPr lang="fr-FR" dirty="0" err="1" smtClean="0"/>
              <a:t>SaaS</a:t>
            </a:r>
            <a:endParaRPr lang="fr-FR" dirty="0"/>
          </a:p>
        </p:txBody>
      </p:sp>
    </p:spTree>
    <p:extLst>
      <p:ext uri="{BB962C8B-B14F-4D97-AF65-F5344CB8AC3E}">
        <p14:creationId xmlns:p14="http://schemas.microsoft.com/office/powerpoint/2010/main" val="423857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8"/>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51"/>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p:bldP spid="71" grpId="0" animBg="1"/>
      <p:bldP spid="36" grpId="0" animBg="1"/>
      <p:bldP spid="37" grpId="0" animBg="1"/>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4237" y="452718"/>
            <a:ext cx="9404723" cy="1400530"/>
          </a:xfrm>
        </p:spPr>
        <p:txBody>
          <a:bodyPr/>
          <a:lstStyle/>
          <a:p>
            <a:r>
              <a:rPr lang="en-GB" dirty="0"/>
              <a:t>Organisational Security Concerns</a:t>
            </a:r>
            <a:endParaRPr lang="en-US" dirty="0"/>
          </a:p>
        </p:txBody>
      </p:sp>
      <p:sp>
        <p:nvSpPr>
          <p:cNvPr id="10" name="Espace réservé du contenu 9"/>
          <p:cNvSpPr>
            <a:spLocks noGrp="1"/>
          </p:cNvSpPr>
          <p:nvPr>
            <p:ph idx="1"/>
          </p:nvPr>
        </p:nvSpPr>
        <p:spPr/>
        <p:txBody>
          <a:bodyPr>
            <a:normAutofit/>
          </a:bodyPr>
          <a:lstStyle/>
          <a:p>
            <a:r>
              <a:rPr lang="en-GB" sz="2600" dirty="0" smtClean="0"/>
              <a:t>Governance</a:t>
            </a:r>
          </a:p>
          <a:p>
            <a:r>
              <a:rPr lang="en-GB" sz="2600" dirty="0" smtClean="0"/>
              <a:t>Security responsibility</a:t>
            </a:r>
          </a:p>
          <a:p>
            <a:r>
              <a:rPr lang="en-GB" sz="2600" dirty="0" smtClean="0"/>
              <a:t>Compliance to legal and sectorial regulations</a:t>
            </a:r>
            <a:endParaRPr lang="en-GB" sz="2600" dirty="0"/>
          </a:p>
          <a:p>
            <a:endParaRPr lang="en-GB" sz="2600" dirty="0" smtClean="0"/>
          </a:p>
        </p:txBody>
      </p:sp>
    </p:spTree>
    <p:extLst>
      <p:ext uri="{BB962C8B-B14F-4D97-AF65-F5344CB8AC3E}">
        <p14:creationId xmlns:p14="http://schemas.microsoft.com/office/powerpoint/2010/main" val="68883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COMPLIANCE</a:t>
            </a:r>
            <a:endParaRPr lang="fr-FR" dirty="0"/>
          </a:p>
        </p:txBody>
      </p:sp>
      <p:sp>
        <p:nvSpPr>
          <p:cNvPr id="3" name="Espace réservé du contenu 2"/>
          <p:cNvSpPr>
            <a:spLocks noGrp="1"/>
          </p:cNvSpPr>
          <p:nvPr>
            <p:ph idx="1"/>
          </p:nvPr>
        </p:nvSpPr>
        <p:spPr>
          <a:xfrm>
            <a:off x="1103312" y="2052918"/>
            <a:ext cx="7306499" cy="4195481"/>
          </a:xfrm>
        </p:spPr>
        <p:txBody>
          <a:bodyPr>
            <a:noAutofit/>
          </a:bodyPr>
          <a:lstStyle/>
          <a:p>
            <a:r>
              <a:rPr lang="fr-FR" sz="2800" dirty="0" smtClean="0"/>
              <a:t>Security of information and computer </a:t>
            </a:r>
            <a:r>
              <a:rPr lang="fr-FR" sz="2800" dirty="0" err="1" smtClean="0"/>
              <a:t>systems</a:t>
            </a:r>
            <a:endParaRPr lang="fr-FR" sz="2800" dirty="0" smtClean="0"/>
          </a:p>
          <a:p>
            <a:endParaRPr lang="fr-FR" sz="2800" dirty="0" smtClean="0"/>
          </a:p>
          <a:p>
            <a:endParaRPr lang="fr-FR" sz="2800" dirty="0"/>
          </a:p>
          <a:p>
            <a:endParaRPr lang="fr-FR" sz="2800" dirty="0" smtClean="0"/>
          </a:p>
          <a:p>
            <a:r>
              <a:rPr lang="fr-FR" sz="2800" dirty="0" err="1" smtClean="0"/>
              <a:t>Privacy</a:t>
            </a:r>
            <a:r>
              <a:rPr lang="fr-FR" sz="2800" dirty="0" smtClean="0"/>
              <a:t> of </a:t>
            </a:r>
            <a:r>
              <a:rPr lang="fr-FR" sz="2800" dirty="0" err="1" smtClean="0"/>
              <a:t>personal</a:t>
            </a:r>
            <a:r>
              <a:rPr lang="fr-FR" sz="2800" dirty="0" smtClean="0"/>
              <a:t> data</a:t>
            </a:r>
          </a:p>
          <a:p>
            <a:pPr lvl="1"/>
            <a:r>
              <a:rPr lang="fr-FR" sz="2400" dirty="0" smtClean="0"/>
              <a:t>EU Data Protection </a:t>
            </a:r>
            <a:r>
              <a:rPr lang="fr-FR" sz="2400" dirty="0" err="1" smtClean="0"/>
              <a:t>Regulation</a:t>
            </a:r>
            <a:endParaRPr lang="fr-FR" sz="2400" dirty="0" smtClean="0"/>
          </a:p>
          <a:p>
            <a:r>
              <a:rPr lang="en-US" sz="2600" dirty="0" smtClean="0"/>
              <a:t>Zone selection</a:t>
            </a:r>
          </a:p>
        </p:txBody>
      </p:sp>
      <p:pic>
        <p:nvPicPr>
          <p:cNvPr id="1026" name="Picture 2" descr="http://ec.europa.eu/justice/data-protection/images/eu-us-privacy-shield.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050834" y="4842615"/>
            <a:ext cx="1074058" cy="1572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à coins arrondis 4"/>
          <p:cNvSpPr/>
          <p:nvPr/>
        </p:nvSpPr>
        <p:spPr>
          <a:xfrm>
            <a:off x="2605007" y="3139102"/>
            <a:ext cx="7445827" cy="132614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pic>
        <p:nvPicPr>
          <p:cNvPr id="6" name="Picture 6" descr="fficher l'image d'origin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22478" y="3370348"/>
            <a:ext cx="785614" cy="7856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FedRAMP"/>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138805" y="3461031"/>
            <a:ext cx="2571750" cy="5143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gov_UK_sized"/>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020813" y="3370348"/>
            <a:ext cx="896421" cy="8964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Government Site Builder Standardlösung (Link zur Startseite)"/>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113267" y="3370348"/>
            <a:ext cx="1618253" cy="789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8878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ORG risks – Lock-In</a:t>
            </a:r>
            <a:endParaRPr lang="en-GB" dirty="0"/>
          </a:p>
        </p:txBody>
      </p:sp>
      <p:sp>
        <p:nvSpPr>
          <p:cNvPr id="3" name="Espace réservé du contenu 2"/>
          <p:cNvSpPr>
            <a:spLocks noGrp="1"/>
          </p:cNvSpPr>
          <p:nvPr>
            <p:ph idx="1"/>
          </p:nvPr>
        </p:nvSpPr>
        <p:spPr/>
        <p:txBody>
          <a:bodyPr>
            <a:normAutofit/>
          </a:bodyPr>
          <a:lstStyle/>
          <a:p>
            <a:pPr marL="0" indent="0">
              <a:buNone/>
            </a:pPr>
            <a:r>
              <a:rPr lang="en-GB" sz="2800" dirty="0" smtClean="0"/>
              <a:t>Cloud « gravity » : once inside, it is expensive to move (or rollback).</a:t>
            </a:r>
          </a:p>
          <a:p>
            <a:pPr lvl="1"/>
            <a:r>
              <a:rPr lang="en-GB" sz="2400" dirty="0" smtClean="0"/>
              <a:t>Caused by the lack of standards or by the low provider’s will</a:t>
            </a:r>
          </a:p>
          <a:p>
            <a:pPr lvl="1"/>
            <a:r>
              <a:rPr lang="en-GB" sz="2400" dirty="0" smtClean="0"/>
              <a:t>Cloud </a:t>
            </a:r>
            <a:r>
              <a:rPr lang="en-GB" sz="2400" dirty="0" smtClean="0"/>
              <a:t>model dictates the risk management and security controls in place</a:t>
            </a:r>
          </a:p>
        </p:txBody>
      </p:sp>
      <p:pic>
        <p:nvPicPr>
          <p:cNvPr id="2052" name="Picture 4" descr="https://media.amazonwebservices.com/blog/2015/ie_sb_device_4.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050834" y="2792566"/>
            <a:ext cx="1853184" cy="2394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8139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188929" y="667661"/>
            <a:ext cx="12119184" cy="2293257"/>
            <a:chOff x="188929" y="667661"/>
            <a:chExt cx="12119184" cy="2293257"/>
          </a:xfrm>
        </p:grpSpPr>
        <p:sp>
          <p:nvSpPr>
            <p:cNvPr id="17" name="Rectangle à coins arrondis 16"/>
            <p:cNvSpPr/>
            <p:nvPr/>
          </p:nvSpPr>
          <p:spPr>
            <a:xfrm>
              <a:off x="188929" y="667661"/>
              <a:ext cx="10014630" cy="2293257"/>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18" name="Rectangle à coins arrondis 17"/>
            <p:cNvSpPr/>
            <p:nvPr/>
          </p:nvSpPr>
          <p:spPr>
            <a:xfrm>
              <a:off x="441171" y="827330"/>
              <a:ext cx="2278516" cy="9434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r-FR" dirty="0" smtClean="0"/>
                <a:t>Broad Network Access</a:t>
              </a:r>
              <a:endParaRPr lang="fr-FR" dirty="0"/>
            </a:p>
          </p:txBody>
        </p:sp>
        <p:sp>
          <p:nvSpPr>
            <p:cNvPr id="19" name="Rectangle à coins arrondis 18"/>
            <p:cNvSpPr/>
            <p:nvPr/>
          </p:nvSpPr>
          <p:spPr>
            <a:xfrm>
              <a:off x="3082546" y="827330"/>
              <a:ext cx="2119081" cy="9434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r-FR" dirty="0" smtClean="0"/>
                <a:t>Rapid </a:t>
              </a:r>
              <a:r>
                <a:rPr lang="fr-FR" dirty="0" err="1" smtClean="0"/>
                <a:t>Elasticity</a:t>
              </a:r>
              <a:endParaRPr lang="fr-FR" dirty="0"/>
            </a:p>
          </p:txBody>
        </p:sp>
        <p:sp>
          <p:nvSpPr>
            <p:cNvPr id="20" name="Rectangle à coins arrondis 19"/>
            <p:cNvSpPr/>
            <p:nvPr/>
          </p:nvSpPr>
          <p:spPr>
            <a:xfrm>
              <a:off x="5564486" y="827330"/>
              <a:ext cx="1912262" cy="9434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r-FR" dirty="0" err="1" smtClean="0"/>
                <a:t>Measured</a:t>
              </a:r>
              <a:r>
                <a:rPr lang="fr-FR" dirty="0" smtClean="0"/>
                <a:t> Service</a:t>
              </a:r>
              <a:endParaRPr lang="fr-FR" dirty="0"/>
            </a:p>
          </p:txBody>
        </p:sp>
        <p:sp>
          <p:nvSpPr>
            <p:cNvPr id="21" name="Rectangle à coins arrondis 20"/>
            <p:cNvSpPr/>
            <p:nvPr/>
          </p:nvSpPr>
          <p:spPr>
            <a:xfrm>
              <a:off x="7839606" y="827330"/>
              <a:ext cx="2111711" cy="9434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r-FR" dirty="0" smtClean="0"/>
                <a:t>On-</a:t>
              </a:r>
              <a:r>
                <a:rPr lang="fr-FR" dirty="0" err="1" smtClean="0"/>
                <a:t>demand</a:t>
              </a:r>
              <a:r>
                <a:rPr lang="fr-FR" dirty="0" smtClean="0"/>
                <a:t> Service</a:t>
              </a:r>
              <a:endParaRPr lang="fr-FR" dirty="0"/>
            </a:p>
          </p:txBody>
        </p:sp>
        <p:sp>
          <p:nvSpPr>
            <p:cNvPr id="22" name="Rectangle à coins arrondis 21"/>
            <p:cNvSpPr/>
            <p:nvPr/>
          </p:nvSpPr>
          <p:spPr>
            <a:xfrm>
              <a:off x="441171" y="1901378"/>
              <a:ext cx="9510146" cy="9434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r-FR" dirty="0" smtClean="0"/>
                <a:t>Ressource </a:t>
              </a:r>
              <a:r>
                <a:rPr lang="fr-FR" dirty="0" err="1" smtClean="0"/>
                <a:t>Pooling</a:t>
              </a:r>
              <a:endParaRPr lang="fr-FR" dirty="0"/>
            </a:p>
          </p:txBody>
        </p:sp>
        <p:sp>
          <p:nvSpPr>
            <p:cNvPr id="23" name="Rectangle à coins arrondis 22"/>
            <p:cNvSpPr/>
            <p:nvPr/>
          </p:nvSpPr>
          <p:spPr>
            <a:xfrm>
              <a:off x="10203560" y="721138"/>
              <a:ext cx="2104553" cy="2239780"/>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fr-FR" dirty="0" smtClean="0">
                  <a:solidFill>
                    <a:schemeClr val="tx1"/>
                  </a:solidFill>
                </a:rPr>
                <a:t>Essential</a:t>
              </a:r>
            </a:p>
            <a:p>
              <a:r>
                <a:rPr lang="fr-FR" dirty="0" err="1" smtClean="0">
                  <a:solidFill>
                    <a:schemeClr val="tx1"/>
                  </a:solidFill>
                </a:rPr>
                <a:t>Characteristics</a:t>
              </a:r>
              <a:endParaRPr lang="fr-FR" dirty="0">
                <a:solidFill>
                  <a:schemeClr val="tx1"/>
                </a:solidFill>
              </a:endParaRPr>
            </a:p>
          </p:txBody>
        </p:sp>
      </p:grpSp>
      <p:grpSp>
        <p:nvGrpSpPr>
          <p:cNvPr id="3" name="Groupe 2"/>
          <p:cNvGrpSpPr/>
          <p:nvPr/>
        </p:nvGrpSpPr>
        <p:grpSpPr>
          <a:xfrm>
            <a:off x="188930" y="3171373"/>
            <a:ext cx="11988559" cy="1415144"/>
            <a:chOff x="188930" y="3171373"/>
            <a:chExt cx="11988559" cy="1415144"/>
          </a:xfrm>
        </p:grpSpPr>
        <p:sp>
          <p:nvSpPr>
            <p:cNvPr id="13" name="Rectangle à coins arrondis 12"/>
            <p:cNvSpPr/>
            <p:nvPr/>
          </p:nvSpPr>
          <p:spPr>
            <a:xfrm>
              <a:off x="188930" y="3171374"/>
              <a:ext cx="10014629" cy="1415143"/>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14" name="Rectangle à coins arrondis 13"/>
            <p:cNvSpPr/>
            <p:nvPr/>
          </p:nvSpPr>
          <p:spPr>
            <a:xfrm>
              <a:off x="341330" y="3305631"/>
              <a:ext cx="3040517" cy="114662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smtClean="0"/>
                <a:t>Software as a Service</a:t>
              </a:r>
              <a:br>
                <a:rPr lang="fr-FR" dirty="0" smtClean="0"/>
              </a:br>
              <a:r>
                <a:rPr lang="fr-FR" dirty="0" smtClean="0"/>
                <a:t>(</a:t>
              </a:r>
              <a:r>
                <a:rPr lang="fr-FR" dirty="0" err="1" smtClean="0"/>
                <a:t>SaaS</a:t>
              </a:r>
              <a:r>
                <a:rPr lang="fr-FR" dirty="0" smtClean="0"/>
                <a:t>)</a:t>
              </a:r>
              <a:endParaRPr lang="fr-FR" dirty="0"/>
            </a:p>
          </p:txBody>
        </p:sp>
        <p:sp>
          <p:nvSpPr>
            <p:cNvPr id="15" name="Rectangle à coins arrondis 14"/>
            <p:cNvSpPr/>
            <p:nvPr/>
          </p:nvSpPr>
          <p:spPr>
            <a:xfrm>
              <a:off x="3659603" y="3305631"/>
              <a:ext cx="3040517" cy="114662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smtClean="0"/>
                <a:t>Platform as a Service</a:t>
              </a:r>
              <a:br>
                <a:rPr lang="fr-FR" dirty="0" smtClean="0"/>
              </a:br>
              <a:r>
                <a:rPr lang="fr-FR" dirty="0" smtClean="0"/>
                <a:t>(</a:t>
              </a:r>
              <a:r>
                <a:rPr lang="fr-FR" dirty="0" err="1"/>
                <a:t>P</a:t>
              </a:r>
              <a:r>
                <a:rPr lang="fr-FR" dirty="0" err="1" smtClean="0"/>
                <a:t>aaS</a:t>
              </a:r>
              <a:r>
                <a:rPr lang="fr-FR" dirty="0" smtClean="0"/>
                <a:t>)</a:t>
              </a:r>
              <a:endParaRPr lang="fr-FR" dirty="0"/>
            </a:p>
          </p:txBody>
        </p:sp>
        <p:sp>
          <p:nvSpPr>
            <p:cNvPr id="16" name="Rectangle à coins arrondis 15"/>
            <p:cNvSpPr/>
            <p:nvPr/>
          </p:nvSpPr>
          <p:spPr>
            <a:xfrm>
              <a:off x="6977876" y="3305631"/>
              <a:ext cx="3040517" cy="114662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smtClean="0"/>
                <a:t>Infrastructure as a Service</a:t>
              </a:r>
              <a:br>
                <a:rPr lang="fr-FR" dirty="0" smtClean="0"/>
              </a:br>
              <a:r>
                <a:rPr lang="fr-FR" dirty="0" smtClean="0"/>
                <a:t>(</a:t>
              </a:r>
              <a:r>
                <a:rPr lang="fr-FR" dirty="0" err="1" smtClean="0"/>
                <a:t>IaaS</a:t>
              </a:r>
              <a:r>
                <a:rPr lang="fr-FR" dirty="0" smtClean="0"/>
                <a:t>)</a:t>
              </a:r>
              <a:endParaRPr lang="fr-FR" dirty="0"/>
            </a:p>
          </p:txBody>
        </p:sp>
        <p:sp>
          <p:nvSpPr>
            <p:cNvPr id="24" name="Rectangle à coins arrondis 23"/>
            <p:cNvSpPr/>
            <p:nvPr/>
          </p:nvSpPr>
          <p:spPr>
            <a:xfrm>
              <a:off x="10203561" y="3171373"/>
              <a:ext cx="1973928" cy="1415143"/>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fr-FR" dirty="0" smtClean="0">
                  <a:solidFill>
                    <a:schemeClr val="tx1"/>
                  </a:solidFill>
                </a:rPr>
                <a:t>Service</a:t>
              </a:r>
            </a:p>
            <a:p>
              <a:r>
                <a:rPr lang="fr-FR" dirty="0" err="1" smtClean="0">
                  <a:solidFill>
                    <a:schemeClr val="tx1"/>
                  </a:solidFill>
                </a:rPr>
                <a:t>Models</a:t>
              </a:r>
              <a:endParaRPr lang="fr-FR" sz="1600" dirty="0">
                <a:solidFill>
                  <a:schemeClr val="tx1"/>
                </a:solidFill>
              </a:endParaRPr>
            </a:p>
          </p:txBody>
        </p:sp>
      </p:grpSp>
      <p:grpSp>
        <p:nvGrpSpPr>
          <p:cNvPr id="2" name="Groupe 1"/>
          <p:cNvGrpSpPr/>
          <p:nvPr/>
        </p:nvGrpSpPr>
        <p:grpSpPr>
          <a:xfrm>
            <a:off x="188930" y="4891318"/>
            <a:ext cx="11988558" cy="1524000"/>
            <a:chOff x="188930" y="4891318"/>
            <a:chExt cx="11988558" cy="1524000"/>
          </a:xfrm>
        </p:grpSpPr>
        <p:sp>
          <p:nvSpPr>
            <p:cNvPr id="4" name="Rectangle à coins arrondis 3"/>
            <p:cNvSpPr/>
            <p:nvPr/>
          </p:nvSpPr>
          <p:spPr>
            <a:xfrm>
              <a:off x="188930" y="4891318"/>
              <a:ext cx="10029145" cy="15240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8" name="Nuage 7"/>
            <p:cNvSpPr/>
            <p:nvPr/>
          </p:nvSpPr>
          <p:spPr>
            <a:xfrm>
              <a:off x="7779671" y="4974774"/>
              <a:ext cx="2314915" cy="1357088"/>
            </a:xfrm>
            <a:prstGeom prst="cloud">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dirty="0" err="1" smtClean="0"/>
                <a:t>Hybrid</a:t>
              </a:r>
              <a:endParaRPr lang="fr-FR" dirty="0"/>
            </a:p>
          </p:txBody>
        </p:sp>
        <p:sp>
          <p:nvSpPr>
            <p:cNvPr id="9" name="Nuage 8"/>
            <p:cNvSpPr/>
            <p:nvPr/>
          </p:nvSpPr>
          <p:spPr>
            <a:xfrm>
              <a:off x="5056336" y="4974774"/>
              <a:ext cx="2314915" cy="1357088"/>
            </a:xfrm>
            <a:prstGeom prst="cloud">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dirty="0" err="1" smtClean="0"/>
                <a:t>Community</a:t>
              </a:r>
              <a:endParaRPr lang="fr-FR" dirty="0"/>
            </a:p>
          </p:txBody>
        </p:sp>
        <p:sp>
          <p:nvSpPr>
            <p:cNvPr id="11" name="Nuage 10"/>
            <p:cNvSpPr/>
            <p:nvPr/>
          </p:nvSpPr>
          <p:spPr>
            <a:xfrm>
              <a:off x="3108102" y="4974774"/>
              <a:ext cx="2314915" cy="1357088"/>
            </a:xfrm>
            <a:prstGeom prst="cloud">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dirty="0" err="1" smtClean="0"/>
                <a:t>Private</a:t>
              </a:r>
              <a:endParaRPr lang="fr-FR" dirty="0"/>
            </a:p>
          </p:txBody>
        </p:sp>
        <p:sp>
          <p:nvSpPr>
            <p:cNvPr id="12" name="Nuage 11"/>
            <p:cNvSpPr/>
            <p:nvPr/>
          </p:nvSpPr>
          <p:spPr>
            <a:xfrm>
              <a:off x="341222" y="4974774"/>
              <a:ext cx="2314915" cy="1357088"/>
            </a:xfrm>
            <a:prstGeom prst="cloud">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dirty="0" smtClean="0"/>
                <a:t>Public</a:t>
              </a:r>
              <a:endParaRPr lang="fr-FR" dirty="0"/>
            </a:p>
          </p:txBody>
        </p:sp>
        <p:sp>
          <p:nvSpPr>
            <p:cNvPr id="25" name="Rectangle à coins arrondis 24"/>
            <p:cNvSpPr/>
            <p:nvPr/>
          </p:nvSpPr>
          <p:spPr>
            <a:xfrm>
              <a:off x="10203560" y="4945746"/>
              <a:ext cx="1973928" cy="1415143"/>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fr-FR" dirty="0" err="1" smtClean="0">
                  <a:solidFill>
                    <a:schemeClr val="tx1"/>
                  </a:solidFill>
                </a:rPr>
                <a:t>Deployment</a:t>
              </a:r>
              <a:endParaRPr lang="fr-FR" dirty="0" smtClean="0">
                <a:solidFill>
                  <a:schemeClr val="tx1"/>
                </a:solidFill>
              </a:endParaRPr>
            </a:p>
            <a:p>
              <a:r>
                <a:rPr lang="fr-FR" dirty="0" err="1" smtClean="0">
                  <a:solidFill>
                    <a:schemeClr val="tx1"/>
                  </a:solidFill>
                </a:rPr>
                <a:t>Models</a:t>
              </a:r>
              <a:endParaRPr lang="fr-FR" dirty="0">
                <a:solidFill>
                  <a:schemeClr val="tx1"/>
                </a:solidFill>
              </a:endParaRPr>
            </a:p>
          </p:txBody>
        </p:sp>
      </p:grpSp>
      <p:sp>
        <p:nvSpPr>
          <p:cNvPr id="26" name="Rectangle à coins arrondis 25"/>
          <p:cNvSpPr/>
          <p:nvPr/>
        </p:nvSpPr>
        <p:spPr>
          <a:xfrm>
            <a:off x="188928" y="6560457"/>
            <a:ext cx="7953585" cy="297543"/>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fr-FR" sz="1600" i="1" dirty="0" smtClean="0">
                <a:solidFill>
                  <a:schemeClr val="tx1"/>
                </a:solidFill>
              </a:rPr>
              <a:t>NIST Visual Model of Cloud </a:t>
            </a:r>
            <a:r>
              <a:rPr lang="fr-FR" sz="1600" i="1" dirty="0" err="1" smtClean="0">
                <a:solidFill>
                  <a:schemeClr val="tx1"/>
                </a:solidFill>
              </a:rPr>
              <a:t>Computing</a:t>
            </a:r>
            <a:r>
              <a:rPr lang="fr-FR" sz="1600" i="1" dirty="0" smtClean="0">
                <a:solidFill>
                  <a:schemeClr val="tx1"/>
                </a:solidFill>
              </a:rPr>
              <a:t> </a:t>
            </a:r>
            <a:r>
              <a:rPr lang="fr-FR" sz="1600" i="1" dirty="0" err="1" smtClean="0">
                <a:solidFill>
                  <a:schemeClr val="tx1"/>
                </a:solidFill>
              </a:rPr>
              <a:t>Definition</a:t>
            </a:r>
            <a:endParaRPr lang="fr-FR" sz="1600" i="1" dirty="0">
              <a:solidFill>
                <a:schemeClr val="tx1"/>
              </a:solidFill>
            </a:endParaRPr>
          </a:p>
        </p:txBody>
      </p:sp>
    </p:spTree>
    <p:extLst>
      <p:ext uri="{BB962C8B-B14F-4D97-AF65-F5344CB8AC3E}">
        <p14:creationId xmlns:p14="http://schemas.microsoft.com/office/powerpoint/2010/main" val="15042673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Solutions</a:t>
            </a:r>
            <a:endParaRPr lang="fr-FR" dirty="0"/>
          </a:p>
        </p:txBody>
      </p:sp>
      <p:sp>
        <p:nvSpPr>
          <p:cNvPr id="3" name="Espace réservé du contenu 2"/>
          <p:cNvSpPr>
            <a:spLocks noGrp="1"/>
          </p:cNvSpPr>
          <p:nvPr>
            <p:ph idx="1"/>
          </p:nvPr>
        </p:nvSpPr>
        <p:spPr/>
        <p:txBody>
          <a:bodyPr>
            <a:normAutofit/>
          </a:bodyPr>
          <a:lstStyle/>
          <a:p>
            <a:r>
              <a:rPr lang="en-US" sz="3200" dirty="0" smtClean="0"/>
              <a:t>Contracts</a:t>
            </a:r>
          </a:p>
          <a:p>
            <a:r>
              <a:rPr lang="en-US" sz="3200" dirty="0" smtClean="0"/>
              <a:t>Supplier Assessments</a:t>
            </a:r>
          </a:p>
          <a:p>
            <a:r>
              <a:rPr lang="en-US" sz="3200" dirty="0" smtClean="0"/>
              <a:t>Compliance, audits of control</a:t>
            </a:r>
          </a:p>
          <a:p>
            <a:r>
              <a:rPr lang="en-US" sz="3200" dirty="0" smtClean="0"/>
              <a:t>Risk management</a:t>
            </a:r>
          </a:p>
        </p:txBody>
      </p:sp>
    </p:spTree>
    <p:extLst>
      <p:ext uri="{BB962C8B-B14F-4D97-AF65-F5344CB8AC3E}">
        <p14:creationId xmlns:p14="http://schemas.microsoft.com/office/powerpoint/2010/main" val="555235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Cloud </a:t>
            </a:r>
            <a:r>
              <a:rPr lang="fr-FR" dirty="0" err="1" smtClean="0"/>
              <a:t>Computing</a:t>
            </a:r>
            <a:r>
              <a:rPr lang="fr-FR" dirty="0" smtClean="0"/>
              <a:t> </a:t>
            </a:r>
            <a:r>
              <a:rPr lang="fr-FR" dirty="0" err="1" smtClean="0"/>
              <a:t>risks</a:t>
            </a:r>
            <a:endParaRPr lang="en-US" dirty="0"/>
          </a:p>
        </p:txBody>
      </p:sp>
      <p:sp>
        <p:nvSpPr>
          <p:cNvPr id="5" name="Espace réservé du texte 4"/>
          <p:cNvSpPr>
            <a:spLocks noGrp="1"/>
          </p:cNvSpPr>
          <p:nvPr>
            <p:ph type="body" idx="1"/>
          </p:nvPr>
        </p:nvSpPr>
        <p:spPr/>
        <p:txBody>
          <a:bodyPr/>
          <a:lstStyle/>
          <a:p>
            <a:endParaRPr lang="en-US"/>
          </a:p>
        </p:txBody>
      </p:sp>
    </p:spTree>
    <p:extLst>
      <p:ext uri="{BB962C8B-B14F-4D97-AF65-F5344CB8AC3E}">
        <p14:creationId xmlns:p14="http://schemas.microsoft.com/office/powerpoint/2010/main" val="20919765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Everything</a:t>
            </a:r>
            <a:r>
              <a:rPr lang="fr-FR" dirty="0" smtClean="0"/>
              <a:t> </a:t>
            </a:r>
            <a:r>
              <a:rPr lang="fr-FR" dirty="0" err="1" smtClean="0"/>
              <a:t>old</a:t>
            </a:r>
            <a:r>
              <a:rPr lang="fr-FR" dirty="0" smtClean="0"/>
              <a:t> </a:t>
            </a:r>
            <a:r>
              <a:rPr lang="fr-FR" dirty="0" err="1" smtClean="0"/>
              <a:t>is</a:t>
            </a:r>
            <a:r>
              <a:rPr lang="fr-FR" dirty="0" smtClean="0"/>
              <a:t> new </a:t>
            </a:r>
            <a:r>
              <a:rPr lang="fr-FR" dirty="0" err="1" smtClean="0"/>
              <a:t>again</a:t>
            </a:r>
            <a:endParaRPr lang="en-US" dirty="0"/>
          </a:p>
        </p:txBody>
      </p:sp>
      <p:sp>
        <p:nvSpPr>
          <p:cNvPr id="3" name="Espace réservé du contenu 2"/>
          <p:cNvSpPr>
            <a:spLocks noGrp="1"/>
          </p:cNvSpPr>
          <p:nvPr>
            <p:ph idx="1"/>
          </p:nvPr>
        </p:nvSpPr>
        <p:spPr/>
        <p:txBody>
          <a:bodyPr/>
          <a:lstStyle/>
          <a:p>
            <a:r>
              <a:rPr lang="en-GB" dirty="0" smtClean="0"/>
              <a:t>Information system security</a:t>
            </a:r>
          </a:p>
          <a:p>
            <a:pPr lvl="1"/>
            <a:r>
              <a:rPr lang="en-GB" dirty="0" smtClean="0"/>
              <a:t>Management</a:t>
            </a:r>
          </a:p>
          <a:p>
            <a:pPr lvl="1"/>
            <a:r>
              <a:rPr lang="en-GB" dirty="0" smtClean="0"/>
              <a:t>Data security</a:t>
            </a:r>
          </a:p>
          <a:p>
            <a:pPr lvl="1"/>
            <a:r>
              <a:rPr lang="en-GB" dirty="0" smtClean="0"/>
              <a:t>Infrastructure</a:t>
            </a:r>
            <a:endParaRPr lang="en-GB" dirty="0" smtClean="0"/>
          </a:p>
          <a:p>
            <a:endParaRPr lang="en-GB" dirty="0" smtClean="0"/>
          </a:p>
          <a:p>
            <a:r>
              <a:rPr lang="en-GB" dirty="0" smtClean="0"/>
              <a:t>Cloud layers</a:t>
            </a:r>
          </a:p>
          <a:p>
            <a:endParaRPr lang="en-GB" dirty="0" smtClean="0"/>
          </a:p>
          <a:p>
            <a:r>
              <a:rPr lang="en-GB" dirty="0" err="1" smtClean="0"/>
              <a:t>DDoS</a:t>
            </a:r>
            <a:r>
              <a:rPr lang="en-GB" dirty="0" smtClean="0"/>
              <a:t> </a:t>
            </a:r>
            <a:r>
              <a:rPr lang="en-GB" dirty="0" smtClean="0"/>
              <a:t>: Distributed Denial of Service</a:t>
            </a:r>
          </a:p>
          <a:p>
            <a:r>
              <a:rPr lang="en-GB" dirty="0" err="1" smtClean="0"/>
              <a:t>EDos</a:t>
            </a:r>
            <a:r>
              <a:rPr lang="en-GB" dirty="0" smtClean="0"/>
              <a:t> : Economical Denial of </a:t>
            </a:r>
            <a:r>
              <a:rPr lang="en-GB" dirty="0" smtClean="0"/>
              <a:t>Service</a:t>
            </a:r>
            <a:endParaRPr lang="en-GB" dirty="0" smtClean="0"/>
          </a:p>
          <a:p>
            <a:endParaRPr lang="en-GB" dirty="0"/>
          </a:p>
        </p:txBody>
      </p:sp>
    </p:spTree>
    <p:extLst>
      <p:ext uri="{BB962C8B-B14F-4D97-AF65-F5344CB8AC3E}">
        <p14:creationId xmlns:p14="http://schemas.microsoft.com/office/powerpoint/2010/main" val="1684719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Management Plane</a:t>
            </a:r>
            <a:endParaRPr lang="en-US" dirty="0"/>
          </a:p>
        </p:txBody>
      </p:sp>
      <p:sp>
        <p:nvSpPr>
          <p:cNvPr id="3" name="Espace réservé du contenu 2"/>
          <p:cNvSpPr>
            <a:spLocks noGrp="1"/>
          </p:cNvSpPr>
          <p:nvPr>
            <p:ph idx="1"/>
          </p:nvPr>
        </p:nvSpPr>
        <p:spPr>
          <a:xfrm>
            <a:off x="841830" y="2052918"/>
            <a:ext cx="10043884" cy="4195481"/>
          </a:xfrm>
        </p:spPr>
        <p:txBody>
          <a:bodyPr>
            <a:noAutofit/>
          </a:bodyPr>
          <a:lstStyle/>
          <a:p>
            <a:r>
              <a:rPr lang="en-GB" sz="2200" dirty="0" smtClean="0"/>
              <a:t>Although abstracted, the management plane is there, web or API based.</a:t>
            </a:r>
          </a:p>
          <a:p>
            <a:r>
              <a:rPr lang="en-GB" sz="2200" dirty="0" smtClean="0"/>
              <a:t>Centralisation of everything owned</a:t>
            </a:r>
          </a:p>
          <a:p>
            <a:endParaRPr lang="en-GB" sz="2200" dirty="0"/>
          </a:p>
          <a:p>
            <a:r>
              <a:rPr lang="en-GB" sz="2200" dirty="0"/>
              <a:t>Malicious insider from the back-office, with high privileges</a:t>
            </a:r>
          </a:p>
          <a:p>
            <a:r>
              <a:rPr lang="en-GB" sz="2200" dirty="0"/>
              <a:t>Management interface is only as secure as your secret credentials</a:t>
            </a:r>
          </a:p>
          <a:p>
            <a:r>
              <a:rPr lang="en-GB" sz="2200" dirty="0"/>
              <a:t>Compromise of the service engine</a:t>
            </a:r>
          </a:p>
          <a:p>
            <a:endParaRPr lang="en-GB" sz="2200" dirty="0"/>
          </a:p>
          <a:p>
            <a:endParaRPr lang="en-GB" sz="2200" dirty="0" smtClean="0"/>
          </a:p>
        </p:txBody>
      </p:sp>
    </p:spTree>
    <p:extLst>
      <p:ext uri="{BB962C8B-B14F-4D97-AF65-F5344CB8AC3E}">
        <p14:creationId xmlns:p14="http://schemas.microsoft.com/office/powerpoint/2010/main" val="5999767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Data</a:t>
            </a:r>
            <a:endParaRPr lang="en-US" dirty="0"/>
          </a:p>
        </p:txBody>
      </p:sp>
      <p:sp>
        <p:nvSpPr>
          <p:cNvPr id="3" name="Espace réservé du contenu 2"/>
          <p:cNvSpPr>
            <a:spLocks noGrp="1"/>
          </p:cNvSpPr>
          <p:nvPr>
            <p:ph idx="1"/>
          </p:nvPr>
        </p:nvSpPr>
        <p:spPr/>
        <p:txBody>
          <a:bodyPr>
            <a:noAutofit/>
          </a:bodyPr>
          <a:lstStyle/>
          <a:p>
            <a:r>
              <a:rPr lang="en-GB" sz="2400" dirty="0" smtClean="0"/>
              <a:t>Data can be intercepted in transit to or from the cloud, or when moving inside</a:t>
            </a:r>
          </a:p>
          <a:p>
            <a:r>
              <a:rPr lang="en-GB" sz="2400" dirty="0" smtClean="0"/>
              <a:t>Data </a:t>
            </a:r>
            <a:r>
              <a:rPr lang="en-GB" sz="2400" dirty="0" smtClean="0"/>
              <a:t>at rest </a:t>
            </a:r>
          </a:p>
          <a:p>
            <a:r>
              <a:rPr lang="en-GB" sz="2400" dirty="0" smtClean="0"/>
              <a:t>Data </a:t>
            </a:r>
            <a:r>
              <a:rPr lang="en-GB" sz="2400" dirty="0" smtClean="0"/>
              <a:t>erasing</a:t>
            </a:r>
          </a:p>
          <a:p>
            <a:pPr lvl="1"/>
            <a:r>
              <a:rPr lang="en-GB" sz="2000" dirty="0" smtClean="0"/>
              <a:t>No guarantee (tapes, hard disk, etc.)</a:t>
            </a:r>
          </a:p>
          <a:p>
            <a:pPr lvl="1"/>
            <a:r>
              <a:rPr lang="en-GB" sz="2000" dirty="0" smtClean="0"/>
              <a:t>No real tool can be used</a:t>
            </a:r>
            <a:endParaRPr lang="en-GB" sz="2000" dirty="0"/>
          </a:p>
        </p:txBody>
      </p:sp>
    </p:spTree>
    <p:extLst>
      <p:ext uri="{BB962C8B-B14F-4D97-AF65-F5344CB8AC3E}">
        <p14:creationId xmlns:p14="http://schemas.microsoft.com/office/powerpoint/2010/main" val="24965084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Computations</a:t>
            </a:r>
            <a:endParaRPr lang="fr-FR" dirty="0"/>
          </a:p>
        </p:txBody>
      </p:sp>
      <p:sp>
        <p:nvSpPr>
          <p:cNvPr id="3" name="Espace réservé du contenu 2"/>
          <p:cNvSpPr>
            <a:spLocks noGrp="1"/>
          </p:cNvSpPr>
          <p:nvPr>
            <p:ph idx="1"/>
          </p:nvPr>
        </p:nvSpPr>
        <p:spPr>
          <a:xfrm>
            <a:off x="660625" y="2052918"/>
            <a:ext cx="8904290" cy="4195481"/>
          </a:xfrm>
        </p:spPr>
        <p:txBody>
          <a:bodyPr>
            <a:noAutofit/>
          </a:bodyPr>
          <a:lstStyle/>
          <a:p>
            <a:r>
              <a:rPr lang="en-GB" dirty="0" smtClean="0"/>
              <a:t>Infrastructure </a:t>
            </a:r>
            <a:r>
              <a:rPr lang="en-GB" dirty="0" smtClean="0"/>
              <a:t>is based on virtualization, abstraction  layers, automation  technologies and secret sauce. </a:t>
            </a:r>
          </a:p>
          <a:p>
            <a:r>
              <a:rPr lang="en-GB" dirty="0" smtClean="0"/>
              <a:t>Vulnerabilities apply to </a:t>
            </a:r>
            <a:r>
              <a:rPr lang="en-GB" dirty="0" smtClean="0"/>
              <a:t>compute, network and </a:t>
            </a:r>
            <a:r>
              <a:rPr lang="en-GB" dirty="0" smtClean="0"/>
              <a:t>storage (and secret sauce)</a:t>
            </a:r>
            <a:endParaRPr lang="en-GB" dirty="0" smtClean="0"/>
          </a:p>
          <a:p>
            <a:r>
              <a:rPr lang="en-GB" dirty="0" smtClean="0"/>
              <a:t>A compromised node in a processing infrastructure can lead to :</a:t>
            </a:r>
          </a:p>
          <a:p>
            <a:pPr lvl="1"/>
            <a:r>
              <a:rPr lang="en-GB" dirty="0" smtClean="0"/>
              <a:t>data leakage,</a:t>
            </a:r>
          </a:p>
          <a:p>
            <a:pPr lvl="1"/>
            <a:r>
              <a:rPr lang="en-GB" dirty="0" smtClean="0"/>
              <a:t>incorrect output,</a:t>
            </a:r>
          </a:p>
          <a:p>
            <a:pPr lvl="1"/>
            <a:r>
              <a:rPr lang="en-GB" dirty="0" smtClean="0"/>
              <a:t>Infrastructure attacks (man in the middle, </a:t>
            </a:r>
            <a:r>
              <a:rPr lang="en-GB" dirty="0" err="1" smtClean="0"/>
              <a:t>DoS</a:t>
            </a:r>
            <a:r>
              <a:rPr lang="en-GB" dirty="0" smtClean="0"/>
              <a:t>)</a:t>
            </a:r>
          </a:p>
          <a:p>
            <a:endParaRPr lang="en-GB" dirty="0" smtClean="0"/>
          </a:p>
        </p:txBody>
      </p:sp>
      <p:pic>
        <p:nvPicPr>
          <p:cNvPr id="1024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669917" y="1853248"/>
            <a:ext cx="2203515" cy="4149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74531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SECURITY NEEDS</a:t>
            </a:r>
            <a:endParaRPr lang="en-US" dirty="0"/>
          </a:p>
        </p:txBody>
      </p:sp>
      <p:sp>
        <p:nvSpPr>
          <p:cNvPr id="5" name="Espace réservé du texte 4"/>
          <p:cNvSpPr>
            <a:spLocks noGrp="1"/>
          </p:cNvSpPr>
          <p:nvPr>
            <p:ph type="body" idx="1"/>
          </p:nvPr>
        </p:nvSpPr>
        <p:spPr/>
        <p:txBody>
          <a:bodyPr/>
          <a:lstStyle/>
          <a:p>
            <a:endParaRPr lang="en-US"/>
          </a:p>
        </p:txBody>
      </p:sp>
    </p:spTree>
    <p:extLst>
      <p:ext uri="{BB962C8B-B14F-4D97-AF65-F5344CB8AC3E}">
        <p14:creationId xmlns:p14="http://schemas.microsoft.com/office/powerpoint/2010/main" val="18120043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DATA PROCESSING </a:t>
            </a:r>
            <a:r>
              <a:rPr lang="fr-FR" dirty="0" smtClean="0"/>
              <a:t>USE CASE</a:t>
            </a:r>
            <a:endParaRPr lang="fr-FR" dirty="0"/>
          </a:p>
        </p:txBody>
      </p:sp>
      <p:sp>
        <p:nvSpPr>
          <p:cNvPr id="3" name="Espace réservé du contenu 2"/>
          <p:cNvSpPr>
            <a:spLocks noGrp="1"/>
          </p:cNvSpPr>
          <p:nvPr>
            <p:ph idx="1"/>
          </p:nvPr>
        </p:nvSpPr>
        <p:spPr>
          <a:xfrm>
            <a:off x="1103312" y="2052918"/>
            <a:ext cx="9782402" cy="4195481"/>
          </a:xfrm>
        </p:spPr>
        <p:txBody>
          <a:bodyPr>
            <a:noAutofit/>
          </a:bodyPr>
          <a:lstStyle/>
          <a:p>
            <a:r>
              <a:rPr lang="en-GB" sz="3200" dirty="0" smtClean="0">
                <a:solidFill>
                  <a:srgbClr val="FF0000"/>
                </a:solidFill>
              </a:rPr>
              <a:t>A</a:t>
            </a:r>
            <a:r>
              <a:rPr lang="en-GB" sz="3200" dirty="0" smtClean="0"/>
              <a:t>vailability and </a:t>
            </a:r>
            <a:r>
              <a:rPr lang="en-GB" sz="3200" dirty="0" smtClean="0">
                <a:solidFill>
                  <a:srgbClr val="FF0000"/>
                </a:solidFill>
              </a:rPr>
              <a:t>I</a:t>
            </a:r>
            <a:r>
              <a:rPr lang="en-GB" sz="3200" dirty="0" smtClean="0"/>
              <a:t>ntegrity are the primary needs.</a:t>
            </a:r>
          </a:p>
          <a:p>
            <a:pPr lvl="1"/>
            <a:r>
              <a:rPr lang="en-GB" sz="2800" dirty="0" smtClean="0"/>
              <a:t>The common requirement we have is no interruption shall exceed 5 min.</a:t>
            </a:r>
          </a:p>
          <a:p>
            <a:r>
              <a:rPr lang="en-GB" sz="3200" dirty="0" smtClean="0">
                <a:solidFill>
                  <a:srgbClr val="FF0000"/>
                </a:solidFill>
              </a:rPr>
              <a:t>C</a:t>
            </a:r>
            <a:r>
              <a:rPr lang="en-GB" sz="3200" dirty="0" smtClean="0"/>
              <a:t>onfidentiality  comes after and is often limited to the </a:t>
            </a:r>
            <a:r>
              <a:rPr lang="en-GB" sz="3200" dirty="0" smtClean="0"/>
              <a:t>Intellectual Property (</a:t>
            </a:r>
            <a:r>
              <a:rPr lang="en-GB" sz="3200" dirty="0" smtClean="0"/>
              <a:t>algorithm or a </a:t>
            </a:r>
            <a:r>
              <a:rPr lang="en-GB" sz="3200" dirty="0" smtClean="0"/>
              <a:t>subset of the </a:t>
            </a:r>
            <a:r>
              <a:rPr lang="en-GB" sz="3200" dirty="0" smtClean="0"/>
              <a:t>data) – classified missions excluded.</a:t>
            </a:r>
            <a:endParaRPr lang="en-GB" sz="3200" dirty="0" smtClean="0"/>
          </a:p>
          <a:p>
            <a:pPr marL="0" indent="0">
              <a:buNone/>
            </a:pPr>
            <a:endParaRPr lang="en-GB" sz="3200" dirty="0"/>
          </a:p>
        </p:txBody>
      </p:sp>
    </p:spTree>
    <p:extLst>
      <p:ext uri="{BB962C8B-B14F-4D97-AF65-F5344CB8AC3E}">
        <p14:creationId xmlns:p14="http://schemas.microsoft.com/office/powerpoint/2010/main" val="199034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5886" y="4209143"/>
            <a:ext cx="9855200" cy="216262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fr-F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By default Hadoop runs in non-secure mode in which no actual authentication is required.</a:t>
            </a:r>
            <a:r>
              <a:rPr lang="fr-FR" dirty="0">
                <a:latin typeface="Arial" panose="020B0604020202020204" pitchFamily="34" charset="0"/>
                <a:cs typeface="Arial" panose="020B0604020202020204" pitchFamily="34" charset="0"/>
              </a:rPr>
              <a:t>  »</a:t>
            </a:r>
          </a:p>
          <a:p>
            <a:pPr algn="r"/>
            <a:r>
              <a:rPr lang="fr-FR" sz="1100" dirty="0">
                <a:solidFill>
                  <a:schemeClr val="bg1"/>
                </a:solidFill>
                <a:hlinkClick r:id="rId2"/>
              </a:rPr>
              <a:t>https://hadoop.apache.org/docs/current/hadoop-project-dist/hadoop-common/SecureMode.html</a:t>
            </a:r>
            <a:endParaRPr lang="fr-FR" sz="1100" dirty="0">
              <a:solidFill>
                <a:schemeClr val="bg1"/>
              </a:solidFill>
            </a:endParaRPr>
          </a:p>
          <a:p>
            <a:endParaRPr lang="en-US" dirty="0" smtClean="0"/>
          </a:p>
          <a:p>
            <a:r>
              <a:rPr lang="en-US" dirty="0" smtClean="0">
                <a:latin typeface="Arial" panose="020B0604020202020204" pitchFamily="34" charset="0"/>
                <a:cs typeface="Arial" panose="020B0604020202020204" pitchFamily="34" charset="0"/>
              </a:rPr>
              <a:t>Security </a:t>
            </a:r>
            <a:r>
              <a:rPr lang="en-US" dirty="0">
                <a:latin typeface="Arial" panose="020B0604020202020204" pitchFamily="34" charset="0"/>
                <a:cs typeface="Arial" panose="020B0604020202020204" pitchFamily="34" charset="0"/>
              </a:rPr>
              <a:t>features of Hadoop consist of authentication, service level authorization, authentication for Web consoles and data </a:t>
            </a:r>
            <a:r>
              <a:rPr lang="en-US" dirty="0" smtClean="0">
                <a:latin typeface="Arial" panose="020B0604020202020204" pitchFamily="34" charset="0"/>
                <a:cs typeface="Arial" panose="020B0604020202020204" pitchFamily="34" charset="0"/>
              </a:rPr>
              <a:t>confidentiality.</a:t>
            </a:r>
            <a:endParaRPr lang="fr-FR" dirty="0">
              <a:latin typeface="Arial" panose="020B0604020202020204" pitchFamily="34" charset="0"/>
              <a:cs typeface="Arial" panose="020B0604020202020204" pitchFamily="34" charset="0"/>
            </a:endParaRPr>
          </a:p>
        </p:txBody>
      </p:sp>
      <p:sp>
        <p:nvSpPr>
          <p:cNvPr id="2" name="Titre 1"/>
          <p:cNvSpPr>
            <a:spLocks noGrp="1"/>
          </p:cNvSpPr>
          <p:nvPr>
            <p:ph type="title"/>
          </p:nvPr>
        </p:nvSpPr>
        <p:spPr/>
        <p:txBody>
          <a:bodyPr/>
          <a:lstStyle/>
          <a:p>
            <a:r>
              <a:rPr lang="en-GB" dirty="0" smtClean="0"/>
              <a:t>So…</a:t>
            </a:r>
            <a:endParaRPr lang="en-GB" dirty="0"/>
          </a:p>
        </p:txBody>
      </p:sp>
      <p:sp>
        <p:nvSpPr>
          <p:cNvPr id="3" name="Espace réservé du contenu 2"/>
          <p:cNvSpPr>
            <a:spLocks noGrp="1"/>
          </p:cNvSpPr>
          <p:nvPr>
            <p:ph idx="1"/>
          </p:nvPr>
        </p:nvSpPr>
        <p:spPr>
          <a:xfrm>
            <a:off x="1103312" y="1652869"/>
            <a:ext cx="9927774" cy="1691768"/>
          </a:xfrm>
        </p:spPr>
        <p:txBody>
          <a:bodyPr>
            <a:noAutofit/>
          </a:bodyPr>
          <a:lstStyle/>
          <a:p>
            <a:r>
              <a:rPr lang="en-GB" sz="2800" dirty="0" smtClean="0"/>
              <a:t>Data processing solutions or architectures are </a:t>
            </a:r>
            <a:r>
              <a:rPr lang="en-GB" sz="2800" dirty="0" smtClean="0"/>
              <a:t>built </a:t>
            </a:r>
            <a:r>
              <a:rPr lang="en-GB" sz="2800" dirty="0" smtClean="0"/>
              <a:t>with </a:t>
            </a:r>
            <a:r>
              <a:rPr lang="en-GB" sz="2800" dirty="0" smtClean="0"/>
              <a:t>performance in mind.</a:t>
            </a:r>
            <a:endParaRPr lang="en-GB" sz="2800" dirty="0" smtClean="0"/>
          </a:p>
          <a:p>
            <a:r>
              <a:rPr lang="fr-FR" sz="2800" dirty="0" smtClean="0"/>
              <a:t>Security </a:t>
            </a:r>
            <a:r>
              <a:rPr lang="fr-FR" sz="2800" dirty="0" err="1" smtClean="0"/>
              <a:t>is</a:t>
            </a:r>
            <a:r>
              <a:rPr lang="fr-FR" sz="2800" dirty="0" smtClean="0"/>
              <a:t> </a:t>
            </a:r>
            <a:r>
              <a:rPr lang="fr-FR" sz="2800" dirty="0" err="1" smtClean="0"/>
              <a:t>left</a:t>
            </a:r>
            <a:r>
              <a:rPr lang="fr-FR" sz="2800" dirty="0" smtClean="0"/>
              <a:t> to </a:t>
            </a:r>
            <a:r>
              <a:rPr lang="fr-FR" sz="2800" dirty="0" smtClean="0"/>
              <a:t>the </a:t>
            </a:r>
            <a:r>
              <a:rPr lang="fr-FR" sz="2800" dirty="0" err="1" smtClean="0"/>
              <a:t>surrounding</a:t>
            </a:r>
            <a:r>
              <a:rPr lang="fr-FR" sz="2800" dirty="0" smtClean="0"/>
              <a:t> infrastructure </a:t>
            </a:r>
            <a:endParaRPr lang="en-GB" sz="2800" dirty="0"/>
          </a:p>
          <a:p>
            <a:endParaRPr lang="en-GB" sz="2800" dirty="0"/>
          </a:p>
        </p:txBody>
      </p:sp>
      <p:pic>
        <p:nvPicPr>
          <p:cNvPr id="4100" name="Picture 4" descr="http://hadoop.apache.org/images/hadoop-logo.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81851" y="3674567"/>
            <a:ext cx="2074786" cy="491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37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up)">
                                      <p:cBhvr>
                                        <p:cTn id="7" dur="500"/>
                                        <p:tgtEl>
                                          <p:spTgt spid="410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And…</a:t>
            </a:r>
            <a:endParaRPr lang="en-GB" dirty="0"/>
          </a:p>
        </p:txBody>
      </p:sp>
      <p:sp>
        <p:nvSpPr>
          <p:cNvPr id="3" name="Espace réservé du contenu 2"/>
          <p:cNvSpPr>
            <a:spLocks noGrp="1"/>
          </p:cNvSpPr>
          <p:nvPr>
            <p:ph idx="1"/>
          </p:nvPr>
        </p:nvSpPr>
        <p:spPr>
          <a:xfrm>
            <a:off x="1103312" y="1443330"/>
            <a:ext cx="8946541" cy="4195481"/>
          </a:xfrm>
        </p:spPr>
        <p:txBody>
          <a:bodyPr>
            <a:noAutofit/>
          </a:bodyPr>
          <a:lstStyle/>
          <a:p>
            <a:r>
              <a:rPr lang="en-GB" sz="2400" dirty="0" smtClean="0"/>
              <a:t>Data processing infrastructure is connected to untrusted resources (multi-tenancy in community/public deployment</a:t>
            </a:r>
            <a:r>
              <a:rPr lang="en-GB" sz="2400" dirty="0" smtClean="0"/>
              <a:t>).</a:t>
            </a:r>
            <a:endParaRPr lang="en-GB" sz="2400" dirty="0" smtClean="0"/>
          </a:p>
          <a:p>
            <a:r>
              <a:rPr lang="en-GB" sz="2400" dirty="0"/>
              <a:t>One component can compromise the entire « cluster </a:t>
            </a:r>
            <a:r>
              <a:rPr lang="en-GB" sz="2400" dirty="0" smtClean="0"/>
              <a:t>», the provider can’t be trusted.</a:t>
            </a:r>
          </a:p>
          <a:p>
            <a:r>
              <a:rPr lang="en-GB" sz="2400" dirty="0"/>
              <a:t>The Virtual Machine or computing node is the new boundary of the </a:t>
            </a:r>
            <a:r>
              <a:rPr lang="en-GB" sz="2400" dirty="0" smtClean="0"/>
              <a:t>system.</a:t>
            </a:r>
            <a:endParaRPr lang="en-GB" sz="2400" dirty="0"/>
          </a:p>
          <a:p>
            <a:r>
              <a:rPr lang="en-GB" sz="2400" b="1" dirty="0" smtClean="0"/>
              <a:t>So security </a:t>
            </a:r>
            <a:r>
              <a:rPr lang="en-GB" sz="2400" b="1" dirty="0" smtClean="0"/>
              <a:t>must be integrated in the design pattern of the </a:t>
            </a:r>
            <a:r>
              <a:rPr lang="en-GB" sz="2400" b="1" dirty="0" smtClean="0"/>
              <a:t>system.</a:t>
            </a:r>
            <a:endParaRPr lang="en-GB" sz="2400" b="1" dirty="0" smtClean="0"/>
          </a:p>
          <a:p>
            <a:r>
              <a:rPr lang="en-GB" sz="2400" dirty="0" smtClean="0"/>
              <a:t>Bonus : you </a:t>
            </a:r>
            <a:r>
              <a:rPr lang="en-GB" sz="2400" dirty="0" smtClean="0"/>
              <a:t>have </a:t>
            </a:r>
            <a:r>
              <a:rPr lang="en-GB" sz="2400" dirty="0" smtClean="0"/>
              <a:t>got new </a:t>
            </a:r>
            <a:r>
              <a:rPr lang="en-GB" sz="2400" dirty="0" smtClean="0"/>
              <a:t>tools on your side (automation, APIs…)</a:t>
            </a:r>
            <a:endParaRPr lang="en-GB" sz="2400" dirty="0"/>
          </a:p>
        </p:txBody>
      </p:sp>
    </p:spTree>
    <p:extLst>
      <p:ext uri="{BB962C8B-B14F-4D97-AF65-F5344CB8AC3E}">
        <p14:creationId xmlns:p14="http://schemas.microsoft.com/office/powerpoint/2010/main" val="3541228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Is « the cloud » </a:t>
            </a:r>
            <a:r>
              <a:rPr lang="fr-FR" dirty="0" err="1" smtClean="0"/>
              <a:t>secure</a:t>
            </a:r>
            <a:r>
              <a:rPr lang="fr-FR" dirty="0" smtClean="0"/>
              <a:t> ?</a:t>
            </a:r>
            <a:endParaRPr lang="fr-FR" dirty="0"/>
          </a:p>
        </p:txBody>
      </p:sp>
      <p:sp>
        <p:nvSpPr>
          <p:cNvPr id="3" name="Espace réservé du texte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7070421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SECURING THE CLOUD</a:t>
            </a:r>
            <a:endParaRPr lang="en-US" dirty="0"/>
          </a:p>
        </p:txBody>
      </p:sp>
      <p:sp>
        <p:nvSpPr>
          <p:cNvPr id="5" name="Espace réservé du texte 4"/>
          <p:cNvSpPr>
            <a:spLocks noGrp="1"/>
          </p:cNvSpPr>
          <p:nvPr>
            <p:ph type="body" idx="1"/>
          </p:nvPr>
        </p:nvSpPr>
        <p:spPr/>
        <p:txBody>
          <a:bodyPr/>
          <a:lstStyle/>
          <a:p>
            <a:endParaRPr lang="en-US"/>
          </a:p>
        </p:txBody>
      </p:sp>
    </p:spTree>
    <p:extLst>
      <p:ext uri="{BB962C8B-B14F-4D97-AF65-F5344CB8AC3E}">
        <p14:creationId xmlns:p14="http://schemas.microsoft.com/office/powerpoint/2010/main" val="17860625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Infrastructure Security</a:t>
            </a:r>
            <a:endParaRPr lang="en-US" dirty="0"/>
          </a:p>
        </p:txBody>
      </p:sp>
      <p:sp>
        <p:nvSpPr>
          <p:cNvPr id="3" name="Espace réservé du contenu 2"/>
          <p:cNvSpPr>
            <a:spLocks noGrp="1"/>
          </p:cNvSpPr>
          <p:nvPr>
            <p:ph idx="1"/>
          </p:nvPr>
        </p:nvSpPr>
        <p:spPr/>
        <p:txBody>
          <a:bodyPr>
            <a:noAutofit/>
          </a:bodyPr>
          <a:lstStyle/>
          <a:p>
            <a:r>
              <a:rPr lang="en-GB" sz="2800" dirty="0" smtClean="0"/>
              <a:t>Infrastructure needs to be trusted :</a:t>
            </a:r>
          </a:p>
          <a:p>
            <a:pPr lvl="1"/>
            <a:r>
              <a:rPr lang="en-GB" sz="2400" dirty="0" smtClean="0"/>
              <a:t>Use node authentication and configuration control</a:t>
            </a:r>
          </a:p>
          <a:p>
            <a:pPr lvl="1"/>
            <a:r>
              <a:rPr lang="en-GB" sz="2400" dirty="0"/>
              <a:t>Private networks are required for non public facing </a:t>
            </a:r>
            <a:r>
              <a:rPr lang="en-GB" sz="2400" dirty="0" smtClean="0"/>
              <a:t>resources</a:t>
            </a:r>
          </a:p>
          <a:p>
            <a:pPr lvl="1"/>
            <a:r>
              <a:rPr lang="en-GB" sz="2400" dirty="0" smtClean="0"/>
              <a:t>Automate deployment of security</a:t>
            </a:r>
          </a:p>
          <a:p>
            <a:r>
              <a:rPr lang="en-GB" sz="2800" dirty="0" smtClean="0"/>
              <a:t>The code needs to be developed with multi-tenancy in mind (see </a:t>
            </a:r>
            <a:r>
              <a:rPr lang="en-GB" sz="2800" dirty="0" smtClean="0"/>
              <a:t>OWASP for guidelines)</a:t>
            </a:r>
            <a:endParaRPr lang="en-GB" sz="2800" dirty="0" smtClean="0"/>
          </a:p>
          <a:p>
            <a:r>
              <a:rPr lang="en-GB" sz="2800" dirty="0" smtClean="0"/>
              <a:t>Kill the resources you don’t need</a:t>
            </a:r>
          </a:p>
          <a:p>
            <a:pPr lvl="2"/>
            <a:endParaRPr lang="en-GB" sz="2000" dirty="0" smtClean="0"/>
          </a:p>
          <a:p>
            <a:pPr lvl="1"/>
            <a:endParaRPr lang="en-GB" sz="2400" dirty="0" smtClean="0"/>
          </a:p>
        </p:txBody>
      </p:sp>
      <p:sp>
        <p:nvSpPr>
          <p:cNvPr id="4" name="AutoShape 2" descr="https://www.owasp.org/images/thumb/f/fe/Owasp_logo.jpg/300px-Owasp_logo.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 name="Imag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472404" y="5474353"/>
            <a:ext cx="3505202" cy="1238504"/>
          </a:xfrm>
          <a:prstGeom prst="rect">
            <a:avLst/>
          </a:prstGeom>
        </p:spPr>
      </p:pic>
    </p:spTree>
    <p:extLst>
      <p:ext uri="{BB962C8B-B14F-4D97-AF65-F5344CB8AC3E}">
        <p14:creationId xmlns:p14="http://schemas.microsoft.com/office/powerpoint/2010/main" val="35126104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Data Security</a:t>
            </a:r>
            <a:endParaRPr lang="fr-FR" dirty="0"/>
          </a:p>
        </p:txBody>
      </p:sp>
      <p:sp>
        <p:nvSpPr>
          <p:cNvPr id="3" name="Espace réservé du contenu 2"/>
          <p:cNvSpPr>
            <a:spLocks noGrp="1"/>
          </p:cNvSpPr>
          <p:nvPr>
            <p:ph idx="1"/>
          </p:nvPr>
        </p:nvSpPr>
        <p:spPr/>
        <p:txBody>
          <a:bodyPr>
            <a:normAutofit/>
          </a:bodyPr>
          <a:lstStyle/>
          <a:p>
            <a:r>
              <a:rPr lang="fr-FR" sz="2800" dirty="0" smtClean="0"/>
              <a:t>Information architectures</a:t>
            </a:r>
          </a:p>
          <a:p>
            <a:pPr lvl="1"/>
            <a:r>
              <a:rPr lang="fr-FR" sz="2400" dirty="0" err="1" smtClean="0"/>
              <a:t>IaaS</a:t>
            </a:r>
            <a:r>
              <a:rPr lang="fr-FR" sz="2400" dirty="0" smtClean="0"/>
              <a:t>, </a:t>
            </a:r>
            <a:r>
              <a:rPr lang="fr-FR" sz="2400" dirty="0" err="1" smtClean="0"/>
              <a:t>PaaS</a:t>
            </a:r>
            <a:r>
              <a:rPr lang="fr-FR" sz="2400" dirty="0" smtClean="0"/>
              <a:t> and </a:t>
            </a:r>
            <a:r>
              <a:rPr lang="fr-FR" sz="2400" dirty="0" err="1" smtClean="0"/>
              <a:t>SaaS</a:t>
            </a:r>
            <a:r>
              <a:rPr lang="fr-FR" sz="2400" dirty="0" smtClean="0"/>
              <a:t> </a:t>
            </a:r>
            <a:r>
              <a:rPr lang="fr-FR" sz="2400" dirty="0" err="1" smtClean="0"/>
              <a:t>provides</a:t>
            </a:r>
            <a:r>
              <a:rPr lang="fr-FR" sz="2400" dirty="0" smtClean="0"/>
              <a:t> </a:t>
            </a:r>
            <a:r>
              <a:rPr lang="fr-FR" sz="2400" dirty="0" err="1" smtClean="0"/>
              <a:t>different</a:t>
            </a:r>
            <a:r>
              <a:rPr lang="fr-FR" sz="2400" dirty="0" smtClean="0"/>
              <a:t> solutions to store information</a:t>
            </a:r>
          </a:p>
          <a:p>
            <a:r>
              <a:rPr lang="fr-FR" sz="2800" dirty="0" smtClean="0"/>
              <a:t>Data Dispersion</a:t>
            </a:r>
          </a:p>
          <a:p>
            <a:r>
              <a:rPr lang="fr-FR" sz="2800" dirty="0" smtClean="0"/>
              <a:t>Information Management and </a:t>
            </a:r>
            <a:r>
              <a:rPr lang="fr-FR" sz="2800" dirty="0" err="1" smtClean="0"/>
              <a:t>lifecycle</a:t>
            </a:r>
            <a:endParaRPr lang="fr-FR" sz="2800" dirty="0" smtClean="0"/>
          </a:p>
          <a:p>
            <a:r>
              <a:rPr lang="fr-FR" sz="2800" dirty="0" err="1" smtClean="0"/>
              <a:t>Confidentiality</a:t>
            </a:r>
            <a:endParaRPr lang="fr-FR" sz="2800" dirty="0" smtClean="0"/>
          </a:p>
        </p:txBody>
      </p:sp>
    </p:spTree>
    <p:extLst>
      <p:ext uri="{BB962C8B-B14F-4D97-AF65-F5344CB8AC3E}">
        <p14:creationId xmlns:p14="http://schemas.microsoft.com/office/powerpoint/2010/main" val="23292691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Data </a:t>
            </a:r>
            <a:r>
              <a:rPr lang="fr-FR" dirty="0" smtClean="0"/>
              <a:t>Security</a:t>
            </a:r>
            <a:endParaRPr lang="en-US" dirty="0"/>
          </a:p>
        </p:txBody>
      </p:sp>
      <p:sp>
        <p:nvSpPr>
          <p:cNvPr id="3" name="Espace réservé du contenu 2"/>
          <p:cNvSpPr>
            <a:spLocks noGrp="1"/>
          </p:cNvSpPr>
          <p:nvPr>
            <p:ph idx="1"/>
          </p:nvPr>
        </p:nvSpPr>
        <p:spPr/>
        <p:txBody>
          <a:bodyPr>
            <a:normAutofit/>
          </a:bodyPr>
          <a:lstStyle/>
          <a:p>
            <a:r>
              <a:rPr lang="en-GB" sz="2800" dirty="0" smtClean="0"/>
              <a:t>Encryption </a:t>
            </a:r>
            <a:r>
              <a:rPr lang="en-GB" sz="2800" dirty="0" smtClean="0"/>
              <a:t>for data at rest and in transit</a:t>
            </a:r>
          </a:p>
          <a:p>
            <a:pPr lvl="1"/>
            <a:r>
              <a:rPr lang="en-GB" sz="2400" dirty="0" smtClean="0"/>
              <a:t>Use client, servers  or app encryption </a:t>
            </a:r>
            <a:r>
              <a:rPr lang="en-GB" sz="2400" dirty="0" smtClean="0"/>
              <a:t>capabilities </a:t>
            </a:r>
            <a:endParaRPr lang="en-GB" sz="2400" dirty="0" smtClean="0"/>
          </a:p>
          <a:p>
            <a:pPr lvl="1"/>
            <a:r>
              <a:rPr lang="en-GB" sz="2400" dirty="0" smtClean="0"/>
              <a:t>VPN to the cloud, TLS for transports</a:t>
            </a:r>
          </a:p>
          <a:p>
            <a:pPr lvl="1"/>
            <a:r>
              <a:rPr lang="en-GB" sz="2400" dirty="0" smtClean="0"/>
              <a:t>Keep the control of encryption keys (prefer to use your own PKI</a:t>
            </a:r>
            <a:r>
              <a:rPr lang="en-GB" sz="2400" dirty="0" smtClean="0"/>
              <a:t>)</a:t>
            </a:r>
            <a:endParaRPr lang="en-GB" sz="2400" dirty="0" smtClean="0"/>
          </a:p>
          <a:p>
            <a:r>
              <a:rPr lang="en-GB" sz="2800" dirty="0" smtClean="0"/>
              <a:t>Data erasing</a:t>
            </a:r>
          </a:p>
          <a:p>
            <a:pPr lvl="1"/>
            <a:r>
              <a:rPr lang="en-GB" sz="2400" dirty="0" smtClean="0"/>
              <a:t>Provider’s responsibility (</a:t>
            </a:r>
            <a:r>
              <a:rPr lang="en-GB" sz="2400" dirty="0" smtClean="0"/>
              <a:t>certifications like SAS-70 cover this)</a:t>
            </a:r>
          </a:p>
          <a:p>
            <a:endParaRPr lang="en-GB" sz="2800" dirty="0"/>
          </a:p>
        </p:txBody>
      </p:sp>
    </p:spTree>
    <p:extLst>
      <p:ext uri="{BB962C8B-B14F-4D97-AF65-F5344CB8AC3E}">
        <p14:creationId xmlns:p14="http://schemas.microsoft.com/office/powerpoint/2010/main" val="36459194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Access </a:t>
            </a:r>
            <a:r>
              <a:rPr lang="fr-FR" dirty="0" err="1" smtClean="0"/>
              <a:t>controls</a:t>
            </a:r>
            <a:endParaRPr lang="en-US" dirty="0"/>
          </a:p>
        </p:txBody>
      </p:sp>
      <p:sp>
        <p:nvSpPr>
          <p:cNvPr id="3" name="Espace réservé du contenu 2"/>
          <p:cNvSpPr>
            <a:spLocks noGrp="1"/>
          </p:cNvSpPr>
          <p:nvPr>
            <p:ph idx="1"/>
          </p:nvPr>
        </p:nvSpPr>
        <p:spPr/>
        <p:txBody>
          <a:bodyPr>
            <a:normAutofit/>
          </a:bodyPr>
          <a:lstStyle/>
          <a:p>
            <a:r>
              <a:rPr lang="en-GB" sz="2800" dirty="0" smtClean="0"/>
              <a:t>Use Identity &amp; Access Management</a:t>
            </a:r>
          </a:p>
          <a:p>
            <a:r>
              <a:rPr lang="en-GB" sz="2800" dirty="0"/>
              <a:t>Maintain least </a:t>
            </a:r>
            <a:r>
              <a:rPr lang="en-GB" sz="2800" dirty="0" smtClean="0"/>
              <a:t>privilege</a:t>
            </a:r>
            <a:endParaRPr lang="en-GB" sz="2800" dirty="0" smtClean="0"/>
          </a:p>
          <a:p>
            <a:r>
              <a:rPr lang="en-GB" sz="2800" dirty="0" smtClean="0"/>
              <a:t>Create </a:t>
            </a:r>
            <a:r>
              <a:rPr lang="en-GB" sz="2800" dirty="0" smtClean="0"/>
              <a:t>suitable roles for users and multiple access keys, security groups</a:t>
            </a:r>
          </a:p>
          <a:p>
            <a:r>
              <a:rPr lang="en-GB" sz="2800" dirty="0" smtClean="0"/>
              <a:t>Identity federation &amp; SSO from  internal sources.</a:t>
            </a:r>
          </a:p>
          <a:p>
            <a:r>
              <a:rPr lang="en-GB" sz="2800" dirty="0" smtClean="0"/>
              <a:t>Trace actions </a:t>
            </a:r>
            <a:endParaRPr lang="en-GB" sz="2800" dirty="0" smtClean="0"/>
          </a:p>
          <a:p>
            <a:endParaRPr lang="en-GB" sz="2800" dirty="0"/>
          </a:p>
          <a:p>
            <a:endParaRPr lang="en-GB" sz="2800" dirty="0" smtClean="0"/>
          </a:p>
          <a:p>
            <a:endParaRPr lang="en-GB" sz="2800" dirty="0" smtClean="0"/>
          </a:p>
          <a:p>
            <a:endParaRPr lang="en-GB" sz="2800" dirty="0"/>
          </a:p>
        </p:txBody>
      </p:sp>
    </p:spTree>
    <p:extLst>
      <p:ext uri="{BB962C8B-B14F-4D97-AF65-F5344CB8AC3E}">
        <p14:creationId xmlns:p14="http://schemas.microsoft.com/office/powerpoint/2010/main" val="14430428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Security monitoring</a:t>
            </a:r>
            <a:endParaRPr lang="en-US" dirty="0"/>
          </a:p>
        </p:txBody>
      </p:sp>
      <p:sp>
        <p:nvSpPr>
          <p:cNvPr id="3" name="Espace réservé du contenu 2"/>
          <p:cNvSpPr>
            <a:spLocks noGrp="1"/>
          </p:cNvSpPr>
          <p:nvPr>
            <p:ph idx="1"/>
          </p:nvPr>
        </p:nvSpPr>
        <p:spPr/>
        <p:txBody>
          <a:bodyPr>
            <a:normAutofit/>
          </a:bodyPr>
          <a:lstStyle/>
          <a:p>
            <a:r>
              <a:rPr lang="fr-FR" sz="3200" dirty="0" smtClean="0"/>
              <a:t>The </a:t>
            </a:r>
            <a:r>
              <a:rPr lang="fr-FR" sz="3200" dirty="0" err="1" smtClean="0"/>
              <a:t>usual</a:t>
            </a:r>
            <a:r>
              <a:rPr lang="fr-FR" sz="3200" dirty="0" smtClean="0"/>
              <a:t> + </a:t>
            </a:r>
            <a:r>
              <a:rPr lang="fr-FR" sz="3200" dirty="0" err="1" smtClean="0"/>
              <a:t>cost</a:t>
            </a:r>
            <a:r>
              <a:rPr lang="fr-FR" sz="3200" dirty="0" smtClean="0"/>
              <a:t> monitoring</a:t>
            </a:r>
            <a:endParaRPr lang="fr-FR" sz="3200" dirty="0" smtClean="0"/>
          </a:p>
          <a:p>
            <a:r>
              <a:rPr lang="fr-FR" sz="3200" dirty="0" smtClean="0"/>
              <a:t>Be </a:t>
            </a:r>
            <a:r>
              <a:rPr lang="fr-FR" sz="3200" dirty="0" err="1" smtClean="0"/>
              <a:t>prepared</a:t>
            </a:r>
            <a:r>
              <a:rPr lang="fr-FR" sz="3200" dirty="0" smtClean="0"/>
              <a:t> and </a:t>
            </a:r>
            <a:r>
              <a:rPr lang="fr-FR" sz="3200" dirty="0" err="1" smtClean="0"/>
              <a:t>ready</a:t>
            </a:r>
            <a:r>
              <a:rPr lang="fr-FR" sz="3200" dirty="0" smtClean="0"/>
              <a:t> </a:t>
            </a:r>
            <a:r>
              <a:rPr lang="fr-FR" sz="3200" dirty="0" smtClean="0"/>
              <a:t>for the </a:t>
            </a:r>
            <a:r>
              <a:rPr lang="fr-FR" sz="3200" dirty="0" err="1" smtClean="0"/>
              <a:t>coming</a:t>
            </a:r>
            <a:r>
              <a:rPr lang="fr-FR" sz="3200" dirty="0" smtClean="0"/>
              <a:t> incidents</a:t>
            </a:r>
            <a:endParaRPr lang="en-US" sz="3200" dirty="0"/>
          </a:p>
        </p:txBody>
      </p:sp>
    </p:spTree>
    <p:extLst>
      <p:ext uri="{BB962C8B-B14F-4D97-AF65-F5344CB8AC3E}">
        <p14:creationId xmlns:p14="http://schemas.microsoft.com/office/powerpoint/2010/main" val="22563689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err="1" smtClean="0"/>
              <a:t>Thanks</a:t>
            </a:r>
            <a:r>
              <a:rPr lang="fr-FR" dirty="0" smtClean="0"/>
              <a:t>.</a:t>
            </a:r>
            <a:endParaRPr lang="en-US" dirty="0"/>
          </a:p>
        </p:txBody>
      </p:sp>
      <p:sp>
        <p:nvSpPr>
          <p:cNvPr id="5" name="Espace réservé du texte 4"/>
          <p:cNvSpPr>
            <a:spLocks noGrp="1"/>
          </p:cNvSpPr>
          <p:nvPr>
            <p:ph type="body" idx="1"/>
          </p:nvPr>
        </p:nvSpPr>
        <p:spPr/>
        <p:txBody>
          <a:bodyPr/>
          <a:lstStyle/>
          <a:p>
            <a:endParaRPr lang="en-US"/>
          </a:p>
        </p:txBody>
      </p:sp>
    </p:spTree>
    <p:extLst>
      <p:ext uri="{BB962C8B-B14F-4D97-AF65-F5344CB8AC3E}">
        <p14:creationId xmlns:p14="http://schemas.microsoft.com/office/powerpoint/2010/main" val="31325346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CNES ?</a:t>
            </a:r>
            <a:endParaRPr lang="fr-FR" dirty="0"/>
          </a:p>
        </p:txBody>
      </p:sp>
      <p:sp>
        <p:nvSpPr>
          <p:cNvPr id="3" name="Espace réservé du contenu 2"/>
          <p:cNvSpPr>
            <a:spLocks noGrp="1"/>
          </p:cNvSpPr>
          <p:nvPr>
            <p:ph idx="1"/>
          </p:nvPr>
        </p:nvSpPr>
        <p:spPr>
          <a:xfrm>
            <a:off x="1104293" y="2052918"/>
            <a:ext cx="8946541" cy="4195481"/>
          </a:xfrm>
        </p:spPr>
        <p:txBody>
          <a:bodyPr>
            <a:normAutofit/>
          </a:bodyPr>
          <a:lstStyle/>
          <a:p>
            <a:r>
              <a:rPr lang="en-GB" sz="2400" dirty="0" smtClean="0"/>
              <a:t>As a CNI operator, we are constrained by regulations.</a:t>
            </a:r>
          </a:p>
          <a:p>
            <a:r>
              <a:rPr lang="en-GB" sz="2400" dirty="0" smtClean="0"/>
              <a:t>ANSSI will publish a cloud reference, applicable to FR public entities.</a:t>
            </a:r>
          </a:p>
          <a:p>
            <a:r>
              <a:rPr lang="en-GB" sz="2400" dirty="0" smtClean="0"/>
              <a:t>Close to FEDRAMP and based on ISO 27002 security controls tailored to cloud.</a:t>
            </a:r>
          </a:p>
          <a:p>
            <a:r>
              <a:rPr lang="en-GB" sz="2400" dirty="0" smtClean="0"/>
              <a:t>Two qualification levels</a:t>
            </a:r>
          </a:p>
          <a:p>
            <a:pPr lvl="1"/>
            <a:r>
              <a:rPr lang="en-GB" sz="2000" dirty="0" smtClean="0"/>
              <a:t>Secure Cloud : regular data </a:t>
            </a:r>
            <a:r>
              <a:rPr lang="en-GB" sz="2000" dirty="0" smtClean="0">
                <a:sym typeface="Wingdings" panose="05000000000000000000" pitchFamily="2" charset="2"/>
              </a:rPr>
              <a:t> Suitable for mots Data processing cases.</a:t>
            </a:r>
            <a:endParaRPr lang="en-GB" sz="2000" dirty="0" smtClean="0"/>
          </a:p>
          <a:p>
            <a:pPr lvl="1"/>
            <a:r>
              <a:rPr lang="en-GB" sz="2000" dirty="0" smtClean="0"/>
              <a:t>Secure Cloud Plus : </a:t>
            </a:r>
            <a:r>
              <a:rPr lang="en-GB" sz="2000" dirty="0" smtClean="0"/>
              <a:t>RESTRICTED SYSTEMS</a:t>
            </a:r>
            <a:endParaRPr lang="en-GB" sz="2000" dirty="0" smtClean="0"/>
          </a:p>
        </p:txBody>
      </p:sp>
      <p:pic>
        <p:nvPicPr>
          <p:cNvPr id="4" name="Picture 6" descr="fficher l'image d'origin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050834" y="253448"/>
            <a:ext cx="1799470" cy="1799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95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necteur droit 15"/>
          <p:cNvCxnSpPr/>
          <p:nvPr/>
        </p:nvCxnSpPr>
        <p:spPr>
          <a:xfrm>
            <a:off x="3079951" y="2718763"/>
            <a:ext cx="5706539" cy="0"/>
          </a:xfrm>
          <a:prstGeom prst="line">
            <a:avLst/>
          </a:prstGeom>
          <a:ln w="57150">
            <a:prstDash val="sysDot"/>
          </a:ln>
        </p:spPr>
        <p:style>
          <a:lnRef idx="3">
            <a:schemeClr val="accent2"/>
          </a:lnRef>
          <a:fillRef idx="0">
            <a:schemeClr val="accent2"/>
          </a:fillRef>
          <a:effectRef idx="2">
            <a:schemeClr val="accent2"/>
          </a:effectRef>
          <a:fontRef idx="minor">
            <a:schemeClr val="tx1"/>
          </a:fontRef>
        </p:style>
      </p:cxnSp>
      <p:sp>
        <p:nvSpPr>
          <p:cNvPr id="2" name="Titre 1"/>
          <p:cNvSpPr>
            <a:spLocks noGrp="1"/>
          </p:cNvSpPr>
          <p:nvPr>
            <p:ph type="title"/>
          </p:nvPr>
        </p:nvSpPr>
        <p:spPr/>
        <p:txBody>
          <a:bodyPr/>
          <a:lstStyle/>
          <a:p>
            <a:r>
              <a:rPr lang="fr-FR" dirty="0" smtClean="0"/>
              <a:t>Cloud Access Security Brokers</a:t>
            </a:r>
            <a:endParaRPr lang="fr-FR" dirty="0"/>
          </a:p>
        </p:txBody>
      </p:sp>
      <p:pic>
        <p:nvPicPr>
          <p:cNvPr id="6" name="Espace réservé du contenu 5"/>
          <p:cNvPicPr>
            <a:picLocks noGrp="1" noChangeAspect="1"/>
          </p:cNvPicPr>
          <p:nvPr>
            <p:ph idx="1"/>
          </p:nvPr>
        </p:nvPicPr>
        <p:blipFill>
          <a:blip r:embed="rId2"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293627" y="3549967"/>
            <a:ext cx="1407043" cy="1407043"/>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024227" y="1624739"/>
            <a:ext cx="1925229" cy="1925229"/>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50582" y="1590610"/>
            <a:ext cx="2099611" cy="2099611"/>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a:blip r:embed="rId5"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108046" y="4567638"/>
            <a:ext cx="1994020" cy="1994020"/>
          </a:xfrm>
          <a:prstGeom prst="rect">
            <a:avLst/>
          </a:prstGeom>
          <a:ln>
            <a:noFill/>
          </a:ln>
          <a:effectLst>
            <a:outerShdw blurRad="292100" dist="139700" dir="2700000" algn="tl" rotWithShape="0">
              <a:srgbClr val="333333">
                <a:alpha val="65000"/>
              </a:srgbClr>
            </a:outerShdw>
          </a:effectLst>
        </p:spPr>
      </p:pic>
      <p:cxnSp>
        <p:nvCxnSpPr>
          <p:cNvPr id="12" name="Connecteur droit 11"/>
          <p:cNvCxnSpPr>
            <a:stCxn id="8" idx="2"/>
            <a:endCxn id="9" idx="0"/>
          </p:cNvCxnSpPr>
          <p:nvPr/>
        </p:nvCxnSpPr>
        <p:spPr>
          <a:xfrm>
            <a:off x="6100388" y="3690221"/>
            <a:ext cx="4668" cy="877417"/>
          </a:xfrm>
          <a:prstGeom prst="line">
            <a:avLst/>
          </a:prstGeom>
          <a:ln w="57150">
            <a:prstDash val="sysDot"/>
          </a:ln>
        </p:spPr>
        <p:style>
          <a:lnRef idx="3">
            <a:schemeClr val="accent2"/>
          </a:lnRef>
          <a:fillRef idx="0">
            <a:schemeClr val="accent2"/>
          </a:fillRef>
          <a:effectRef idx="2">
            <a:schemeClr val="accent2"/>
          </a:effectRef>
          <a:fontRef idx="minor">
            <a:schemeClr val="tx1"/>
          </a:fontRef>
        </p:style>
      </p:cxnSp>
      <p:pic>
        <p:nvPicPr>
          <p:cNvPr id="10" name="Image 9"/>
          <p:cNvPicPr>
            <a:picLocks noChangeAspect="1"/>
          </p:cNvPicPr>
          <p:nvPr/>
        </p:nvPicPr>
        <p:blipFill>
          <a:blip r:embed="rId6" cstate="screen">
            <a:lum bright="70000" contrast="-70000"/>
            <a:extLst>
              <a:ext uri="{BEBA8EAE-BF5A-486C-A8C5-ECC9F3942E4B}">
                <a14:imgProps xmlns:a14="http://schemas.microsoft.com/office/drawing/2010/main">
                  <a14:imgLayer r:embed="rId7">
                    <a14:imgEffect>
                      <a14:colorTemperature colorTemp="11500"/>
                    </a14:imgEffect>
                  </a14:imgLayer>
                </a14:imgProps>
              </a:ext>
              <a:ext uri="{28A0092B-C50C-407E-A947-70E740481C1C}">
                <a14:useLocalDpi xmlns:a14="http://schemas.microsoft.com/office/drawing/2010/main"/>
              </a:ext>
            </a:extLst>
          </a:blip>
          <a:stretch>
            <a:fillRect/>
          </a:stretch>
        </p:blipFill>
        <p:spPr>
          <a:xfrm>
            <a:off x="8724609" y="1339770"/>
            <a:ext cx="2569168" cy="2569168"/>
          </a:xfrm>
          <a:prstGeom prst="rect">
            <a:avLst/>
          </a:prstGeom>
          <a:ln>
            <a:noFill/>
          </a:ln>
          <a:effectLst>
            <a:outerShdw blurRad="292100" dist="139700" dir="2700000" algn="tl" rotWithShape="0">
              <a:srgbClr val="333333">
                <a:alpha val="65000"/>
              </a:srgbClr>
            </a:outerShdw>
          </a:effectLst>
        </p:spPr>
      </p:pic>
      <p:pic>
        <p:nvPicPr>
          <p:cNvPr id="19" name="Image 18"/>
          <p:cNvPicPr>
            <a:picLocks noChangeAspect="1"/>
          </p:cNvPicPr>
          <p:nvPr/>
        </p:nvPicPr>
        <p:blipFill>
          <a:blip r:embed="rId8">
            <a:duotone>
              <a:schemeClr val="accent6">
                <a:shade val="45000"/>
                <a:satMod val="135000"/>
              </a:schemeClr>
              <a:prstClr val="white"/>
            </a:duotone>
            <a:extLst>
              <a:ext uri="{BEBA8EAE-BF5A-486C-A8C5-ECC9F3942E4B}">
                <a14:imgProps xmlns:a14="http://schemas.microsoft.com/office/drawing/2010/main">
                  <a14:imgLayer r:embed="rId9">
                    <a14:imgEffect>
                      <a14:colorTemperature colorTemp="6600"/>
                    </a14:imgEffect>
                  </a14:imgLayer>
                </a14:imgProps>
              </a:ext>
              <a:ext uri="{28A0092B-C50C-407E-A947-70E740481C1C}">
                <a14:useLocalDpi xmlns:a14="http://schemas.microsoft.com/office/drawing/2010/main"/>
              </a:ext>
            </a:extLst>
          </a:blip>
          <a:stretch>
            <a:fillRect/>
          </a:stretch>
        </p:blipFill>
        <p:spPr>
          <a:xfrm>
            <a:off x="7199204" y="1701790"/>
            <a:ext cx="1727210" cy="1727210"/>
          </a:xfrm>
          <a:prstGeom prst="rect">
            <a:avLst/>
          </a:prstGeom>
        </p:spPr>
      </p:pic>
      <p:pic>
        <p:nvPicPr>
          <p:cNvPr id="20" name="Image 19"/>
          <p:cNvPicPr>
            <a:picLocks noChangeAspect="1"/>
          </p:cNvPicPr>
          <p:nvPr/>
        </p:nvPicPr>
        <p:blipFill>
          <a:blip r:embed="rId10"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180484" y="3690221"/>
            <a:ext cx="1577150" cy="1577150"/>
          </a:xfrm>
          <a:prstGeom prst="rect">
            <a:avLst/>
          </a:prstGeom>
        </p:spPr>
      </p:pic>
      <p:pic>
        <p:nvPicPr>
          <p:cNvPr id="22" name="Image 21"/>
          <p:cNvPicPr>
            <a:picLocks noChangeAspect="1"/>
          </p:cNvPicPr>
          <p:nvPr/>
        </p:nvPicPr>
        <p:blipFill>
          <a:blip r:embed="rId11"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653034" y="3692734"/>
            <a:ext cx="917007" cy="917007"/>
          </a:xfrm>
          <a:prstGeom prst="rect">
            <a:avLst/>
          </a:prstGeom>
        </p:spPr>
      </p:pic>
      <p:grpSp>
        <p:nvGrpSpPr>
          <p:cNvPr id="24" name="Groupe 23"/>
          <p:cNvGrpSpPr/>
          <p:nvPr/>
        </p:nvGrpSpPr>
        <p:grpSpPr>
          <a:xfrm>
            <a:off x="9299470" y="2414831"/>
            <a:ext cx="1788752" cy="1922193"/>
            <a:chOff x="7510718" y="4618839"/>
            <a:chExt cx="1788752" cy="1922193"/>
          </a:xfrm>
        </p:grpSpPr>
        <p:pic>
          <p:nvPicPr>
            <p:cNvPr id="21" name="Image 20"/>
            <p:cNvPicPr>
              <a:picLocks noChangeAspect="1"/>
            </p:cNvPicPr>
            <p:nvPr/>
          </p:nvPicPr>
          <p:blipFill>
            <a:blip r:embed="rId12"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7762629" y="4858602"/>
              <a:ext cx="1319494" cy="1319494"/>
            </a:xfrm>
            <a:prstGeom prst="rect">
              <a:avLst/>
            </a:prstGeom>
          </p:spPr>
        </p:pic>
        <p:sp>
          <p:nvSpPr>
            <p:cNvPr id="23" name="Multiplier 22"/>
            <p:cNvSpPr/>
            <p:nvPr/>
          </p:nvSpPr>
          <p:spPr>
            <a:xfrm>
              <a:off x="7510718" y="4618839"/>
              <a:ext cx="1788752" cy="1922193"/>
            </a:xfrm>
            <a:prstGeom prst="mathMultiply">
              <a:avLst>
                <a:gd name="adj1" fmla="val 94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5" name="Image 24"/>
          <p:cNvPicPr>
            <a:picLocks noChangeAspect="1"/>
          </p:cNvPicPr>
          <p:nvPr/>
        </p:nvPicPr>
        <p:blipFill>
          <a:blip r:embed="rId11"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162944" y="1956327"/>
            <a:ext cx="917007" cy="917007"/>
          </a:xfrm>
          <a:prstGeom prst="rect">
            <a:avLst/>
          </a:prstGeom>
        </p:spPr>
      </p:pic>
      <p:pic>
        <p:nvPicPr>
          <p:cNvPr id="30" name="Image 29"/>
          <p:cNvPicPr>
            <a:picLocks noChangeAspect="1"/>
          </p:cNvPicPr>
          <p:nvPr/>
        </p:nvPicPr>
        <p:blipFill>
          <a:blip r:embed="rId13"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4186990" y="3780145"/>
            <a:ext cx="1409414" cy="1409414"/>
          </a:xfrm>
          <a:prstGeom prst="rect">
            <a:avLst/>
          </a:prstGeom>
        </p:spPr>
      </p:pic>
    </p:spTree>
    <p:extLst>
      <p:ext uri="{BB962C8B-B14F-4D97-AF65-F5344CB8AC3E}">
        <p14:creationId xmlns:p14="http://schemas.microsoft.com/office/powerpoint/2010/main" val="112087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Well</a:t>
            </a:r>
            <a:r>
              <a:rPr lang="fr-FR" dirty="0" smtClean="0"/>
              <a:t>…</a:t>
            </a:r>
            <a:r>
              <a:rPr lang="fr-FR" dirty="0" err="1" smtClean="0"/>
              <a:t>it</a:t>
            </a:r>
            <a:r>
              <a:rPr lang="fr-FR" dirty="0" smtClean="0"/>
              <a:t> </a:t>
            </a:r>
            <a:r>
              <a:rPr lang="fr-FR" dirty="0" err="1" smtClean="0"/>
              <a:t>depends</a:t>
            </a:r>
            <a:endParaRPr lang="fr-FR" dirty="0"/>
          </a:p>
        </p:txBody>
      </p:sp>
      <p:sp>
        <p:nvSpPr>
          <p:cNvPr id="3" name="Espace réservé du contenu 2"/>
          <p:cNvSpPr>
            <a:spLocks noGrp="1"/>
          </p:cNvSpPr>
          <p:nvPr>
            <p:ph idx="1"/>
          </p:nvPr>
        </p:nvSpPr>
        <p:spPr>
          <a:xfrm>
            <a:off x="1103312" y="2052918"/>
            <a:ext cx="9651774" cy="4195481"/>
          </a:xfrm>
        </p:spPr>
        <p:txBody>
          <a:bodyPr>
            <a:noAutofit/>
          </a:bodyPr>
          <a:lstStyle/>
          <a:p>
            <a:pPr marL="0" indent="0">
              <a:buNone/>
            </a:pPr>
            <a:r>
              <a:rPr lang="fr-FR" sz="3200" b="1" dirty="0" smtClean="0">
                <a:solidFill>
                  <a:schemeClr val="accent3"/>
                </a:solidFill>
              </a:rPr>
              <a:t>Cloud</a:t>
            </a:r>
            <a:endParaRPr lang="fr-FR" sz="3200" b="1" dirty="0">
              <a:solidFill>
                <a:schemeClr val="accent3"/>
              </a:solidFill>
            </a:endParaRPr>
          </a:p>
          <a:p>
            <a:pPr lvl="1"/>
            <a:r>
              <a:rPr lang="en-US" sz="2800" dirty="0" smtClean="0"/>
              <a:t>Operational model</a:t>
            </a:r>
            <a:endParaRPr lang="en-US" sz="2800" dirty="0"/>
          </a:p>
          <a:p>
            <a:pPr lvl="1"/>
            <a:r>
              <a:rPr lang="en-US" sz="2800" dirty="0"/>
              <a:t>There are lots of different types of </a:t>
            </a:r>
            <a:r>
              <a:rPr lang="en-US" sz="2800" dirty="0" smtClean="0"/>
              <a:t>cloud </a:t>
            </a:r>
            <a:r>
              <a:rPr lang="en-US" sz="2800" dirty="0"/>
              <a:t>(and they are not created equal)</a:t>
            </a:r>
          </a:p>
          <a:p>
            <a:pPr marL="0" indent="0">
              <a:buNone/>
            </a:pPr>
            <a:r>
              <a:rPr lang="fr-FR" sz="3200" b="1" dirty="0" smtClean="0">
                <a:solidFill>
                  <a:schemeClr val="accent3"/>
                </a:solidFill>
              </a:rPr>
              <a:t>Use cases</a:t>
            </a:r>
          </a:p>
          <a:p>
            <a:pPr lvl="1"/>
            <a:r>
              <a:rPr lang="en-US" sz="2800" dirty="0" smtClean="0"/>
              <a:t>Data processing, off-loading, analytics, etc.</a:t>
            </a:r>
          </a:p>
          <a:p>
            <a:pPr lvl="1"/>
            <a:r>
              <a:rPr lang="en-US" sz="2800" dirty="0" smtClean="0"/>
              <a:t>All uses cases are </a:t>
            </a:r>
            <a:r>
              <a:rPr lang="en-US" sz="2800" dirty="0" err="1" smtClean="0"/>
              <a:t>differents</a:t>
            </a:r>
            <a:endParaRPr lang="en-US" sz="2800" dirty="0" smtClean="0"/>
          </a:p>
        </p:txBody>
      </p:sp>
    </p:spTree>
    <p:extLst>
      <p:ext uri="{BB962C8B-B14F-4D97-AF65-F5344CB8AC3E}">
        <p14:creationId xmlns:p14="http://schemas.microsoft.com/office/powerpoint/2010/main" val="1956512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The </a:t>
            </a:r>
            <a:r>
              <a:rPr lang="fr-FR" dirty="0" err="1" smtClean="0"/>
              <a:t>problem</a:t>
            </a:r>
            <a:r>
              <a:rPr lang="fr-FR" dirty="0" smtClean="0"/>
              <a:t> at hand.</a:t>
            </a:r>
            <a:endParaRPr lang="fr-FR" dirty="0"/>
          </a:p>
        </p:txBody>
      </p:sp>
      <p:sp>
        <p:nvSpPr>
          <p:cNvPr id="3" name="Espace réservé du texte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9293570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421062" y="-6579"/>
            <a:ext cx="5329238" cy="6884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0566400" y="114300"/>
            <a:ext cx="1308100" cy="13589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033314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0751253" y="101600"/>
            <a:ext cx="1174047" cy="1422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34346" y="654048"/>
            <a:ext cx="10097907" cy="5865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à coins arrondis 2"/>
          <p:cNvSpPr/>
          <p:nvPr/>
        </p:nvSpPr>
        <p:spPr>
          <a:xfrm>
            <a:off x="1206500" y="781050"/>
            <a:ext cx="1638300" cy="1670050"/>
          </a:xfrm>
          <a:prstGeom prst="roundRect">
            <a:avLst/>
          </a:prstGeom>
          <a:noFill/>
          <a:ln w="762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3866425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13695</TotalTime>
  <Words>1937</Words>
  <Application>Microsoft Office PowerPoint</Application>
  <PresentationFormat>Personnalisé</PresentationFormat>
  <Paragraphs>405</Paragraphs>
  <Slides>58</Slides>
  <Notes>16</Notes>
  <HiddenSlides>8</HiddenSlides>
  <MMClips>0</MMClips>
  <ScaleCrop>false</ScaleCrop>
  <HeadingPairs>
    <vt:vector size="4" baseType="variant">
      <vt:variant>
        <vt:lpstr>Thème</vt:lpstr>
      </vt:variant>
      <vt:variant>
        <vt:i4>1</vt:i4>
      </vt:variant>
      <vt:variant>
        <vt:lpstr>Titres des diapositives</vt:lpstr>
      </vt:variant>
      <vt:variant>
        <vt:i4>58</vt:i4>
      </vt:variant>
    </vt:vector>
  </HeadingPairs>
  <TitlesOfParts>
    <vt:vector size="59" baseType="lpstr">
      <vt:lpstr>Ion</vt:lpstr>
      <vt:lpstr>Technology Exploration Workshop on CLOUD COMPUTING : SECURITY (?)</vt:lpstr>
      <vt:lpstr>WHAT IS SECURITY ?</vt:lpstr>
      <vt:lpstr>Présentation PowerPoint</vt:lpstr>
      <vt:lpstr>Présentation PowerPoint</vt:lpstr>
      <vt:lpstr>Is « the cloud » secure ?</vt:lpstr>
      <vt:lpstr>Well…it depends</vt:lpstr>
      <vt:lpstr>The problem at hand.</vt:lpstr>
      <vt:lpstr>Présentation PowerPoint</vt:lpstr>
      <vt:lpstr>Présentation PowerPoint</vt:lpstr>
      <vt:lpstr>How does cloud computing affect our security practices ?</vt:lpstr>
      <vt:lpstr>Multi-tenancy</vt:lpstr>
      <vt:lpstr>Security driver (short version)</vt:lpstr>
      <vt:lpstr>Cloud characteristics : Scale</vt:lpstr>
      <vt:lpstr>Présentation PowerPoint</vt:lpstr>
      <vt:lpstr>Scale - Zones</vt:lpstr>
      <vt:lpstr>Cloud characteristics</vt:lpstr>
      <vt:lpstr>Cloud characteristics : Deployment</vt:lpstr>
      <vt:lpstr>CLOUD INCIDENTS</vt:lpstr>
      <vt:lpstr>Incidents topology</vt:lpstr>
      <vt:lpstr>« ACCIDENTS »</vt:lpstr>
      <vt:lpstr>EXPLOITING THE CLOUD</vt:lpstr>
      <vt:lpstr>FOR FUN (&amp; PROFIT)</vt:lpstr>
      <vt:lpstr>Présentation PowerPoint</vt:lpstr>
      <vt:lpstr>CLOUD FOR SPACE ?</vt:lpstr>
      <vt:lpstr>CCSDS</vt:lpstr>
      <vt:lpstr>CCSDS</vt:lpstr>
      <vt:lpstr>PLANING FOR THE CLOUD</vt:lpstr>
      <vt:lpstr>Guidance</vt:lpstr>
      <vt:lpstr>ORGANISATIONAL SECURITY CONCERNS</vt:lpstr>
      <vt:lpstr>Organisational Security Concerns</vt:lpstr>
      <vt:lpstr>ORG risks – Contract ?</vt:lpstr>
      <vt:lpstr>Data Governance</vt:lpstr>
      <vt:lpstr>Organisational Security Concerns</vt:lpstr>
      <vt:lpstr>                         – IaaS</vt:lpstr>
      <vt:lpstr>Shared responsibility</vt:lpstr>
      <vt:lpstr>Shared responsibility</vt:lpstr>
      <vt:lpstr>Organisational Security Concerns</vt:lpstr>
      <vt:lpstr>COMPLIANCE</vt:lpstr>
      <vt:lpstr>ORG risks – Lock-In</vt:lpstr>
      <vt:lpstr>Solutions</vt:lpstr>
      <vt:lpstr>Cloud Computing risks</vt:lpstr>
      <vt:lpstr>Everything old is new again</vt:lpstr>
      <vt:lpstr>Management Plane</vt:lpstr>
      <vt:lpstr>Data</vt:lpstr>
      <vt:lpstr>Computations</vt:lpstr>
      <vt:lpstr>SECURITY NEEDS</vt:lpstr>
      <vt:lpstr>DATA PROCESSING USE CASE</vt:lpstr>
      <vt:lpstr>So…</vt:lpstr>
      <vt:lpstr>And…</vt:lpstr>
      <vt:lpstr>SECURING THE CLOUD</vt:lpstr>
      <vt:lpstr>Infrastructure Security</vt:lpstr>
      <vt:lpstr>Data Security</vt:lpstr>
      <vt:lpstr>Data Security</vt:lpstr>
      <vt:lpstr>Access controls</vt:lpstr>
      <vt:lpstr>Security monitoring</vt:lpstr>
      <vt:lpstr>Thanks.</vt:lpstr>
      <vt:lpstr>CNES ?</vt:lpstr>
      <vt:lpstr>Cloud Access Security Brokers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for SPACE GROUND SEGMENT</dc:title>
  <dc:creator>Julien Airaud</dc:creator>
  <cp:lastModifiedBy>Airaud Julien</cp:lastModifiedBy>
  <cp:revision>197</cp:revision>
  <dcterms:created xsi:type="dcterms:W3CDTF">2016-01-16T15:03:50Z</dcterms:created>
  <dcterms:modified xsi:type="dcterms:W3CDTF">2016-09-20T07:13:53Z</dcterms:modified>
</cp:coreProperties>
</file>