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60" r:id="rId5"/>
    <p:sldId id="259" r:id="rId6"/>
    <p:sldId id="269" r:id="rId7"/>
    <p:sldId id="270" r:id="rId8"/>
    <p:sldId id="266" r:id="rId9"/>
    <p:sldId id="261" r:id="rId10"/>
    <p:sldId id="262" r:id="rId11"/>
    <p:sldId id="264" r:id="rId12"/>
    <p:sldId id="265"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08"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0C50D6-CE97-476E-8924-84DCBA61D737}"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277003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C50D6-CE97-476E-8924-84DCBA61D737}"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4021198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C50D6-CE97-476E-8924-84DCBA61D737}"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7F47F0-F878-4E9A-8BC6-E59CDF080A7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5449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0C50D6-CE97-476E-8924-84DCBA61D737}"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1526576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0C50D6-CE97-476E-8924-84DCBA61D737}"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7F47F0-F878-4E9A-8BC6-E59CDF080A7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7358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0C50D6-CE97-476E-8924-84DCBA61D737}"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280065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0C50D6-CE97-476E-8924-84DCBA61D737}"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3594013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0C50D6-CE97-476E-8924-84DCBA61D737}"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160766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2891EA-80A9-474F-AF26-434897472CA4}" type="slidenum">
              <a:rPr lang="en-US"/>
              <a:pPr>
                <a:defRPr/>
              </a:pPr>
              <a:t>‹#›</a:t>
            </a:fld>
            <a:endParaRPr lang="en-US"/>
          </a:p>
        </p:txBody>
      </p:sp>
    </p:spTree>
    <p:extLst>
      <p:ext uri="{BB962C8B-B14F-4D97-AF65-F5344CB8AC3E}">
        <p14:creationId xmlns:p14="http://schemas.microsoft.com/office/powerpoint/2010/main" val="175608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0C50D6-CE97-476E-8924-84DCBA61D737}"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323546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C50D6-CE97-476E-8924-84DCBA61D737}"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235231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0C50D6-CE97-476E-8924-84DCBA61D737}"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80092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0C50D6-CE97-476E-8924-84DCBA61D737}"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3126939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0C50D6-CE97-476E-8924-84DCBA61D737}"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157793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C50D6-CE97-476E-8924-84DCBA61D737}"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205843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C50D6-CE97-476E-8924-84DCBA61D737}"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240271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C50D6-CE97-476E-8924-84DCBA61D737}"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7F47F0-F878-4E9A-8BC6-E59CDF080A7B}" type="slidenum">
              <a:rPr lang="en-US" smtClean="0"/>
              <a:t>‹#›</a:t>
            </a:fld>
            <a:endParaRPr lang="en-US"/>
          </a:p>
        </p:txBody>
      </p:sp>
    </p:spTree>
    <p:extLst>
      <p:ext uri="{BB962C8B-B14F-4D97-AF65-F5344CB8AC3E}">
        <p14:creationId xmlns:p14="http://schemas.microsoft.com/office/powerpoint/2010/main" val="409725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0C50D6-CE97-476E-8924-84DCBA61D737}" type="datetimeFigureOut">
              <a:rPr lang="en-US" smtClean="0"/>
              <a:t>9/16/2016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7F47F0-F878-4E9A-8BC6-E59CDF080A7B}" type="slidenum">
              <a:rPr lang="en-US" smtClean="0"/>
              <a:t>‹#›</a:t>
            </a:fld>
            <a:endParaRPr lang="en-US"/>
          </a:p>
        </p:txBody>
      </p:sp>
    </p:spTree>
    <p:extLst>
      <p:ext uri="{BB962C8B-B14F-4D97-AF65-F5344CB8AC3E}">
        <p14:creationId xmlns:p14="http://schemas.microsoft.com/office/powerpoint/2010/main" val="34351035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5528"/>
            <a:ext cx="9144000" cy="2387600"/>
          </a:xfrm>
        </p:spPr>
        <p:txBody>
          <a:bodyPr>
            <a:normAutofit/>
          </a:bodyPr>
          <a:lstStyle/>
          <a:p>
            <a:r>
              <a:rPr lang="en-US" sz="4400" dirty="0" smtClean="0"/>
              <a:t>Earth Observation Data </a:t>
            </a:r>
            <a:r>
              <a:rPr lang="en-US" sz="4400" dirty="0" smtClean="0"/>
              <a:t>Processing </a:t>
            </a:r>
            <a:r>
              <a:rPr lang="en-US" sz="4400" dirty="0" smtClean="0"/>
              <a:t>Cloud: Requirements </a:t>
            </a:r>
            <a:r>
              <a:rPr lang="en-US" sz="4400" dirty="0" smtClean="0"/>
              <a:t>and Research Issues</a:t>
            </a:r>
            <a:endParaRPr lang="en-US" sz="4400" dirty="0"/>
          </a:p>
        </p:txBody>
      </p:sp>
      <p:sp>
        <p:nvSpPr>
          <p:cNvPr id="3" name="Subtitle 2"/>
          <p:cNvSpPr>
            <a:spLocks noGrp="1"/>
          </p:cNvSpPr>
          <p:nvPr>
            <p:ph type="subTitle" idx="1"/>
          </p:nvPr>
        </p:nvSpPr>
        <p:spPr>
          <a:xfrm>
            <a:off x="1869140" y="4291151"/>
            <a:ext cx="8798859" cy="1655762"/>
          </a:xfrm>
        </p:spPr>
        <p:txBody>
          <a:bodyPr>
            <a:normAutofit/>
          </a:bodyPr>
          <a:lstStyle/>
          <a:p>
            <a:r>
              <a:rPr lang="en-US" sz="2800" b="1" dirty="0" smtClean="0"/>
              <a:t>Nitant </a:t>
            </a:r>
            <a:r>
              <a:rPr lang="en-US" sz="2800" b="1" dirty="0" err="1" smtClean="0"/>
              <a:t>Dube</a:t>
            </a:r>
            <a:endParaRPr lang="en-US" sz="2800" b="1" dirty="0" smtClean="0"/>
          </a:p>
          <a:p>
            <a:r>
              <a:rPr lang="en-US" sz="2800" b="1" dirty="0" smtClean="0"/>
              <a:t>Space Applications Centre, ISRO</a:t>
            </a:r>
          </a:p>
          <a:p>
            <a:r>
              <a:rPr lang="en-US" sz="2800" b="1" dirty="0" smtClean="0"/>
              <a:t>India</a:t>
            </a:r>
            <a:endParaRPr lang="en-US" sz="2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5822" y="3422517"/>
            <a:ext cx="780356" cy="658425"/>
          </a:xfrm>
          <a:prstGeom prst="rect">
            <a:avLst/>
          </a:prstGeom>
        </p:spPr>
      </p:pic>
    </p:spTree>
    <p:extLst>
      <p:ext uri="{BB962C8B-B14F-4D97-AF65-F5344CB8AC3E}">
        <p14:creationId xmlns:p14="http://schemas.microsoft.com/office/powerpoint/2010/main" val="2940107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Data/Information products using Multi-source EO data</a:t>
            </a:r>
            <a:endParaRPr lang="en-US" dirty="0"/>
          </a:p>
        </p:txBody>
      </p:sp>
      <p:grpSp>
        <p:nvGrpSpPr>
          <p:cNvPr id="9" name="Group 3"/>
          <p:cNvGrpSpPr>
            <a:grpSpLocks/>
          </p:cNvGrpSpPr>
          <p:nvPr/>
        </p:nvGrpSpPr>
        <p:grpSpPr bwMode="auto">
          <a:xfrm>
            <a:off x="2927029" y="1905000"/>
            <a:ext cx="6819772" cy="3510031"/>
            <a:chOff x="2469" y="5606"/>
            <a:chExt cx="8186" cy="3951"/>
          </a:xfrm>
        </p:grpSpPr>
        <p:sp>
          <p:nvSpPr>
            <p:cNvPr id="10" name="Rectangle 3"/>
            <p:cNvSpPr>
              <a:spLocks noChangeArrowheads="1"/>
            </p:cNvSpPr>
            <p:nvPr/>
          </p:nvSpPr>
          <p:spPr bwMode="auto">
            <a:xfrm>
              <a:off x="2469" y="5606"/>
              <a:ext cx="2640" cy="1200"/>
            </a:xfrm>
            <a:prstGeom prst="rect">
              <a:avLst/>
            </a:prstGeom>
            <a:solidFill>
              <a:srgbClr val="943634"/>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en-US" sz="2000"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Virtual Data/Information </a:t>
              </a:r>
              <a:r>
                <a:rPr lang="en-US" sz="20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Processing System</a:t>
              </a:r>
              <a:endParaRPr lang="en-US" sz="2000" dirty="0">
                <a:latin typeface="Arial" panose="020B0604020202020204" pitchFamily="34" charset="0"/>
              </a:endParaRPr>
            </a:p>
          </p:txBody>
        </p:sp>
        <p:sp>
          <p:nvSpPr>
            <p:cNvPr id="11" name="Flowchart: Magnetic Disk 8"/>
            <p:cNvSpPr>
              <a:spLocks noChangeArrowheads="1"/>
            </p:cNvSpPr>
            <p:nvPr/>
          </p:nvSpPr>
          <p:spPr bwMode="auto">
            <a:xfrm>
              <a:off x="9035" y="6201"/>
              <a:ext cx="960" cy="840"/>
            </a:xfrm>
            <a:prstGeom prst="flowChartMagneticDisk">
              <a:avLst/>
            </a:prstGeom>
            <a:solidFill>
              <a:srgbClr val="943634"/>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12" name="Rounded Rectangle 10"/>
            <p:cNvSpPr>
              <a:spLocks noChangeArrowheads="1"/>
            </p:cNvSpPr>
            <p:nvPr/>
          </p:nvSpPr>
          <p:spPr bwMode="auto">
            <a:xfrm>
              <a:off x="7014" y="5679"/>
              <a:ext cx="2040" cy="960"/>
            </a:xfrm>
            <a:prstGeom prst="roundRect">
              <a:avLst>
                <a:gd name="adj" fmla="val 16667"/>
              </a:avLst>
            </a:prstGeom>
            <a:solidFill>
              <a:srgbClr val="943634"/>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en-US" dirty="0" smtClean="0">
                  <a:solidFill>
                    <a:schemeClr val="bg1"/>
                  </a:solidFill>
                  <a:latin typeface="Arial" panose="020B0604020202020204" pitchFamily="34" charset="0"/>
                </a:rPr>
                <a:t>EO-Cloud</a:t>
              </a:r>
              <a:endParaRPr lang="en-US" dirty="0">
                <a:solidFill>
                  <a:schemeClr val="bg1"/>
                </a:solidFill>
                <a:latin typeface="Arial" panose="020B0604020202020204" pitchFamily="34" charset="0"/>
              </a:endParaRPr>
            </a:p>
          </p:txBody>
        </p:sp>
        <p:sp>
          <p:nvSpPr>
            <p:cNvPr id="13" name="Rounded Rectangle 11"/>
            <p:cNvSpPr>
              <a:spLocks noChangeArrowheads="1"/>
            </p:cNvSpPr>
            <p:nvPr/>
          </p:nvSpPr>
          <p:spPr bwMode="auto">
            <a:xfrm>
              <a:off x="5578" y="8044"/>
              <a:ext cx="1320" cy="840"/>
            </a:xfrm>
            <a:prstGeom prst="roundRect">
              <a:avLst>
                <a:gd name="adj" fmla="val 16667"/>
              </a:avLst>
            </a:prstGeom>
            <a:solidFill>
              <a:srgbClr val="943634"/>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US"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Satellite Data</a:t>
              </a:r>
              <a:endParaRPr lang="en-US" dirty="0">
                <a:latin typeface="Arial" panose="020B0604020202020204" pitchFamily="34" charset="0"/>
              </a:endParaRPr>
            </a:p>
          </p:txBody>
        </p:sp>
        <p:sp>
          <p:nvSpPr>
            <p:cNvPr id="14" name="Rounded Rectangle 12"/>
            <p:cNvSpPr>
              <a:spLocks noChangeArrowheads="1"/>
            </p:cNvSpPr>
            <p:nvPr/>
          </p:nvSpPr>
          <p:spPr bwMode="auto">
            <a:xfrm>
              <a:off x="8906" y="8019"/>
              <a:ext cx="1648" cy="840"/>
            </a:xfrm>
            <a:prstGeom prst="roundRect">
              <a:avLst>
                <a:gd name="adj" fmla="val 16667"/>
              </a:avLst>
            </a:prstGeom>
            <a:solidFill>
              <a:srgbClr val="943634"/>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US" dirty="0">
                  <a:solidFill>
                    <a:srgbClr val="FFFFFF"/>
                  </a:solidFill>
                  <a:latin typeface="Arial" panose="020B0604020202020204" pitchFamily="34" charset="0"/>
                  <a:ea typeface="Times New Roman" panose="02020603050405020304" pitchFamily="18" charset="0"/>
                  <a:cs typeface="Arial" panose="020B0604020202020204" pitchFamily="34" charset="0"/>
                </a:rPr>
                <a:t>Reference Images</a:t>
              </a:r>
              <a:endParaRPr lang="en-US" dirty="0">
                <a:latin typeface="Arial" panose="020B0604020202020204" pitchFamily="34" charset="0"/>
              </a:endParaRPr>
            </a:p>
          </p:txBody>
        </p:sp>
        <p:sp>
          <p:nvSpPr>
            <p:cNvPr id="15" name="Rounded Rectangle 13"/>
            <p:cNvSpPr>
              <a:spLocks noChangeArrowheads="1"/>
            </p:cNvSpPr>
            <p:nvPr/>
          </p:nvSpPr>
          <p:spPr bwMode="auto">
            <a:xfrm>
              <a:off x="7157" y="8019"/>
              <a:ext cx="1477" cy="840"/>
            </a:xfrm>
            <a:prstGeom prst="roundRect">
              <a:avLst>
                <a:gd name="adj" fmla="val 16667"/>
              </a:avLst>
            </a:prstGeom>
            <a:solidFill>
              <a:srgbClr val="943634"/>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US" dirty="0" smtClean="0">
                  <a:solidFill>
                    <a:schemeClr val="bg1"/>
                  </a:solidFill>
                  <a:latin typeface="Arial" panose="020B0604020202020204" pitchFamily="34" charset="0"/>
                </a:rPr>
                <a:t>Model Forecast</a:t>
              </a:r>
              <a:endParaRPr lang="en-US" dirty="0">
                <a:solidFill>
                  <a:schemeClr val="bg1"/>
                </a:solidFill>
                <a:latin typeface="Arial" panose="020B0604020202020204" pitchFamily="34" charset="0"/>
              </a:endParaRPr>
            </a:p>
          </p:txBody>
        </p:sp>
        <p:sp>
          <p:nvSpPr>
            <p:cNvPr id="16" name="Straight Connector 15"/>
            <p:cNvSpPr>
              <a:spLocks noChangeShapeType="1"/>
            </p:cNvSpPr>
            <p:nvPr/>
          </p:nvSpPr>
          <p:spPr bwMode="auto">
            <a:xfrm flipH="1">
              <a:off x="6174" y="6664"/>
              <a:ext cx="1320" cy="1380"/>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Straight Connector 20"/>
            <p:cNvSpPr>
              <a:spLocks noChangeShapeType="1"/>
            </p:cNvSpPr>
            <p:nvPr/>
          </p:nvSpPr>
          <p:spPr bwMode="auto">
            <a:xfrm>
              <a:off x="7905" y="6664"/>
              <a:ext cx="0" cy="1380"/>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Straight Connector 22"/>
            <p:cNvSpPr>
              <a:spLocks noChangeShapeType="1"/>
            </p:cNvSpPr>
            <p:nvPr/>
          </p:nvSpPr>
          <p:spPr bwMode="auto">
            <a:xfrm>
              <a:off x="8634" y="6639"/>
              <a:ext cx="660" cy="1380"/>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lowchart: Magnetic Disk 23"/>
            <p:cNvSpPr>
              <a:spLocks noChangeArrowheads="1"/>
            </p:cNvSpPr>
            <p:nvPr/>
          </p:nvSpPr>
          <p:spPr bwMode="auto">
            <a:xfrm>
              <a:off x="6234" y="8717"/>
              <a:ext cx="960" cy="840"/>
            </a:xfrm>
            <a:prstGeom prst="flowChartMagneticDisk">
              <a:avLst/>
            </a:prstGeom>
            <a:solidFill>
              <a:srgbClr val="943634"/>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20" name="Flowchart: Magnetic Disk 24"/>
            <p:cNvSpPr>
              <a:spLocks noChangeArrowheads="1"/>
            </p:cNvSpPr>
            <p:nvPr/>
          </p:nvSpPr>
          <p:spPr bwMode="auto">
            <a:xfrm>
              <a:off x="7946" y="8717"/>
              <a:ext cx="960" cy="840"/>
            </a:xfrm>
            <a:prstGeom prst="flowChartMagneticDisk">
              <a:avLst/>
            </a:prstGeom>
            <a:solidFill>
              <a:srgbClr val="943634"/>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21" name="Flowchart: Magnetic Disk 25"/>
            <p:cNvSpPr>
              <a:spLocks noChangeArrowheads="1"/>
            </p:cNvSpPr>
            <p:nvPr/>
          </p:nvSpPr>
          <p:spPr bwMode="auto">
            <a:xfrm>
              <a:off x="9695" y="8681"/>
              <a:ext cx="960" cy="840"/>
            </a:xfrm>
            <a:prstGeom prst="flowChartMagneticDisk">
              <a:avLst/>
            </a:prstGeom>
            <a:solidFill>
              <a:srgbClr val="943634"/>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22" name="Straight Connector 18"/>
            <p:cNvSpPr>
              <a:spLocks noChangeShapeType="1"/>
            </p:cNvSpPr>
            <p:nvPr/>
          </p:nvSpPr>
          <p:spPr bwMode="auto">
            <a:xfrm flipV="1">
              <a:off x="5109" y="6174"/>
              <a:ext cx="1920" cy="32"/>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3" name="Rectangle 26"/>
          <p:cNvSpPr>
            <a:spLocks noChangeArrowheads="1"/>
          </p:cNvSpPr>
          <p:nvPr/>
        </p:nvSpPr>
        <p:spPr bwMode="auto">
          <a:xfrm>
            <a:off x="2471180" y="4653563"/>
            <a:ext cx="7731471"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sz="600" dirty="0"/>
          </a:p>
          <a:p>
            <a:r>
              <a:rPr lang="en-US" dirty="0"/>
              <a:t/>
            </a:r>
            <a:br>
              <a:rPr lang="en-US" dirty="0"/>
            </a:br>
            <a:endParaRPr lang="en-US" sz="1200" dirty="0">
              <a:ea typeface="Times New Roman" panose="02020603050405020304" pitchFamily="18" charset="0"/>
            </a:endParaRPr>
          </a:p>
          <a:p>
            <a:endParaRPr lang="en-US" dirty="0"/>
          </a:p>
          <a:p>
            <a:pPr>
              <a:buFontTx/>
              <a:buChar char="•"/>
            </a:pPr>
            <a:r>
              <a:rPr lang="en-US" sz="2000" dirty="0" smtClean="0">
                <a:latin typeface="Times New Roman" panose="02020603050405020304" pitchFamily="18" charset="0"/>
                <a:ea typeface="Nimbus Sans L" charset="0"/>
                <a:cs typeface="Times New Roman" panose="02020603050405020304" pitchFamily="18" charset="0"/>
              </a:rPr>
              <a:t>EO-Cloud </a:t>
            </a:r>
            <a:r>
              <a:rPr lang="en-US" sz="2000" dirty="0">
                <a:latin typeface="Times New Roman" panose="02020603050405020304" pitchFamily="18" charset="0"/>
                <a:ea typeface="Nimbus Sans L" charset="0"/>
                <a:cs typeface="Times New Roman" panose="02020603050405020304" pitchFamily="18" charset="0"/>
              </a:rPr>
              <a:t>can provides access to multiple data sources for quality improvement during product generation.</a:t>
            </a:r>
            <a:r>
              <a:rPr lang="en-US" sz="2000" dirty="0">
                <a:solidFill>
                  <a:srgbClr val="000000"/>
                </a:solidFill>
                <a:latin typeface="Calibri" panose="020F0502020204030204" pitchFamily="34" charset="0"/>
                <a:ea typeface="Nimbus Sans L" charset="0"/>
                <a:cs typeface="Times New Roman" panose="02020603050405020304" pitchFamily="18" charset="0"/>
              </a:rPr>
              <a:t> </a:t>
            </a:r>
            <a:endParaRPr lang="en-US" sz="2000" dirty="0"/>
          </a:p>
        </p:txBody>
      </p:sp>
    </p:spTree>
    <p:extLst>
      <p:ext uri="{BB962C8B-B14F-4D97-AF65-F5344CB8AC3E}">
        <p14:creationId xmlns:p14="http://schemas.microsoft.com/office/powerpoint/2010/main" val="2445498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data visualization</a:t>
            </a:r>
            <a:endParaRPr lang="en-US" dirty="0"/>
          </a:p>
        </p:txBody>
      </p:sp>
      <p:grpSp>
        <p:nvGrpSpPr>
          <p:cNvPr id="37" name="Group 36"/>
          <p:cNvGrpSpPr/>
          <p:nvPr/>
        </p:nvGrpSpPr>
        <p:grpSpPr>
          <a:xfrm>
            <a:off x="2433918" y="1690688"/>
            <a:ext cx="6804212" cy="3571876"/>
            <a:chOff x="2124075" y="2362200"/>
            <a:chExt cx="3770313" cy="2900363"/>
          </a:xfrm>
        </p:grpSpPr>
        <p:sp>
          <p:nvSpPr>
            <p:cNvPr id="3" name="Rectangle 42"/>
            <p:cNvSpPr>
              <a:spLocks noChangeArrowheads="1"/>
            </p:cNvSpPr>
            <p:nvPr/>
          </p:nvSpPr>
          <p:spPr bwMode="auto">
            <a:xfrm>
              <a:off x="2743200" y="2362200"/>
              <a:ext cx="2349500" cy="747713"/>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en-US" sz="20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Virtual Reality Applications</a:t>
              </a:r>
              <a:endParaRPr lang="en-US" sz="2000" dirty="0">
                <a:latin typeface="Arial" panose="020B0604020202020204" pitchFamily="34" charset="0"/>
              </a:endParaRPr>
            </a:p>
          </p:txBody>
        </p:sp>
        <p:sp>
          <p:nvSpPr>
            <p:cNvPr id="4" name="Straight Arrow Connector 44"/>
            <p:cNvSpPr>
              <a:spLocks noChangeShapeType="1"/>
            </p:cNvSpPr>
            <p:nvPr/>
          </p:nvSpPr>
          <p:spPr bwMode="auto">
            <a:xfrm>
              <a:off x="3886200" y="3133725"/>
              <a:ext cx="17463" cy="363538"/>
            </a:xfrm>
            <a:prstGeom prst="straightConnector1">
              <a:avLst/>
            </a:prstGeom>
            <a:noFill/>
            <a:ln w="9525">
              <a:solidFill>
                <a:srgbClr val="4579B8"/>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24" name="Flowchart: Magnetic Disk 43"/>
            <p:cNvSpPr>
              <a:spLocks noChangeArrowheads="1"/>
            </p:cNvSpPr>
            <p:nvPr/>
          </p:nvSpPr>
          <p:spPr bwMode="auto">
            <a:xfrm>
              <a:off x="4691063" y="3748088"/>
              <a:ext cx="712787" cy="377825"/>
            </a:xfrm>
            <a:prstGeom prst="flowChartMagneticDisk">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sz="1600"/>
            </a:p>
          </p:txBody>
        </p:sp>
        <p:sp>
          <p:nvSpPr>
            <p:cNvPr id="25" name="Rounded Rectangle 45"/>
            <p:cNvSpPr>
              <a:spLocks noChangeArrowheads="1"/>
            </p:cNvSpPr>
            <p:nvPr/>
          </p:nvSpPr>
          <p:spPr bwMode="auto">
            <a:xfrm>
              <a:off x="3189288" y="3513138"/>
              <a:ext cx="1514475" cy="430212"/>
            </a:xfrm>
            <a:prstGeom prst="roundRect">
              <a:avLst>
                <a:gd name="adj" fmla="val 16667"/>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en-US" sz="1600" dirty="0" smtClean="0">
                  <a:solidFill>
                    <a:schemeClr val="bg1"/>
                  </a:solidFill>
                  <a:latin typeface="Arial" panose="020B0604020202020204" pitchFamily="34" charset="0"/>
                </a:rPr>
                <a:t>EO-Cloud</a:t>
              </a:r>
              <a:endParaRPr lang="en-US" sz="1600" dirty="0">
                <a:solidFill>
                  <a:schemeClr val="bg1"/>
                </a:solidFill>
                <a:latin typeface="Arial" panose="020B0604020202020204" pitchFamily="34" charset="0"/>
              </a:endParaRPr>
            </a:p>
          </p:txBody>
        </p:sp>
        <p:sp>
          <p:nvSpPr>
            <p:cNvPr id="26" name="Rounded Rectangle 46"/>
            <p:cNvSpPr>
              <a:spLocks noChangeArrowheads="1"/>
            </p:cNvSpPr>
            <p:nvPr/>
          </p:nvSpPr>
          <p:spPr bwMode="auto">
            <a:xfrm>
              <a:off x="2124075" y="4465638"/>
              <a:ext cx="981075" cy="492125"/>
            </a:xfrm>
            <a:prstGeom prst="roundRect">
              <a:avLst>
                <a:gd name="adj" fmla="val 16667"/>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US" sz="2000" dirty="0">
                  <a:solidFill>
                    <a:srgbClr val="FFFFFF"/>
                  </a:solidFill>
                  <a:latin typeface="Arial" panose="020B0604020202020204" pitchFamily="34" charset="0"/>
                  <a:ea typeface="Times New Roman" panose="02020603050405020304" pitchFamily="18" charset="0"/>
                  <a:cs typeface="Arial" panose="020B0604020202020204" pitchFamily="34" charset="0"/>
                </a:rPr>
                <a:t>DEM</a:t>
              </a:r>
              <a:endParaRPr lang="en-US" sz="2000" dirty="0">
                <a:latin typeface="Arial" panose="020B0604020202020204" pitchFamily="34" charset="0"/>
              </a:endParaRPr>
            </a:p>
          </p:txBody>
        </p:sp>
        <p:sp>
          <p:nvSpPr>
            <p:cNvPr id="27" name="Rounded Rectangle 47"/>
            <p:cNvSpPr>
              <a:spLocks noChangeArrowheads="1"/>
            </p:cNvSpPr>
            <p:nvPr/>
          </p:nvSpPr>
          <p:spPr bwMode="auto">
            <a:xfrm>
              <a:off x="4691063" y="4492625"/>
              <a:ext cx="981075" cy="454025"/>
            </a:xfrm>
            <a:prstGeom prst="roundRect">
              <a:avLst>
                <a:gd name="adj" fmla="val 16667"/>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US" sz="1600">
                  <a:solidFill>
                    <a:srgbClr val="FFFFFF"/>
                  </a:solidFill>
                  <a:latin typeface="Arial" panose="020B0604020202020204" pitchFamily="34" charset="0"/>
                  <a:ea typeface="Times New Roman" panose="02020603050405020304" pitchFamily="18" charset="0"/>
                  <a:cs typeface="Arial" panose="020B0604020202020204" pitchFamily="34" charset="0"/>
                </a:rPr>
                <a:t>Geo-Spatial Layers</a:t>
              </a:r>
              <a:endParaRPr lang="en-US" sz="1600">
                <a:latin typeface="Arial" panose="020B0604020202020204" pitchFamily="34" charset="0"/>
              </a:endParaRPr>
            </a:p>
          </p:txBody>
        </p:sp>
        <p:sp>
          <p:nvSpPr>
            <p:cNvPr id="28" name="Rounded Rectangle 48"/>
            <p:cNvSpPr>
              <a:spLocks noChangeArrowheads="1"/>
            </p:cNvSpPr>
            <p:nvPr/>
          </p:nvSpPr>
          <p:spPr bwMode="auto">
            <a:xfrm>
              <a:off x="3411538" y="4483100"/>
              <a:ext cx="981075" cy="463550"/>
            </a:xfrm>
            <a:prstGeom prst="roundRect">
              <a:avLst>
                <a:gd name="adj" fmla="val 16667"/>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US" sz="20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Images</a:t>
              </a:r>
              <a:endParaRPr lang="en-US" sz="2000" dirty="0">
                <a:latin typeface="Arial" panose="020B0604020202020204" pitchFamily="34" charset="0"/>
              </a:endParaRPr>
            </a:p>
          </p:txBody>
        </p:sp>
        <p:sp>
          <p:nvSpPr>
            <p:cNvPr id="29" name="Straight Connector 49"/>
            <p:cNvSpPr>
              <a:spLocks noChangeShapeType="1"/>
            </p:cNvSpPr>
            <p:nvPr/>
          </p:nvSpPr>
          <p:spPr bwMode="auto">
            <a:xfrm flipH="1">
              <a:off x="2833688" y="3946525"/>
              <a:ext cx="979487" cy="619125"/>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0" name="Straight Connector 50"/>
            <p:cNvSpPr>
              <a:spLocks noChangeShapeType="1"/>
            </p:cNvSpPr>
            <p:nvPr/>
          </p:nvSpPr>
          <p:spPr bwMode="auto">
            <a:xfrm>
              <a:off x="4081463" y="3946525"/>
              <a:ext cx="0" cy="619125"/>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1" name="Straight Connector 51"/>
            <p:cNvSpPr>
              <a:spLocks noChangeShapeType="1"/>
            </p:cNvSpPr>
            <p:nvPr/>
          </p:nvSpPr>
          <p:spPr bwMode="auto">
            <a:xfrm>
              <a:off x="4392613" y="3946525"/>
              <a:ext cx="490537" cy="619125"/>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2" name="Flowchart: Magnetic Disk 52"/>
            <p:cNvSpPr>
              <a:spLocks noChangeArrowheads="1"/>
            </p:cNvSpPr>
            <p:nvPr/>
          </p:nvSpPr>
          <p:spPr bwMode="auto">
            <a:xfrm>
              <a:off x="2609850" y="4886325"/>
              <a:ext cx="712788" cy="376238"/>
            </a:xfrm>
            <a:prstGeom prst="flowChartMagneticDisk">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sz="1600"/>
            </a:p>
          </p:txBody>
        </p:sp>
        <p:sp>
          <p:nvSpPr>
            <p:cNvPr id="33" name="Flowchart: Magnetic Disk 53"/>
            <p:cNvSpPr>
              <a:spLocks noChangeArrowheads="1"/>
            </p:cNvSpPr>
            <p:nvPr/>
          </p:nvSpPr>
          <p:spPr bwMode="auto">
            <a:xfrm>
              <a:off x="3883025" y="4886325"/>
              <a:ext cx="712788" cy="376238"/>
            </a:xfrm>
            <a:prstGeom prst="flowChartMagneticDisk">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sz="1600"/>
            </a:p>
          </p:txBody>
        </p:sp>
        <p:sp>
          <p:nvSpPr>
            <p:cNvPr id="34" name="Flowchart: Magnetic Disk 54"/>
            <p:cNvSpPr>
              <a:spLocks noChangeArrowheads="1"/>
            </p:cNvSpPr>
            <p:nvPr/>
          </p:nvSpPr>
          <p:spPr bwMode="auto">
            <a:xfrm>
              <a:off x="5181600" y="4868863"/>
              <a:ext cx="712788" cy="376237"/>
            </a:xfrm>
            <a:prstGeom prst="flowChartMagneticDisk">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sz="1600"/>
            </a:p>
          </p:txBody>
        </p:sp>
      </p:grpSp>
      <p:sp>
        <p:nvSpPr>
          <p:cNvPr id="36" name="Rectangle 20"/>
          <p:cNvSpPr>
            <a:spLocks noChangeArrowheads="1"/>
          </p:cNvSpPr>
          <p:nvPr/>
        </p:nvSpPr>
        <p:spPr bwMode="auto">
          <a:xfrm>
            <a:off x="2708139" y="4758161"/>
            <a:ext cx="70866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sz="600" dirty="0"/>
          </a:p>
          <a:p>
            <a:r>
              <a:rPr lang="en-US" dirty="0"/>
              <a:t/>
            </a:r>
            <a:br>
              <a:rPr lang="en-US" dirty="0"/>
            </a:br>
            <a:endParaRPr lang="en-US" sz="1200" dirty="0">
              <a:ea typeface="Times New Roman" panose="02020603050405020304" pitchFamily="18" charset="0"/>
            </a:endParaRPr>
          </a:p>
          <a:p>
            <a:pPr>
              <a:buFontTx/>
              <a:buChar char="•"/>
            </a:pPr>
            <a:r>
              <a:rPr lang="en-US" sz="2400" dirty="0">
                <a:latin typeface="Times New Roman" panose="02020603050405020304" pitchFamily="18" charset="0"/>
                <a:ea typeface="Nimbus Sans L" charset="0"/>
                <a:cs typeface="Times New Roman" panose="02020603050405020304" pitchFamily="18" charset="0"/>
              </a:rPr>
              <a:t>Will Provide Access to Dynamic, Distributed and Multi-Source Geo-Spatial Data for Virtual Reality Applications  </a:t>
            </a:r>
            <a:endParaRPr lang="en-US" sz="2400" dirty="0"/>
          </a:p>
          <a:p>
            <a:endParaRPr lang="en-US" dirty="0"/>
          </a:p>
        </p:txBody>
      </p:sp>
    </p:spTree>
    <p:extLst>
      <p:ext uri="{BB962C8B-B14F-4D97-AF65-F5344CB8AC3E}">
        <p14:creationId xmlns:p14="http://schemas.microsoft.com/office/powerpoint/2010/main" val="2437449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096" y="185470"/>
            <a:ext cx="7766304" cy="1499616"/>
          </a:xfrm>
        </p:spPr>
        <p:txBody>
          <a:bodyPr>
            <a:normAutofit fontScale="90000"/>
          </a:bodyPr>
          <a:lstStyle/>
          <a:p>
            <a:r>
              <a:rPr lang="en-US" sz="3200" b="1" dirty="0"/>
              <a:t>Algorithm Development and Fine-Tuning of Products Using Multi-Satellite Data Source</a:t>
            </a:r>
            <a:endParaRPr lang="en-US" sz="3200" dirty="0"/>
          </a:p>
        </p:txBody>
      </p:sp>
      <p:sp>
        <p:nvSpPr>
          <p:cNvPr id="23" name="Rectangle 26"/>
          <p:cNvSpPr>
            <a:spLocks noChangeArrowheads="1"/>
          </p:cNvSpPr>
          <p:nvPr/>
        </p:nvSpPr>
        <p:spPr bwMode="auto">
          <a:xfrm>
            <a:off x="2501153" y="4494986"/>
            <a:ext cx="779929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US" sz="600" dirty="0"/>
          </a:p>
          <a:p>
            <a:r>
              <a:rPr lang="en-US" dirty="0"/>
              <a:t/>
            </a:r>
            <a:br>
              <a:rPr lang="en-US" dirty="0"/>
            </a:br>
            <a:endParaRPr lang="en-US" sz="1200" dirty="0">
              <a:ea typeface="Times New Roman" panose="02020603050405020304" pitchFamily="18" charset="0"/>
            </a:endParaRPr>
          </a:p>
          <a:p>
            <a:endParaRPr lang="en-US" dirty="0"/>
          </a:p>
          <a:p>
            <a:pPr>
              <a:buFontTx/>
              <a:buChar char="•"/>
            </a:pPr>
            <a:r>
              <a:rPr lang="en-US" sz="2400" dirty="0" smtClean="0">
                <a:latin typeface="Times New Roman" panose="02020603050405020304" pitchFamily="18" charset="0"/>
                <a:ea typeface="Nimbus Sans L" charset="0"/>
                <a:cs typeface="Times New Roman" panose="02020603050405020304" pitchFamily="18" charset="0"/>
              </a:rPr>
              <a:t>EO-cloud can </a:t>
            </a:r>
            <a:r>
              <a:rPr lang="en-US" sz="2400" dirty="0">
                <a:latin typeface="Times New Roman" panose="02020603050405020304" pitchFamily="18" charset="0"/>
                <a:ea typeface="Nimbus Sans L" charset="0"/>
                <a:cs typeface="Times New Roman" panose="02020603050405020304" pitchFamily="18" charset="0"/>
              </a:rPr>
              <a:t>provides access to multiple data </a:t>
            </a:r>
            <a:r>
              <a:rPr lang="en-US" sz="2400" dirty="0" smtClean="0">
                <a:latin typeface="Times New Roman" panose="02020603050405020304" pitchFamily="18" charset="0"/>
                <a:ea typeface="Nimbus Sans L" charset="0"/>
                <a:cs typeface="Times New Roman" panose="02020603050405020304" pitchFamily="18" charset="0"/>
              </a:rPr>
              <a:t>sources, Computational Resources and existing Software </a:t>
            </a:r>
            <a:r>
              <a:rPr lang="en-US" sz="2400" dirty="0">
                <a:latin typeface="Times New Roman" panose="02020603050405020304" pitchFamily="18" charset="0"/>
                <a:ea typeface="Nimbus Sans L" charset="0"/>
                <a:cs typeface="Times New Roman" panose="02020603050405020304" pitchFamily="18" charset="0"/>
              </a:rPr>
              <a:t>for New algorithm development</a:t>
            </a:r>
            <a:r>
              <a:rPr lang="en-US" sz="1200" dirty="0">
                <a:latin typeface="Times New Roman" panose="02020603050405020304" pitchFamily="18" charset="0"/>
                <a:ea typeface="Nimbus Sans L" charset="0"/>
                <a:cs typeface="Times New Roman" panose="02020603050405020304" pitchFamily="18" charset="0"/>
              </a:rPr>
              <a:t>.</a:t>
            </a:r>
            <a:r>
              <a:rPr lang="en-US" sz="2400" dirty="0">
                <a:solidFill>
                  <a:srgbClr val="000000"/>
                </a:solidFill>
                <a:latin typeface="Calibri" panose="020F0502020204030204" pitchFamily="34" charset="0"/>
                <a:ea typeface="Nimbus Sans L" charset="0"/>
                <a:cs typeface="Times New Roman" panose="02020603050405020304" pitchFamily="18" charset="0"/>
              </a:rPr>
              <a:t> </a:t>
            </a:r>
            <a:endParaRPr lang="en-US" sz="600" dirty="0"/>
          </a:p>
        </p:txBody>
      </p:sp>
      <p:sp>
        <p:nvSpPr>
          <p:cNvPr id="40" name="Rectangle 19"/>
          <p:cNvSpPr>
            <a:spLocks noChangeArrowheads="1"/>
          </p:cNvSpPr>
          <p:nvPr/>
        </p:nvSpPr>
        <p:spPr bwMode="auto">
          <a:xfrm>
            <a:off x="2819401" y="2101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1" name="Rectangle 22"/>
          <p:cNvSpPr>
            <a:spLocks noChangeArrowheads="1"/>
          </p:cNvSpPr>
          <p:nvPr/>
        </p:nvSpPr>
        <p:spPr bwMode="auto">
          <a:xfrm>
            <a:off x="3048001" y="228153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US" sz="600"/>
          </a:p>
          <a:p>
            <a:pPr eaLnBrk="0" fontAlgn="base" hangingPunct="0">
              <a:spcBef>
                <a:spcPct val="0"/>
              </a:spcBef>
              <a:spcAft>
                <a:spcPct val="0"/>
              </a:spcAft>
            </a:pPr>
            <a:r>
              <a:rPr lang="en-US">
                <a:latin typeface="Arial" panose="020B0604020202020204" pitchFamily="34" charset="0"/>
              </a:rPr>
              <a:t/>
            </a:r>
            <a:br>
              <a:rPr lang="en-US">
                <a:latin typeface="Arial" panose="020B0604020202020204" pitchFamily="34" charset="0"/>
              </a:rPr>
            </a:br>
            <a:endParaRPr lang="en-US" sz="1200">
              <a:latin typeface="Arial" panose="020B0604020202020204" pitchFamily="34" charset="0"/>
              <a:ea typeface="Times New Roman" panose="02020603050405020304" pitchFamily="18" charset="0"/>
            </a:endParaRPr>
          </a:p>
          <a:p>
            <a:pPr eaLnBrk="0" fontAlgn="base" hangingPunct="0">
              <a:spcBef>
                <a:spcPct val="0"/>
              </a:spcBef>
              <a:spcAft>
                <a:spcPct val="0"/>
              </a:spcAft>
            </a:pPr>
            <a:endParaRPr lang="en-US">
              <a:latin typeface="Arial" panose="020B0604020202020204" pitchFamily="34" charset="0"/>
            </a:endParaRPr>
          </a:p>
        </p:txBody>
      </p:sp>
      <p:sp>
        <p:nvSpPr>
          <p:cNvPr id="42" name="Rectangle 27"/>
          <p:cNvSpPr>
            <a:spLocks noChangeArrowheads="1"/>
          </p:cNvSpPr>
          <p:nvPr/>
        </p:nvSpPr>
        <p:spPr bwMode="auto">
          <a:xfrm>
            <a:off x="3048001" y="2323237"/>
            <a:ext cx="18473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US" sz="1200" b="1">
              <a:latin typeface="Times New Roman" panose="02020603050405020304" pitchFamily="18"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sz="1200" b="1">
                <a:latin typeface="Times New Roman" panose="02020603050405020304" pitchFamily="18" charset="0"/>
                <a:ea typeface="Times New Roman" panose="02020603050405020304" pitchFamily="18" charset="0"/>
                <a:cs typeface="Times New Roman" panose="02020603050405020304" pitchFamily="18" charset="0"/>
              </a:rPr>
              <a:t/>
            </a:r>
            <a:br>
              <a:rPr lang="en-US" sz="1200" b="1">
                <a:latin typeface="Times New Roman" panose="02020603050405020304" pitchFamily="18" charset="0"/>
                <a:ea typeface="Times New Roman" panose="02020603050405020304" pitchFamily="18" charset="0"/>
                <a:cs typeface="Times New Roman" panose="02020603050405020304" pitchFamily="18" charset="0"/>
              </a:rPr>
            </a:br>
            <a:r>
              <a:rPr lang="en-US" sz="1200" b="1">
                <a:latin typeface="Times New Roman" panose="02020603050405020304" pitchFamily="18" charset="0"/>
                <a:ea typeface="Times New Roman" panose="02020603050405020304" pitchFamily="18" charset="0"/>
                <a:cs typeface="Times New Roman" panose="02020603050405020304" pitchFamily="18" charset="0"/>
              </a:rPr>
              <a:t/>
            </a:r>
            <a:br>
              <a:rPr lang="en-US" sz="1200" b="1">
                <a:latin typeface="Times New Roman" panose="02020603050405020304" pitchFamily="18" charset="0"/>
                <a:ea typeface="Times New Roman" panose="02020603050405020304" pitchFamily="18" charset="0"/>
                <a:cs typeface="Times New Roman" panose="02020603050405020304" pitchFamily="18" charset="0"/>
              </a:rPr>
            </a:br>
            <a:r>
              <a:rPr lang="en-US" sz="1200" b="1">
                <a:latin typeface="Times New Roman" panose="02020603050405020304" pitchFamily="18" charset="0"/>
                <a:ea typeface="Times New Roman" panose="02020603050405020304" pitchFamily="18" charset="0"/>
                <a:cs typeface="Times New Roman" panose="02020603050405020304" pitchFamily="18" charset="0"/>
              </a:rPr>
              <a:t/>
            </a:r>
            <a:br>
              <a:rPr lang="en-US" sz="1200" b="1">
                <a:latin typeface="Times New Roman" panose="02020603050405020304" pitchFamily="18" charset="0"/>
                <a:ea typeface="Times New Roman" panose="02020603050405020304" pitchFamily="18" charset="0"/>
                <a:cs typeface="Times New Roman" panose="02020603050405020304" pitchFamily="18" charset="0"/>
              </a:rPr>
            </a:br>
            <a:r>
              <a:rPr lang="en-US" sz="1200" b="1">
                <a:latin typeface="Times New Roman" panose="02020603050405020304" pitchFamily="18" charset="0"/>
                <a:ea typeface="Times New Roman" panose="02020603050405020304" pitchFamily="18" charset="0"/>
                <a:cs typeface="Times New Roman" panose="02020603050405020304" pitchFamily="18" charset="0"/>
              </a:rPr>
              <a:t/>
            </a:r>
            <a:br>
              <a:rPr lang="en-US" sz="1200" b="1">
                <a:latin typeface="Times New Roman" panose="02020603050405020304" pitchFamily="18" charset="0"/>
                <a:ea typeface="Times New Roman" panose="02020603050405020304" pitchFamily="18" charset="0"/>
                <a:cs typeface="Times New Roman" panose="02020603050405020304" pitchFamily="18" charset="0"/>
              </a:rPr>
            </a:br>
            <a:r>
              <a:rPr lang="en-US" sz="1200" b="1">
                <a:latin typeface="Times New Roman" panose="02020603050405020304" pitchFamily="18" charset="0"/>
                <a:ea typeface="Times New Roman" panose="02020603050405020304" pitchFamily="18" charset="0"/>
                <a:cs typeface="Times New Roman" panose="02020603050405020304" pitchFamily="18" charset="0"/>
              </a:rPr>
              <a:t/>
            </a:r>
            <a:br>
              <a:rPr lang="en-US" sz="1200" b="1">
                <a:latin typeface="Times New Roman" panose="02020603050405020304" pitchFamily="18" charset="0"/>
                <a:ea typeface="Times New Roman" panose="02020603050405020304" pitchFamily="18" charset="0"/>
                <a:cs typeface="Times New Roman" panose="02020603050405020304" pitchFamily="18" charset="0"/>
              </a:rPr>
            </a:br>
            <a:r>
              <a:rPr lang="en-US" sz="1200" b="1">
                <a:latin typeface="Times New Roman" panose="02020603050405020304" pitchFamily="18" charset="0"/>
                <a:ea typeface="Times New Roman" panose="02020603050405020304" pitchFamily="18" charset="0"/>
                <a:cs typeface="Times New Roman" panose="02020603050405020304" pitchFamily="18" charset="0"/>
              </a:rPr>
              <a:t/>
            </a:r>
            <a:br>
              <a:rPr lang="en-US" sz="1200" b="1">
                <a:latin typeface="Times New Roman" panose="02020603050405020304" pitchFamily="18" charset="0"/>
                <a:ea typeface="Times New Roman" panose="02020603050405020304" pitchFamily="18" charset="0"/>
                <a:cs typeface="Times New Roman" panose="02020603050405020304" pitchFamily="18" charset="0"/>
              </a:rPr>
            </a:br>
            <a:endParaRPr lang="en-US" sz="600"/>
          </a:p>
          <a:p>
            <a:pPr eaLnBrk="0" fontAlgn="base" hangingPunct="0">
              <a:spcBef>
                <a:spcPct val="0"/>
              </a:spcBef>
              <a:spcAft>
                <a:spcPct val="0"/>
              </a:spcAft>
            </a:pPr>
            <a:endParaRPr lang="en-US">
              <a:latin typeface="Arial" panose="020B0604020202020204" pitchFamily="34" charset="0"/>
            </a:endParaRPr>
          </a:p>
        </p:txBody>
      </p:sp>
      <p:grpSp>
        <p:nvGrpSpPr>
          <p:cNvPr id="5" name="Group 4"/>
          <p:cNvGrpSpPr/>
          <p:nvPr/>
        </p:nvGrpSpPr>
        <p:grpSpPr>
          <a:xfrm>
            <a:off x="3232732" y="1525422"/>
            <a:ext cx="5735893" cy="3745079"/>
            <a:chOff x="3545169" y="1993942"/>
            <a:chExt cx="4482820" cy="3276558"/>
          </a:xfrm>
        </p:grpSpPr>
        <p:grpSp>
          <p:nvGrpSpPr>
            <p:cNvPr id="3" name="Group 1"/>
            <p:cNvGrpSpPr>
              <a:grpSpLocks/>
            </p:cNvGrpSpPr>
            <p:nvPr/>
          </p:nvGrpSpPr>
          <p:grpSpPr bwMode="auto">
            <a:xfrm>
              <a:off x="3933826" y="3187700"/>
              <a:ext cx="4094163" cy="2082800"/>
              <a:chOff x="2985" y="4394"/>
              <a:chExt cx="5937" cy="2739"/>
            </a:xfrm>
          </p:grpSpPr>
          <p:sp>
            <p:nvSpPr>
              <p:cNvPr id="4" name="AutoShape 12"/>
              <p:cNvSpPr>
                <a:spLocks noChangeArrowheads="1"/>
              </p:cNvSpPr>
              <p:nvPr/>
            </p:nvSpPr>
            <p:spPr bwMode="auto">
              <a:xfrm>
                <a:off x="7028" y="4762"/>
                <a:ext cx="1122" cy="594"/>
              </a:xfrm>
              <a:prstGeom prst="flowChartMagneticDisk">
                <a:avLst/>
              </a:prstGeom>
              <a:solidFill>
                <a:srgbClr val="C0504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24" name="AutoShape 11"/>
              <p:cNvSpPr>
                <a:spLocks noChangeArrowheads="1"/>
              </p:cNvSpPr>
              <p:nvPr/>
            </p:nvSpPr>
            <p:spPr bwMode="auto">
              <a:xfrm>
                <a:off x="4663" y="4394"/>
                <a:ext cx="2385" cy="678"/>
              </a:xfrm>
              <a:prstGeom prst="roundRect">
                <a:avLst>
                  <a:gd name="adj" fmla="val 16667"/>
                </a:avLst>
              </a:prstGeom>
              <a:solidFill>
                <a:srgbClr val="C0504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en-US" dirty="0" smtClean="0">
                    <a:solidFill>
                      <a:schemeClr val="bg1"/>
                    </a:solidFill>
                    <a:latin typeface="Arial" panose="020B0604020202020204" pitchFamily="34" charset="0"/>
                  </a:rPr>
                  <a:t>EO-Cloud</a:t>
                </a:r>
                <a:endParaRPr lang="en-US" dirty="0">
                  <a:solidFill>
                    <a:schemeClr val="bg1"/>
                  </a:solidFill>
                  <a:latin typeface="Arial" panose="020B0604020202020204" pitchFamily="34" charset="0"/>
                </a:endParaRPr>
              </a:p>
            </p:txBody>
          </p:sp>
          <p:sp>
            <p:nvSpPr>
              <p:cNvPr id="25" name="AutoShape 10"/>
              <p:cNvSpPr>
                <a:spLocks noChangeArrowheads="1"/>
              </p:cNvSpPr>
              <p:nvPr/>
            </p:nvSpPr>
            <p:spPr bwMode="auto">
              <a:xfrm>
                <a:off x="2985" y="6064"/>
                <a:ext cx="1544" cy="593"/>
              </a:xfrm>
              <a:prstGeom prst="roundRect">
                <a:avLst>
                  <a:gd name="adj" fmla="val 16667"/>
                </a:avLst>
              </a:prstGeom>
              <a:solidFill>
                <a:srgbClr val="C0504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US" sz="1600" dirty="0" err="1">
                    <a:solidFill>
                      <a:srgbClr val="FFFFFF"/>
                    </a:solidFill>
                    <a:latin typeface="Arial" panose="020B0604020202020204" pitchFamily="34" charset="0"/>
                    <a:ea typeface="Times New Roman" panose="02020603050405020304" pitchFamily="18" charset="0"/>
                    <a:cs typeface="Arial" panose="020B0604020202020204" pitchFamily="34" charset="0"/>
                  </a:rPr>
                  <a:t>OpenStreet</a:t>
                </a:r>
                <a:r>
                  <a:rPr lang="en-US" sz="1600" dirty="0">
                    <a:solidFill>
                      <a:srgbClr val="FFFFFF"/>
                    </a:solidFill>
                    <a:latin typeface="Arial" panose="020B0604020202020204" pitchFamily="34" charset="0"/>
                    <a:ea typeface="Times New Roman" panose="02020603050405020304" pitchFamily="18" charset="0"/>
                    <a:cs typeface="Arial" panose="020B0604020202020204" pitchFamily="34" charset="0"/>
                  </a:rPr>
                  <a:t> Map</a:t>
                </a:r>
                <a:endParaRPr lang="en-US" sz="1600" dirty="0">
                  <a:latin typeface="Arial" panose="020B0604020202020204" pitchFamily="34" charset="0"/>
                </a:endParaRPr>
              </a:p>
            </p:txBody>
          </p:sp>
          <p:sp>
            <p:nvSpPr>
              <p:cNvPr id="26" name="AutoShape 9"/>
              <p:cNvSpPr>
                <a:spLocks noChangeArrowheads="1"/>
              </p:cNvSpPr>
              <p:nvPr/>
            </p:nvSpPr>
            <p:spPr bwMode="auto">
              <a:xfrm>
                <a:off x="7028" y="6046"/>
                <a:ext cx="1544" cy="594"/>
              </a:xfrm>
              <a:prstGeom prst="roundRect">
                <a:avLst>
                  <a:gd name="adj" fmla="val 16667"/>
                </a:avLst>
              </a:prstGeom>
              <a:solidFill>
                <a:srgbClr val="C0504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US" dirty="0">
                    <a:solidFill>
                      <a:srgbClr val="FFFFFF"/>
                    </a:solidFill>
                    <a:latin typeface="Arial" panose="020B0604020202020204" pitchFamily="34" charset="0"/>
                    <a:ea typeface="Times New Roman" panose="02020603050405020304" pitchFamily="18" charset="0"/>
                    <a:cs typeface="Arial" panose="020B0604020202020204" pitchFamily="34" charset="0"/>
                  </a:rPr>
                  <a:t>Microwave Data</a:t>
                </a:r>
                <a:endParaRPr lang="en-US" dirty="0">
                  <a:latin typeface="Arial" panose="020B0604020202020204" pitchFamily="34" charset="0"/>
                </a:endParaRPr>
              </a:p>
            </p:txBody>
          </p:sp>
          <p:sp>
            <p:nvSpPr>
              <p:cNvPr id="27" name="AutoShape 8"/>
              <p:cNvSpPr>
                <a:spLocks noChangeArrowheads="1"/>
              </p:cNvSpPr>
              <p:nvPr/>
            </p:nvSpPr>
            <p:spPr bwMode="auto">
              <a:xfrm>
                <a:off x="5013" y="6046"/>
                <a:ext cx="1545" cy="594"/>
              </a:xfrm>
              <a:prstGeom prst="roundRect">
                <a:avLst>
                  <a:gd name="adj" fmla="val 16667"/>
                </a:avLst>
              </a:prstGeom>
              <a:solidFill>
                <a:srgbClr val="C0504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US" sz="1600" dirty="0">
                    <a:solidFill>
                      <a:srgbClr val="FFFFFF"/>
                    </a:solidFill>
                    <a:latin typeface="Arial" panose="020B0604020202020204" pitchFamily="34" charset="0"/>
                    <a:ea typeface="Times New Roman" panose="02020603050405020304" pitchFamily="18" charset="0"/>
                    <a:cs typeface="Arial" panose="020B0604020202020204" pitchFamily="34" charset="0"/>
                  </a:rPr>
                  <a:t>Optical Data</a:t>
                </a:r>
                <a:endParaRPr lang="en-US" sz="1600" dirty="0">
                  <a:latin typeface="Arial" panose="020B0604020202020204" pitchFamily="34" charset="0"/>
                </a:endParaRPr>
              </a:p>
            </p:txBody>
          </p:sp>
          <p:sp>
            <p:nvSpPr>
              <p:cNvPr id="28" name="Line 7"/>
              <p:cNvSpPr>
                <a:spLocks noChangeShapeType="1"/>
              </p:cNvSpPr>
              <p:nvPr/>
            </p:nvSpPr>
            <p:spPr bwMode="auto">
              <a:xfrm flipH="1">
                <a:off x="4102" y="5072"/>
                <a:ext cx="1543" cy="974"/>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6"/>
              <p:cNvSpPr>
                <a:spLocks noChangeShapeType="1"/>
              </p:cNvSpPr>
              <p:nvPr/>
            </p:nvSpPr>
            <p:spPr bwMode="auto">
              <a:xfrm>
                <a:off x="6067" y="5072"/>
                <a:ext cx="0" cy="974"/>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5"/>
              <p:cNvSpPr>
                <a:spLocks noChangeShapeType="1"/>
              </p:cNvSpPr>
              <p:nvPr/>
            </p:nvSpPr>
            <p:spPr bwMode="auto">
              <a:xfrm>
                <a:off x="6558" y="5072"/>
                <a:ext cx="772" cy="974"/>
              </a:xfrm>
              <a:prstGeom prst="line">
                <a:avLst/>
              </a:prstGeom>
              <a:noFill/>
              <a:ln w="9525">
                <a:solidFill>
                  <a:srgbClr val="4579B8"/>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AutoShape 4"/>
              <p:cNvSpPr>
                <a:spLocks noChangeArrowheads="1"/>
              </p:cNvSpPr>
              <p:nvPr/>
            </p:nvSpPr>
            <p:spPr bwMode="auto">
              <a:xfrm>
                <a:off x="3751" y="6540"/>
                <a:ext cx="1123" cy="593"/>
              </a:xfrm>
              <a:prstGeom prst="flowChartMagneticDisk">
                <a:avLst/>
              </a:prstGeom>
              <a:solidFill>
                <a:srgbClr val="C0504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32" name="AutoShape 3"/>
              <p:cNvSpPr>
                <a:spLocks noChangeArrowheads="1"/>
              </p:cNvSpPr>
              <p:nvPr/>
            </p:nvSpPr>
            <p:spPr bwMode="auto">
              <a:xfrm>
                <a:off x="5754" y="6540"/>
                <a:ext cx="1122" cy="593"/>
              </a:xfrm>
              <a:prstGeom prst="flowChartMagneticDisk">
                <a:avLst/>
              </a:prstGeom>
              <a:solidFill>
                <a:srgbClr val="C0504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33" name="AutoShape 2"/>
              <p:cNvSpPr>
                <a:spLocks noChangeArrowheads="1"/>
              </p:cNvSpPr>
              <p:nvPr/>
            </p:nvSpPr>
            <p:spPr bwMode="auto">
              <a:xfrm>
                <a:off x="7800" y="6514"/>
                <a:ext cx="1122" cy="593"/>
              </a:xfrm>
              <a:prstGeom prst="flowChartMagneticDisk">
                <a:avLst/>
              </a:prstGeom>
              <a:solidFill>
                <a:srgbClr val="C0504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endParaRPr lang="en-US"/>
              </a:p>
            </p:txBody>
          </p:sp>
        </p:grpSp>
        <p:sp>
          <p:nvSpPr>
            <p:cNvPr id="34" name="AutoShape 18"/>
            <p:cNvSpPr>
              <a:spLocks noChangeArrowheads="1"/>
            </p:cNvSpPr>
            <p:nvPr/>
          </p:nvSpPr>
          <p:spPr bwMode="auto">
            <a:xfrm>
              <a:off x="3545169" y="2209800"/>
              <a:ext cx="1323975" cy="533400"/>
            </a:xfrm>
            <a:prstGeom prst="roundRect">
              <a:avLst>
                <a:gd name="adj" fmla="val 16667"/>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sz="2000" dirty="0">
                  <a:solidFill>
                    <a:srgbClr val="FFFFFF"/>
                  </a:solidFill>
                  <a:latin typeface="Arial" panose="020B0604020202020204" pitchFamily="34" charset="0"/>
                  <a:ea typeface="Times New Roman" panose="02020603050405020304" pitchFamily="18" charset="0"/>
                  <a:cs typeface="Arial" panose="020B0604020202020204" pitchFamily="34" charset="0"/>
                </a:rPr>
                <a:t>Algorithms</a:t>
              </a:r>
              <a:endParaRPr lang="en-US" sz="2000" dirty="0">
                <a:latin typeface="Arial" panose="020B0604020202020204" pitchFamily="34" charset="0"/>
              </a:endParaRPr>
            </a:p>
          </p:txBody>
        </p:sp>
        <p:sp>
          <p:nvSpPr>
            <p:cNvPr id="35" name="Rectangle 17"/>
            <p:cNvSpPr>
              <a:spLocks noChangeArrowheads="1"/>
            </p:cNvSpPr>
            <p:nvPr/>
          </p:nvSpPr>
          <p:spPr bwMode="auto">
            <a:xfrm>
              <a:off x="5132795" y="1993942"/>
              <a:ext cx="1589088" cy="796915"/>
            </a:xfrm>
            <a:prstGeom prst="rect">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dirty="0" err="1">
                  <a:solidFill>
                    <a:srgbClr val="FFFFFF"/>
                  </a:solidFill>
                  <a:latin typeface="Arial" panose="020B0604020202020204" pitchFamily="34" charset="0"/>
                  <a:ea typeface="Times New Roman" panose="02020603050405020304" pitchFamily="18" charset="0"/>
                  <a:cs typeface="Arial" panose="020B0604020202020204" pitchFamily="34" charset="0"/>
                </a:rPr>
                <a:t>Algorith</a:t>
              </a:r>
              <a:r>
                <a:rPr lang="en-US" dirty="0">
                  <a:solidFill>
                    <a:srgbClr val="FFFFFF"/>
                  </a:solidFill>
                  <a:latin typeface="Arial" panose="020B0604020202020204" pitchFamily="34" charset="0"/>
                  <a:ea typeface="Times New Roman" panose="02020603050405020304" pitchFamily="18" charset="0"/>
                  <a:cs typeface="Arial" panose="020B0604020202020204" pitchFamily="34" charset="0"/>
                </a:rPr>
                <a:t> Development Framework</a:t>
              </a:r>
              <a:endParaRPr lang="en-US" dirty="0">
                <a:latin typeface="Arial" panose="020B0604020202020204" pitchFamily="34" charset="0"/>
              </a:endParaRPr>
            </a:p>
          </p:txBody>
        </p:sp>
        <p:sp>
          <p:nvSpPr>
            <p:cNvPr id="37" name="AutoShape 15"/>
            <p:cNvSpPr>
              <a:spLocks noChangeShapeType="1"/>
            </p:cNvSpPr>
            <p:nvPr/>
          </p:nvSpPr>
          <p:spPr bwMode="auto">
            <a:xfrm rot="10800000" flipV="1">
              <a:off x="4704111" y="2876503"/>
              <a:ext cx="752475" cy="304800"/>
            </a:xfrm>
            <a:prstGeom prst="bentConnector3">
              <a:avLst>
                <a:gd name="adj1" fmla="val -1944"/>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AutoShape 14"/>
            <p:cNvSpPr>
              <a:spLocks noChangeShapeType="1"/>
            </p:cNvSpPr>
            <p:nvPr/>
          </p:nvSpPr>
          <p:spPr bwMode="auto">
            <a:xfrm flipV="1">
              <a:off x="4711265" y="2835248"/>
              <a:ext cx="0" cy="3238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44" name="Straight Arrow Connector 43"/>
            <p:cNvCxnSpPr>
              <a:stCxn id="34" idx="3"/>
              <a:endCxn id="35" idx="1"/>
            </p:cNvCxnSpPr>
            <p:nvPr/>
          </p:nvCxnSpPr>
          <p:spPr>
            <a:xfrm flipV="1">
              <a:off x="4869144" y="2392400"/>
              <a:ext cx="263651" cy="841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15646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Issues </a:t>
            </a:r>
            <a:endParaRPr lang="en-US" dirty="0"/>
          </a:p>
        </p:txBody>
      </p:sp>
      <p:sp>
        <p:nvSpPr>
          <p:cNvPr id="3" name="Content Placeholder 2"/>
          <p:cNvSpPr>
            <a:spLocks noGrp="1"/>
          </p:cNvSpPr>
          <p:nvPr>
            <p:ph idx="1"/>
          </p:nvPr>
        </p:nvSpPr>
        <p:spPr/>
        <p:txBody>
          <a:bodyPr/>
          <a:lstStyle/>
          <a:p>
            <a:r>
              <a:rPr lang="en-US" sz="3200" dirty="0" smtClean="0"/>
              <a:t>Cloud Workflows for Satellite Data Processing</a:t>
            </a:r>
          </a:p>
          <a:p>
            <a:r>
              <a:rPr lang="en-US" sz="3200" dirty="0" smtClean="0"/>
              <a:t>Economy of Scale </a:t>
            </a:r>
          </a:p>
          <a:p>
            <a:r>
              <a:rPr lang="en-US" sz="3200" dirty="0" smtClean="0"/>
              <a:t>Cloud Interoperability</a:t>
            </a:r>
          </a:p>
          <a:p>
            <a:endParaRPr lang="en-US" dirty="0" smtClean="0"/>
          </a:p>
          <a:p>
            <a:endParaRPr lang="en-US" dirty="0"/>
          </a:p>
        </p:txBody>
      </p:sp>
    </p:spTree>
    <p:extLst>
      <p:ext uri="{BB962C8B-B14F-4D97-AF65-F5344CB8AC3E}">
        <p14:creationId xmlns:p14="http://schemas.microsoft.com/office/powerpoint/2010/main" val="82732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188" y="3025867"/>
            <a:ext cx="10515600" cy="1325563"/>
          </a:xfrm>
        </p:spPr>
        <p:txBody>
          <a:bodyPr>
            <a:normAutofit fontScale="90000"/>
          </a:bodyPr>
          <a:lstStyle/>
          <a:p>
            <a:pPr algn="ctr"/>
            <a:r>
              <a:rPr lang="en-US" dirty="0" smtClean="0"/>
              <a:t>Thanks</a:t>
            </a:r>
            <a:br>
              <a:rPr lang="en-US" dirty="0" smtClean="0"/>
            </a:br>
            <a:r>
              <a:rPr lang="en-US" dirty="0"/>
              <a:t/>
            </a:r>
            <a:br>
              <a:rPr lang="en-US" dirty="0"/>
            </a:br>
            <a:r>
              <a:rPr lang="en-US" dirty="0"/>
              <a:t>n</a:t>
            </a:r>
            <a:r>
              <a:rPr lang="en-US" dirty="0" smtClean="0"/>
              <a:t>itant@sac.isro.gov.in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6810" y="1795422"/>
            <a:ext cx="780356" cy="658425"/>
          </a:xfrm>
          <a:prstGeom prst="rect">
            <a:avLst/>
          </a:prstGeom>
        </p:spPr>
      </p:pic>
    </p:spTree>
    <p:extLst>
      <p:ext uri="{BB962C8B-B14F-4D97-AF65-F5344CB8AC3E}">
        <p14:creationId xmlns:p14="http://schemas.microsoft.com/office/powerpoint/2010/main" val="1112745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flipV="1">
            <a:off x="3429000" y="609600"/>
            <a:ext cx="6781800" cy="4724400"/>
          </a:xfrm>
          <a:prstGeom prst="line">
            <a:avLst/>
          </a:prstGeom>
          <a:noFill/>
          <a:ln w="38100">
            <a:solidFill>
              <a:schemeClr val="tx1"/>
            </a:solidFill>
            <a:round/>
            <a:headEnd/>
            <a:tailEnd type="triangle" w="med" len="med"/>
          </a:ln>
        </p:spPr>
        <p:txBody>
          <a:bodyPr/>
          <a:lstStyle/>
          <a:p>
            <a:endParaRPr lang="en-US"/>
          </a:p>
        </p:txBody>
      </p:sp>
      <p:sp>
        <p:nvSpPr>
          <p:cNvPr id="5123" name="Line 25"/>
          <p:cNvSpPr>
            <a:spLocks noChangeShapeType="1"/>
          </p:cNvSpPr>
          <p:nvPr/>
        </p:nvSpPr>
        <p:spPr bwMode="auto">
          <a:xfrm>
            <a:off x="3429000" y="152400"/>
            <a:ext cx="0" cy="5181600"/>
          </a:xfrm>
          <a:prstGeom prst="line">
            <a:avLst/>
          </a:prstGeom>
          <a:noFill/>
          <a:ln w="38100">
            <a:solidFill>
              <a:schemeClr val="tx1"/>
            </a:solidFill>
            <a:round/>
            <a:headEnd type="triangle" w="med" len="med"/>
            <a:tailEnd/>
          </a:ln>
        </p:spPr>
        <p:txBody>
          <a:bodyPr/>
          <a:lstStyle/>
          <a:p>
            <a:endParaRPr lang="en-US"/>
          </a:p>
        </p:txBody>
      </p:sp>
      <p:sp>
        <p:nvSpPr>
          <p:cNvPr id="5124" name="Line 26"/>
          <p:cNvSpPr>
            <a:spLocks noChangeShapeType="1"/>
          </p:cNvSpPr>
          <p:nvPr/>
        </p:nvSpPr>
        <p:spPr bwMode="auto">
          <a:xfrm>
            <a:off x="3429000" y="5334000"/>
            <a:ext cx="7239000" cy="0"/>
          </a:xfrm>
          <a:prstGeom prst="line">
            <a:avLst/>
          </a:prstGeom>
          <a:noFill/>
          <a:ln w="38100">
            <a:solidFill>
              <a:schemeClr val="tx1"/>
            </a:solidFill>
            <a:round/>
            <a:headEnd/>
            <a:tailEnd type="triangle" w="med" len="med"/>
          </a:ln>
        </p:spPr>
        <p:txBody>
          <a:bodyPr/>
          <a:lstStyle/>
          <a:p>
            <a:endParaRPr lang="en-US"/>
          </a:p>
        </p:txBody>
      </p:sp>
      <p:grpSp>
        <p:nvGrpSpPr>
          <p:cNvPr id="9" name="Group 63"/>
          <p:cNvGrpSpPr>
            <a:grpSpLocks/>
          </p:cNvGrpSpPr>
          <p:nvPr/>
        </p:nvGrpSpPr>
        <p:grpSpPr bwMode="auto">
          <a:xfrm>
            <a:off x="2971800" y="5562606"/>
            <a:ext cx="5410201" cy="1143001"/>
            <a:chOff x="1113" y="3504"/>
            <a:chExt cx="3207" cy="720"/>
          </a:xfrm>
        </p:grpSpPr>
        <p:sp>
          <p:nvSpPr>
            <p:cNvPr id="5164" name="Text Box 32"/>
            <p:cNvSpPr txBox="1">
              <a:spLocks noChangeArrowheads="1"/>
            </p:cNvSpPr>
            <p:nvPr/>
          </p:nvSpPr>
          <p:spPr bwMode="auto">
            <a:xfrm>
              <a:off x="1113" y="3506"/>
              <a:ext cx="1152" cy="407"/>
            </a:xfrm>
            <a:prstGeom prst="rect">
              <a:avLst/>
            </a:prstGeom>
            <a:noFill/>
            <a:ln w="9525">
              <a:noFill/>
              <a:miter lim="800000"/>
              <a:headEnd/>
              <a:tailEnd/>
            </a:ln>
          </p:spPr>
          <p:txBody>
            <a:bodyPr wrap="square">
              <a:spAutoFit/>
            </a:bodyPr>
            <a:lstStyle/>
            <a:p>
              <a:r>
                <a:rPr lang="en-US" dirty="0"/>
                <a:t>1</a:t>
              </a:r>
              <a:r>
                <a:rPr lang="en-US" baseline="30000" dirty="0"/>
                <a:t>st</a:t>
              </a:r>
              <a:r>
                <a:rPr lang="en-US" dirty="0"/>
                <a:t> Generation</a:t>
              </a:r>
            </a:p>
            <a:p>
              <a:r>
                <a:rPr lang="en-CA" dirty="0">
                  <a:ea typeface="Calibri"/>
                  <a:cs typeface="Times New Roman"/>
                </a:rPr>
                <a:t>1960-1972</a:t>
              </a:r>
              <a:endParaRPr lang="en-US" dirty="0"/>
            </a:p>
          </p:txBody>
        </p:sp>
        <p:sp>
          <p:nvSpPr>
            <p:cNvPr id="5165" name="Text Box 34"/>
            <p:cNvSpPr txBox="1">
              <a:spLocks noChangeArrowheads="1"/>
            </p:cNvSpPr>
            <p:nvPr/>
          </p:nvSpPr>
          <p:spPr bwMode="auto">
            <a:xfrm>
              <a:off x="2160" y="3504"/>
              <a:ext cx="1152" cy="601"/>
            </a:xfrm>
            <a:prstGeom prst="rect">
              <a:avLst/>
            </a:prstGeom>
            <a:noFill/>
            <a:ln w="9525">
              <a:noFill/>
              <a:miter lim="800000"/>
              <a:headEnd/>
              <a:tailEnd/>
            </a:ln>
          </p:spPr>
          <p:txBody>
            <a:bodyPr>
              <a:spAutoFit/>
            </a:bodyPr>
            <a:lstStyle/>
            <a:p>
              <a:pPr>
                <a:spcBef>
                  <a:spcPct val="50000"/>
                </a:spcBef>
              </a:pPr>
              <a:r>
                <a:rPr lang="en-US" sz="1600" dirty="0"/>
                <a:t>2</a:t>
              </a:r>
              <a:r>
                <a:rPr lang="en-US" sz="1600" baseline="30000" dirty="0"/>
                <a:t>nd</a:t>
              </a:r>
              <a:r>
                <a:rPr lang="en-US" sz="1600" dirty="0"/>
                <a:t> Generation </a:t>
              </a:r>
              <a:r>
                <a:rPr lang="en-CA" sz="1600" dirty="0">
                  <a:ea typeface="Calibri"/>
                  <a:cs typeface="Times New Roman"/>
                </a:rPr>
                <a:t>1972-1986</a:t>
              </a:r>
              <a:endParaRPr lang="en-US" sz="1600" dirty="0">
                <a:latin typeface="Times New Roman"/>
                <a:ea typeface="Times New Roman"/>
                <a:cs typeface="Times New Roman"/>
              </a:endParaRPr>
            </a:p>
            <a:p>
              <a:pPr>
                <a:spcBef>
                  <a:spcPct val="50000"/>
                </a:spcBef>
              </a:pPr>
              <a:endParaRPr lang="en-US" sz="1600" dirty="0">
                <a:solidFill>
                  <a:schemeClr val="bg1"/>
                </a:solidFill>
                <a:latin typeface="Times New Roman"/>
                <a:ea typeface="Times New Roman"/>
                <a:cs typeface="Times New Roman"/>
              </a:endParaRPr>
            </a:p>
          </p:txBody>
        </p:sp>
        <p:sp>
          <p:nvSpPr>
            <p:cNvPr id="5168" name="AutoShape 77"/>
            <p:cNvSpPr>
              <a:spLocks noChangeArrowheads="1"/>
            </p:cNvSpPr>
            <p:nvPr/>
          </p:nvSpPr>
          <p:spPr bwMode="auto">
            <a:xfrm>
              <a:off x="1848" y="3888"/>
              <a:ext cx="2472" cy="336"/>
            </a:xfrm>
            <a:prstGeom prst="rightArrow">
              <a:avLst>
                <a:gd name="adj1" fmla="val 50000"/>
                <a:gd name="adj2" fmla="val 167857"/>
              </a:avLst>
            </a:prstGeom>
            <a:solidFill>
              <a:srgbClr val="FF9900"/>
            </a:solidFill>
            <a:ln w="9525">
              <a:solidFill>
                <a:schemeClr val="tx1"/>
              </a:solidFill>
              <a:miter lim="800000"/>
              <a:headEnd/>
              <a:tailEnd/>
            </a:ln>
          </p:spPr>
          <p:txBody>
            <a:bodyPr wrap="none" anchor="ctr"/>
            <a:lstStyle/>
            <a:p>
              <a:pPr algn="ctr"/>
              <a:r>
                <a:rPr lang="en-US" b="1" dirty="0"/>
                <a:t>Earth Observation Generations</a:t>
              </a:r>
            </a:p>
          </p:txBody>
        </p:sp>
      </p:grpSp>
      <p:grpSp>
        <p:nvGrpSpPr>
          <p:cNvPr id="10" name="Group 62"/>
          <p:cNvGrpSpPr>
            <a:grpSpLocks/>
          </p:cNvGrpSpPr>
          <p:nvPr/>
        </p:nvGrpSpPr>
        <p:grpSpPr bwMode="auto">
          <a:xfrm>
            <a:off x="1143000" y="457200"/>
            <a:ext cx="2438400" cy="4699000"/>
            <a:chOff x="48" y="288"/>
            <a:chExt cx="1248" cy="2960"/>
          </a:xfrm>
        </p:grpSpPr>
        <p:sp>
          <p:nvSpPr>
            <p:cNvPr id="5154" name="Text Box 28"/>
            <p:cNvSpPr txBox="1">
              <a:spLocks noChangeArrowheads="1"/>
            </p:cNvSpPr>
            <p:nvPr/>
          </p:nvSpPr>
          <p:spPr bwMode="auto">
            <a:xfrm>
              <a:off x="336" y="288"/>
              <a:ext cx="816" cy="368"/>
            </a:xfrm>
            <a:prstGeom prst="rect">
              <a:avLst/>
            </a:prstGeom>
            <a:noFill/>
            <a:ln w="9525">
              <a:noFill/>
              <a:miter lim="800000"/>
              <a:headEnd/>
              <a:tailEnd/>
            </a:ln>
          </p:spPr>
          <p:txBody>
            <a:bodyPr>
              <a:spAutoFit/>
            </a:bodyPr>
            <a:lstStyle/>
            <a:p>
              <a:pPr>
                <a:spcBef>
                  <a:spcPct val="50000"/>
                </a:spcBef>
              </a:pPr>
              <a:r>
                <a:rPr lang="en-US" sz="1600" dirty="0"/>
                <a:t>Sub-meter Agile View</a:t>
              </a:r>
            </a:p>
          </p:txBody>
        </p:sp>
        <p:sp>
          <p:nvSpPr>
            <p:cNvPr id="5155" name="Text Box 33"/>
            <p:cNvSpPr txBox="1">
              <a:spLocks noChangeArrowheads="1"/>
            </p:cNvSpPr>
            <p:nvPr/>
          </p:nvSpPr>
          <p:spPr bwMode="auto">
            <a:xfrm>
              <a:off x="288" y="480"/>
              <a:ext cx="960" cy="213"/>
            </a:xfrm>
            <a:prstGeom prst="rect">
              <a:avLst/>
            </a:prstGeom>
            <a:noFill/>
            <a:ln w="9525">
              <a:noFill/>
              <a:miter lim="800000"/>
              <a:headEnd/>
              <a:tailEnd/>
            </a:ln>
          </p:spPr>
          <p:txBody>
            <a:bodyPr>
              <a:spAutoFit/>
            </a:bodyPr>
            <a:lstStyle/>
            <a:p>
              <a:pPr>
                <a:spcBef>
                  <a:spcPct val="50000"/>
                </a:spcBef>
              </a:pPr>
              <a:endParaRPr lang="en-US" sz="1600" dirty="0">
                <a:solidFill>
                  <a:schemeClr val="bg1"/>
                </a:solidFill>
              </a:endParaRPr>
            </a:p>
          </p:txBody>
        </p:sp>
        <p:sp>
          <p:nvSpPr>
            <p:cNvPr id="5158" name="Text Box 46"/>
            <p:cNvSpPr txBox="1">
              <a:spLocks noChangeArrowheads="1"/>
            </p:cNvSpPr>
            <p:nvPr/>
          </p:nvSpPr>
          <p:spPr bwMode="auto">
            <a:xfrm>
              <a:off x="288" y="2880"/>
              <a:ext cx="864" cy="368"/>
            </a:xfrm>
            <a:prstGeom prst="rect">
              <a:avLst/>
            </a:prstGeom>
            <a:noFill/>
            <a:ln w="9525">
              <a:noFill/>
              <a:miter lim="800000"/>
              <a:headEnd/>
              <a:tailEnd/>
            </a:ln>
          </p:spPr>
          <p:txBody>
            <a:bodyPr>
              <a:spAutoFit/>
            </a:bodyPr>
            <a:lstStyle/>
            <a:p>
              <a:pPr>
                <a:spcBef>
                  <a:spcPct val="50000"/>
                </a:spcBef>
              </a:pPr>
              <a:r>
                <a:rPr lang="en-US" sz="1600" dirty="0"/>
                <a:t>B&amp;W Photographs</a:t>
              </a:r>
            </a:p>
          </p:txBody>
        </p:sp>
        <p:sp>
          <p:nvSpPr>
            <p:cNvPr id="5159" name="Text Box 47"/>
            <p:cNvSpPr txBox="1">
              <a:spLocks noChangeArrowheads="1"/>
            </p:cNvSpPr>
            <p:nvPr/>
          </p:nvSpPr>
          <p:spPr bwMode="auto">
            <a:xfrm>
              <a:off x="288" y="2304"/>
              <a:ext cx="864" cy="368"/>
            </a:xfrm>
            <a:prstGeom prst="rect">
              <a:avLst/>
            </a:prstGeom>
            <a:noFill/>
            <a:ln w="9525">
              <a:noFill/>
              <a:miter lim="800000"/>
              <a:headEnd/>
              <a:tailEnd/>
            </a:ln>
          </p:spPr>
          <p:txBody>
            <a:bodyPr>
              <a:spAutoFit/>
            </a:bodyPr>
            <a:lstStyle/>
            <a:p>
              <a:pPr>
                <a:spcBef>
                  <a:spcPct val="50000"/>
                </a:spcBef>
              </a:pPr>
              <a:r>
                <a:rPr lang="en-US" sz="1600" dirty="0"/>
                <a:t>30 m Multi-Spectral</a:t>
              </a:r>
            </a:p>
          </p:txBody>
        </p:sp>
        <p:sp>
          <p:nvSpPr>
            <p:cNvPr id="5160" name="Text Box 48"/>
            <p:cNvSpPr txBox="1">
              <a:spLocks noChangeArrowheads="1"/>
            </p:cNvSpPr>
            <p:nvPr/>
          </p:nvSpPr>
          <p:spPr bwMode="auto">
            <a:xfrm>
              <a:off x="288" y="1776"/>
              <a:ext cx="960" cy="212"/>
            </a:xfrm>
            <a:prstGeom prst="rect">
              <a:avLst/>
            </a:prstGeom>
            <a:noFill/>
            <a:ln w="9525">
              <a:noFill/>
              <a:miter lim="800000"/>
              <a:headEnd/>
              <a:tailEnd/>
            </a:ln>
          </p:spPr>
          <p:txBody>
            <a:bodyPr>
              <a:spAutoFit/>
            </a:bodyPr>
            <a:lstStyle/>
            <a:p>
              <a:pPr>
                <a:spcBef>
                  <a:spcPct val="50000"/>
                </a:spcBef>
              </a:pPr>
              <a:r>
                <a:rPr lang="en-US" sz="1600" dirty="0"/>
                <a:t>10 m Stereo</a:t>
              </a:r>
            </a:p>
          </p:txBody>
        </p:sp>
        <p:sp>
          <p:nvSpPr>
            <p:cNvPr id="5161" name="Text Box 49"/>
            <p:cNvSpPr txBox="1">
              <a:spLocks noChangeArrowheads="1"/>
            </p:cNvSpPr>
            <p:nvPr/>
          </p:nvSpPr>
          <p:spPr bwMode="auto">
            <a:xfrm>
              <a:off x="240" y="1344"/>
              <a:ext cx="1056" cy="212"/>
            </a:xfrm>
            <a:prstGeom prst="rect">
              <a:avLst/>
            </a:prstGeom>
            <a:noFill/>
            <a:ln w="9525">
              <a:noFill/>
              <a:miter lim="800000"/>
              <a:headEnd/>
              <a:tailEnd/>
            </a:ln>
          </p:spPr>
          <p:txBody>
            <a:bodyPr>
              <a:spAutoFit/>
            </a:bodyPr>
            <a:lstStyle/>
            <a:p>
              <a:pPr>
                <a:spcBef>
                  <a:spcPct val="50000"/>
                </a:spcBef>
              </a:pPr>
              <a:endParaRPr lang="en-US" sz="1600" dirty="0">
                <a:solidFill>
                  <a:schemeClr val="bg1"/>
                </a:solidFill>
              </a:endParaRPr>
            </a:p>
          </p:txBody>
        </p:sp>
        <p:sp>
          <p:nvSpPr>
            <p:cNvPr id="5162" name="AutoShape 78"/>
            <p:cNvSpPr>
              <a:spLocks noChangeArrowheads="1"/>
            </p:cNvSpPr>
            <p:nvPr/>
          </p:nvSpPr>
          <p:spPr bwMode="auto">
            <a:xfrm>
              <a:off x="48" y="624"/>
              <a:ext cx="336" cy="2256"/>
            </a:xfrm>
            <a:prstGeom prst="upArrow">
              <a:avLst>
                <a:gd name="adj1" fmla="val 50000"/>
                <a:gd name="adj2" fmla="val 167857"/>
              </a:avLst>
            </a:prstGeom>
            <a:solidFill>
              <a:srgbClr val="FF9900"/>
            </a:solidFill>
            <a:ln w="9525">
              <a:solidFill>
                <a:schemeClr val="tx1"/>
              </a:solidFill>
              <a:miter lim="800000"/>
              <a:headEnd/>
              <a:tailEnd/>
            </a:ln>
          </p:spPr>
          <p:txBody>
            <a:bodyPr wrap="none" anchor="ctr"/>
            <a:lstStyle/>
            <a:p>
              <a:pPr algn="ctr"/>
              <a:r>
                <a:rPr lang="en-US" dirty="0"/>
                <a:t>R</a:t>
              </a:r>
            </a:p>
            <a:p>
              <a:pPr algn="ctr"/>
              <a:r>
                <a:rPr lang="en-US" dirty="0"/>
                <a:t>E</a:t>
              </a:r>
            </a:p>
            <a:p>
              <a:pPr algn="ctr"/>
              <a:r>
                <a:rPr lang="en-US" dirty="0"/>
                <a:t>S</a:t>
              </a:r>
            </a:p>
            <a:p>
              <a:pPr algn="ctr"/>
              <a:r>
                <a:rPr lang="en-US" dirty="0"/>
                <a:t>O</a:t>
              </a:r>
            </a:p>
            <a:p>
              <a:pPr algn="ctr"/>
              <a:r>
                <a:rPr lang="en-US" dirty="0"/>
                <a:t>L</a:t>
              </a:r>
            </a:p>
            <a:p>
              <a:pPr algn="ctr"/>
              <a:r>
                <a:rPr lang="en-US" dirty="0"/>
                <a:t>U</a:t>
              </a:r>
            </a:p>
            <a:p>
              <a:pPr algn="ctr"/>
              <a:r>
                <a:rPr lang="en-US" dirty="0"/>
                <a:t>T</a:t>
              </a:r>
            </a:p>
            <a:p>
              <a:pPr algn="ctr"/>
              <a:r>
                <a:rPr lang="en-US" dirty="0"/>
                <a:t>I</a:t>
              </a:r>
            </a:p>
            <a:p>
              <a:pPr algn="ctr"/>
              <a:r>
                <a:rPr lang="en-US" dirty="0"/>
                <a:t>O</a:t>
              </a:r>
            </a:p>
            <a:p>
              <a:pPr algn="ctr"/>
              <a:r>
                <a:rPr lang="en-US" dirty="0"/>
                <a:t>N</a:t>
              </a:r>
            </a:p>
            <a:p>
              <a:pPr algn="ctr"/>
              <a:endParaRPr lang="en-US" dirty="0"/>
            </a:p>
            <a:p>
              <a:pPr algn="ctr"/>
              <a:endParaRPr lang="en-US" dirty="0"/>
            </a:p>
            <a:p>
              <a:pPr algn="ctr"/>
              <a:endParaRPr lang="en-US" dirty="0"/>
            </a:p>
          </p:txBody>
        </p:sp>
        <p:sp>
          <p:nvSpPr>
            <p:cNvPr id="5163" name="Text Box 33"/>
            <p:cNvSpPr txBox="1">
              <a:spLocks noChangeArrowheads="1"/>
            </p:cNvSpPr>
            <p:nvPr/>
          </p:nvSpPr>
          <p:spPr bwMode="auto">
            <a:xfrm>
              <a:off x="288" y="1056"/>
              <a:ext cx="912" cy="368"/>
            </a:xfrm>
            <a:prstGeom prst="rect">
              <a:avLst/>
            </a:prstGeom>
            <a:noFill/>
            <a:ln w="9525">
              <a:noFill/>
              <a:miter lim="800000"/>
              <a:headEnd/>
              <a:tailEnd/>
            </a:ln>
          </p:spPr>
          <p:txBody>
            <a:bodyPr>
              <a:spAutoFit/>
            </a:bodyPr>
            <a:lstStyle/>
            <a:p>
              <a:pPr>
                <a:spcBef>
                  <a:spcPct val="50000"/>
                </a:spcBef>
              </a:pPr>
              <a:r>
                <a:rPr lang="en-US" sz="1600" dirty="0"/>
                <a:t>1-3 m Hyper Spectral</a:t>
              </a:r>
            </a:p>
          </p:txBody>
        </p:sp>
      </p:grpSp>
      <p:sp>
        <p:nvSpPr>
          <p:cNvPr id="70" name="Text Box 34"/>
          <p:cNvSpPr txBox="1">
            <a:spLocks noChangeArrowheads="1"/>
          </p:cNvSpPr>
          <p:nvPr/>
        </p:nvSpPr>
        <p:spPr bwMode="auto">
          <a:xfrm>
            <a:off x="6329643" y="5572900"/>
            <a:ext cx="1828800" cy="584775"/>
          </a:xfrm>
          <a:prstGeom prst="rect">
            <a:avLst/>
          </a:prstGeom>
          <a:noFill/>
          <a:ln w="9525">
            <a:noFill/>
            <a:miter lim="800000"/>
            <a:headEnd/>
            <a:tailEnd/>
          </a:ln>
        </p:spPr>
        <p:txBody>
          <a:bodyPr>
            <a:spAutoFit/>
          </a:bodyPr>
          <a:lstStyle/>
          <a:p>
            <a:r>
              <a:rPr lang="en-US" sz="1600" dirty="0"/>
              <a:t>3</a:t>
            </a:r>
            <a:r>
              <a:rPr lang="en-US" sz="1600" baseline="30000" dirty="0"/>
              <a:t>rd</a:t>
            </a:r>
            <a:r>
              <a:rPr lang="en-US" sz="1600" dirty="0"/>
              <a:t> Generation</a:t>
            </a:r>
          </a:p>
          <a:p>
            <a:r>
              <a:rPr lang="en-US" sz="1600" dirty="0"/>
              <a:t>1986-1997 </a:t>
            </a:r>
            <a:endParaRPr lang="en-US" sz="1600" dirty="0">
              <a:latin typeface="Times New Roman"/>
              <a:ea typeface="Times New Roman"/>
              <a:cs typeface="Times New Roman"/>
            </a:endParaRPr>
          </a:p>
        </p:txBody>
      </p:sp>
      <p:sp>
        <p:nvSpPr>
          <p:cNvPr id="71" name="Text Box 34"/>
          <p:cNvSpPr txBox="1">
            <a:spLocks noChangeArrowheads="1"/>
          </p:cNvSpPr>
          <p:nvPr/>
        </p:nvSpPr>
        <p:spPr bwMode="auto">
          <a:xfrm>
            <a:off x="7942729" y="5609895"/>
            <a:ext cx="1828800" cy="954107"/>
          </a:xfrm>
          <a:prstGeom prst="rect">
            <a:avLst/>
          </a:prstGeom>
          <a:noFill/>
          <a:ln w="9525">
            <a:noFill/>
            <a:miter lim="800000"/>
            <a:headEnd/>
            <a:tailEnd/>
          </a:ln>
        </p:spPr>
        <p:txBody>
          <a:bodyPr>
            <a:spAutoFit/>
          </a:bodyPr>
          <a:lstStyle/>
          <a:p>
            <a:pPr>
              <a:spcBef>
                <a:spcPct val="50000"/>
              </a:spcBef>
            </a:pPr>
            <a:r>
              <a:rPr lang="en-US" sz="1600" dirty="0"/>
              <a:t>4</a:t>
            </a:r>
            <a:r>
              <a:rPr lang="en-US" sz="1600" baseline="30000" dirty="0"/>
              <a:t>th</a:t>
            </a:r>
            <a:r>
              <a:rPr lang="en-US" sz="1600" dirty="0"/>
              <a:t> Generation 1997-2010</a:t>
            </a:r>
          </a:p>
          <a:p>
            <a:pPr>
              <a:spcBef>
                <a:spcPct val="50000"/>
              </a:spcBef>
            </a:pPr>
            <a:endParaRPr lang="en-US" sz="1600" dirty="0">
              <a:solidFill>
                <a:schemeClr val="bg1"/>
              </a:solidFill>
              <a:latin typeface="Times New Roman"/>
              <a:ea typeface="Times New Roman"/>
              <a:cs typeface="Times New Roman"/>
            </a:endParaRPr>
          </a:p>
        </p:txBody>
      </p:sp>
      <p:sp>
        <p:nvSpPr>
          <p:cNvPr id="72" name="Text Box 34"/>
          <p:cNvSpPr txBox="1">
            <a:spLocks noChangeArrowheads="1"/>
          </p:cNvSpPr>
          <p:nvPr/>
        </p:nvSpPr>
        <p:spPr bwMode="auto">
          <a:xfrm>
            <a:off x="9572865" y="5596449"/>
            <a:ext cx="2019525" cy="584775"/>
          </a:xfrm>
          <a:prstGeom prst="rect">
            <a:avLst/>
          </a:prstGeom>
          <a:noFill/>
          <a:ln w="9525">
            <a:noFill/>
            <a:miter lim="800000"/>
            <a:headEnd/>
            <a:tailEnd/>
          </a:ln>
        </p:spPr>
        <p:txBody>
          <a:bodyPr wrap="square">
            <a:spAutoFit/>
          </a:bodyPr>
          <a:lstStyle/>
          <a:p>
            <a:r>
              <a:rPr lang="en-US" sz="1600" dirty="0"/>
              <a:t>5</a:t>
            </a:r>
            <a:r>
              <a:rPr lang="en-US" sz="1600" baseline="30000" dirty="0"/>
              <a:t>th</a:t>
            </a:r>
            <a:r>
              <a:rPr lang="en-US" sz="1600" dirty="0"/>
              <a:t> Generation </a:t>
            </a:r>
          </a:p>
          <a:p>
            <a:r>
              <a:rPr lang="en-CA" sz="1600" dirty="0">
                <a:latin typeface="Times New Roman"/>
                <a:ea typeface="Times New Roman"/>
                <a:cs typeface="Times New Roman"/>
              </a:rPr>
              <a:t>2010-2020</a:t>
            </a:r>
            <a:endParaRPr lang="en-US" sz="1600" dirty="0">
              <a:latin typeface="Times New Roman"/>
              <a:ea typeface="Times New Roman"/>
              <a:cs typeface="Times New Roman"/>
            </a:endParaRPr>
          </a:p>
        </p:txBody>
      </p:sp>
      <p:sp>
        <p:nvSpPr>
          <p:cNvPr id="73" name="TextBox 72"/>
          <p:cNvSpPr txBox="1"/>
          <p:nvPr/>
        </p:nvSpPr>
        <p:spPr>
          <a:xfrm>
            <a:off x="8054788" y="304800"/>
            <a:ext cx="2308412" cy="369332"/>
          </a:xfrm>
          <a:prstGeom prst="rect">
            <a:avLst/>
          </a:prstGeom>
          <a:noFill/>
        </p:spPr>
        <p:txBody>
          <a:bodyPr wrap="square" rtlCol="0">
            <a:spAutoFit/>
          </a:bodyPr>
          <a:lstStyle/>
          <a:p>
            <a:r>
              <a:rPr lang="en-US" dirty="0"/>
              <a:t>Cloud Computing</a:t>
            </a:r>
          </a:p>
        </p:txBody>
      </p:sp>
      <p:sp>
        <p:nvSpPr>
          <p:cNvPr id="74" name="TextBox 73"/>
          <p:cNvSpPr txBox="1"/>
          <p:nvPr/>
        </p:nvSpPr>
        <p:spPr>
          <a:xfrm>
            <a:off x="6781800" y="1103532"/>
            <a:ext cx="2438400" cy="369332"/>
          </a:xfrm>
          <a:prstGeom prst="rect">
            <a:avLst/>
          </a:prstGeom>
          <a:noFill/>
        </p:spPr>
        <p:txBody>
          <a:bodyPr wrap="square" rtlCol="0">
            <a:spAutoFit/>
          </a:bodyPr>
          <a:lstStyle/>
          <a:p>
            <a:r>
              <a:rPr lang="en-US" dirty="0"/>
              <a:t>Grid Computing</a:t>
            </a:r>
          </a:p>
        </p:txBody>
      </p:sp>
      <p:sp>
        <p:nvSpPr>
          <p:cNvPr id="75" name="TextBox 74"/>
          <p:cNvSpPr txBox="1"/>
          <p:nvPr/>
        </p:nvSpPr>
        <p:spPr>
          <a:xfrm>
            <a:off x="4457700" y="1905001"/>
            <a:ext cx="3771900" cy="646331"/>
          </a:xfrm>
          <a:prstGeom prst="rect">
            <a:avLst/>
          </a:prstGeom>
          <a:noFill/>
        </p:spPr>
        <p:txBody>
          <a:bodyPr wrap="square" rtlCol="0">
            <a:spAutoFit/>
          </a:bodyPr>
          <a:lstStyle/>
          <a:p>
            <a:r>
              <a:rPr lang="en-US" dirty="0"/>
              <a:t>Distributed and Cluster Based Computing</a:t>
            </a:r>
          </a:p>
        </p:txBody>
      </p:sp>
      <p:sp>
        <p:nvSpPr>
          <p:cNvPr id="76" name="TextBox 75"/>
          <p:cNvSpPr txBox="1"/>
          <p:nvPr/>
        </p:nvSpPr>
        <p:spPr>
          <a:xfrm>
            <a:off x="3536574" y="3098620"/>
            <a:ext cx="2743200" cy="369332"/>
          </a:xfrm>
          <a:prstGeom prst="rect">
            <a:avLst/>
          </a:prstGeom>
          <a:noFill/>
        </p:spPr>
        <p:txBody>
          <a:bodyPr wrap="square" rtlCol="0">
            <a:spAutoFit/>
          </a:bodyPr>
          <a:lstStyle/>
          <a:p>
            <a:r>
              <a:rPr lang="en-US" dirty="0"/>
              <a:t>Monolithic Computing</a:t>
            </a:r>
          </a:p>
        </p:txBody>
      </p:sp>
      <p:sp>
        <p:nvSpPr>
          <p:cNvPr id="77" name="TextBox 76"/>
          <p:cNvSpPr txBox="1"/>
          <p:nvPr/>
        </p:nvSpPr>
        <p:spPr>
          <a:xfrm>
            <a:off x="3429000" y="3810000"/>
            <a:ext cx="1828800" cy="646331"/>
          </a:xfrm>
          <a:prstGeom prst="rect">
            <a:avLst/>
          </a:prstGeom>
          <a:noFill/>
        </p:spPr>
        <p:txBody>
          <a:bodyPr wrap="square" rtlCol="0">
            <a:spAutoFit/>
          </a:bodyPr>
          <a:lstStyle/>
          <a:p>
            <a:r>
              <a:rPr lang="en-US" dirty="0"/>
              <a:t>Limited Digital Processing</a:t>
            </a:r>
          </a:p>
        </p:txBody>
      </p:sp>
      <p:sp>
        <p:nvSpPr>
          <p:cNvPr id="78" name="TextBox 77"/>
          <p:cNvSpPr txBox="1"/>
          <p:nvPr/>
        </p:nvSpPr>
        <p:spPr>
          <a:xfrm>
            <a:off x="9105900" y="1427081"/>
            <a:ext cx="1752600" cy="646331"/>
          </a:xfrm>
          <a:prstGeom prst="rect">
            <a:avLst/>
          </a:prstGeom>
          <a:noFill/>
        </p:spPr>
        <p:txBody>
          <a:bodyPr wrap="square" rtlCol="0">
            <a:spAutoFit/>
          </a:bodyPr>
          <a:lstStyle/>
          <a:p>
            <a:r>
              <a:rPr lang="en-US" dirty="0"/>
              <a:t>Service Oriented Architecture</a:t>
            </a:r>
          </a:p>
        </p:txBody>
      </p:sp>
      <p:sp>
        <p:nvSpPr>
          <p:cNvPr id="79" name="TextBox 78"/>
          <p:cNvSpPr txBox="1"/>
          <p:nvPr/>
        </p:nvSpPr>
        <p:spPr>
          <a:xfrm>
            <a:off x="7728585" y="2535440"/>
            <a:ext cx="2057400" cy="646331"/>
          </a:xfrm>
          <a:prstGeom prst="rect">
            <a:avLst/>
          </a:prstGeom>
          <a:noFill/>
        </p:spPr>
        <p:txBody>
          <a:bodyPr wrap="square" rtlCol="0">
            <a:spAutoFit/>
          </a:bodyPr>
          <a:lstStyle/>
          <a:p>
            <a:r>
              <a:rPr lang="en-US" dirty="0"/>
              <a:t>Component Based Architecture</a:t>
            </a:r>
          </a:p>
        </p:txBody>
      </p:sp>
      <p:sp>
        <p:nvSpPr>
          <p:cNvPr id="80" name="TextBox 79"/>
          <p:cNvSpPr txBox="1"/>
          <p:nvPr/>
        </p:nvSpPr>
        <p:spPr>
          <a:xfrm>
            <a:off x="6400800" y="3429001"/>
            <a:ext cx="2057400" cy="646331"/>
          </a:xfrm>
          <a:prstGeom prst="rect">
            <a:avLst/>
          </a:prstGeom>
          <a:noFill/>
        </p:spPr>
        <p:txBody>
          <a:bodyPr wrap="square" rtlCol="0">
            <a:spAutoFit/>
          </a:bodyPr>
          <a:lstStyle/>
          <a:p>
            <a:r>
              <a:rPr lang="en-US" dirty="0"/>
              <a:t>Modular Programming</a:t>
            </a:r>
          </a:p>
        </p:txBody>
      </p:sp>
      <p:sp>
        <p:nvSpPr>
          <p:cNvPr id="81" name="TextBox 80"/>
          <p:cNvSpPr txBox="1"/>
          <p:nvPr/>
        </p:nvSpPr>
        <p:spPr>
          <a:xfrm>
            <a:off x="4648200" y="4572001"/>
            <a:ext cx="2057400" cy="646331"/>
          </a:xfrm>
          <a:prstGeom prst="rect">
            <a:avLst/>
          </a:prstGeom>
          <a:noFill/>
        </p:spPr>
        <p:txBody>
          <a:bodyPr wrap="square" rtlCol="0">
            <a:spAutoFit/>
          </a:bodyPr>
          <a:lstStyle/>
          <a:p>
            <a:r>
              <a:rPr lang="en-US" dirty="0"/>
              <a:t>Visual Interpretation</a:t>
            </a:r>
          </a:p>
        </p:txBody>
      </p:sp>
      <p:sp>
        <p:nvSpPr>
          <p:cNvPr id="82" name="TextBox 81"/>
          <p:cNvSpPr txBox="1"/>
          <p:nvPr/>
        </p:nvSpPr>
        <p:spPr>
          <a:xfrm>
            <a:off x="3124200" y="152401"/>
            <a:ext cx="5715000" cy="830997"/>
          </a:xfrm>
          <a:prstGeom prst="rect">
            <a:avLst/>
          </a:prstGeom>
          <a:noFill/>
        </p:spPr>
        <p:txBody>
          <a:bodyPr wrap="square" rtlCol="0">
            <a:spAutoFit/>
          </a:bodyPr>
          <a:lstStyle/>
          <a:p>
            <a:pPr algn="ctr"/>
            <a:r>
              <a:rPr lang="en-US" sz="2400" b="1" dirty="0"/>
              <a:t> Background </a:t>
            </a:r>
          </a:p>
          <a:p>
            <a:pPr algn="ctr"/>
            <a:r>
              <a:rPr lang="en-US" sz="2400" b="1" dirty="0"/>
              <a:t>Technology Roadmap</a:t>
            </a:r>
          </a:p>
        </p:txBody>
      </p:sp>
    </p:spTree>
    <p:extLst>
      <p:ext uri="{BB962C8B-B14F-4D97-AF65-F5344CB8AC3E}">
        <p14:creationId xmlns:p14="http://schemas.microsoft.com/office/powerpoint/2010/main" val="2280463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Satellite Data Processing Overview</a:t>
            </a:r>
            <a:endParaRPr lang="en-US" dirty="0"/>
          </a:p>
        </p:txBody>
      </p:sp>
      <p:grpSp>
        <p:nvGrpSpPr>
          <p:cNvPr id="54274" name="Group 2"/>
          <p:cNvGrpSpPr>
            <a:grpSpLocks/>
          </p:cNvGrpSpPr>
          <p:nvPr/>
        </p:nvGrpSpPr>
        <p:grpSpPr bwMode="auto">
          <a:xfrm>
            <a:off x="1931826" y="1609725"/>
            <a:ext cx="8507574" cy="4714875"/>
            <a:chOff x="2551" y="7191"/>
            <a:chExt cx="8588" cy="4571"/>
          </a:xfrm>
        </p:grpSpPr>
        <p:sp>
          <p:nvSpPr>
            <p:cNvPr id="54275" name="Text Box 3"/>
            <p:cNvSpPr txBox="1">
              <a:spLocks noChangeArrowheads="1"/>
            </p:cNvSpPr>
            <p:nvPr/>
          </p:nvSpPr>
          <p:spPr bwMode="auto">
            <a:xfrm>
              <a:off x="4645" y="7191"/>
              <a:ext cx="1289" cy="907"/>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Data Acquisition System</a:t>
              </a:r>
              <a:endParaRPr lang="en-US" sz="1600">
                <a:latin typeface="Arial" pitchFamily="34" charset="0"/>
                <a:cs typeface="Arial" pitchFamily="34" charset="0"/>
              </a:endParaRPr>
            </a:p>
          </p:txBody>
        </p:sp>
        <p:sp>
          <p:nvSpPr>
            <p:cNvPr id="54276" name="Text Box 4"/>
            <p:cNvSpPr txBox="1">
              <a:spLocks noChangeArrowheads="1"/>
            </p:cNvSpPr>
            <p:nvPr/>
          </p:nvSpPr>
          <p:spPr bwMode="auto">
            <a:xfrm>
              <a:off x="4645" y="8305"/>
              <a:ext cx="1289" cy="814"/>
            </a:xfrm>
            <a:prstGeom prst="rect">
              <a:avLst/>
            </a:prstGeom>
            <a:solidFill>
              <a:srgbClr val="FFCC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Browse &amp; Accession Catalogue</a:t>
              </a:r>
              <a:endParaRPr lang="en-US" sz="1600">
                <a:latin typeface="Arial" pitchFamily="34" charset="0"/>
                <a:cs typeface="Arial" pitchFamily="34" charset="0"/>
              </a:endParaRPr>
            </a:p>
          </p:txBody>
        </p:sp>
        <p:sp>
          <p:nvSpPr>
            <p:cNvPr id="54277" name="Text Box 5"/>
            <p:cNvSpPr txBox="1">
              <a:spLocks noChangeArrowheads="1"/>
            </p:cNvSpPr>
            <p:nvPr/>
          </p:nvSpPr>
          <p:spPr bwMode="auto">
            <a:xfrm>
              <a:off x="2551" y="8275"/>
              <a:ext cx="1450" cy="765"/>
            </a:xfrm>
            <a:prstGeom prst="rect">
              <a:avLst/>
            </a:prstGeom>
            <a:solidFill>
              <a:srgbClr val="CC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Information Management System</a:t>
              </a:r>
              <a:endParaRPr lang="en-US" sz="1600">
                <a:latin typeface="Arial" pitchFamily="34" charset="0"/>
                <a:cs typeface="Arial" pitchFamily="34" charset="0"/>
              </a:endParaRPr>
            </a:p>
          </p:txBody>
        </p:sp>
        <p:sp>
          <p:nvSpPr>
            <p:cNvPr id="54278" name="Text Box 6"/>
            <p:cNvSpPr txBox="1">
              <a:spLocks noChangeArrowheads="1"/>
            </p:cNvSpPr>
            <p:nvPr/>
          </p:nvSpPr>
          <p:spPr bwMode="auto">
            <a:xfrm>
              <a:off x="4645" y="9571"/>
              <a:ext cx="1289" cy="716"/>
            </a:xfrm>
            <a:prstGeom prst="rect">
              <a:avLst/>
            </a:prstGeom>
            <a:solidFill>
              <a:srgbClr val="CC99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Data Products System</a:t>
              </a:r>
              <a:endParaRPr lang="en-US" sz="1600">
                <a:latin typeface="Arial" pitchFamily="34" charset="0"/>
                <a:cs typeface="Arial" pitchFamily="34" charset="0"/>
              </a:endParaRPr>
            </a:p>
          </p:txBody>
        </p:sp>
        <p:sp>
          <p:nvSpPr>
            <p:cNvPr id="54279" name="Text Box 7"/>
            <p:cNvSpPr txBox="1">
              <a:spLocks noChangeArrowheads="1"/>
            </p:cNvSpPr>
            <p:nvPr/>
          </p:nvSpPr>
          <p:spPr bwMode="auto">
            <a:xfrm>
              <a:off x="4645" y="10559"/>
              <a:ext cx="1450" cy="955"/>
            </a:xfrm>
            <a:prstGeom prst="rect">
              <a:avLst/>
            </a:prstGeom>
            <a:solidFill>
              <a:srgbClr val="FF99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Value Added Data Products System</a:t>
              </a:r>
              <a:endParaRPr lang="en-US" sz="1600">
                <a:latin typeface="Arial" pitchFamily="34" charset="0"/>
                <a:cs typeface="Arial" pitchFamily="34" charset="0"/>
              </a:endParaRPr>
            </a:p>
          </p:txBody>
        </p:sp>
        <p:sp>
          <p:nvSpPr>
            <p:cNvPr id="54280" name="Line 8"/>
            <p:cNvSpPr>
              <a:spLocks noChangeShapeType="1"/>
            </p:cNvSpPr>
            <p:nvPr/>
          </p:nvSpPr>
          <p:spPr bwMode="auto">
            <a:xfrm>
              <a:off x="5289" y="8128"/>
              <a:ext cx="0" cy="35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81" name="Line 9"/>
            <p:cNvSpPr>
              <a:spLocks noChangeShapeType="1"/>
            </p:cNvSpPr>
            <p:nvPr/>
          </p:nvSpPr>
          <p:spPr bwMode="auto">
            <a:xfrm>
              <a:off x="5289" y="10210"/>
              <a:ext cx="0" cy="35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82" name="Line 10"/>
            <p:cNvSpPr>
              <a:spLocks noChangeShapeType="1"/>
            </p:cNvSpPr>
            <p:nvPr/>
          </p:nvSpPr>
          <p:spPr bwMode="auto">
            <a:xfrm>
              <a:off x="6095" y="11101"/>
              <a:ext cx="80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83" name="Oval 11"/>
            <p:cNvSpPr>
              <a:spLocks noChangeArrowheads="1"/>
            </p:cNvSpPr>
            <p:nvPr/>
          </p:nvSpPr>
          <p:spPr bwMode="auto">
            <a:xfrm>
              <a:off x="6678" y="10728"/>
              <a:ext cx="1485" cy="679"/>
            </a:xfrm>
            <a:prstGeom prst="ellipse">
              <a:avLst/>
            </a:prstGeom>
            <a:solidFill>
              <a:srgbClr val="FFFF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600" dirty="0">
                  <a:latin typeface="Times New Roman" pitchFamily="18" charset="0"/>
                  <a:cs typeface="Arial" pitchFamily="34" charset="0"/>
                </a:rPr>
                <a:t>Products</a:t>
              </a:r>
              <a:endParaRPr lang="en-US" sz="1600" dirty="0">
                <a:latin typeface="Arial" pitchFamily="34" charset="0"/>
                <a:cs typeface="Arial" pitchFamily="34" charset="0"/>
              </a:endParaRPr>
            </a:p>
          </p:txBody>
        </p:sp>
        <p:sp>
          <p:nvSpPr>
            <p:cNvPr id="54284" name="Oval 12"/>
            <p:cNvSpPr>
              <a:spLocks noChangeArrowheads="1"/>
            </p:cNvSpPr>
            <p:nvPr/>
          </p:nvSpPr>
          <p:spPr bwMode="auto">
            <a:xfrm>
              <a:off x="6739" y="9619"/>
              <a:ext cx="1450" cy="598"/>
            </a:xfrm>
            <a:prstGeom prst="ellipse">
              <a:avLst/>
            </a:prstGeom>
            <a:solidFill>
              <a:srgbClr val="FFFF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600">
                  <a:latin typeface="Times New Roman" pitchFamily="18" charset="0"/>
                  <a:cs typeface="Arial" pitchFamily="34" charset="0"/>
                </a:rPr>
                <a:t>Products</a:t>
              </a:r>
              <a:endParaRPr lang="en-US" sz="1600">
                <a:latin typeface="Arial" pitchFamily="34" charset="0"/>
                <a:cs typeface="Arial" pitchFamily="34" charset="0"/>
              </a:endParaRPr>
            </a:p>
          </p:txBody>
        </p:sp>
        <p:sp>
          <p:nvSpPr>
            <p:cNvPr id="54285" name="Line 13"/>
            <p:cNvSpPr>
              <a:spLocks noChangeShapeType="1"/>
            </p:cNvSpPr>
            <p:nvPr/>
          </p:nvSpPr>
          <p:spPr bwMode="auto">
            <a:xfrm>
              <a:off x="5934" y="9993"/>
              <a:ext cx="80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86" name="Line 14"/>
            <p:cNvSpPr>
              <a:spLocks noChangeShapeType="1"/>
            </p:cNvSpPr>
            <p:nvPr/>
          </p:nvSpPr>
          <p:spPr bwMode="auto">
            <a:xfrm>
              <a:off x="5934" y="8098"/>
              <a:ext cx="644" cy="35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87" name="Line 15"/>
            <p:cNvSpPr>
              <a:spLocks noChangeShapeType="1"/>
            </p:cNvSpPr>
            <p:nvPr/>
          </p:nvSpPr>
          <p:spPr bwMode="auto">
            <a:xfrm flipH="1">
              <a:off x="5934" y="8633"/>
              <a:ext cx="64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88" name="Line 16"/>
            <p:cNvSpPr>
              <a:spLocks noChangeShapeType="1"/>
            </p:cNvSpPr>
            <p:nvPr/>
          </p:nvSpPr>
          <p:spPr bwMode="auto">
            <a:xfrm flipH="1">
              <a:off x="5934" y="9363"/>
              <a:ext cx="644" cy="35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89" name="Line 17"/>
            <p:cNvSpPr>
              <a:spLocks noChangeShapeType="1"/>
            </p:cNvSpPr>
            <p:nvPr/>
          </p:nvSpPr>
          <p:spPr bwMode="auto">
            <a:xfrm>
              <a:off x="4323" y="8060"/>
              <a:ext cx="0" cy="298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54290" name="Line 18"/>
            <p:cNvSpPr>
              <a:spLocks noChangeShapeType="1"/>
            </p:cNvSpPr>
            <p:nvPr/>
          </p:nvSpPr>
          <p:spPr bwMode="auto">
            <a:xfrm>
              <a:off x="4323" y="11040"/>
              <a:ext cx="32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91" name="Line 19"/>
            <p:cNvSpPr>
              <a:spLocks noChangeShapeType="1"/>
            </p:cNvSpPr>
            <p:nvPr/>
          </p:nvSpPr>
          <p:spPr bwMode="auto">
            <a:xfrm>
              <a:off x="4323" y="9993"/>
              <a:ext cx="32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92" name="Line 20"/>
            <p:cNvSpPr>
              <a:spLocks noChangeShapeType="1"/>
            </p:cNvSpPr>
            <p:nvPr/>
          </p:nvSpPr>
          <p:spPr bwMode="auto">
            <a:xfrm>
              <a:off x="4323" y="8633"/>
              <a:ext cx="32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93" name="Line 21"/>
            <p:cNvSpPr>
              <a:spLocks noChangeShapeType="1"/>
            </p:cNvSpPr>
            <p:nvPr/>
          </p:nvSpPr>
          <p:spPr bwMode="auto">
            <a:xfrm>
              <a:off x="4001" y="8395"/>
              <a:ext cx="32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94" name="Line 22"/>
            <p:cNvSpPr>
              <a:spLocks noChangeShapeType="1"/>
            </p:cNvSpPr>
            <p:nvPr/>
          </p:nvSpPr>
          <p:spPr bwMode="auto">
            <a:xfrm>
              <a:off x="4323" y="8060"/>
              <a:ext cx="32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95" name="Text Box 23"/>
            <p:cNvSpPr txBox="1">
              <a:spLocks noChangeArrowheads="1"/>
            </p:cNvSpPr>
            <p:nvPr/>
          </p:nvSpPr>
          <p:spPr bwMode="auto">
            <a:xfrm>
              <a:off x="8911" y="9508"/>
              <a:ext cx="1289" cy="717"/>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Data Quality Check</a:t>
              </a:r>
              <a:endParaRPr lang="en-US" sz="1600">
                <a:latin typeface="Arial" pitchFamily="34" charset="0"/>
                <a:cs typeface="Arial" pitchFamily="34" charset="0"/>
              </a:endParaRPr>
            </a:p>
          </p:txBody>
        </p:sp>
        <p:sp>
          <p:nvSpPr>
            <p:cNvPr id="54296" name="Text Box 24"/>
            <p:cNvSpPr txBox="1">
              <a:spLocks noChangeArrowheads="1"/>
            </p:cNvSpPr>
            <p:nvPr/>
          </p:nvSpPr>
          <p:spPr bwMode="auto">
            <a:xfrm>
              <a:off x="8911" y="11046"/>
              <a:ext cx="1289" cy="716"/>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Data Quality Evaluation</a:t>
              </a:r>
              <a:endParaRPr lang="en-US" sz="1600">
                <a:latin typeface="Arial" pitchFamily="34" charset="0"/>
                <a:cs typeface="Arial" pitchFamily="34" charset="0"/>
              </a:endParaRPr>
            </a:p>
          </p:txBody>
        </p:sp>
        <p:sp>
          <p:nvSpPr>
            <p:cNvPr id="54297" name="Line 25"/>
            <p:cNvSpPr>
              <a:spLocks noChangeShapeType="1"/>
            </p:cNvSpPr>
            <p:nvPr/>
          </p:nvSpPr>
          <p:spPr bwMode="auto">
            <a:xfrm>
              <a:off x="8537" y="8224"/>
              <a:ext cx="0" cy="2949"/>
            </a:xfrm>
            <a:prstGeom prst="line">
              <a:avLst/>
            </a:prstGeom>
            <a:noFill/>
            <a:ln w="9525">
              <a:solidFill>
                <a:srgbClr val="000000"/>
              </a:solidFill>
              <a:round/>
              <a:headEnd type="stealth" w="med" len="med"/>
              <a:tailEnd/>
            </a:ln>
          </p:spPr>
          <p:txBody>
            <a:bodyPr vert="horz" wrap="square" lIns="91440" tIns="45720" rIns="91440" bIns="45720" numCol="1" anchor="t" anchorCtr="0" compatLnSpc="1">
              <a:prstTxWarp prst="textNoShape">
                <a:avLst/>
              </a:prstTxWarp>
            </a:bodyPr>
            <a:lstStyle/>
            <a:p>
              <a:endParaRPr lang="en-US" sz="1600"/>
            </a:p>
          </p:txBody>
        </p:sp>
        <p:sp>
          <p:nvSpPr>
            <p:cNvPr id="54298" name="Line 26"/>
            <p:cNvSpPr>
              <a:spLocks noChangeShapeType="1"/>
            </p:cNvSpPr>
            <p:nvPr/>
          </p:nvSpPr>
          <p:spPr bwMode="auto">
            <a:xfrm>
              <a:off x="8537" y="9712"/>
              <a:ext cx="37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299" name="Line 27"/>
            <p:cNvSpPr>
              <a:spLocks noChangeShapeType="1"/>
            </p:cNvSpPr>
            <p:nvPr/>
          </p:nvSpPr>
          <p:spPr bwMode="auto">
            <a:xfrm>
              <a:off x="8537" y="11173"/>
              <a:ext cx="37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300" name="Line 28"/>
            <p:cNvSpPr>
              <a:spLocks noChangeShapeType="1"/>
            </p:cNvSpPr>
            <p:nvPr/>
          </p:nvSpPr>
          <p:spPr bwMode="auto">
            <a:xfrm>
              <a:off x="8163" y="10011"/>
              <a:ext cx="37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4301" name="Line 29"/>
            <p:cNvSpPr>
              <a:spLocks noChangeShapeType="1"/>
            </p:cNvSpPr>
            <p:nvPr/>
          </p:nvSpPr>
          <p:spPr bwMode="auto">
            <a:xfrm>
              <a:off x="8163" y="11116"/>
              <a:ext cx="37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cxnSp>
          <p:nvCxnSpPr>
            <p:cNvPr id="54302" name="AutoShape 30"/>
            <p:cNvCxnSpPr>
              <a:cxnSpLocks noChangeShapeType="1"/>
            </p:cNvCxnSpPr>
            <p:nvPr/>
          </p:nvCxnSpPr>
          <p:spPr bwMode="auto">
            <a:xfrm flipV="1">
              <a:off x="9512" y="8773"/>
              <a:ext cx="0" cy="685"/>
            </a:xfrm>
            <a:prstGeom prst="straightConnector1">
              <a:avLst/>
            </a:prstGeom>
            <a:noFill/>
            <a:ln w="9525">
              <a:solidFill>
                <a:srgbClr val="000000"/>
              </a:solidFill>
              <a:round/>
              <a:headEnd/>
              <a:tailEnd type="triangle" w="med" len="med"/>
            </a:ln>
          </p:spPr>
        </p:cxnSp>
        <p:cxnSp>
          <p:nvCxnSpPr>
            <p:cNvPr id="54303" name="AutoShape 31"/>
            <p:cNvCxnSpPr>
              <a:cxnSpLocks noChangeShapeType="1"/>
            </p:cNvCxnSpPr>
            <p:nvPr/>
          </p:nvCxnSpPr>
          <p:spPr bwMode="auto">
            <a:xfrm flipV="1">
              <a:off x="3121" y="8976"/>
              <a:ext cx="30" cy="744"/>
            </a:xfrm>
            <a:prstGeom prst="straightConnector1">
              <a:avLst/>
            </a:prstGeom>
            <a:noFill/>
            <a:ln w="9525">
              <a:solidFill>
                <a:srgbClr val="000000"/>
              </a:solidFill>
              <a:round/>
              <a:headEnd/>
              <a:tailEnd type="triangle" w="med" len="med"/>
            </a:ln>
          </p:spPr>
        </p:cxnSp>
        <p:sp>
          <p:nvSpPr>
            <p:cNvPr id="54304" name="Text Box 32"/>
            <p:cNvSpPr txBox="1">
              <a:spLocks noChangeArrowheads="1"/>
            </p:cNvSpPr>
            <p:nvPr/>
          </p:nvSpPr>
          <p:spPr bwMode="auto">
            <a:xfrm>
              <a:off x="2678" y="10211"/>
              <a:ext cx="1305" cy="42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dirty="0">
                  <a:latin typeface="Calibri" pitchFamily="34" charset="0"/>
                  <a:cs typeface="Arial" pitchFamily="34" charset="0"/>
                </a:rPr>
                <a:t>User Request</a:t>
              </a:r>
              <a:endParaRPr lang="en-US" sz="1600" dirty="0">
                <a:latin typeface="Arial" pitchFamily="34" charset="0"/>
                <a:cs typeface="Arial" pitchFamily="34" charset="0"/>
              </a:endParaRPr>
            </a:p>
          </p:txBody>
        </p:sp>
        <p:sp>
          <p:nvSpPr>
            <p:cNvPr id="54305" name="Oval 33"/>
            <p:cNvSpPr>
              <a:spLocks noChangeArrowheads="1"/>
            </p:cNvSpPr>
            <p:nvPr/>
          </p:nvSpPr>
          <p:spPr bwMode="auto">
            <a:xfrm>
              <a:off x="9612" y="8556"/>
              <a:ext cx="1527" cy="674"/>
            </a:xfrm>
            <a:prstGeom prst="ellipse">
              <a:avLst/>
            </a:pr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Products</a:t>
              </a:r>
              <a:endParaRPr lang="en-US" sz="1600">
                <a:latin typeface="Arial" pitchFamily="34" charset="0"/>
                <a:cs typeface="Arial" pitchFamily="34" charset="0"/>
              </a:endParaRPr>
            </a:p>
          </p:txBody>
        </p:sp>
        <p:cxnSp>
          <p:nvCxnSpPr>
            <p:cNvPr id="54306" name="AutoShape 34"/>
            <p:cNvCxnSpPr>
              <a:cxnSpLocks noChangeShapeType="1"/>
            </p:cNvCxnSpPr>
            <p:nvPr/>
          </p:nvCxnSpPr>
          <p:spPr bwMode="auto">
            <a:xfrm>
              <a:off x="3631" y="7507"/>
              <a:ext cx="1014" cy="375"/>
            </a:xfrm>
            <a:prstGeom prst="straightConnector1">
              <a:avLst/>
            </a:prstGeom>
            <a:noFill/>
            <a:ln w="9525">
              <a:solidFill>
                <a:srgbClr val="000000"/>
              </a:solidFill>
              <a:round/>
              <a:headEnd/>
              <a:tailEnd type="triangle" w="med" len="med"/>
            </a:ln>
          </p:spPr>
        </p:cxnSp>
        <p:sp>
          <p:nvSpPr>
            <p:cNvPr id="54307" name="AutoShape 35"/>
            <p:cNvSpPr>
              <a:spLocks noChangeArrowheads="1"/>
            </p:cNvSpPr>
            <p:nvPr/>
          </p:nvSpPr>
          <p:spPr bwMode="auto">
            <a:xfrm>
              <a:off x="6496" y="8408"/>
              <a:ext cx="1050" cy="1003"/>
            </a:xfrm>
            <a:prstGeom prst="flowChartMagneticDisk">
              <a:avLst/>
            </a:prstGeom>
            <a:solidFill>
              <a:srgbClr val="8DB3E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Data Archive</a:t>
              </a:r>
              <a:endParaRPr lang="en-US" sz="1600">
                <a:latin typeface="Arial" pitchFamily="34" charset="0"/>
                <a:cs typeface="Arial" pitchFamily="34" charset="0"/>
              </a:endParaRPr>
            </a:p>
          </p:txBody>
        </p:sp>
        <p:sp>
          <p:nvSpPr>
            <p:cNvPr id="54308" name="AutoShape 36"/>
            <p:cNvSpPr>
              <a:spLocks noChangeArrowheads="1"/>
            </p:cNvSpPr>
            <p:nvPr/>
          </p:nvSpPr>
          <p:spPr bwMode="auto">
            <a:xfrm>
              <a:off x="7861" y="7621"/>
              <a:ext cx="1050" cy="1003"/>
            </a:xfrm>
            <a:prstGeom prst="flowChartMagneticDisk">
              <a:avLst/>
            </a:prstGeom>
            <a:solidFill>
              <a:srgbClr val="8DB3E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600">
                  <a:latin typeface="Calibri" pitchFamily="34" charset="0"/>
                  <a:cs typeface="Arial" pitchFamily="34" charset="0"/>
                </a:rPr>
                <a:t>Product Archive</a:t>
              </a:r>
              <a:endParaRPr lang="en-US" sz="1600">
                <a:latin typeface="Arial" pitchFamily="34" charset="0"/>
                <a:cs typeface="Arial" pitchFamily="34" charset="0"/>
              </a:endParaRPr>
            </a:p>
          </p:txBody>
        </p:sp>
      </p:grpSp>
      <p:pic>
        <p:nvPicPr>
          <p:cNvPr id="39" name="Picture 38" descr="Resourcesat-2.jpg"/>
          <p:cNvPicPr/>
          <p:nvPr/>
        </p:nvPicPr>
        <p:blipFill>
          <a:blip r:embed="rId2" cstate="print"/>
          <a:stretch>
            <a:fillRect/>
          </a:stretch>
        </p:blipFill>
        <p:spPr>
          <a:xfrm>
            <a:off x="2362200" y="1524000"/>
            <a:ext cx="974480" cy="571500"/>
          </a:xfrm>
          <a:prstGeom prst="rect">
            <a:avLst/>
          </a:prstGeom>
        </p:spPr>
      </p:pic>
      <p:pic>
        <p:nvPicPr>
          <p:cNvPr id="40" name="Picture 39" descr="C:\Program Files\Microsoft Office\MEDIA\CAGCAT10\j0292020.wmf"/>
          <p:cNvPicPr/>
          <p:nvPr/>
        </p:nvPicPr>
        <p:blipFill>
          <a:blip r:embed="rId3" cstate="print"/>
          <a:srcRect/>
          <a:stretch>
            <a:fillRect/>
          </a:stretch>
        </p:blipFill>
        <p:spPr bwMode="auto">
          <a:xfrm>
            <a:off x="8610600" y="2895601"/>
            <a:ext cx="510930" cy="483577"/>
          </a:xfrm>
          <a:prstGeom prst="rect">
            <a:avLst/>
          </a:prstGeom>
          <a:noFill/>
          <a:ln w="9525">
            <a:noFill/>
            <a:miter lim="800000"/>
            <a:headEnd/>
            <a:tailEnd/>
          </a:ln>
        </p:spPr>
      </p:pic>
      <p:pic>
        <p:nvPicPr>
          <p:cNvPr id="41" name="Picture 40" descr="C:\Program Files\Microsoft Office\MEDIA\CAGCAT10\j0292020.wmf"/>
          <p:cNvPicPr/>
          <p:nvPr/>
        </p:nvPicPr>
        <p:blipFill>
          <a:blip r:embed="rId3" cstate="print"/>
          <a:srcRect/>
          <a:stretch>
            <a:fillRect/>
          </a:stretch>
        </p:blipFill>
        <p:spPr bwMode="auto">
          <a:xfrm>
            <a:off x="2286000" y="4191001"/>
            <a:ext cx="512200" cy="483577"/>
          </a:xfrm>
          <a:prstGeom prst="rect">
            <a:avLst/>
          </a:prstGeom>
          <a:noFill/>
          <a:ln w="9525">
            <a:noFill/>
            <a:miter lim="800000"/>
            <a:headEnd/>
            <a:tailEnd/>
          </a:ln>
        </p:spPr>
      </p:pic>
    </p:spTree>
    <p:extLst>
      <p:ext uri="{BB962C8B-B14F-4D97-AF65-F5344CB8AC3E}">
        <p14:creationId xmlns:p14="http://schemas.microsoft.com/office/powerpoint/2010/main" val="2409006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Earth Observation Data Processing (Infrastructure)</a:t>
            </a:r>
            <a:endParaRPr lang="en-US" dirty="0"/>
          </a:p>
        </p:txBody>
      </p:sp>
      <p:sp>
        <p:nvSpPr>
          <p:cNvPr id="3" name="Content Placeholder 2"/>
          <p:cNvSpPr>
            <a:spLocks noGrp="1"/>
          </p:cNvSpPr>
          <p:nvPr>
            <p:ph idx="1"/>
          </p:nvPr>
        </p:nvSpPr>
        <p:spPr/>
        <p:txBody>
          <a:bodyPr>
            <a:normAutofit/>
          </a:bodyPr>
          <a:lstStyle/>
          <a:p>
            <a:r>
              <a:rPr lang="en-US" dirty="0" smtClean="0"/>
              <a:t>Capability to migrate legacy and operational code to new infrastructure, without requirements for change in software</a:t>
            </a:r>
          </a:p>
          <a:p>
            <a:r>
              <a:rPr lang="en-US" dirty="0" smtClean="0"/>
              <a:t>Reprocessing of old data, requires huge computational loads  </a:t>
            </a:r>
          </a:p>
          <a:p>
            <a:r>
              <a:rPr lang="en-US" dirty="0" smtClean="0"/>
              <a:t>EO data processing usually generates burst loads (LEO, GEO), capability to optimally utilize the resources without addition of extra complexity in the software </a:t>
            </a:r>
          </a:p>
          <a:p>
            <a:r>
              <a:rPr lang="en-US" dirty="0" smtClean="0"/>
              <a:t>Improved Reliability in operations</a:t>
            </a:r>
          </a:p>
          <a:p>
            <a:r>
              <a:rPr lang="en-US" dirty="0" smtClean="0"/>
              <a:t>Time Series Processing and Analysis of Earth Observation Data</a:t>
            </a:r>
          </a:p>
        </p:txBody>
      </p:sp>
    </p:spTree>
    <p:extLst>
      <p:ext uri="{BB962C8B-B14F-4D97-AF65-F5344CB8AC3E}">
        <p14:creationId xmlns:p14="http://schemas.microsoft.com/office/powerpoint/2010/main" val="411803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Cloud Computing</a:t>
            </a:r>
            <a:endParaRPr lang="en-US" dirty="0"/>
          </a:p>
        </p:txBody>
      </p:sp>
      <p:sp>
        <p:nvSpPr>
          <p:cNvPr id="3" name="Content Placeholder 2"/>
          <p:cNvSpPr>
            <a:spLocks noGrp="1"/>
          </p:cNvSpPr>
          <p:nvPr>
            <p:ph idx="1"/>
          </p:nvPr>
        </p:nvSpPr>
        <p:spPr>
          <a:xfrm>
            <a:off x="838200" y="1570383"/>
            <a:ext cx="9992139" cy="4754563"/>
          </a:xfrm>
        </p:spPr>
        <p:txBody>
          <a:bodyPr>
            <a:normAutofit/>
          </a:bodyPr>
          <a:lstStyle/>
          <a:p>
            <a:r>
              <a:rPr lang="en-CA" sz="2000" dirty="0" smtClean="0"/>
              <a:t>Provides computing </a:t>
            </a:r>
            <a:r>
              <a:rPr lang="en-CA" sz="2000" dirty="0"/>
              <a:t>and </a:t>
            </a:r>
            <a:r>
              <a:rPr lang="en-CA" sz="2000" dirty="0" smtClean="0"/>
              <a:t>resources (both hardware and software) on demand without worrying about the complexity and details of the underlying infrastructure</a:t>
            </a:r>
          </a:p>
          <a:p>
            <a:r>
              <a:rPr lang="en-CA" sz="2000" dirty="0" smtClean="0"/>
              <a:t>Allows Systems to scale-up and scale-down (both capacity and functionalities) based on requirements</a:t>
            </a:r>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919714389"/>
              </p:ext>
            </p:extLst>
          </p:nvPr>
        </p:nvGraphicFramePr>
        <p:xfrm>
          <a:off x="2030506" y="4147931"/>
          <a:ext cx="8740197" cy="1676400"/>
        </p:xfrm>
        <a:graphic>
          <a:graphicData uri="http://schemas.openxmlformats.org/drawingml/2006/table">
            <a:tbl>
              <a:tblPr/>
              <a:tblGrid>
                <a:gridCol w="4140093"/>
                <a:gridCol w="552012"/>
                <a:gridCol w="4048092"/>
              </a:tblGrid>
              <a:tr h="335280">
                <a:tc>
                  <a:txBody>
                    <a:bodyPr/>
                    <a:lstStyle/>
                    <a:p>
                      <a:pPr marL="0" marR="0" algn="ctr">
                        <a:spcBef>
                          <a:spcPts val="0"/>
                        </a:spcBef>
                        <a:spcAft>
                          <a:spcPts val="0"/>
                        </a:spcAft>
                      </a:pPr>
                      <a:r>
                        <a:rPr lang="en-US" sz="2000" b="1" dirty="0">
                          <a:latin typeface="Times New Roman"/>
                          <a:ea typeface="Times New Roman"/>
                          <a:cs typeface="Times New Roman"/>
                        </a:rPr>
                        <a:t>Strengths</a:t>
                      </a:r>
                      <a:endParaRPr lang="en-US" sz="20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20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b="1">
                          <a:latin typeface="Times New Roman"/>
                          <a:ea typeface="Times New Roman"/>
                          <a:cs typeface="Times New Roman"/>
                        </a:rPr>
                        <a:t>Weakness</a:t>
                      </a:r>
                      <a:endParaRPr lang="en-US" sz="200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341120">
                <a:tc>
                  <a:txBody>
                    <a:bodyPr/>
                    <a:lstStyle/>
                    <a:p>
                      <a:pPr marL="0" marR="0" algn="just">
                        <a:spcBef>
                          <a:spcPts val="0"/>
                        </a:spcBef>
                        <a:spcAft>
                          <a:spcPts val="0"/>
                        </a:spcAft>
                      </a:pPr>
                      <a:r>
                        <a:rPr lang="en-US" sz="2400" dirty="0">
                          <a:latin typeface="Times New Roman"/>
                          <a:ea typeface="Times New Roman"/>
                          <a:cs typeface="Times New Roman"/>
                        </a:rPr>
                        <a:t>Allows users to create virtual organization, where resources can be optimally </a:t>
                      </a:r>
                      <a:r>
                        <a:rPr lang="en-US" sz="2400" dirty="0" smtClean="0">
                          <a:latin typeface="Times New Roman"/>
                          <a:ea typeface="Times New Roman"/>
                          <a:cs typeface="Times New Roman"/>
                        </a:rPr>
                        <a:t>used. </a:t>
                      </a:r>
                      <a:endParaRPr lang="en-US" sz="24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just">
                        <a:spcBef>
                          <a:spcPts val="0"/>
                        </a:spcBef>
                        <a:spcAft>
                          <a:spcPts val="0"/>
                        </a:spcAft>
                      </a:pPr>
                      <a:r>
                        <a:rPr lang="en-US" sz="2400" dirty="0" smtClean="0">
                          <a:latin typeface="Times New Roman"/>
                          <a:ea typeface="Times New Roman"/>
                          <a:cs typeface="Times New Roman"/>
                        </a:rPr>
                        <a:t>Performance,</a:t>
                      </a:r>
                      <a:r>
                        <a:rPr lang="en-US" sz="2400" baseline="0" dirty="0" smtClean="0">
                          <a:latin typeface="Times New Roman"/>
                          <a:ea typeface="Times New Roman"/>
                          <a:cs typeface="Times New Roman"/>
                        </a:rPr>
                        <a:t> reliability, SLA, Data control, Standardization, Inter operability </a:t>
                      </a:r>
                      <a:endParaRPr lang="en-US" sz="24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91836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Requirements of </a:t>
            </a:r>
            <a:r>
              <a:rPr lang="en-US" dirty="0" smtClean="0"/>
              <a:t>Satellite Data Processing (Software)</a:t>
            </a:r>
            <a:endParaRPr lang="en-US" dirty="0"/>
          </a:p>
        </p:txBody>
      </p:sp>
      <p:sp>
        <p:nvSpPr>
          <p:cNvPr id="7171" name="Rectangle 3"/>
          <p:cNvSpPr>
            <a:spLocks noGrp="1" noChangeArrowheads="1"/>
          </p:cNvSpPr>
          <p:nvPr>
            <p:ph type="body" idx="1"/>
          </p:nvPr>
        </p:nvSpPr>
        <p:spPr>
          <a:xfrm>
            <a:off x="2133599" y="1981200"/>
            <a:ext cx="8771965" cy="4114800"/>
          </a:xfrm>
        </p:spPr>
        <p:txBody>
          <a:bodyPr>
            <a:normAutofit fontScale="92500" lnSpcReduction="10000"/>
          </a:bodyPr>
          <a:lstStyle/>
          <a:p>
            <a:pPr marL="533400" indent="-533400"/>
            <a:r>
              <a:rPr lang="en-US" sz="2000" dirty="0"/>
              <a:t>Capability to Search Service not only based on Name or provider but also on parameters to meet the functional and quality requirements</a:t>
            </a:r>
          </a:p>
          <a:p>
            <a:pPr marL="533400" indent="-533400"/>
            <a:r>
              <a:rPr lang="en-US" sz="2000" dirty="0">
                <a:cs typeface="Times New Roman" panose="02020603050405020304" pitchFamily="18" charset="0"/>
              </a:rPr>
              <a:t>Needs a framework where new Research can be used by existing applications and existing services can be used by new software</a:t>
            </a:r>
            <a:r>
              <a:rPr lang="en-US" sz="2000" dirty="0"/>
              <a:t> </a:t>
            </a:r>
          </a:p>
          <a:p>
            <a:pPr marL="533400" indent="-533400"/>
            <a:r>
              <a:rPr lang="en-US" sz="2000" dirty="0">
                <a:cs typeface="Times New Roman" panose="02020603050405020304" pitchFamily="18" charset="0"/>
              </a:rPr>
              <a:t>Support for Versioning in services, whenever services are enhanced and as new versions are released, there should be capability to use either the latest version of the service or fixed version based on user requirement</a:t>
            </a:r>
            <a:r>
              <a:rPr lang="en-US" sz="2000" dirty="0"/>
              <a:t>  </a:t>
            </a:r>
          </a:p>
          <a:p>
            <a:pPr marL="533400" indent="-533400"/>
            <a:r>
              <a:rPr lang="en-US" sz="2000" dirty="0">
                <a:cs typeface="Times New Roman" panose="02020603050405020304" pitchFamily="18" charset="0"/>
              </a:rPr>
              <a:t>Need for a Service Evaluator, which can verify the quality parameters based on data set submitted by the user.</a:t>
            </a:r>
            <a:r>
              <a:rPr lang="en-US" sz="2000" dirty="0"/>
              <a:t> </a:t>
            </a:r>
          </a:p>
          <a:p>
            <a:pPr marL="533400" indent="-533400"/>
            <a:r>
              <a:rPr lang="en-US" sz="2000" dirty="0">
                <a:cs typeface="Times New Roman" panose="02020603050405020304" pitchFamily="18" charset="0"/>
              </a:rPr>
              <a:t>Ease of Use for service composition and option for the user to change the composed application</a:t>
            </a:r>
          </a:p>
        </p:txBody>
      </p:sp>
    </p:spTree>
    <p:extLst>
      <p:ext uri="{BB962C8B-B14F-4D97-AF65-F5344CB8AC3E}">
        <p14:creationId xmlns:p14="http://schemas.microsoft.com/office/powerpoint/2010/main" val="2572111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Service </a:t>
            </a:r>
            <a:r>
              <a:rPr lang="en-US" dirty="0"/>
              <a:t>Oriented Architecture</a:t>
            </a:r>
          </a:p>
        </p:txBody>
      </p:sp>
      <p:grpSp>
        <p:nvGrpSpPr>
          <p:cNvPr id="2" name="Group 1"/>
          <p:cNvGrpSpPr/>
          <p:nvPr/>
        </p:nvGrpSpPr>
        <p:grpSpPr>
          <a:xfrm>
            <a:off x="1922930" y="2328921"/>
            <a:ext cx="4250672" cy="2819401"/>
            <a:chOff x="2743200" y="2514601"/>
            <a:chExt cx="3148013" cy="2209800"/>
          </a:xfrm>
        </p:grpSpPr>
        <p:sp>
          <p:nvSpPr>
            <p:cNvPr id="5124" name="Rectangle 4"/>
            <p:cNvSpPr>
              <a:spLocks noChangeArrowheads="1"/>
            </p:cNvSpPr>
            <p:nvPr/>
          </p:nvSpPr>
          <p:spPr bwMode="auto">
            <a:xfrm>
              <a:off x="4068764" y="4214814"/>
              <a:ext cx="661987"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600"/>
                <a:t>3</a:t>
              </a:r>
            </a:p>
            <a:p>
              <a:pPr algn="ctr" eaLnBrk="0" hangingPunct="0"/>
              <a:r>
                <a:rPr lang="en-US" sz="1600" b="1"/>
                <a:t>Uses</a:t>
              </a:r>
            </a:p>
            <a:p>
              <a:pPr algn="ctr" eaLnBrk="0" hangingPunct="0"/>
              <a:endParaRPr lang="en-US" sz="1600" b="1"/>
            </a:p>
          </p:txBody>
        </p:sp>
        <p:sp>
          <p:nvSpPr>
            <p:cNvPr id="5125" name="Line 5"/>
            <p:cNvSpPr>
              <a:spLocks noChangeShapeType="1"/>
            </p:cNvSpPr>
            <p:nvPr/>
          </p:nvSpPr>
          <p:spPr bwMode="auto">
            <a:xfrm flipV="1">
              <a:off x="3962400" y="4038600"/>
              <a:ext cx="76200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5126" name="Oval 6"/>
            <p:cNvSpPr>
              <a:spLocks noChangeArrowheads="1"/>
            </p:cNvSpPr>
            <p:nvPr/>
          </p:nvSpPr>
          <p:spPr bwMode="auto">
            <a:xfrm>
              <a:off x="2743200" y="3702051"/>
              <a:ext cx="1181100" cy="677863"/>
            </a:xfrm>
            <a:prstGeom prst="ellipse">
              <a:avLst/>
            </a:prstGeom>
            <a:solidFill>
              <a:srgbClr val="FFCCFF"/>
            </a:solidFill>
            <a:ln w="9525">
              <a:solidFill>
                <a:srgbClr val="000000"/>
              </a:solidFill>
              <a:round/>
              <a:headEnd/>
              <a:tailEnd/>
            </a:ln>
          </p:spPr>
          <p:txBody>
            <a:bodyPr/>
            <a:lstStyle/>
            <a:p>
              <a:pPr eaLnBrk="0" hangingPunct="0"/>
              <a:r>
                <a:rPr lang="en-US" sz="1600" b="1"/>
                <a:t>Service </a:t>
              </a:r>
            </a:p>
            <a:p>
              <a:pPr eaLnBrk="0" hangingPunct="0"/>
              <a:r>
                <a:rPr lang="en-US" sz="1600" b="1"/>
                <a:t>Provider</a:t>
              </a:r>
            </a:p>
          </p:txBody>
        </p:sp>
        <p:sp>
          <p:nvSpPr>
            <p:cNvPr id="5127" name="Oval 7"/>
            <p:cNvSpPr>
              <a:spLocks noChangeArrowheads="1"/>
            </p:cNvSpPr>
            <p:nvPr/>
          </p:nvSpPr>
          <p:spPr bwMode="auto">
            <a:xfrm>
              <a:off x="3660775" y="2514601"/>
              <a:ext cx="1181100" cy="715963"/>
            </a:xfrm>
            <a:prstGeom prst="ellipse">
              <a:avLst/>
            </a:prstGeom>
            <a:solidFill>
              <a:srgbClr val="FFCC99"/>
            </a:solidFill>
            <a:ln w="9525">
              <a:solidFill>
                <a:srgbClr val="000000"/>
              </a:solidFill>
              <a:round/>
              <a:headEnd/>
              <a:tailEnd/>
            </a:ln>
          </p:spPr>
          <p:txBody>
            <a:bodyPr/>
            <a:lstStyle/>
            <a:p>
              <a:pPr eaLnBrk="0" hangingPunct="0"/>
              <a:r>
                <a:rPr lang="en-US" sz="1600" b="1"/>
                <a:t>Service Broker</a:t>
              </a:r>
            </a:p>
          </p:txBody>
        </p:sp>
        <p:sp>
          <p:nvSpPr>
            <p:cNvPr id="5128" name="Oval 8"/>
            <p:cNvSpPr>
              <a:spLocks noChangeArrowheads="1"/>
            </p:cNvSpPr>
            <p:nvPr/>
          </p:nvSpPr>
          <p:spPr bwMode="auto">
            <a:xfrm>
              <a:off x="4710113" y="3702050"/>
              <a:ext cx="1181100" cy="546100"/>
            </a:xfrm>
            <a:prstGeom prst="ellipse">
              <a:avLst/>
            </a:prstGeom>
            <a:solidFill>
              <a:srgbClr val="99CC00"/>
            </a:solidFill>
            <a:ln w="9525">
              <a:solidFill>
                <a:srgbClr val="000000"/>
              </a:solidFill>
              <a:round/>
              <a:headEnd/>
              <a:tailEnd/>
            </a:ln>
          </p:spPr>
          <p:txBody>
            <a:bodyPr/>
            <a:lstStyle/>
            <a:p>
              <a:pPr eaLnBrk="0" hangingPunct="0"/>
              <a:r>
                <a:rPr lang="en-US" sz="1600" b="1"/>
                <a:t>Client</a:t>
              </a:r>
            </a:p>
          </p:txBody>
        </p:sp>
        <p:sp>
          <p:nvSpPr>
            <p:cNvPr id="5129" name="Line 9"/>
            <p:cNvSpPr>
              <a:spLocks noChangeShapeType="1"/>
            </p:cNvSpPr>
            <p:nvPr/>
          </p:nvSpPr>
          <p:spPr bwMode="auto">
            <a:xfrm>
              <a:off x="4556126" y="3211514"/>
              <a:ext cx="396875" cy="547687"/>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5130" name="Line 10"/>
            <p:cNvSpPr>
              <a:spLocks noChangeShapeType="1"/>
            </p:cNvSpPr>
            <p:nvPr/>
          </p:nvSpPr>
          <p:spPr bwMode="auto">
            <a:xfrm flipH="1">
              <a:off x="3660775" y="3221038"/>
              <a:ext cx="393700" cy="54610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5131" name="Rectangle 11"/>
            <p:cNvSpPr>
              <a:spLocks noChangeArrowheads="1"/>
            </p:cNvSpPr>
            <p:nvPr/>
          </p:nvSpPr>
          <p:spPr bwMode="auto">
            <a:xfrm>
              <a:off x="4841875" y="3243264"/>
              <a:ext cx="1049338"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600" b="1"/>
                <a:t>Discovery</a:t>
              </a:r>
            </a:p>
          </p:txBody>
        </p:sp>
        <p:sp>
          <p:nvSpPr>
            <p:cNvPr id="5132" name="Rectangle 12"/>
            <p:cNvSpPr>
              <a:spLocks noChangeArrowheads="1"/>
            </p:cNvSpPr>
            <p:nvPr/>
          </p:nvSpPr>
          <p:spPr bwMode="auto">
            <a:xfrm>
              <a:off x="2743201" y="3243264"/>
              <a:ext cx="91757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600" b="1"/>
                <a:t>Describe</a:t>
              </a:r>
            </a:p>
          </p:txBody>
        </p:sp>
        <p:sp>
          <p:nvSpPr>
            <p:cNvPr id="5133" name="Rectangle 13"/>
            <p:cNvSpPr>
              <a:spLocks noChangeArrowheads="1"/>
            </p:cNvSpPr>
            <p:nvPr/>
          </p:nvSpPr>
          <p:spPr bwMode="auto">
            <a:xfrm>
              <a:off x="5046804" y="2942434"/>
              <a:ext cx="496887" cy="338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600"/>
                <a:t>2</a:t>
              </a:r>
            </a:p>
          </p:txBody>
        </p:sp>
        <p:sp>
          <p:nvSpPr>
            <p:cNvPr id="5134" name="Rectangle 14"/>
            <p:cNvSpPr>
              <a:spLocks noChangeArrowheads="1"/>
            </p:cNvSpPr>
            <p:nvPr/>
          </p:nvSpPr>
          <p:spPr bwMode="auto">
            <a:xfrm>
              <a:off x="2859528" y="2905126"/>
              <a:ext cx="496888" cy="33813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600"/>
                <a:t>1</a:t>
              </a:r>
            </a:p>
          </p:txBody>
        </p:sp>
      </p:grpSp>
      <p:sp>
        <p:nvSpPr>
          <p:cNvPr id="5136" name="Text Box 16"/>
          <p:cNvSpPr txBox="1">
            <a:spLocks noChangeArrowheads="1"/>
          </p:cNvSpPr>
          <p:nvPr/>
        </p:nvSpPr>
        <p:spPr bwMode="auto">
          <a:xfrm>
            <a:off x="6324600" y="2286000"/>
            <a:ext cx="3429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t>Loose Coupling</a:t>
            </a:r>
          </a:p>
          <a:p>
            <a:pPr>
              <a:spcBef>
                <a:spcPct val="50000"/>
              </a:spcBef>
              <a:buFontTx/>
              <a:buChar char="•"/>
            </a:pPr>
            <a:r>
              <a:rPr lang="en-US"/>
              <a:t>Capability to </a:t>
            </a:r>
          </a:p>
          <a:p>
            <a:pPr lvl="1">
              <a:spcBef>
                <a:spcPct val="50000"/>
              </a:spcBef>
              <a:buFontTx/>
              <a:buChar char="•"/>
            </a:pPr>
            <a:r>
              <a:rPr lang="en-US"/>
              <a:t>Discover</a:t>
            </a:r>
          </a:p>
          <a:p>
            <a:pPr lvl="1">
              <a:spcBef>
                <a:spcPct val="50000"/>
              </a:spcBef>
              <a:buFontTx/>
              <a:buChar char="•"/>
            </a:pPr>
            <a:r>
              <a:rPr lang="en-US"/>
              <a:t>Describe</a:t>
            </a:r>
          </a:p>
          <a:p>
            <a:pPr lvl="1">
              <a:spcBef>
                <a:spcPct val="50000"/>
              </a:spcBef>
              <a:buFontTx/>
              <a:buChar char="•"/>
            </a:pPr>
            <a:r>
              <a:rPr lang="en-US"/>
              <a:t>Deliver</a:t>
            </a:r>
          </a:p>
          <a:p>
            <a:pPr lvl="1">
              <a:spcBef>
                <a:spcPct val="50000"/>
              </a:spcBef>
              <a:buFontTx/>
              <a:buChar char="•"/>
            </a:pPr>
            <a:r>
              <a:rPr lang="en-US"/>
              <a:t>Compose</a:t>
            </a:r>
          </a:p>
          <a:p>
            <a:pPr>
              <a:spcBef>
                <a:spcPct val="50000"/>
              </a:spcBef>
            </a:pPr>
            <a:endParaRPr lang="en-US"/>
          </a:p>
        </p:txBody>
      </p:sp>
    </p:spTree>
    <p:extLst>
      <p:ext uri="{BB962C8B-B14F-4D97-AF65-F5344CB8AC3E}">
        <p14:creationId xmlns:p14="http://schemas.microsoft.com/office/powerpoint/2010/main" val="3254725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Architecture</a:t>
            </a:r>
            <a:endParaRPr lang="en-US" dirty="0"/>
          </a:p>
        </p:txBody>
      </p:sp>
      <p:sp>
        <p:nvSpPr>
          <p:cNvPr id="4" name="Rounded Rectangle 3"/>
          <p:cNvSpPr/>
          <p:nvPr/>
        </p:nvSpPr>
        <p:spPr>
          <a:xfrm>
            <a:off x="2481362" y="5284691"/>
            <a:ext cx="4787153" cy="6723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Infrastructure as a Service</a:t>
            </a:r>
            <a:endParaRPr lang="en-US" dirty="0"/>
          </a:p>
        </p:txBody>
      </p:sp>
      <p:sp>
        <p:nvSpPr>
          <p:cNvPr id="5" name="Rounded Rectangle 4"/>
          <p:cNvSpPr/>
          <p:nvPr/>
        </p:nvSpPr>
        <p:spPr>
          <a:xfrm>
            <a:off x="3167162" y="4276159"/>
            <a:ext cx="2729753" cy="6723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Platform as a Service</a:t>
            </a:r>
            <a:endParaRPr lang="en-US" dirty="0"/>
          </a:p>
        </p:txBody>
      </p:sp>
      <p:sp>
        <p:nvSpPr>
          <p:cNvPr id="6" name="Rounded Rectangle 5"/>
          <p:cNvSpPr/>
          <p:nvPr/>
        </p:nvSpPr>
        <p:spPr>
          <a:xfrm>
            <a:off x="2481362" y="3252363"/>
            <a:ext cx="2729753" cy="6723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Software as a Service</a:t>
            </a:r>
            <a:endParaRPr lang="en-US" dirty="0"/>
          </a:p>
        </p:txBody>
      </p:sp>
      <p:cxnSp>
        <p:nvCxnSpPr>
          <p:cNvPr id="8" name="Straight Arrow Connector 7"/>
          <p:cNvCxnSpPr/>
          <p:nvPr/>
        </p:nvCxnSpPr>
        <p:spPr>
          <a:xfrm>
            <a:off x="2871327" y="3924716"/>
            <a:ext cx="0" cy="1359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027774" y="3924716"/>
            <a:ext cx="13447" cy="3514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034498" y="4948512"/>
            <a:ext cx="0" cy="336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002186" y="2891114"/>
            <a:ext cx="7113494" cy="13447"/>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693837" y="1827888"/>
            <a:ext cx="3034555" cy="591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a:t>
            </a:r>
            <a:endParaRPr lang="en-US" dirty="0"/>
          </a:p>
        </p:txBody>
      </p:sp>
      <p:sp>
        <p:nvSpPr>
          <p:cNvPr id="16" name="TextBox 15"/>
          <p:cNvSpPr txBox="1"/>
          <p:nvPr/>
        </p:nvSpPr>
        <p:spPr>
          <a:xfrm>
            <a:off x="1002186" y="3067697"/>
            <a:ext cx="1196789" cy="369332"/>
          </a:xfrm>
          <a:prstGeom prst="rect">
            <a:avLst/>
          </a:prstGeom>
          <a:noFill/>
        </p:spPr>
        <p:txBody>
          <a:bodyPr wrap="square" rtlCol="0">
            <a:spAutoFit/>
          </a:bodyPr>
          <a:lstStyle/>
          <a:p>
            <a:r>
              <a:rPr lang="en-US" dirty="0" smtClean="0"/>
              <a:t>EO-Cloud</a:t>
            </a:r>
            <a:endParaRPr lang="en-US" dirty="0"/>
          </a:p>
        </p:txBody>
      </p:sp>
      <p:cxnSp>
        <p:nvCxnSpPr>
          <p:cNvPr id="18" name="Straight Arrow Connector 17"/>
          <p:cNvCxnSpPr/>
          <p:nvPr/>
        </p:nvCxnSpPr>
        <p:spPr>
          <a:xfrm>
            <a:off x="4377399" y="2438816"/>
            <a:ext cx="13447" cy="813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493502" y="2419558"/>
            <a:ext cx="0" cy="1856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448246" y="2438816"/>
            <a:ext cx="13447" cy="2845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7766059" y="5284691"/>
            <a:ext cx="3343367" cy="6723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Storage, Computational nodes, network </a:t>
            </a:r>
            <a:endParaRPr lang="en-US" dirty="0">
              <a:solidFill>
                <a:schemeClr val="tx1"/>
              </a:solidFill>
            </a:endParaRPr>
          </a:p>
        </p:txBody>
      </p:sp>
      <p:sp>
        <p:nvSpPr>
          <p:cNvPr id="17" name="Rectangle 16"/>
          <p:cNvSpPr/>
          <p:nvPr/>
        </p:nvSpPr>
        <p:spPr>
          <a:xfrm>
            <a:off x="7766059" y="4168588"/>
            <a:ext cx="3343367" cy="5944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Erdas</a:t>
            </a:r>
            <a:r>
              <a:rPr lang="en-US" dirty="0" smtClean="0">
                <a:solidFill>
                  <a:schemeClr val="tx1"/>
                </a:solidFill>
              </a:rPr>
              <a:t>, </a:t>
            </a:r>
            <a:r>
              <a:rPr lang="en-US" dirty="0" err="1" smtClean="0">
                <a:solidFill>
                  <a:schemeClr val="tx1"/>
                </a:solidFill>
              </a:rPr>
              <a:t>ArcInfo,OSSIM,Orfeo</a:t>
            </a:r>
            <a:r>
              <a:rPr lang="en-US" dirty="0" smtClean="0">
                <a:solidFill>
                  <a:schemeClr val="tx1"/>
                </a:solidFill>
              </a:rPr>
              <a:t> </a:t>
            </a:r>
            <a:r>
              <a:rPr lang="en-US" dirty="0" err="1" smtClean="0">
                <a:solidFill>
                  <a:schemeClr val="tx1"/>
                </a:solidFill>
              </a:rPr>
              <a:t>ToolBox</a:t>
            </a:r>
            <a:r>
              <a:rPr lang="en-US" dirty="0" smtClean="0">
                <a:solidFill>
                  <a:schemeClr val="tx1"/>
                </a:solidFill>
              </a:rPr>
              <a:t>,…</a:t>
            </a:r>
            <a:endParaRPr lang="en-US" dirty="0">
              <a:solidFill>
                <a:schemeClr val="tx1"/>
              </a:solidFill>
            </a:endParaRPr>
          </a:p>
        </p:txBody>
      </p:sp>
      <p:sp>
        <p:nvSpPr>
          <p:cNvPr id="19" name="Rectangle 18"/>
          <p:cNvSpPr/>
          <p:nvPr/>
        </p:nvSpPr>
        <p:spPr>
          <a:xfrm>
            <a:off x="7766059" y="3067697"/>
            <a:ext cx="3343367" cy="8318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Radiometric correction, Geometric Correction, Atmospheric correction, </a:t>
            </a:r>
            <a:r>
              <a:rPr lang="en-US" sz="1400" dirty="0" err="1" smtClean="0">
                <a:solidFill>
                  <a:schemeClr val="tx1"/>
                </a:solidFill>
              </a:rPr>
              <a:t>Orthrectification</a:t>
            </a:r>
            <a:r>
              <a:rPr lang="en-US" sz="1400" dirty="0" smtClean="0">
                <a:solidFill>
                  <a:schemeClr val="tx1"/>
                </a:solidFill>
              </a:rPr>
              <a:t>…</a:t>
            </a:r>
            <a:endParaRPr lang="en-US" sz="1400" dirty="0">
              <a:solidFill>
                <a:schemeClr val="tx1"/>
              </a:solidFill>
            </a:endParaRPr>
          </a:p>
        </p:txBody>
      </p:sp>
      <p:sp>
        <p:nvSpPr>
          <p:cNvPr id="7" name="Can 6"/>
          <p:cNvSpPr/>
          <p:nvPr/>
        </p:nvSpPr>
        <p:spPr>
          <a:xfrm>
            <a:off x="2503395" y="6106784"/>
            <a:ext cx="925606" cy="53788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storage</a:t>
            </a:r>
            <a:endParaRPr lang="en-US" sz="1400" dirty="0"/>
          </a:p>
        </p:txBody>
      </p:sp>
      <p:sp>
        <p:nvSpPr>
          <p:cNvPr id="21" name="Can 20"/>
          <p:cNvSpPr/>
          <p:nvPr/>
        </p:nvSpPr>
        <p:spPr>
          <a:xfrm>
            <a:off x="3469720" y="6106784"/>
            <a:ext cx="753035" cy="53788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an 22"/>
          <p:cNvSpPr/>
          <p:nvPr/>
        </p:nvSpPr>
        <p:spPr>
          <a:xfrm>
            <a:off x="4263475" y="6106784"/>
            <a:ext cx="753035" cy="53788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57230" y="6173109"/>
            <a:ext cx="884886" cy="4052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CPU</a:t>
            </a:r>
            <a:endParaRPr lang="en-US" dirty="0"/>
          </a:p>
        </p:txBody>
      </p:sp>
      <p:sp>
        <p:nvSpPr>
          <p:cNvPr id="25" name="Rectangle 24"/>
          <p:cNvSpPr/>
          <p:nvPr/>
        </p:nvSpPr>
        <p:spPr>
          <a:xfrm>
            <a:off x="5982836" y="6173108"/>
            <a:ext cx="884886" cy="4052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Down Arrow 10"/>
          <p:cNvSpPr/>
          <p:nvPr/>
        </p:nvSpPr>
        <p:spPr>
          <a:xfrm>
            <a:off x="1869141" y="3252363"/>
            <a:ext cx="329834" cy="169614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0754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438400"/>
            <a:ext cx="7290054" cy="1499616"/>
          </a:xfrm>
        </p:spPr>
        <p:txBody>
          <a:bodyPr/>
          <a:lstStyle/>
          <a:p>
            <a:pPr algn="ctr"/>
            <a:r>
              <a:rPr lang="en-US" dirty="0" smtClean="0"/>
              <a:t>EO-cloud Application Scenarios</a:t>
            </a:r>
            <a:endParaRPr lang="en-US" dirty="0"/>
          </a:p>
        </p:txBody>
      </p:sp>
    </p:spTree>
    <p:extLst>
      <p:ext uri="{BB962C8B-B14F-4D97-AF65-F5344CB8AC3E}">
        <p14:creationId xmlns:p14="http://schemas.microsoft.com/office/powerpoint/2010/main" val="678298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261</TotalTime>
  <Words>522</Words>
  <Application>Microsoft Office PowerPoint</Application>
  <PresentationFormat>Widescreen</PresentationFormat>
  <Paragraphs>141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Nimbus Sans L</vt:lpstr>
      <vt:lpstr>Times New Roman</vt:lpstr>
      <vt:lpstr>Wingdings 3</vt:lpstr>
      <vt:lpstr>Wisp</vt:lpstr>
      <vt:lpstr>Earth Observation Data Processing Cloud: Requirements and Research Issues</vt:lpstr>
      <vt:lpstr>PowerPoint Presentation</vt:lpstr>
      <vt:lpstr>Satellite Data Processing Overview</vt:lpstr>
      <vt:lpstr>Requirements of Earth Observation Data Processing (Infrastructure)</vt:lpstr>
      <vt:lpstr>Cloud Computing</vt:lpstr>
      <vt:lpstr>Requirements of Satellite Data Processing (Software)</vt:lpstr>
      <vt:lpstr>Service Oriented Architecture</vt:lpstr>
      <vt:lpstr>Layered Architecture</vt:lpstr>
      <vt:lpstr>EO-cloud Application Scenarios</vt:lpstr>
      <vt:lpstr>Data/Information products using Multi-source EO data</vt:lpstr>
      <vt:lpstr>Advanced data visualization</vt:lpstr>
      <vt:lpstr>Algorithm Development and Fine-Tuning of Products Using Multi-Satellite Data Source</vt:lpstr>
      <vt:lpstr>Research Issues </vt:lpstr>
      <vt:lpstr>Thanks  nitant@sac.isro.gov.in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 Data Processing Cloud Requirements and Research Issues</dc:title>
  <dc:creator>Nitant</dc:creator>
  <cp:lastModifiedBy>Nitant</cp:lastModifiedBy>
  <cp:revision>30</cp:revision>
  <dcterms:created xsi:type="dcterms:W3CDTF">2016-09-13T09:15:37Z</dcterms:created>
  <dcterms:modified xsi:type="dcterms:W3CDTF">2016-09-16T04:01:13Z</dcterms:modified>
</cp:coreProperties>
</file>