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80" r:id="rId2"/>
    <p:sldId id="336" r:id="rId3"/>
    <p:sldId id="340" r:id="rId4"/>
    <p:sldId id="341" r:id="rId5"/>
    <p:sldId id="342" r:id="rId6"/>
    <p:sldId id="343" r:id="rId7"/>
    <p:sldId id="338" r:id="rId8"/>
    <p:sldId id="344" r:id="rId9"/>
    <p:sldId id="345" r:id="rId10"/>
    <p:sldId id="346" r:id="rId11"/>
    <p:sldId id="347" r:id="rId12"/>
    <p:sldId id="339" r:id="rId13"/>
    <p:sldId id="348" r:id="rId14"/>
    <p:sldId id="337" r:id="rId15"/>
    <p:sldId id="328" r:id="rId16"/>
    <p:sldId id="329" r:id="rId17"/>
    <p:sldId id="330" r:id="rId18"/>
    <p:sldId id="331" r:id="rId19"/>
    <p:sldId id="332" r:id="rId20"/>
    <p:sldId id="333" r:id="rId21"/>
    <p:sldId id="334" r:id="rId22"/>
    <p:sldId id="335"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 xmlns:p15="http://schemas.microsoft.com/office/powerpoint/2012/main">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5701" autoAdjust="0"/>
  </p:normalViewPr>
  <p:slideViewPr>
    <p:cSldViewPr snapToGrid="0" snapToObjects="1">
      <p:cViewPr>
        <p:scale>
          <a:sx n="76" d="100"/>
          <a:sy n="76" d="100"/>
        </p:scale>
        <p:origin x="-792" y="0"/>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2313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スライド番号プレースホルダ 5"/>
          <p:cNvSpPr>
            <a:spLocks noGrp="1"/>
          </p:cNvSpPr>
          <p:nvPr>
            <p:ph type="sldNum" sz="quarter" idx="4"/>
          </p:nvPr>
        </p:nvSpPr>
        <p:spPr>
          <a:xfrm>
            <a:off x="7010400" y="6492875"/>
            <a:ext cx="2133600" cy="365125"/>
          </a:xfrm>
          <a:prstGeom prst="rect">
            <a:avLst/>
          </a:prstGeom>
        </p:spPr>
        <p:txBody>
          <a:bodyPr/>
          <a:lstStyle>
            <a:lvl1pPr algn="r">
              <a:defRPr/>
            </a:lvl1pPr>
          </a:lstStyle>
          <a:p>
            <a:fld id="{39427342-CE5A-4AC5-8F59-F1809F2A908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28417781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66830"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WGISS 42</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err="1" smtClean="0">
                <a:solidFill>
                  <a:srgbClr val="FFFFFF"/>
                </a:solidFill>
                <a:latin typeface="Arial Unicode MS" pitchFamily="-111" charset="0"/>
                <a:ea typeface="ＭＳ Ｐゴシック" pitchFamily="-105" charset="-128"/>
                <a:cs typeface="ＭＳ Ｐゴシック" pitchFamily="-105" charset="-128"/>
              </a:rPr>
              <a:t>Frascati</a:t>
            </a:r>
            <a:r>
              <a:rPr lang="en-US" sz="1000" b="1" dirty="0" smtClean="0">
                <a:solidFill>
                  <a:srgbClr val="FFFFFF"/>
                </a:solidFill>
                <a:latin typeface="Arial Unicode MS" pitchFamily="-111" charset="0"/>
                <a:ea typeface="ＭＳ Ｐゴシック" pitchFamily="-105" charset="-128"/>
                <a:cs typeface="ＭＳ Ｐゴシック" pitchFamily="-105" charset="-128"/>
              </a:rPr>
              <a:t>, Italy</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19</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 22</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nd</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2016</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88" r:id="rId2"/>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0" y="1734796"/>
            <a:ext cx="9485831" cy="251246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800" dirty="0" smtClean="0">
                <a:solidFill>
                  <a:srgbClr val="FFFFFF"/>
                </a:solidFill>
              </a:rPr>
              <a:t>Technology Exploration Workshop on </a:t>
            </a:r>
            <a:r>
              <a:rPr lang="en-US" sz="4800" dirty="0" smtClean="0">
                <a:solidFill>
                  <a:srgbClr val="92D050"/>
                </a:solidFill>
              </a:rPr>
              <a:t>CLOUD COMPUTING</a:t>
            </a:r>
            <a:br>
              <a:rPr lang="en-US" sz="4800" dirty="0" smtClean="0">
                <a:solidFill>
                  <a:srgbClr val="92D050"/>
                </a:solidFill>
              </a:rPr>
            </a:br>
            <a:r>
              <a:rPr lang="en-US" sz="4400" dirty="0" smtClean="0">
                <a:solidFill>
                  <a:srgbClr val="92D050"/>
                </a:solidFill>
              </a:rPr>
              <a:t/>
            </a:r>
            <a:br>
              <a:rPr lang="en-US" sz="4400" dirty="0" smtClean="0">
                <a:solidFill>
                  <a:srgbClr val="92D050"/>
                </a:solidFill>
              </a:rPr>
            </a:br>
            <a:r>
              <a:rPr lang="en-US" sz="4400" dirty="0" smtClean="0">
                <a:solidFill>
                  <a:schemeClr val="accent3"/>
                </a:solidFill>
              </a:rPr>
              <a:t>~Summary Discussion~</a:t>
            </a:r>
            <a:endParaRPr sz="4400" dirty="0">
              <a:solidFill>
                <a:schemeClr val="accent3"/>
              </a:solidFill>
            </a:endParaRPr>
          </a:p>
        </p:txBody>
      </p:sp>
      <p:sp>
        <p:nvSpPr>
          <p:cNvPr id="11" name="Shape 11"/>
          <p:cNvSpPr/>
          <p:nvPr/>
        </p:nvSpPr>
        <p:spPr>
          <a:xfrm>
            <a:off x="622789" y="4854011"/>
            <a:ext cx="4810858" cy="1446778"/>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Satoko </a:t>
            </a:r>
            <a:r>
              <a:rPr lang="en-US" dirty="0" err="1" smtClean="0">
                <a:solidFill>
                  <a:srgbClr val="FFFFFF"/>
                </a:solidFill>
                <a:latin typeface="Arial Bold"/>
                <a:ea typeface="Arial Bold"/>
                <a:cs typeface="Arial Bold"/>
                <a:sym typeface="Arial Bold"/>
              </a:rPr>
              <a:t>Horiyama</a:t>
            </a:r>
            <a:r>
              <a:rPr lang="en-US" dirty="0" smtClean="0">
                <a:solidFill>
                  <a:srgbClr val="FFFFFF"/>
                </a:solidFill>
                <a:latin typeface="Arial Bold"/>
                <a:ea typeface="Arial Bold"/>
                <a:cs typeface="Arial Bold"/>
                <a:sym typeface="Arial Bold"/>
              </a:rPr>
              <a:t> MIURA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WGISS-42</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Frascati – </a:t>
            </a:r>
            <a:r>
              <a:rPr lang="fr-FR" dirty="0" err="1" smtClean="0">
                <a:solidFill>
                  <a:srgbClr val="FFFFFF"/>
                </a:solidFill>
                <a:latin typeface="Arial Bold"/>
                <a:ea typeface="Arial Bold"/>
                <a:cs typeface="Arial Bold"/>
                <a:sym typeface="Arial Bold"/>
              </a:rPr>
              <a:t>Italy</a:t>
            </a:r>
            <a:r>
              <a:rPr lang="fr-FR" dirty="0" smtClean="0">
                <a:solidFill>
                  <a:srgbClr val="FFFFFF"/>
                </a:solidFill>
                <a:latin typeface="Arial Bold"/>
                <a:ea typeface="Arial Bold"/>
                <a:cs typeface="Arial Bold"/>
                <a:sym typeface="Arial Bold"/>
              </a:rPr>
              <a:t> </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20</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September 2016</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extLst>
      <p:ext uri="{BB962C8B-B14F-4D97-AF65-F5344CB8AC3E}">
        <p14:creationId xmlns:p14="http://schemas.microsoft.com/office/powerpoint/2010/main" val="483054945"/>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NOAA</a:t>
            </a:r>
            <a:endParaRPr kumimoji="1" lang="ja-JP" altLang="en-US" dirty="0"/>
          </a:p>
        </p:txBody>
      </p:sp>
      <p:sp>
        <p:nvSpPr>
          <p:cNvPr id="3" name="コンテンツ プレースホルダ 2"/>
          <p:cNvSpPr>
            <a:spLocks noGrp="1"/>
          </p:cNvSpPr>
          <p:nvPr>
            <p:ph idx="1"/>
          </p:nvPr>
        </p:nvSpPr>
        <p:spPr>
          <a:xfrm>
            <a:off x="381000" y="1412875"/>
            <a:ext cx="8382000" cy="5124658"/>
          </a:xfrm>
        </p:spPr>
        <p:txBody>
          <a:bodyPr/>
          <a:lstStyle/>
          <a:p>
            <a:r>
              <a:rPr kumimoji="1" lang="en-US" altLang="ja-JP" b="0" dirty="0" smtClean="0"/>
              <a:t>Big data project</a:t>
            </a:r>
          </a:p>
          <a:p>
            <a:pPr lvl="1"/>
            <a:r>
              <a:rPr lang="en-US" altLang="ja-JP" b="0" dirty="0" smtClean="0"/>
              <a:t>5 Cloud </a:t>
            </a:r>
            <a:r>
              <a:rPr lang="en-US" altLang="ja-JP" b="0" dirty="0" err="1" smtClean="0"/>
              <a:t>IaaS</a:t>
            </a:r>
            <a:r>
              <a:rPr lang="en-US" altLang="ja-JP" b="0" dirty="0" smtClean="0"/>
              <a:t> providers in R&amp;D to host NOAA data</a:t>
            </a:r>
          </a:p>
          <a:p>
            <a:endParaRPr kumimoji="1" lang="en-US" altLang="ja-JP" b="0" dirty="0" smtClean="0"/>
          </a:p>
          <a:p>
            <a:r>
              <a:rPr kumimoji="1" lang="en-US" altLang="ja-JP" b="0" dirty="0" smtClean="0"/>
              <a:t>One valuable, large, unwieldy dataset has been “liberated” for wider utilization by industry and the public at no net US taxpayer cost.</a:t>
            </a:r>
          </a:p>
          <a:p>
            <a:r>
              <a:rPr kumimoji="1" lang="en-US" altLang="ja-JP" b="0" dirty="0" smtClean="0"/>
              <a:t>New business opportunities are being created</a:t>
            </a:r>
          </a:p>
          <a:p>
            <a:r>
              <a:rPr kumimoji="1" lang="en-US" altLang="ja-JP" b="0" dirty="0" smtClean="0"/>
              <a:t>New applications can be developed faster when data are co-located with processing </a:t>
            </a:r>
          </a:p>
          <a:p>
            <a:endParaRPr kumimoji="1" lang="en-US" altLang="ja-JP" b="0" dirty="0" smtClean="0"/>
          </a:p>
          <a:p>
            <a:endParaRPr kumimoji="1" lang="ja-JP" altLang="en-US" b="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USGS</a:t>
            </a:r>
            <a:endParaRPr kumimoji="1" lang="ja-JP" altLang="en-US" dirty="0"/>
          </a:p>
        </p:txBody>
      </p:sp>
      <p:sp>
        <p:nvSpPr>
          <p:cNvPr id="3" name="コンテンツ プレースホルダ 2"/>
          <p:cNvSpPr>
            <a:spLocks noGrp="1"/>
          </p:cNvSpPr>
          <p:nvPr>
            <p:ph idx="1"/>
          </p:nvPr>
        </p:nvSpPr>
        <p:spPr>
          <a:xfrm>
            <a:off x="381000" y="1412875"/>
            <a:ext cx="8382000" cy="5210116"/>
          </a:xfrm>
        </p:spPr>
        <p:txBody>
          <a:bodyPr/>
          <a:lstStyle/>
          <a:p>
            <a:r>
              <a:rPr lang="en-US" altLang="ja-JP" b="0" dirty="0" smtClean="0"/>
              <a:t>DOI (Department of Interior) Cloud Contract</a:t>
            </a:r>
          </a:p>
          <a:p>
            <a:pPr lvl="1"/>
            <a:r>
              <a:rPr lang="en-US" altLang="ja-JP" b="0" dirty="0" smtClean="0"/>
              <a:t>Multi-agency, $10B IDIQ contract (2016-2020)</a:t>
            </a:r>
          </a:p>
          <a:p>
            <a:pPr lvl="1"/>
            <a:r>
              <a:rPr lang="en-US" altLang="ja-JP" b="0" dirty="0" smtClean="0"/>
              <a:t>9 prime vendors with 7 technical service areas (storage, security file transfer, virtual machine, database hosting, web hosting, development and test environment and SAP application)</a:t>
            </a:r>
          </a:p>
          <a:p>
            <a:r>
              <a:rPr lang="en-US" altLang="ja-JP" b="0" dirty="0" smtClean="0"/>
              <a:t>USGS Cloud Task</a:t>
            </a:r>
          </a:p>
          <a:p>
            <a:pPr lvl="1"/>
            <a:r>
              <a:rPr lang="en-US" altLang="ja-JP" b="0" dirty="0" smtClean="0"/>
              <a:t>A Virtual Data Center task order using the DOI Cloud Contract (2-year task order)</a:t>
            </a:r>
          </a:p>
          <a:p>
            <a:pPr lvl="1"/>
            <a:r>
              <a:rPr lang="en-US" altLang="ja-JP" b="0" dirty="0" smtClean="0"/>
              <a:t>Key activities using the cloud:</a:t>
            </a:r>
          </a:p>
          <a:p>
            <a:pPr lvl="2"/>
            <a:r>
              <a:rPr lang="en-US" altLang="ja-JP" b="0" dirty="0" smtClean="0"/>
              <a:t>All USGS web sites moving to the cloud</a:t>
            </a:r>
          </a:p>
          <a:p>
            <a:pPr lvl="2"/>
            <a:r>
              <a:rPr lang="en-US" altLang="ja-JP" b="0" dirty="0" smtClean="0"/>
              <a:t>The National Map application</a:t>
            </a:r>
          </a:p>
          <a:p>
            <a:pPr lvl="2"/>
            <a:r>
              <a:rPr lang="en-US" altLang="ja-JP" b="0" dirty="0" smtClean="0"/>
              <a:t>Reston Microbiology Bioinformatics</a:t>
            </a:r>
          </a:p>
          <a:p>
            <a:pPr lvl="2"/>
            <a:r>
              <a:rPr lang="en-US" altLang="ja-JP" b="0" dirty="0" smtClean="0"/>
              <a:t>And several activities in testing</a:t>
            </a:r>
          </a:p>
          <a:p>
            <a:endParaRPr kumimoji="1" lang="ja-JP" altLang="en-US" b="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NASA/ESDIS</a:t>
            </a:r>
            <a:endParaRPr kumimoji="1" lang="ja-JP" altLang="en-US" dirty="0"/>
          </a:p>
        </p:txBody>
      </p:sp>
      <p:sp>
        <p:nvSpPr>
          <p:cNvPr id="3" name="コンテンツ プレースホルダ 2"/>
          <p:cNvSpPr>
            <a:spLocks noGrp="1"/>
          </p:cNvSpPr>
          <p:nvPr>
            <p:ph idx="1"/>
          </p:nvPr>
        </p:nvSpPr>
        <p:spPr>
          <a:xfrm>
            <a:off x="0" y="1361358"/>
            <a:ext cx="9067800" cy="5445125"/>
          </a:xfrm>
        </p:spPr>
        <p:txBody>
          <a:bodyPr/>
          <a:lstStyle/>
          <a:p>
            <a:r>
              <a:rPr lang="en-US" altLang="ja-JP" b="0" dirty="0" smtClean="0"/>
              <a:t>Archive Prototypes</a:t>
            </a:r>
          </a:p>
          <a:p>
            <a:pPr lvl="1"/>
            <a:r>
              <a:rPr lang="en-US" altLang="ja-JP" b="0" dirty="0" smtClean="0"/>
              <a:t>Serving data to the public from Alaska Satellite Facility</a:t>
            </a:r>
          </a:p>
          <a:p>
            <a:pPr lvl="1"/>
            <a:r>
              <a:rPr lang="en-US" altLang="ja-JP" b="0" dirty="0" smtClean="0"/>
              <a:t>Web Object Storage prototype in AWS Simple Scalable Storage</a:t>
            </a:r>
          </a:p>
          <a:p>
            <a:pPr lvl="1"/>
            <a:r>
              <a:rPr lang="en-US" altLang="ja-JP" b="0" dirty="0" smtClean="0"/>
              <a:t>End-to-end lambda workflow has been demonstrated for the Ingest / Archive management prototype</a:t>
            </a:r>
          </a:p>
          <a:p>
            <a:pPr lvl="1"/>
            <a:r>
              <a:rPr lang="en-US" altLang="ja-JP" b="0" dirty="0" smtClean="0"/>
              <a:t>GIBS is undergoing system testing</a:t>
            </a:r>
          </a:p>
          <a:p>
            <a:r>
              <a:rPr lang="en-US" altLang="ja-JP" b="0" dirty="0" smtClean="0"/>
              <a:t>Analytics Prototypes</a:t>
            </a:r>
          </a:p>
          <a:p>
            <a:pPr lvl="1"/>
            <a:r>
              <a:rPr lang="en-US" altLang="ja-JP" b="0" dirty="0" smtClean="0"/>
              <a:t>NEXUS analytics algorithms benchmarked vs. Giovanni</a:t>
            </a:r>
          </a:p>
          <a:p>
            <a:r>
              <a:rPr lang="en-US" altLang="ja-JP" b="0" dirty="0" smtClean="0"/>
              <a:t>Application Hosting Prototypes</a:t>
            </a:r>
          </a:p>
          <a:p>
            <a:pPr lvl="1"/>
            <a:r>
              <a:rPr lang="en-US" altLang="ja-JP" b="0" dirty="0" smtClean="0"/>
              <a:t>NASA-Compliant General Application Platform is now authorized to operate publicly</a:t>
            </a:r>
          </a:p>
          <a:p>
            <a:pPr lvl="1"/>
            <a:r>
              <a:rPr lang="en-US" altLang="ja-JP" b="0" dirty="0" err="1" smtClean="0"/>
              <a:t>Earthdata</a:t>
            </a:r>
            <a:r>
              <a:rPr lang="en-US" altLang="ja-JP" b="0" dirty="0" smtClean="0"/>
              <a:t> Search client is operational and accessible to the public in AWS</a:t>
            </a:r>
          </a:p>
          <a:p>
            <a:pPr lvl="1"/>
            <a:r>
              <a:rPr lang="en-US" altLang="ja-JP" b="0" dirty="0" smtClean="0"/>
              <a:t>Modified processes to account for new costing mechanisms</a:t>
            </a:r>
          </a:p>
          <a:p>
            <a:endParaRPr lang="en-US" altLang="ja-JP" b="0" i="1" dirty="0" smtClean="0"/>
          </a:p>
          <a:p>
            <a:pPr>
              <a:buNone/>
            </a:pPr>
            <a:endParaRPr kumimoji="1" lang="ja-JP" altLang="en-US" b="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SEO/CEOS Data Cube</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WGISS Cloud WS Questions</a:t>
            </a:r>
            <a:endParaRPr kumimoji="1" lang="ja-JP" altLang="en-US" dirty="0"/>
          </a:p>
        </p:txBody>
      </p:sp>
      <p:sp>
        <p:nvSpPr>
          <p:cNvPr id="3" name="コンテンツ プレースホルダ 2"/>
          <p:cNvSpPr>
            <a:spLocks noGrp="1"/>
          </p:cNvSpPr>
          <p:nvPr>
            <p:ph idx="1"/>
          </p:nvPr>
        </p:nvSpPr>
        <p:spPr>
          <a:xfrm>
            <a:off x="0" y="1412874"/>
            <a:ext cx="9067800" cy="5168230"/>
          </a:xfrm>
        </p:spPr>
        <p:txBody>
          <a:bodyPr/>
          <a:lstStyle/>
          <a:p>
            <a:pPr marL="457200" indent="-457200">
              <a:buFont typeface="+mj-lt"/>
              <a:buAutoNum type="arabicPeriod"/>
            </a:pPr>
            <a:r>
              <a:rPr lang="en-US" altLang="ja-JP" sz="2000" b="0" dirty="0" smtClean="0"/>
              <a:t>How are you using cloud computing in your organization/project? </a:t>
            </a:r>
          </a:p>
          <a:p>
            <a:pPr marL="457200" indent="-457200">
              <a:buFont typeface="+mj-lt"/>
              <a:buAutoNum type="arabicPeriod"/>
            </a:pPr>
            <a:r>
              <a:rPr lang="en-US" altLang="ja-JP" sz="2000" b="0" dirty="0" smtClean="0"/>
              <a:t>How mature is your organization in the use of cloud computing? </a:t>
            </a:r>
          </a:p>
          <a:p>
            <a:pPr marL="457200" indent="-457200">
              <a:buFont typeface="+mj-lt"/>
              <a:buAutoNum type="arabicPeriod"/>
            </a:pPr>
            <a:r>
              <a:rPr lang="en-US" altLang="ja-JP" sz="2000" b="0" dirty="0" smtClean="0"/>
              <a:t>Are you using public clouds, private clouds, hybrid clouds? Are you using multiple cloud providers? Which ones? (Vendors) </a:t>
            </a:r>
          </a:p>
          <a:p>
            <a:pPr marL="457200" indent="-457200">
              <a:buFont typeface="+mj-lt"/>
              <a:buAutoNum type="arabicPeriod"/>
            </a:pPr>
            <a:r>
              <a:rPr lang="en-US" altLang="ja-JP" sz="2000" b="0" dirty="0" smtClean="0"/>
              <a:t>What benefits have you seen from using cloud computing? </a:t>
            </a:r>
          </a:p>
          <a:p>
            <a:pPr marL="457200" indent="-457200">
              <a:buFont typeface="+mj-lt"/>
              <a:buAutoNum type="arabicPeriod"/>
            </a:pPr>
            <a:r>
              <a:rPr lang="en-US" altLang="ja-JP" sz="2000" b="0" dirty="0" smtClean="0"/>
              <a:t>What are the challenges you have faced? (security, costs, </a:t>
            </a:r>
            <a:r>
              <a:rPr lang="en-US" altLang="ja-JP" sz="2000" b="0" dirty="0" err="1" smtClean="0"/>
              <a:t>expertize</a:t>
            </a:r>
            <a:r>
              <a:rPr lang="en-US" altLang="ja-JP" sz="2000" b="0" dirty="0" smtClean="0"/>
              <a:t>, etc.) </a:t>
            </a:r>
          </a:p>
          <a:p>
            <a:pPr marL="457200" indent="-457200">
              <a:buFont typeface="+mj-lt"/>
              <a:buAutoNum type="arabicPeriod"/>
            </a:pPr>
            <a:r>
              <a:rPr lang="en-US" altLang="ja-JP" sz="2000" b="0" dirty="0" smtClean="0"/>
              <a:t>What are your opinions about using cloud computing for your organization/project? Where do you think it is appropriate and where it is not? </a:t>
            </a:r>
          </a:p>
          <a:p>
            <a:pPr marL="457200" indent="-457200">
              <a:buFont typeface="+mj-lt"/>
              <a:buAutoNum type="arabicPeriod"/>
            </a:pPr>
            <a:r>
              <a:rPr lang="en-US" altLang="ja-JP" sz="2000" b="0" dirty="0" smtClean="0"/>
              <a:t>What kind of Big Data challenges your organization/project is facing? Are they data management and/or data analytic challenges? </a:t>
            </a:r>
          </a:p>
          <a:p>
            <a:pPr marL="457200" indent="-457200">
              <a:buFont typeface="+mj-lt"/>
              <a:buAutoNum type="arabicPeriod"/>
            </a:pPr>
            <a:r>
              <a:rPr lang="en-US" altLang="ja-JP" sz="2000" b="0" dirty="0" smtClean="0"/>
              <a:t>Do you see Cloud Computing as the solution to your Big Data challenges?</a:t>
            </a:r>
            <a:endParaRPr kumimoji="1" lang="ja-JP" altLang="en-US" sz="2000" b="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0188"/>
            <a:ext cx="8763000" cy="498598"/>
          </a:xfrm>
        </p:spPr>
        <p:txBody>
          <a:bodyPr/>
          <a:lstStyle/>
          <a:p>
            <a:r>
              <a:rPr lang="en-US" altLang="ja-JP" sz="3600" dirty="0" smtClean="0"/>
              <a:t>Questions</a:t>
            </a:r>
            <a:endParaRPr kumimoji="1" lang="ja-JP" altLang="en-US" sz="3600" dirty="0"/>
          </a:p>
        </p:txBody>
      </p:sp>
      <p:sp>
        <p:nvSpPr>
          <p:cNvPr id="3" name="コンテンツ プレースホルダ 2"/>
          <p:cNvSpPr>
            <a:spLocks noGrp="1"/>
          </p:cNvSpPr>
          <p:nvPr>
            <p:ph idx="1"/>
          </p:nvPr>
        </p:nvSpPr>
        <p:spPr>
          <a:xfrm>
            <a:off x="136451" y="1375872"/>
            <a:ext cx="8879362" cy="5482127"/>
          </a:xfrm>
        </p:spPr>
        <p:txBody>
          <a:bodyPr/>
          <a:lstStyle/>
          <a:p>
            <a:pPr marL="514350" indent="-514350">
              <a:buFont typeface="+mj-lt"/>
              <a:buAutoNum type="arabicPeriod"/>
            </a:pPr>
            <a:r>
              <a:rPr lang="en-US" altLang="ja-JP" sz="1800" dirty="0" smtClean="0"/>
              <a:t>How are you using cloud computing in your organization/project? </a:t>
            </a:r>
          </a:p>
          <a:p>
            <a:pPr lvl="1"/>
            <a:r>
              <a:rPr lang="en-US" altLang="ja-JP" sz="1800" b="0" dirty="0" smtClean="0">
                <a:solidFill>
                  <a:srgbClr val="0000FF"/>
                </a:solidFill>
              </a:rPr>
              <a:t>Not yet (JAXA)</a:t>
            </a:r>
          </a:p>
          <a:p>
            <a:pPr lvl="1"/>
            <a:r>
              <a:rPr lang="en-US" altLang="ja-JP" sz="1800" b="0" dirty="0" smtClean="0">
                <a:solidFill>
                  <a:srgbClr val="0000FF"/>
                </a:solidFill>
              </a:rPr>
              <a:t>Data Processing (ISRO)</a:t>
            </a:r>
          </a:p>
          <a:p>
            <a:pPr lvl="1"/>
            <a:r>
              <a:rPr lang="en-US" altLang="ja-JP" sz="1800" b="0" dirty="0" smtClean="0">
                <a:solidFill>
                  <a:srgbClr val="0000FF"/>
                </a:solidFill>
              </a:rPr>
              <a:t>A range of cloud computing offerings to cover off the range of requirements we have. (GA)</a:t>
            </a:r>
          </a:p>
          <a:p>
            <a:pPr lvl="1"/>
            <a:r>
              <a:rPr lang="en-US" altLang="ja-JP" sz="1800" b="0" dirty="0" smtClean="0">
                <a:solidFill>
                  <a:srgbClr val="0000FF"/>
                </a:solidFill>
              </a:rPr>
              <a:t>Data Archive/Storage (USGS, NASA)</a:t>
            </a:r>
          </a:p>
          <a:p>
            <a:pPr lvl="1"/>
            <a:r>
              <a:rPr lang="en-US" altLang="ja-JP" sz="1800" b="0" dirty="0" smtClean="0">
                <a:solidFill>
                  <a:srgbClr val="0000FF"/>
                </a:solidFill>
              </a:rPr>
              <a:t>Data Distribution (NASA)</a:t>
            </a:r>
          </a:p>
          <a:p>
            <a:pPr lvl="1"/>
            <a:r>
              <a:rPr lang="en-US" altLang="ja-JP" sz="1800" b="0" dirty="0" smtClean="0">
                <a:solidFill>
                  <a:srgbClr val="0000FF"/>
                </a:solidFill>
              </a:rPr>
              <a:t>Security file transfer (USGS)</a:t>
            </a:r>
          </a:p>
          <a:p>
            <a:pPr lvl="1"/>
            <a:r>
              <a:rPr lang="en-US" altLang="ja-JP" sz="1800" b="0" dirty="0" smtClean="0">
                <a:solidFill>
                  <a:srgbClr val="0000FF"/>
                </a:solidFill>
              </a:rPr>
              <a:t>Virtual machine (USGS)</a:t>
            </a:r>
          </a:p>
          <a:p>
            <a:pPr lvl="1"/>
            <a:r>
              <a:rPr lang="en-US" altLang="ja-JP" sz="1800" b="0" dirty="0" smtClean="0">
                <a:solidFill>
                  <a:srgbClr val="0000FF"/>
                </a:solidFill>
              </a:rPr>
              <a:t>Database and web hosting (USGS) </a:t>
            </a:r>
          </a:p>
          <a:p>
            <a:pPr lvl="1"/>
            <a:r>
              <a:rPr lang="en-US" altLang="ja-JP" sz="1800" b="0" dirty="0" smtClean="0">
                <a:solidFill>
                  <a:srgbClr val="0000FF"/>
                </a:solidFill>
              </a:rPr>
              <a:t>Development and test environment (USGS)</a:t>
            </a:r>
          </a:p>
          <a:p>
            <a:pPr lvl="1"/>
            <a:r>
              <a:rPr lang="en-US" altLang="ja-JP" sz="1800" b="0" dirty="0" smtClean="0">
                <a:solidFill>
                  <a:srgbClr val="0000FF"/>
                </a:solidFill>
              </a:rPr>
              <a:t>SAP application (USGS)</a:t>
            </a:r>
          </a:p>
          <a:p>
            <a:pPr lvl="1"/>
            <a:r>
              <a:rPr lang="en-US" altLang="ja-JP" sz="1800" b="0" dirty="0" smtClean="0">
                <a:solidFill>
                  <a:srgbClr val="0000FF"/>
                </a:solidFill>
              </a:rPr>
              <a:t>Thematic Exploitation Platform/TEP (ESA)</a:t>
            </a:r>
          </a:p>
          <a:p>
            <a:pPr lvl="1"/>
            <a:r>
              <a:rPr lang="en-US" altLang="ja-JP" sz="1800" b="0" dirty="0" smtClean="0">
                <a:solidFill>
                  <a:srgbClr val="0000FF"/>
                </a:solidFill>
              </a:rPr>
              <a:t>Big Data Project (NOAA)</a:t>
            </a:r>
          </a:p>
          <a:p>
            <a:pPr lvl="1"/>
            <a:r>
              <a:rPr lang="en-US" altLang="ja-JP" sz="1800" b="0" dirty="0" smtClean="0">
                <a:solidFill>
                  <a:srgbClr val="0000FF"/>
                </a:solidFill>
              </a:rPr>
              <a:t>User Services</a:t>
            </a:r>
          </a:p>
          <a:p>
            <a:pPr lvl="2"/>
            <a:r>
              <a:rPr lang="en-US" altLang="ja-JP" sz="1600" b="0" dirty="0" smtClean="0">
                <a:solidFill>
                  <a:srgbClr val="0000FF"/>
                </a:solidFill>
              </a:rPr>
              <a:t>GIBS, CMR, </a:t>
            </a:r>
            <a:r>
              <a:rPr lang="en-US" altLang="ja-JP" sz="1600" b="0" dirty="0" err="1" smtClean="0">
                <a:solidFill>
                  <a:srgbClr val="0000FF"/>
                </a:solidFill>
              </a:rPr>
              <a:t>Earthdata</a:t>
            </a:r>
            <a:r>
              <a:rPr lang="en-US" altLang="ja-JP" sz="1600" b="0" dirty="0" smtClean="0">
                <a:solidFill>
                  <a:srgbClr val="0000FF"/>
                </a:solidFill>
              </a:rPr>
              <a:t> search(NASA)</a:t>
            </a:r>
          </a:p>
          <a:p>
            <a:pPr lvl="2"/>
            <a:r>
              <a:rPr lang="en-US" altLang="ja-JP" sz="1600" b="0" dirty="0" smtClean="0">
                <a:solidFill>
                  <a:srgbClr val="0000FF"/>
                </a:solidFill>
              </a:rPr>
              <a:t>Data Processing and Analytics Service(NASA)</a:t>
            </a:r>
          </a:p>
          <a:p>
            <a:pPr lvl="2"/>
            <a:r>
              <a:rPr lang="en-US" altLang="ja-JP" sz="1600" b="0" dirty="0" smtClean="0">
                <a:solidFill>
                  <a:srgbClr val="0000FF"/>
                </a:solidFill>
              </a:rPr>
              <a:t>End-User Analysis Support Tool Box (NASA)</a:t>
            </a:r>
          </a:p>
          <a:p>
            <a:pPr lvl="2">
              <a:buNone/>
            </a:pPr>
            <a:endParaRPr lang="en-US" altLang="ja-JP" sz="1600" b="0" dirty="0" smtClean="0">
              <a:solidFill>
                <a:srgbClr val="0000FF"/>
              </a:solidFill>
            </a:endParaRPr>
          </a:p>
        </p:txBody>
      </p:sp>
      <p:sp>
        <p:nvSpPr>
          <p:cNvPr id="4" name="スライド番号プレースホルダ 3"/>
          <p:cNvSpPr>
            <a:spLocks noGrp="1"/>
          </p:cNvSpPr>
          <p:nvPr>
            <p:ph type="sldNum" sz="quarter" idx="4"/>
          </p:nvPr>
        </p:nvSpPr>
        <p:spPr/>
        <p:txBody>
          <a:bodyPr/>
          <a:lstStyle/>
          <a:p>
            <a:fld id="{39427342-CE5A-4AC5-8F59-F1809F2A9089}" type="slidenum">
              <a:rPr lang="ja-JP" altLang="en-US" smtClean="0">
                <a:solidFill>
                  <a:prstClr val="black"/>
                </a:solidFill>
              </a:rPr>
              <a:pPr/>
              <a:t>15</a:t>
            </a:fld>
            <a:endParaRPr lang="ja-JP" altLang="en-US">
              <a:solidFill>
                <a:prstClr val="black"/>
              </a:solidFill>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0188"/>
            <a:ext cx="8763000" cy="498598"/>
          </a:xfrm>
        </p:spPr>
        <p:txBody>
          <a:bodyPr/>
          <a:lstStyle/>
          <a:p>
            <a:r>
              <a:rPr lang="en-US" altLang="ja-JP" sz="3600" dirty="0" smtClean="0"/>
              <a:t>Questions</a:t>
            </a:r>
            <a:endParaRPr kumimoji="1" lang="ja-JP" altLang="en-US" sz="3600" dirty="0"/>
          </a:p>
        </p:txBody>
      </p:sp>
      <p:sp>
        <p:nvSpPr>
          <p:cNvPr id="3" name="コンテンツ プレースホルダ 2"/>
          <p:cNvSpPr>
            <a:spLocks noGrp="1"/>
          </p:cNvSpPr>
          <p:nvPr>
            <p:ph idx="1"/>
          </p:nvPr>
        </p:nvSpPr>
        <p:spPr>
          <a:xfrm>
            <a:off x="136451" y="1350235"/>
            <a:ext cx="8382000" cy="5341121"/>
          </a:xfrm>
        </p:spPr>
        <p:txBody>
          <a:bodyPr/>
          <a:lstStyle/>
          <a:p>
            <a:pPr marL="514350" indent="-514350">
              <a:buFont typeface="+mj-lt"/>
              <a:buAutoNum type="arabicPeriod" startAt="2"/>
            </a:pPr>
            <a:r>
              <a:rPr lang="en-US" altLang="ja-JP" dirty="0" smtClean="0"/>
              <a:t>How mature is your organization in the use of cloud computing? </a:t>
            </a:r>
          </a:p>
          <a:p>
            <a:pPr lvl="1"/>
            <a:r>
              <a:rPr lang="en-US" altLang="ja-JP" b="0" dirty="0" smtClean="0">
                <a:solidFill>
                  <a:srgbClr val="0000FF"/>
                </a:solidFill>
              </a:rPr>
              <a:t>TEP is pre-operational. But regarding the use of cloud computing, already mature.(ESA)</a:t>
            </a:r>
          </a:p>
          <a:p>
            <a:pPr lvl="1"/>
            <a:r>
              <a:rPr lang="en-US" altLang="ja-JP" b="0" dirty="0" smtClean="0">
                <a:solidFill>
                  <a:srgbClr val="0000FF"/>
                </a:solidFill>
              </a:rPr>
              <a:t>Not yet (JAXA)</a:t>
            </a:r>
          </a:p>
          <a:p>
            <a:pPr lvl="1"/>
            <a:r>
              <a:rPr lang="en-US" altLang="ja-JP" b="0" dirty="0" smtClean="0">
                <a:solidFill>
                  <a:srgbClr val="0000FF"/>
                </a:solidFill>
              </a:rPr>
              <a:t>Immature with regards to governance, a high level of understanding of the technical aspects (GA)</a:t>
            </a:r>
          </a:p>
          <a:p>
            <a:pPr lvl="1"/>
            <a:endParaRPr lang="en-US" altLang="ja-JP" b="0" dirty="0" smtClean="0">
              <a:solidFill>
                <a:srgbClr val="0000FF"/>
              </a:solidFill>
            </a:endParaRPr>
          </a:p>
          <a:p>
            <a:pPr lvl="1"/>
            <a:endParaRPr lang="en-US" altLang="ja-JP" b="0" dirty="0" smtClean="0">
              <a:solidFill>
                <a:srgbClr val="0000FF"/>
              </a:solidFill>
            </a:endParaRPr>
          </a:p>
        </p:txBody>
      </p:sp>
      <p:sp>
        <p:nvSpPr>
          <p:cNvPr id="4" name="スライド番号プレースホルダ 3"/>
          <p:cNvSpPr>
            <a:spLocks noGrp="1"/>
          </p:cNvSpPr>
          <p:nvPr>
            <p:ph type="sldNum" sz="quarter" idx="4"/>
          </p:nvPr>
        </p:nvSpPr>
        <p:spPr/>
        <p:txBody>
          <a:bodyPr/>
          <a:lstStyle/>
          <a:p>
            <a:fld id="{39427342-CE5A-4AC5-8F59-F1809F2A9089}" type="slidenum">
              <a:rPr lang="ja-JP" altLang="en-US" smtClean="0">
                <a:solidFill>
                  <a:prstClr val="black"/>
                </a:solidFill>
              </a:rPr>
              <a:pPr/>
              <a:t>16</a:t>
            </a:fld>
            <a:endParaRPr lang="ja-JP" altLang="en-US">
              <a:solidFill>
                <a:prstClr val="black"/>
              </a:solidFill>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0188"/>
            <a:ext cx="8763000" cy="498598"/>
          </a:xfrm>
        </p:spPr>
        <p:txBody>
          <a:bodyPr/>
          <a:lstStyle/>
          <a:p>
            <a:r>
              <a:rPr lang="en-US" altLang="ja-JP" sz="3600" dirty="0" smtClean="0"/>
              <a:t>Questions</a:t>
            </a:r>
            <a:endParaRPr kumimoji="1" lang="ja-JP" altLang="en-US" sz="3600" dirty="0"/>
          </a:p>
        </p:txBody>
      </p:sp>
      <p:sp>
        <p:nvSpPr>
          <p:cNvPr id="3" name="コンテンツ プレースホルダ 2"/>
          <p:cNvSpPr>
            <a:spLocks noGrp="1"/>
          </p:cNvSpPr>
          <p:nvPr>
            <p:ph idx="1"/>
          </p:nvPr>
        </p:nvSpPr>
        <p:spPr>
          <a:xfrm>
            <a:off x="136451" y="1384419"/>
            <a:ext cx="8382000" cy="5108456"/>
          </a:xfrm>
        </p:spPr>
        <p:txBody>
          <a:bodyPr/>
          <a:lstStyle/>
          <a:p>
            <a:pPr marL="514350" indent="-514350">
              <a:buFont typeface="+mj-lt"/>
              <a:buAutoNum type="arabicPeriod" startAt="3"/>
            </a:pPr>
            <a:r>
              <a:rPr lang="en-US" altLang="ja-JP" dirty="0" smtClean="0"/>
              <a:t>Are you using public clouds, private clouds, hybrid clouds? Are you using multiple cloud providers? Which ones? (Vendors) </a:t>
            </a:r>
          </a:p>
          <a:p>
            <a:pPr lvl="1"/>
            <a:r>
              <a:rPr lang="en-US" altLang="ja-JP" b="0" dirty="0" smtClean="0">
                <a:solidFill>
                  <a:srgbClr val="0000FF"/>
                </a:solidFill>
              </a:rPr>
              <a:t>Public Clouds (ESA/TEP)</a:t>
            </a:r>
          </a:p>
          <a:p>
            <a:pPr lvl="1"/>
            <a:r>
              <a:rPr lang="en-US" altLang="ja-JP" b="0" dirty="0" smtClean="0">
                <a:solidFill>
                  <a:srgbClr val="0000FF"/>
                </a:solidFill>
              </a:rPr>
              <a:t>Cloud services at the National Computational Infrastructure (NCI) for outsourcing our in-house infrastructure (GA)</a:t>
            </a:r>
          </a:p>
          <a:p>
            <a:pPr lvl="1"/>
            <a:r>
              <a:rPr lang="en-US" altLang="ja-JP" b="0" dirty="0" smtClean="0">
                <a:solidFill>
                  <a:srgbClr val="0000FF"/>
                </a:solidFill>
              </a:rPr>
              <a:t>AWS to host external facing web services (GA)</a:t>
            </a:r>
          </a:p>
          <a:p>
            <a:pPr lvl="1"/>
            <a:r>
              <a:rPr lang="en-US" altLang="ja-JP" b="0" dirty="0" smtClean="0">
                <a:solidFill>
                  <a:srgbClr val="0000FF"/>
                </a:solidFill>
              </a:rPr>
              <a:t>5 Cloud </a:t>
            </a:r>
            <a:r>
              <a:rPr lang="en-US" altLang="ja-JP" b="0" dirty="0" err="1" smtClean="0">
                <a:solidFill>
                  <a:srgbClr val="0000FF"/>
                </a:solidFill>
              </a:rPr>
              <a:t>IaaS</a:t>
            </a:r>
            <a:r>
              <a:rPr lang="en-US" altLang="ja-JP" b="0" dirty="0" smtClean="0">
                <a:solidFill>
                  <a:srgbClr val="0000FF"/>
                </a:solidFill>
              </a:rPr>
              <a:t> providers (public cloud) (NOAA)</a:t>
            </a:r>
          </a:p>
          <a:p>
            <a:pPr lvl="1"/>
            <a:r>
              <a:rPr lang="en-US" altLang="ja-JP" b="0" dirty="0" smtClean="0">
                <a:solidFill>
                  <a:srgbClr val="0000FF"/>
                </a:solidFill>
              </a:rPr>
              <a:t>Public Clouds, AWS (NASA)</a:t>
            </a:r>
          </a:p>
        </p:txBody>
      </p:sp>
      <p:sp>
        <p:nvSpPr>
          <p:cNvPr id="4" name="スライド番号プレースホルダ 3"/>
          <p:cNvSpPr>
            <a:spLocks noGrp="1"/>
          </p:cNvSpPr>
          <p:nvPr>
            <p:ph type="sldNum" sz="quarter" idx="4"/>
          </p:nvPr>
        </p:nvSpPr>
        <p:spPr/>
        <p:txBody>
          <a:bodyPr/>
          <a:lstStyle/>
          <a:p>
            <a:fld id="{39427342-CE5A-4AC5-8F59-F1809F2A9089}" type="slidenum">
              <a:rPr lang="ja-JP" altLang="en-US" smtClean="0">
                <a:solidFill>
                  <a:prstClr val="black"/>
                </a:solidFill>
              </a:rPr>
              <a:pPr/>
              <a:t>17</a:t>
            </a:fld>
            <a:endParaRPr lang="ja-JP" altLang="en-US">
              <a:solidFill>
                <a:prstClr val="black"/>
              </a:solidFill>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763000" cy="498598"/>
          </a:xfrm>
        </p:spPr>
        <p:txBody>
          <a:bodyPr/>
          <a:lstStyle/>
          <a:p>
            <a:r>
              <a:rPr lang="en-US" altLang="ja-JP" sz="3600" dirty="0" smtClean="0"/>
              <a:t>Questions</a:t>
            </a:r>
            <a:endParaRPr kumimoji="1" lang="ja-JP" altLang="en-US" sz="3600" dirty="0"/>
          </a:p>
        </p:txBody>
      </p:sp>
      <p:sp>
        <p:nvSpPr>
          <p:cNvPr id="3" name="コンテンツ プレースホルダ 2"/>
          <p:cNvSpPr>
            <a:spLocks noGrp="1"/>
          </p:cNvSpPr>
          <p:nvPr>
            <p:ph idx="1"/>
          </p:nvPr>
        </p:nvSpPr>
        <p:spPr>
          <a:xfrm>
            <a:off x="0" y="1427148"/>
            <a:ext cx="8888818" cy="5065727"/>
          </a:xfrm>
        </p:spPr>
        <p:txBody>
          <a:bodyPr/>
          <a:lstStyle/>
          <a:p>
            <a:pPr marL="514350" indent="-514350">
              <a:buFont typeface="+mj-lt"/>
              <a:buAutoNum type="arabicPeriod" startAt="4"/>
            </a:pPr>
            <a:r>
              <a:rPr lang="en-US" altLang="ja-JP" sz="2800" dirty="0" smtClean="0"/>
              <a:t>What benefits have you seen from using cloud computing? </a:t>
            </a:r>
          </a:p>
          <a:p>
            <a:pPr lvl="1"/>
            <a:r>
              <a:rPr lang="en-US" altLang="ja-JP" sz="2400" b="0" dirty="0" smtClean="0">
                <a:solidFill>
                  <a:srgbClr val="0000FF"/>
                </a:solidFill>
              </a:rPr>
              <a:t>If used for data re-processing, the data will be ready within much shorter period. And no need to maintain servers for occasional re-processing. (JAXA) </a:t>
            </a:r>
          </a:p>
          <a:p>
            <a:pPr lvl="1"/>
            <a:r>
              <a:rPr lang="en-US" altLang="ja-JP" sz="2400" b="0" dirty="0" smtClean="0">
                <a:solidFill>
                  <a:srgbClr val="0000FF"/>
                </a:solidFill>
              </a:rPr>
              <a:t>Self-serve,  the ability to experiment and try different things and then capture that configuration within scripts that can be reused and the range of mature capabilities built into the platforms are very stable, comprehensive and easy to use.  (GA)</a:t>
            </a:r>
          </a:p>
          <a:p>
            <a:pPr lvl="1"/>
            <a:r>
              <a:rPr lang="en-US" altLang="ja-JP" sz="2400" b="0" dirty="0" smtClean="0">
                <a:solidFill>
                  <a:srgbClr val="0000FF"/>
                </a:solidFill>
              </a:rPr>
              <a:t>Cost savings ? (NASA)</a:t>
            </a:r>
          </a:p>
          <a:p>
            <a:pPr lvl="1"/>
            <a:endParaRPr lang="en-US" altLang="ja-JP" sz="2400" dirty="0" smtClean="0">
              <a:solidFill>
                <a:srgbClr val="0000FF"/>
              </a:solidFill>
            </a:endParaRPr>
          </a:p>
        </p:txBody>
      </p:sp>
      <p:sp>
        <p:nvSpPr>
          <p:cNvPr id="4" name="スライド番号プレースホルダ 3"/>
          <p:cNvSpPr>
            <a:spLocks noGrp="1"/>
          </p:cNvSpPr>
          <p:nvPr>
            <p:ph type="sldNum" sz="quarter" idx="4"/>
          </p:nvPr>
        </p:nvSpPr>
        <p:spPr/>
        <p:txBody>
          <a:bodyPr/>
          <a:lstStyle/>
          <a:p>
            <a:fld id="{39427342-CE5A-4AC5-8F59-F1809F2A9089}" type="slidenum">
              <a:rPr lang="ja-JP" altLang="en-US" smtClean="0">
                <a:solidFill>
                  <a:prstClr val="black"/>
                </a:solidFill>
              </a:rPr>
              <a:pPr/>
              <a:t>18</a:t>
            </a:fld>
            <a:endParaRPr lang="ja-JP" altLang="en-US" dirty="0">
              <a:solidFill>
                <a:prstClr val="black"/>
              </a:solidFill>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763000" cy="498598"/>
          </a:xfrm>
        </p:spPr>
        <p:txBody>
          <a:bodyPr/>
          <a:lstStyle/>
          <a:p>
            <a:r>
              <a:rPr lang="en-US" altLang="ja-JP" sz="3600" dirty="0" smtClean="0"/>
              <a:t>Questions</a:t>
            </a:r>
            <a:endParaRPr kumimoji="1" lang="ja-JP" altLang="en-US" sz="3600" dirty="0"/>
          </a:p>
        </p:txBody>
      </p:sp>
      <p:sp>
        <p:nvSpPr>
          <p:cNvPr id="3" name="コンテンツ プレースホルダ 2"/>
          <p:cNvSpPr>
            <a:spLocks noGrp="1"/>
          </p:cNvSpPr>
          <p:nvPr>
            <p:ph idx="1"/>
          </p:nvPr>
        </p:nvSpPr>
        <p:spPr>
          <a:xfrm>
            <a:off x="0" y="1308977"/>
            <a:ext cx="8888818" cy="5463563"/>
          </a:xfrm>
        </p:spPr>
        <p:txBody>
          <a:bodyPr/>
          <a:lstStyle/>
          <a:p>
            <a:pPr marL="514350" indent="-514350">
              <a:buFont typeface="+mj-lt"/>
              <a:buAutoNum type="arabicPeriod" startAt="5"/>
            </a:pPr>
            <a:r>
              <a:rPr lang="en-US" altLang="ja-JP" sz="2000" dirty="0" smtClean="0"/>
              <a:t>What are the challenges you have faced? (security, costs, </a:t>
            </a:r>
            <a:r>
              <a:rPr lang="en-US" altLang="ja-JP" sz="2000" dirty="0" err="1" smtClean="0"/>
              <a:t>expertize</a:t>
            </a:r>
            <a:r>
              <a:rPr lang="en-US" altLang="ja-JP" sz="2000" dirty="0" smtClean="0"/>
              <a:t>, etc.) </a:t>
            </a:r>
          </a:p>
          <a:p>
            <a:pPr lvl="1"/>
            <a:r>
              <a:rPr lang="en-US" altLang="ja-JP" sz="1600" b="0" dirty="0" smtClean="0">
                <a:solidFill>
                  <a:srgbClr val="0000FF"/>
                </a:solidFill>
              </a:rPr>
              <a:t>Programmatic issues (ESA/TEP)</a:t>
            </a:r>
          </a:p>
          <a:p>
            <a:pPr lvl="1"/>
            <a:r>
              <a:rPr lang="en-US" altLang="ja-JP" sz="1600" b="0" dirty="0" smtClean="0">
                <a:solidFill>
                  <a:srgbClr val="0000FF"/>
                </a:solidFill>
              </a:rPr>
              <a:t>Security (CNES, USGS, NASA)</a:t>
            </a:r>
          </a:p>
          <a:p>
            <a:pPr lvl="1"/>
            <a:r>
              <a:rPr lang="en-US" altLang="ja-JP" sz="1600" b="0" dirty="0" smtClean="0">
                <a:solidFill>
                  <a:srgbClr val="0000FF"/>
                </a:solidFill>
              </a:rPr>
              <a:t>Costs for data download (JAXA, USGS, NASA)</a:t>
            </a:r>
          </a:p>
          <a:p>
            <a:pPr lvl="1"/>
            <a:r>
              <a:rPr lang="en-US" altLang="ja-JP" sz="1600" b="0" dirty="0" smtClean="0">
                <a:solidFill>
                  <a:srgbClr val="0000FF"/>
                </a:solidFill>
              </a:rPr>
              <a:t>Network (JAXA)</a:t>
            </a:r>
          </a:p>
          <a:p>
            <a:pPr lvl="1"/>
            <a:r>
              <a:rPr lang="en-US" altLang="ja-JP" sz="1600" b="0" dirty="0" smtClean="0">
                <a:solidFill>
                  <a:srgbClr val="0000FF"/>
                </a:solidFill>
              </a:rPr>
              <a:t>COTS license issue (JAXA)</a:t>
            </a:r>
          </a:p>
          <a:p>
            <a:pPr lvl="1"/>
            <a:r>
              <a:rPr lang="en-US" altLang="ja-JP" sz="1600" b="0" dirty="0" smtClean="0">
                <a:solidFill>
                  <a:srgbClr val="0000FF"/>
                </a:solidFill>
              </a:rPr>
              <a:t>Vendor lock-in (JAXA, NASA)</a:t>
            </a:r>
          </a:p>
          <a:p>
            <a:pPr lvl="1"/>
            <a:r>
              <a:rPr lang="en-US" altLang="ja-JP" sz="1600" b="0" dirty="0" smtClean="0">
                <a:solidFill>
                  <a:srgbClr val="0000FF"/>
                </a:solidFill>
              </a:rPr>
              <a:t>Spaghetti code (JAXA)</a:t>
            </a:r>
          </a:p>
          <a:p>
            <a:pPr lvl="1"/>
            <a:r>
              <a:rPr lang="en-US" altLang="ja-JP" sz="1600" b="0" dirty="0" smtClean="0">
                <a:solidFill>
                  <a:srgbClr val="0000FF"/>
                </a:solidFill>
              </a:rPr>
              <a:t>Expertise (JAXA)</a:t>
            </a:r>
          </a:p>
          <a:p>
            <a:pPr lvl="1"/>
            <a:r>
              <a:rPr lang="en-US" altLang="ja-JP" sz="1600" b="0" dirty="0" err="1" smtClean="0">
                <a:solidFill>
                  <a:srgbClr val="0000FF"/>
                </a:solidFill>
              </a:rPr>
              <a:t>Refactor</a:t>
            </a:r>
            <a:r>
              <a:rPr lang="en-US" altLang="ja-JP" sz="1600" b="0" dirty="0" smtClean="0">
                <a:solidFill>
                  <a:srgbClr val="0000FF"/>
                </a:solidFill>
              </a:rPr>
              <a:t> software to be cloud-native (NASA)</a:t>
            </a:r>
          </a:p>
          <a:p>
            <a:pPr lvl="1"/>
            <a:r>
              <a:rPr lang="en-US" altLang="ja-JP" sz="1600" b="0" dirty="0" smtClean="0">
                <a:solidFill>
                  <a:srgbClr val="0000FF"/>
                </a:solidFill>
              </a:rPr>
              <a:t>Future Storage Costs (NASA)</a:t>
            </a:r>
          </a:p>
          <a:p>
            <a:pPr lvl="1"/>
            <a:r>
              <a:rPr lang="en-US" altLang="ja-JP" sz="1600" b="0" dirty="0" smtClean="0">
                <a:solidFill>
                  <a:srgbClr val="0000FF"/>
                </a:solidFill>
                <a:latin typeface="+mn-ea"/>
                <a:ea typeface="+mn-ea"/>
              </a:rPr>
              <a:t>Costs: appear to be manageable for now but we have been fairly careful with what workloads we have placed where. (GA)</a:t>
            </a:r>
          </a:p>
          <a:p>
            <a:pPr lvl="1"/>
            <a:r>
              <a:rPr lang="en-US" altLang="ja-JP" sz="1600" b="0" dirty="0" smtClean="0">
                <a:solidFill>
                  <a:srgbClr val="0000FF"/>
                </a:solidFill>
                <a:latin typeface="+mn-ea"/>
                <a:ea typeface="+mn-ea"/>
              </a:rPr>
              <a:t>A general lack of governance – both technical and procedural (GA)</a:t>
            </a:r>
          </a:p>
          <a:p>
            <a:pPr lvl="1"/>
            <a:r>
              <a:rPr lang="en-US" altLang="ja-JP" sz="1600" b="0" dirty="0" smtClean="0">
                <a:solidFill>
                  <a:srgbClr val="0000FF"/>
                </a:solidFill>
                <a:latin typeface="+mn-ea"/>
                <a:ea typeface="+mn-ea"/>
              </a:rPr>
              <a:t>Provenance/integrity of data in the cloud (USGS)</a:t>
            </a:r>
          </a:p>
          <a:p>
            <a:pPr lvl="1"/>
            <a:r>
              <a:rPr lang="en-US" altLang="ja-JP" sz="1600" b="0" dirty="0" smtClean="0">
                <a:solidFill>
                  <a:srgbClr val="0000FF"/>
                </a:solidFill>
                <a:latin typeface="+mn-ea"/>
                <a:ea typeface="+mn-ea"/>
              </a:rPr>
              <a:t>Potential procurement issues (USGS)</a:t>
            </a:r>
          </a:p>
          <a:p>
            <a:pPr lvl="1"/>
            <a:r>
              <a:rPr lang="en-US" altLang="ja-JP" sz="1600" b="0" dirty="0" smtClean="0">
                <a:solidFill>
                  <a:srgbClr val="0000FF"/>
                </a:solidFill>
                <a:latin typeface="+mn-ea"/>
                <a:ea typeface="+mn-ea"/>
              </a:rPr>
              <a:t>Impact on archive plan (USGS)</a:t>
            </a:r>
          </a:p>
          <a:p>
            <a:pPr lvl="1"/>
            <a:r>
              <a:rPr lang="en-US" altLang="ja-JP" sz="1600" b="0" dirty="0" smtClean="0">
                <a:solidFill>
                  <a:srgbClr val="0000FF"/>
                </a:solidFill>
                <a:latin typeface="+mn-ea"/>
                <a:ea typeface="+mn-ea"/>
              </a:rPr>
              <a:t>More complicate data management, if using multiple cloud services (USGS)</a:t>
            </a:r>
          </a:p>
        </p:txBody>
      </p:sp>
      <p:sp>
        <p:nvSpPr>
          <p:cNvPr id="4" name="スライド番号プレースホルダ 3"/>
          <p:cNvSpPr>
            <a:spLocks noGrp="1"/>
          </p:cNvSpPr>
          <p:nvPr>
            <p:ph type="sldNum" sz="quarter" idx="4"/>
          </p:nvPr>
        </p:nvSpPr>
        <p:spPr/>
        <p:txBody>
          <a:bodyPr/>
          <a:lstStyle/>
          <a:p>
            <a:fld id="{39427342-CE5A-4AC5-8F59-F1809F2A9089}" type="slidenum">
              <a:rPr lang="ja-JP" altLang="en-US" smtClean="0">
                <a:solidFill>
                  <a:prstClr val="black"/>
                </a:solidFill>
              </a:rPr>
              <a:pPr/>
              <a:t>19</a:t>
            </a:fld>
            <a:endParaRPr lang="ja-JP" altLang="en-US" dirty="0">
              <a:solidFill>
                <a:prstClr val="black"/>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 2"/>
          <p:cNvSpPr>
            <a:spLocks noGrp="1"/>
          </p:cNvSpPr>
          <p:nvPr>
            <p:ph idx="1"/>
          </p:nvPr>
        </p:nvSpPr>
        <p:spPr>
          <a:xfrm>
            <a:off x="102550" y="1378690"/>
            <a:ext cx="8965250" cy="5479310"/>
          </a:xfrm>
        </p:spPr>
        <p:txBody>
          <a:bodyPr/>
          <a:lstStyle/>
          <a:p>
            <a:pPr>
              <a:buNone/>
            </a:pPr>
            <a:r>
              <a:rPr lang="en-GB" altLang="ja-JP" sz="1800" b="0" dirty="0" smtClean="0"/>
              <a:t>09:05	GS evolution and EO Innovation Europe  </a:t>
            </a:r>
            <a:r>
              <a:rPr lang="en-GB" altLang="ja-JP" sz="1800" b="0" i="1" dirty="0" smtClean="0"/>
              <a:t>Henri </a:t>
            </a:r>
            <a:r>
              <a:rPr lang="en-GB" altLang="ja-JP" sz="1800" b="0" i="1" dirty="0" err="1" smtClean="0"/>
              <a:t>Laur</a:t>
            </a:r>
            <a:r>
              <a:rPr lang="en-GB" altLang="ja-JP" sz="1800" b="0" i="1" dirty="0" smtClean="0"/>
              <a:t>,</a:t>
            </a:r>
            <a:r>
              <a:rPr lang="en-US" altLang="ja-JP" sz="1800" b="0" dirty="0" smtClean="0"/>
              <a:t> </a:t>
            </a:r>
            <a:r>
              <a:rPr lang="en-GB" altLang="ja-JP" sz="1800" b="0" i="1" dirty="0" err="1" smtClean="0"/>
              <a:t>Mirko</a:t>
            </a:r>
            <a:r>
              <a:rPr lang="en-GB" altLang="ja-JP" sz="1800" b="0" i="1" dirty="0" smtClean="0"/>
              <a:t> </a:t>
            </a:r>
            <a:r>
              <a:rPr lang="en-GB" altLang="ja-JP" sz="1800" b="0" i="1" dirty="0" err="1" smtClean="0"/>
              <a:t>Albani</a:t>
            </a:r>
            <a:endParaRPr lang="ja-JP" altLang="ja-JP" sz="1800" b="0" dirty="0" smtClean="0"/>
          </a:p>
          <a:p>
            <a:pPr>
              <a:buNone/>
            </a:pPr>
            <a:r>
              <a:rPr lang="en-GB" altLang="ja-JP" sz="1800" b="0" dirty="0" smtClean="0"/>
              <a:t>09:35	Thematic Exploitation Platforms and Cloud Computing Activities at ESA 	</a:t>
            </a:r>
            <a:r>
              <a:rPr lang="en-GB" altLang="ja-JP" sz="1800" b="0" i="1" dirty="0" err="1" smtClean="0"/>
              <a:t>Sveinung</a:t>
            </a:r>
            <a:r>
              <a:rPr lang="en-GB" altLang="ja-JP" sz="1800" b="0" i="1" dirty="0" smtClean="0"/>
              <a:t> </a:t>
            </a:r>
            <a:r>
              <a:rPr lang="en-GB" altLang="ja-JP" sz="1800" b="0" i="1" dirty="0" err="1" smtClean="0"/>
              <a:t>Loekken</a:t>
            </a:r>
            <a:endParaRPr lang="ja-JP" altLang="ja-JP" sz="1800" b="0" dirty="0" smtClean="0"/>
          </a:p>
          <a:p>
            <a:pPr>
              <a:buNone/>
            </a:pPr>
            <a:r>
              <a:rPr lang="en-GB" altLang="ja-JP" sz="1800" b="0" dirty="0" smtClean="0"/>
              <a:t>10:05	Cloud Computing and Security	</a:t>
            </a:r>
            <a:r>
              <a:rPr lang="en-US" altLang="ja-JP" sz="1800" b="0" i="1" dirty="0" err="1" smtClean="0"/>
              <a:t>Julien</a:t>
            </a:r>
            <a:r>
              <a:rPr lang="en-US" altLang="ja-JP" sz="1800" b="0" i="1" dirty="0" smtClean="0"/>
              <a:t> </a:t>
            </a:r>
            <a:r>
              <a:rPr lang="en-US" altLang="ja-JP" sz="1800" b="0" i="1" dirty="0" err="1" smtClean="0"/>
              <a:t>Airaud</a:t>
            </a:r>
            <a:endParaRPr lang="ja-JP" altLang="ja-JP" sz="1800" b="0" dirty="0" smtClean="0"/>
          </a:p>
          <a:p>
            <a:pPr>
              <a:buNone/>
            </a:pPr>
            <a:r>
              <a:rPr lang="en-GB" altLang="ja-JP" sz="1800" b="0" dirty="0" smtClean="0"/>
              <a:t>10:50	JAXA Approach on Virtualization and Cloud Computing	</a:t>
            </a:r>
            <a:r>
              <a:rPr lang="en-GB" altLang="ja-JP" sz="1800" b="0" i="1" dirty="0" smtClean="0"/>
              <a:t>Satoko Miura</a:t>
            </a:r>
            <a:endParaRPr lang="ja-JP" altLang="ja-JP" sz="1800" b="0" dirty="0" smtClean="0"/>
          </a:p>
          <a:p>
            <a:pPr>
              <a:buNone/>
            </a:pPr>
            <a:r>
              <a:rPr lang="en-GB" altLang="ja-JP" sz="1800" b="0" dirty="0" smtClean="0"/>
              <a:t>11:20	ISRO - EO Data Processing Cloud: Requirements and Research Issues	</a:t>
            </a:r>
            <a:r>
              <a:rPr lang="en-GB" altLang="ja-JP" sz="1800" b="0" i="1" dirty="0" err="1" smtClean="0"/>
              <a:t>Nitant</a:t>
            </a:r>
            <a:r>
              <a:rPr lang="en-GB" altLang="ja-JP" sz="1800" b="0" i="1" dirty="0" smtClean="0"/>
              <a:t> </a:t>
            </a:r>
            <a:r>
              <a:rPr lang="en-GB" altLang="ja-JP" sz="1800" b="0" i="1" dirty="0" err="1" smtClean="0"/>
              <a:t>Dube</a:t>
            </a:r>
            <a:r>
              <a:rPr lang="en-GB" altLang="ja-JP" sz="1800" b="0" dirty="0" smtClean="0"/>
              <a:t>	</a:t>
            </a:r>
            <a:endParaRPr lang="ja-JP" altLang="ja-JP" sz="1800" b="0" dirty="0" smtClean="0"/>
          </a:p>
          <a:p>
            <a:pPr>
              <a:buNone/>
            </a:pPr>
            <a:r>
              <a:rPr lang="en-GB" altLang="ja-JP" sz="1800" b="0" dirty="0" smtClean="0"/>
              <a:t>11:50	Computing in the Cloud at </a:t>
            </a:r>
            <a:r>
              <a:rPr lang="en-GB" altLang="ja-JP" sz="1800" b="0" dirty="0" err="1" smtClean="0"/>
              <a:t>Geoscience</a:t>
            </a:r>
            <a:r>
              <a:rPr lang="en-GB" altLang="ja-JP" sz="1800" b="0" dirty="0" smtClean="0"/>
              <a:t> Australia	</a:t>
            </a:r>
            <a:r>
              <a:rPr lang="en-GB" altLang="ja-JP" sz="1800" b="0" i="1" dirty="0" smtClean="0"/>
              <a:t>Simon Oliver</a:t>
            </a:r>
            <a:endParaRPr lang="ja-JP" altLang="ja-JP" sz="1800" b="0" i="1" dirty="0" smtClean="0"/>
          </a:p>
          <a:p>
            <a:pPr>
              <a:buNone/>
            </a:pPr>
            <a:r>
              <a:rPr lang="en-GB" altLang="ja-JP" sz="1800" b="0" dirty="0" smtClean="0"/>
              <a:t>13:30	NOAA	</a:t>
            </a:r>
            <a:r>
              <a:rPr lang="en-GB" altLang="ja-JP" sz="1800" b="0" i="1" dirty="0" smtClean="0"/>
              <a:t>Martin </a:t>
            </a:r>
            <a:r>
              <a:rPr lang="en-GB" altLang="ja-JP" sz="1800" b="0" i="1" dirty="0" err="1" smtClean="0"/>
              <a:t>Yapur</a:t>
            </a:r>
            <a:endParaRPr lang="ja-JP" altLang="ja-JP" sz="1800" b="0" dirty="0" smtClean="0"/>
          </a:p>
          <a:p>
            <a:pPr>
              <a:buNone/>
            </a:pPr>
            <a:r>
              <a:rPr lang="en-GB" altLang="ja-JP" sz="1800" b="0" dirty="0" smtClean="0"/>
              <a:t>13:50	USGS	</a:t>
            </a:r>
            <a:r>
              <a:rPr lang="en-GB" altLang="ja-JP" sz="1800" b="0" i="1" dirty="0" smtClean="0"/>
              <a:t>Kristi Kline</a:t>
            </a:r>
            <a:endParaRPr lang="ja-JP" altLang="ja-JP" sz="1800" b="0" dirty="0" smtClean="0"/>
          </a:p>
          <a:p>
            <a:pPr>
              <a:buNone/>
            </a:pPr>
            <a:r>
              <a:rPr lang="en-GB" altLang="ja-JP" sz="1800" b="0" dirty="0" smtClean="0"/>
              <a:t>14:10	</a:t>
            </a:r>
            <a:r>
              <a:rPr lang="en-US" altLang="ja-JP" sz="1800" b="0" dirty="0" smtClean="0"/>
              <a:t>NASA: Assessing Applications of Cloud Computing to NASA’s Earth Observing System Data and Information System (EOSDIS)</a:t>
            </a:r>
            <a:r>
              <a:rPr lang="en-GB" altLang="ja-JP" sz="1800" b="0" dirty="0" smtClean="0"/>
              <a:t>  </a:t>
            </a:r>
            <a:r>
              <a:rPr lang="en-GB" altLang="ja-JP" sz="1800" b="0" i="1" dirty="0" smtClean="0"/>
              <a:t>Chris </a:t>
            </a:r>
            <a:r>
              <a:rPr lang="en-GB" altLang="ja-JP" sz="1800" b="0" i="1" dirty="0" err="1" smtClean="0"/>
              <a:t>Lynnes</a:t>
            </a:r>
            <a:r>
              <a:rPr lang="en-GB" altLang="ja-JP" sz="1800" b="0" i="1" dirty="0" smtClean="0"/>
              <a:t>*</a:t>
            </a:r>
            <a:endParaRPr lang="ja-JP" altLang="ja-JP" sz="1800" b="0" dirty="0" smtClean="0"/>
          </a:p>
          <a:p>
            <a:pPr>
              <a:buNone/>
            </a:pPr>
            <a:r>
              <a:rPr lang="en-GB" altLang="ja-JP" sz="1800" b="0" dirty="0" smtClean="0"/>
              <a:t>14:40	</a:t>
            </a:r>
            <a:r>
              <a:rPr lang="en-US" altLang="ja-JP" sz="1800" b="0" dirty="0" smtClean="0"/>
              <a:t>CEOS Data Cube use of Cloud Computing</a:t>
            </a:r>
            <a:r>
              <a:rPr lang="en-GB" altLang="ja-JP" sz="1800" b="0" dirty="0" smtClean="0"/>
              <a:t>  </a:t>
            </a:r>
            <a:r>
              <a:rPr lang="en-GB" altLang="ja-JP" sz="1800" b="0" i="1" dirty="0" smtClean="0"/>
              <a:t>Brian </a:t>
            </a:r>
            <a:r>
              <a:rPr lang="en-GB" altLang="ja-JP" sz="1800" b="0" i="1" dirty="0" err="1" smtClean="0"/>
              <a:t>Killough</a:t>
            </a:r>
            <a:r>
              <a:rPr lang="en-GB" altLang="ja-JP" sz="1800" b="0" i="1" dirty="0" smtClean="0"/>
              <a:t>*</a:t>
            </a:r>
            <a:endParaRPr lang="ja-JP" altLang="ja-JP" sz="1800" b="0" dirty="0" smtClean="0"/>
          </a:p>
          <a:p>
            <a:pPr>
              <a:buNone/>
            </a:pPr>
            <a:r>
              <a:rPr lang="en-GB" altLang="ja-JP" sz="1800" b="0" dirty="0" smtClean="0"/>
              <a:t>15:00	Cloud Computing Discussion	</a:t>
            </a:r>
            <a:r>
              <a:rPr lang="en-GB" altLang="ja-JP" sz="1800" b="0" i="1" dirty="0" smtClean="0"/>
              <a:t>All</a:t>
            </a:r>
            <a:endParaRPr lang="ja-JP" altLang="ja-JP" sz="1800" b="0" dirty="0" smtClean="0"/>
          </a:p>
          <a:p>
            <a:endParaRPr lang="en-US" altLang="ja-JP" sz="2800" dirty="0" smtClean="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0188"/>
            <a:ext cx="8763000" cy="498598"/>
          </a:xfrm>
        </p:spPr>
        <p:txBody>
          <a:bodyPr/>
          <a:lstStyle/>
          <a:p>
            <a:r>
              <a:rPr lang="en-US" altLang="ja-JP" sz="3600" dirty="0" smtClean="0"/>
              <a:t>Questions</a:t>
            </a:r>
            <a:endParaRPr kumimoji="1" lang="ja-JP" altLang="en-US" sz="3600" dirty="0"/>
          </a:p>
        </p:txBody>
      </p:sp>
      <p:sp>
        <p:nvSpPr>
          <p:cNvPr id="3" name="コンテンツ プレースホルダ 2"/>
          <p:cNvSpPr>
            <a:spLocks noGrp="1"/>
          </p:cNvSpPr>
          <p:nvPr>
            <p:ph idx="1"/>
          </p:nvPr>
        </p:nvSpPr>
        <p:spPr>
          <a:xfrm>
            <a:off x="180753" y="1529696"/>
            <a:ext cx="8571614" cy="5093295"/>
          </a:xfrm>
        </p:spPr>
        <p:txBody>
          <a:bodyPr/>
          <a:lstStyle/>
          <a:p>
            <a:pPr marL="514350" indent="-514350">
              <a:buFont typeface="+mj-lt"/>
              <a:buAutoNum type="arabicPeriod" startAt="6"/>
            </a:pPr>
            <a:r>
              <a:rPr lang="en-US" altLang="ja-JP" sz="2000" dirty="0" smtClean="0"/>
              <a:t>What are your opinions about using cloud computing for your organization/project? Where do you think it is appropriate and where it is not? </a:t>
            </a:r>
          </a:p>
          <a:p>
            <a:pPr lvl="1"/>
            <a:r>
              <a:rPr lang="en-US" altLang="ja-JP" sz="2000" b="0" dirty="0" smtClean="0">
                <a:solidFill>
                  <a:srgbClr val="0000FF"/>
                </a:solidFill>
              </a:rPr>
              <a:t>If data download cost issue and network issue is resolved,  common data processing function and data storage function can be placed on cloud. (JAXA)</a:t>
            </a:r>
          </a:p>
          <a:p>
            <a:pPr lvl="1"/>
            <a:r>
              <a:rPr lang="en-US" altLang="ja-JP" sz="2000" b="0" dirty="0" smtClean="0">
                <a:solidFill>
                  <a:srgbClr val="0000FF"/>
                </a:solidFill>
              </a:rPr>
              <a:t>User service portal may be the candidate if users are expected to increase drastically (or “burst” type access is expected) (JAXA)</a:t>
            </a:r>
          </a:p>
          <a:p>
            <a:pPr lvl="1"/>
            <a:r>
              <a:rPr lang="en-US" altLang="ja-JP" sz="2000" b="0" dirty="0" smtClean="0">
                <a:solidFill>
                  <a:srgbClr val="0000FF"/>
                </a:solidFill>
              </a:rPr>
              <a:t>Systems with almost fixed CPU/memory/storage requirement have small pros to go to cloud. (JAXA)</a:t>
            </a:r>
          </a:p>
          <a:p>
            <a:pPr lvl="1"/>
            <a:r>
              <a:rPr lang="en-US" altLang="ja-JP" sz="2000" b="0" dirty="0" smtClean="0">
                <a:solidFill>
                  <a:srgbClr val="0000FF"/>
                </a:solidFill>
              </a:rPr>
              <a:t>A very important role, “best location for each system” ; some workloads are not well suited to public cloud but some are very well suited (GA)</a:t>
            </a:r>
            <a:endParaRPr lang="ja-JP" altLang="en-US" sz="2000" b="0" dirty="0" smtClean="0">
              <a:solidFill>
                <a:srgbClr val="0000FF"/>
              </a:solidFill>
            </a:endParaRPr>
          </a:p>
          <a:p>
            <a:pPr lvl="1"/>
            <a:endParaRPr lang="en-US" altLang="ja-JP" sz="2000" dirty="0" smtClean="0">
              <a:solidFill>
                <a:srgbClr val="0000FF"/>
              </a:solidFill>
            </a:endParaRPr>
          </a:p>
        </p:txBody>
      </p:sp>
      <p:sp>
        <p:nvSpPr>
          <p:cNvPr id="4" name="スライド番号プレースホルダ 3"/>
          <p:cNvSpPr>
            <a:spLocks noGrp="1"/>
          </p:cNvSpPr>
          <p:nvPr>
            <p:ph type="sldNum" sz="quarter" idx="4"/>
          </p:nvPr>
        </p:nvSpPr>
        <p:spPr/>
        <p:txBody>
          <a:bodyPr/>
          <a:lstStyle/>
          <a:p>
            <a:fld id="{39427342-CE5A-4AC5-8F59-F1809F2A9089}" type="slidenum">
              <a:rPr lang="ja-JP" altLang="en-US" smtClean="0">
                <a:solidFill>
                  <a:prstClr val="black"/>
                </a:solidFill>
              </a:rPr>
              <a:pPr/>
              <a:t>20</a:t>
            </a:fld>
            <a:endParaRPr lang="ja-JP" altLang="en-US">
              <a:solidFill>
                <a:prstClr val="black"/>
              </a:solidFill>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33" y="247280"/>
            <a:ext cx="8763000" cy="498598"/>
          </a:xfrm>
        </p:spPr>
        <p:txBody>
          <a:bodyPr/>
          <a:lstStyle/>
          <a:p>
            <a:r>
              <a:rPr lang="en-US" altLang="ja-JP" sz="3600" dirty="0" smtClean="0"/>
              <a:t>Questions</a:t>
            </a:r>
            <a:endParaRPr kumimoji="1" lang="ja-JP" altLang="en-US" sz="3600" dirty="0"/>
          </a:p>
        </p:txBody>
      </p:sp>
      <p:sp>
        <p:nvSpPr>
          <p:cNvPr id="3" name="コンテンツ プレースホルダ 2"/>
          <p:cNvSpPr>
            <a:spLocks noGrp="1"/>
          </p:cNvSpPr>
          <p:nvPr>
            <p:ph idx="1"/>
          </p:nvPr>
        </p:nvSpPr>
        <p:spPr>
          <a:xfrm>
            <a:off x="180753" y="1449024"/>
            <a:ext cx="8571614" cy="4900501"/>
          </a:xfrm>
        </p:spPr>
        <p:txBody>
          <a:bodyPr/>
          <a:lstStyle/>
          <a:p>
            <a:pPr marL="514350" indent="-514350">
              <a:buFont typeface="+mj-lt"/>
              <a:buAutoNum type="arabicPeriod" startAt="7"/>
            </a:pPr>
            <a:r>
              <a:rPr lang="en-US" altLang="ja-JP" dirty="0" smtClean="0"/>
              <a:t>What kind of Big Data challenges your organization/project is facing? Are they data management and/or data analytic challenges?</a:t>
            </a:r>
          </a:p>
          <a:p>
            <a:pPr lvl="1"/>
            <a:r>
              <a:rPr lang="en-US" altLang="ja-JP" b="0" dirty="0" smtClean="0">
                <a:solidFill>
                  <a:srgbClr val="0000FF"/>
                </a:solidFill>
              </a:rPr>
              <a:t>Data management (JAXA)</a:t>
            </a:r>
          </a:p>
          <a:p>
            <a:pPr lvl="1"/>
            <a:r>
              <a:rPr lang="en-US" altLang="ja-JP" b="0" dirty="0" smtClean="0">
                <a:solidFill>
                  <a:srgbClr val="0000FF"/>
                </a:solidFill>
              </a:rPr>
              <a:t>Data analytic challenges (some user request for data analysis) (JAXA)</a:t>
            </a:r>
          </a:p>
          <a:p>
            <a:pPr lvl="1"/>
            <a:r>
              <a:rPr lang="en-US" altLang="ja-JP" b="0" dirty="0" smtClean="0">
                <a:solidFill>
                  <a:srgbClr val="0000FF"/>
                </a:solidFill>
              </a:rPr>
              <a:t>Data re-processing-&gt; “using super computers” works very well at this moment (JAXA)</a:t>
            </a:r>
          </a:p>
          <a:p>
            <a:pPr lvl="1"/>
            <a:r>
              <a:rPr lang="en-US" altLang="ja-JP" b="0" dirty="0" smtClean="0">
                <a:solidFill>
                  <a:srgbClr val="0000FF"/>
                </a:solidFill>
              </a:rPr>
              <a:t>Need to curate and maintain ever-increasing data sets through their entire lifecycle, provide comprehensive data protection and archiving, as well as make it accessible to the people (and systems) that are interested in consuming it. (GA)</a:t>
            </a:r>
          </a:p>
          <a:p>
            <a:pPr lvl="1"/>
            <a:endParaRPr lang="en-US" altLang="ja-JP" dirty="0" smtClean="0">
              <a:solidFill>
                <a:srgbClr val="0000FF"/>
              </a:solidFill>
            </a:endParaRPr>
          </a:p>
          <a:p>
            <a:pPr lvl="1"/>
            <a:endParaRPr lang="ja-JP" altLang="en-US" dirty="0" smtClean="0"/>
          </a:p>
          <a:p>
            <a:endParaRPr kumimoji="1" lang="ja-JP" altLang="en-US" dirty="0"/>
          </a:p>
        </p:txBody>
      </p:sp>
      <p:sp>
        <p:nvSpPr>
          <p:cNvPr id="4" name="スライド番号プレースホルダ 3"/>
          <p:cNvSpPr>
            <a:spLocks noGrp="1"/>
          </p:cNvSpPr>
          <p:nvPr>
            <p:ph type="sldNum" sz="quarter" idx="4"/>
          </p:nvPr>
        </p:nvSpPr>
        <p:spPr/>
        <p:txBody>
          <a:bodyPr/>
          <a:lstStyle/>
          <a:p>
            <a:fld id="{39427342-CE5A-4AC5-8F59-F1809F2A9089}" type="slidenum">
              <a:rPr lang="ja-JP" altLang="en-US" smtClean="0">
                <a:solidFill>
                  <a:prstClr val="black"/>
                </a:solidFill>
              </a:rPr>
              <a:pPr/>
              <a:t>21</a:t>
            </a:fld>
            <a:endParaRPr lang="ja-JP" altLang="en-US">
              <a:solidFill>
                <a:prstClr val="black"/>
              </a:solidFill>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0188"/>
            <a:ext cx="8763000" cy="498598"/>
          </a:xfrm>
        </p:spPr>
        <p:txBody>
          <a:bodyPr/>
          <a:lstStyle/>
          <a:p>
            <a:r>
              <a:rPr lang="en-US" altLang="ja-JP" sz="3600" dirty="0" smtClean="0"/>
              <a:t>Questions</a:t>
            </a:r>
            <a:endParaRPr kumimoji="1" lang="ja-JP" altLang="en-US" sz="3600" dirty="0"/>
          </a:p>
        </p:txBody>
      </p:sp>
      <p:sp>
        <p:nvSpPr>
          <p:cNvPr id="3" name="コンテンツ プレースホルダ 2"/>
          <p:cNvSpPr>
            <a:spLocks noGrp="1"/>
          </p:cNvSpPr>
          <p:nvPr>
            <p:ph idx="1"/>
          </p:nvPr>
        </p:nvSpPr>
        <p:spPr>
          <a:xfrm>
            <a:off x="180753" y="1414840"/>
            <a:ext cx="8571614" cy="2850011"/>
          </a:xfrm>
        </p:spPr>
        <p:txBody>
          <a:bodyPr/>
          <a:lstStyle/>
          <a:p>
            <a:pPr marL="514350" indent="-514350">
              <a:buFont typeface="+mj-lt"/>
              <a:buAutoNum type="arabicPeriod" startAt="8"/>
            </a:pPr>
            <a:r>
              <a:rPr lang="en-US" altLang="ja-JP" dirty="0" smtClean="0"/>
              <a:t>Do you see Cloud Computing as the solution to your Big Data challenges?</a:t>
            </a:r>
          </a:p>
          <a:p>
            <a:pPr lvl="1"/>
            <a:r>
              <a:rPr lang="en-US" altLang="ja-JP" b="0" dirty="0" smtClean="0">
                <a:solidFill>
                  <a:srgbClr val="0000FF"/>
                </a:solidFill>
              </a:rPr>
              <a:t>Yes for data analysis, not sure for data management (JAXA)</a:t>
            </a:r>
          </a:p>
          <a:p>
            <a:pPr lvl="1"/>
            <a:r>
              <a:rPr lang="en-US" altLang="ja-JP" b="0" dirty="0" smtClean="0">
                <a:solidFill>
                  <a:srgbClr val="0000FF"/>
                </a:solidFill>
              </a:rPr>
              <a:t>Potentially.  (GA)</a:t>
            </a:r>
            <a:endParaRPr lang="ja-JP" altLang="en-US" b="0" dirty="0" smtClean="0">
              <a:solidFill>
                <a:srgbClr val="0000FF"/>
              </a:solidFill>
            </a:endParaRPr>
          </a:p>
          <a:p>
            <a:endParaRPr kumimoji="1" lang="ja-JP" altLang="en-US" dirty="0"/>
          </a:p>
        </p:txBody>
      </p:sp>
      <p:sp>
        <p:nvSpPr>
          <p:cNvPr id="4" name="スライド番号プレースホルダ 3"/>
          <p:cNvSpPr>
            <a:spLocks noGrp="1"/>
          </p:cNvSpPr>
          <p:nvPr>
            <p:ph type="sldNum" sz="quarter" idx="4"/>
          </p:nvPr>
        </p:nvSpPr>
        <p:spPr/>
        <p:txBody>
          <a:bodyPr/>
          <a:lstStyle/>
          <a:p>
            <a:fld id="{39427342-CE5A-4AC5-8F59-F1809F2A9089}" type="slidenum">
              <a:rPr lang="ja-JP" altLang="en-US" smtClean="0">
                <a:solidFill>
                  <a:prstClr val="black"/>
                </a:solidFill>
              </a:rPr>
              <a:pPr/>
              <a:t>22</a:t>
            </a:fld>
            <a:endParaRPr lang="ja-JP" altLang="en-US">
              <a:solidFill>
                <a:prstClr val="black"/>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0" dirty="0" smtClean="0"/>
              <a:t>Some Key Phrases/Points</a:t>
            </a:r>
            <a:endParaRPr kumimoji="1" lang="ja-JP" altLang="en-US" dirty="0"/>
          </a:p>
        </p:txBody>
      </p:sp>
      <p:sp>
        <p:nvSpPr>
          <p:cNvPr id="3" name="コンテンツ プレースホルダ 2"/>
          <p:cNvSpPr>
            <a:spLocks noGrp="1"/>
          </p:cNvSpPr>
          <p:nvPr>
            <p:ph idx="1"/>
          </p:nvPr>
        </p:nvSpPr>
        <p:spPr>
          <a:xfrm>
            <a:off x="381000" y="1478422"/>
            <a:ext cx="8382000" cy="4613285"/>
          </a:xfrm>
        </p:spPr>
        <p:txBody>
          <a:bodyPr/>
          <a:lstStyle/>
          <a:p>
            <a:pPr>
              <a:buFont typeface="Wingdings" pitchFamily="2" charset="2"/>
              <a:buChar char="Ø"/>
            </a:pPr>
            <a:r>
              <a:rPr kumimoji="1" lang="en-US" altLang="ja-JP" sz="3200" b="0" i="1" dirty="0" smtClean="0">
                <a:latin typeface="Calibri" pitchFamily="34" charset="0"/>
              </a:rPr>
              <a:t>Move User activities to the Data (ESA)</a:t>
            </a:r>
          </a:p>
          <a:p>
            <a:pPr>
              <a:buFont typeface="Wingdings" pitchFamily="2" charset="2"/>
              <a:buChar char="Ø"/>
            </a:pPr>
            <a:r>
              <a:rPr lang="en-US" altLang="ja-JP" sz="3200" b="0" i="1" dirty="0" smtClean="0">
                <a:latin typeface="Calibri" pitchFamily="34" charset="0"/>
              </a:rPr>
              <a:t>Move more analysis closer to the data (NASA)</a:t>
            </a:r>
          </a:p>
          <a:p>
            <a:pPr>
              <a:buFont typeface="Wingdings" pitchFamily="2" charset="2"/>
              <a:buChar char="Ø"/>
            </a:pPr>
            <a:r>
              <a:rPr lang="en-US" altLang="ja-JP" sz="3200" b="0" i="1" dirty="0" smtClean="0">
                <a:latin typeface="Calibri" pitchFamily="34" charset="0"/>
              </a:rPr>
              <a:t>Cloud Interoperability (ISRO)</a:t>
            </a:r>
          </a:p>
          <a:p>
            <a:pPr>
              <a:buFont typeface="Wingdings" pitchFamily="2" charset="2"/>
              <a:buChar char="Ø"/>
            </a:pPr>
            <a:r>
              <a:rPr lang="en-US" altLang="ja-JP" sz="3200" b="0" i="1" dirty="0" smtClean="0">
                <a:latin typeface="Calibri" pitchFamily="34" charset="0"/>
              </a:rPr>
              <a:t>Big Data Project success requires the expertise (algorithms, workflows, interpretive skill) and viable Use Cases (NOAA)</a:t>
            </a:r>
          </a:p>
          <a:p>
            <a:pPr>
              <a:buFont typeface="Wingdings" pitchFamily="2" charset="2"/>
              <a:buChar char="Ø"/>
            </a:pPr>
            <a:endParaRPr lang="en-US" altLang="ja-JP" sz="3200" b="0" i="1" dirty="0" smtClean="0">
              <a:latin typeface="Calibri"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ESA </a:t>
            </a:r>
            <a:endParaRPr kumimoji="1" lang="ja-JP" altLang="en-US" dirty="0"/>
          </a:p>
        </p:txBody>
      </p:sp>
      <p:sp>
        <p:nvSpPr>
          <p:cNvPr id="3" name="コンテンツ プレースホルダ 2"/>
          <p:cNvSpPr>
            <a:spLocks noGrp="1"/>
          </p:cNvSpPr>
          <p:nvPr>
            <p:ph idx="1"/>
          </p:nvPr>
        </p:nvSpPr>
        <p:spPr>
          <a:xfrm>
            <a:off x="381000" y="1412874"/>
            <a:ext cx="8382000" cy="5064837"/>
          </a:xfrm>
        </p:spPr>
        <p:txBody>
          <a:bodyPr/>
          <a:lstStyle/>
          <a:p>
            <a:r>
              <a:rPr lang="en-GB" altLang="en-US" b="0" u="sng" dirty="0" smtClean="0">
                <a:solidFill>
                  <a:schemeClr val="tx1"/>
                </a:solidFill>
                <a:latin typeface="Calibri" pitchFamily="34" charset="0"/>
                <a:ea typeface="MS PGothic" pitchFamily="34" charset="-128"/>
              </a:rPr>
              <a:t>EO Innovation Europe</a:t>
            </a:r>
            <a:r>
              <a:rPr lang="en-GB" altLang="en-US" b="0" dirty="0" smtClean="0">
                <a:solidFill>
                  <a:schemeClr val="tx1"/>
                </a:solidFill>
                <a:latin typeface="Calibri" pitchFamily="34" charset="0"/>
                <a:ea typeface="MS PGothic" pitchFamily="34" charset="-128"/>
              </a:rPr>
              <a:t> concept </a:t>
            </a:r>
            <a:r>
              <a:rPr lang="en-GB" altLang="en-US" b="0" dirty="0" smtClean="0">
                <a:solidFill>
                  <a:schemeClr val="tx1"/>
                </a:solidFill>
                <a:latin typeface="Calibri" pitchFamily="34" charset="0"/>
                <a:ea typeface="MS PGothic" pitchFamily="34" charset="-128"/>
                <a:sym typeface="Wingdings" pitchFamily="2" charset="2"/>
              </a:rPr>
              <a:t> </a:t>
            </a:r>
            <a:r>
              <a:rPr lang="en-GB" altLang="en-US" b="0" i="1" dirty="0" smtClean="0">
                <a:solidFill>
                  <a:schemeClr val="tx1"/>
                </a:solidFill>
                <a:latin typeface="Calibri" pitchFamily="34" charset="0"/>
                <a:ea typeface="MS PGothic" pitchFamily="34" charset="-128"/>
                <a:sym typeface="Wingdings" pitchFamily="2" charset="2"/>
              </a:rPr>
              <a:t>a network of exploitation platforms</a:t>
            </a:r>
          </a:p>
          <a:p>
            <a:pPr lvl="1"/>
            <a:r>
              <a:rPr lang="en-GB" altLang="ja-JP" sz="2000" b="0" i="1" dirty="0" smtClean="0">
                <a:latin typeface="Calibri"/>
                <a:ea typeface="Calibri"/>
                <a:cs typeface="Calibri"/>
                <a:sym typeface="Calibri"/>
              </a:rPr>
              <a:t>Enabling large scale exploitation of EO data</a:t>
            </a:r>
          </a:p>
          <a:p>
            <a:pPr lvl="1"/>
            <a:r>
              <a:rPr lang="en-GB" altLang="ja-JP" sz="2000" b="0" i="1" dirty="0" smtClean="0">
                <a:latin typeface="Calibri"/>
                <a:ea typeface="ＭＳ Ｐゴシック" pitchFamily="34" charset="-128"/>
                <a:cs typeface="Calibri"/>
                <a:sym typeface="Calibri"/>
              </a:rPr>
              <a:t>Stimulating the innovation with EO data </a:t>
            </a:r>
          </a:p>
          <a:p>
            <a:pPr lvl="1"/>
            <a:r>
              <a:rPr lang="en-GB" altLang="ja-JP" sz="2000" b="0" i="1" dirty="0" smtClean="0">
                <a:latin typeface="Calibri"/>
                <a:ea typeface="ＭＳ Ｐゴシック" pitchFamily="34" charset="-128"/>
                <a:cs typeface="Calibri"/>
                <a:sym typeface="Calibri"/>
              </a:rPr>
              <a:t>Maximising impact of European EO assets </a:t>
            </a:r>
            <a:br>
              <a:rPr lang="en-GB" altLang="ja-JP" sz="2000" b="0" i="1" dirty="0" smtClean="0">
                <a:latin typeface="Calibri"/>
                <a:ea typeface="ＭＳ Ｐゴシック" pitchFamily="34" charset="-128"/>
                <a:cs typeface="Calibri"/>
                <a:sym typeface="Calibri"/>
              </a:rPr>
            </a:br>
            <a:r>
              <a:rPr lang="en-GB" altLang="ja-JP" sz="2000" b="0" i="1" dirty="0" smtClean="0">
                <a:latin typeface="Calibri"/>
                <a:ea typeface="ＭＳ Ｐゴシック" pitchFamily="34" charset="-128"/>
                <a:cs typeface="Calibri"/>
                <a:sym typeface="Calibri"/>
              </a:rPr>
              <a:t>and preserving European independence</a:t>
            </a:r>
          </a:p>
          <a:p>
            <a:r>
              <a:rPr lang="en-GB" altLang="en-US" b="0" dirty="0" smtClean="0">
                <a:solidFill>
                  <a:schemeClr val="tx1"/>
                </a:solidFill>
                <a:latin typeface="Calibri" pitchFamily="34" charset="0"/>
                <a:cs typeface="Arial" pitchFamily="34" charset="0"/>
                <a:sym typeface="Wingdings" pitchFamily="2" charset="2"/>
              </a:rPr>
              <a:t>Partnership and aligned programming (example)</a:t>
            </a:r>
          </a:p>
          <a:p>
            <a:pPr lvl="1"/>
            <a:r>
              <a:rPr lang="en-US" altLang="en-US" sz="2400" b="0" dirty="0" smtClean="0">
                <a:latin typeface="Calibri" panose="020F0502020204030204" pitchFamily="34" charset="0"/>
                <a:cs typeface="Arial" pitchFamily="34" charset="0"/>
                <a:sym typeface="Wingdings" pitchFamily="2" charset="2"/>
              </a:rPr>
              <a:t>Strategic partnership established between DG-GROW and ESA-EOEP5</a:t>
            </a:r>
          </a:p>
          <a:p>
            <a:r>
              <a:rPr lang="en-US" altLang="en-US" b="0" dirty="0" smtClean="0">
                <a:latin typeface="Calibri" panose="020F0502020204030204" pitchFamily="34" charset="0"/>
                <a:cs typeface="Arial" pitchFamily="34" charset="0"/>
              </a:rPr>
              <a:t>Examples at ESA of different types of Exploitation Platforms:</a:t>
            </a:r>
          </a:p>
          <a:p>
            <a:pPr lvl="1"/>
            <a:r>
              <a:rPr lang="en-US" altLang="en-US" sz="2400" b="0" dirty="0" smtClean="0">
                <a:latin typeface="Calibri" panose="020F0502020204030204" pitchFamily="34" charset="0"/>
                <a:cs typeface="Arial" pitchFamily="34" charset="0"/>
              </a:rPr>
              <a:t>Thematic Exploitation Platform (TEP)</a:t>
            </a:r>
          </a:p>
          <a:p>
            <a:pPr lvl="1"/>
            <a:r>
              <a:rPr lang="en-US" altLang="en-US" sz="2400" b="0" dirty="0" smtClean="0">
                <a:latin typeface="Calibri" panose="020F0502020204030204" pitchFamily="34" charset="0"/>
                <a:cs typeface="Arial" pitchFamily="34" charset="0"/>
              </a:rPr>
              <a:t>Regional (multi-thematic) exploitation platform</a:t>
            </a:r>
          </a:p>
          <a:p>
            <a:pPr lvl="1"/>
            <a:r>
              <a:rPr lang="en-US" altLang="en-US" sz="2400" b="0" dirty="0" smtClean="0">
                <a:latin typeface="Calibri" panose="020F0502020204030204" pitchFamily="34" charset="0"/>
                <a:cs typeface="Arial" pitchFamily="34" charset="0"/>
              </a:rPr>
              <a:t>Technological exploitation platform </a:t>
            </a:r>
          </a:p>
          <a:p>
            <a:pPr lvl="1"/>
            <a:r>
              <a:rPr lang="en-US" altLang="en-US" sz="2400" b="0" dirty="0" smtClean="0">
                <a:latin typeface="Calibri" panose="020F0502020204030204" pitchFamily="34" charset="0"/>
                <a:cs typeface="Arial" pitchFamily="34" charset="0"/>
              </a:rPr>
              <a:t>Mission/Sensor exploitation platform  (MEP)</a:t>
            </a:r>
          </a:p>
          <a:p>
            <a:pPr lvl="1"/>
            <a:endParaRPr lang="en-GB" altLang="en-US" sz="2400" b="0" i="1" dirty="0" smtClean="0">
              <a:latin typeface="Calibri" panose="020F0502020204030204" pitchFamily="34" charset="0"/>
              <a:cs typeface="Arial" pitchFamily="34" charset="0"/>
            </a:endParaRPr>
          </a:p>
          <a:p>
            <a:endParaRPr lang="en-GB" altLang="ja-JP" sz="2800" b="0" dirty="0" smtClean="0">
              <a:latin typeface="Calibri"/>
              <a:ea typeface="ＭＳ Ｐゴシック" pitchFamily="34" charset="-128"/>
              <a:cs typeface="Calibri"/>
              <a:sym typeface="Calibri"/>
            </a:endParaRPr>
          </a:p>
          <a:p>
            <a:endParaRPr lang="en-GB" altLang="ja-JP" sz="2800" b="0" i="1" dirty="0" smtClean="0">
              <a:latin typeface="Calibri"/>
              <a:ea typeface="ＭＳ Ｐゴシック" pitchFamily="34" charset="-128"/>
              <a:cs typeface="Calibri"/>
              <a:sym typeface="Calibri"/>
            </a:endParaRPr>
          </a:p>
          <a:p>
            <a:endParaRPr lang="en-GB" altLang="en-US" b="0" i="1" dirty="0" smtClean="0">
              <a:solidFill>
                <a:schemeClr val="tx1"/>
              </a:solidFill>
              <a:latin typeface="Calibri" pitchFamily="34" charset="0"/>
              <a:ea typeface="MS PGothic" pitchFamily="34" charset="-128"/>
            </a:endParaRPr>
          </a:p>
          <a:p>
            <a:endParaRPr kumimoji="1" lang="ja-JP" altLang="en-US" sz="2000" b="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7847" y="188913"/>
            <a:ext cx="8349953" cy="501650"/>
          </a:xfrm>
        </p:spPr>
        <p:txBody>
          <a:bodyPr/>
          <a:lstStyle/>
          <a:p>
            <a:r>
              <a:rPr kumimoji="1" lang="en-US" altLang="ja-JP" sz="2800" dirty="0" smtClean="0"/>
              <a:t>ESA/TEP(Thematic Exploitation Platform)</a:t>
            </a:r>
            <a:endParaRPr kumimoji="1" lang="ja-JP" altLang="en-US" sz="2800" dirty="0"/>
          </a:p>
        </p:txBody>
      </p:sp>
      <p:sp>
        <p:nvSpPr>
          <p:cNvPr id="3" name="コンテンツ プレースホルダ 2"/>
          <p:cNvSpPr>
            <a:spLocks noGrp="1"/>
          </p:cNvSpPr>
          <p:nvPr>
            <p:ph idx="1"/>
          </p:nvPr>
        </p:nvSpPr>
        <p:spPr>
          <a:xfrm>
            <a:off x="381000" y="1412875"/>
            <a:ext cx="8382000" cy="5047746"/>
          </a:xfrm>
        </p:spPr>
        <p:txBody>
          <a:bodyPr/>
          <a:lstStyle/>
          <a:p>
            <a:r>
              <a:rPr kumimoji="1" lang="en-US" altLang="ja-JP" sz="2000" b="0" dirty="0" smtClean="0"/>
              <a:t>Pre-operational Use from ~Q4 2016 (~6months~)</a:t>
            </a:r>
          </a:p>
          <a:p>
            <a:r>
              <a:rPr kumimoji="1" lang="en-US" altLang="ja-JP" sz="2000" b="0" dirty="0" smtClean="0"/>
              <a:t>Built on systems outside of ESA, but TEP is “infrastructure-independent”.</a:t>
            </a:r>
          </a:p>
          <a:p>
            <a:r>
              <a:rPr kumimoji="1" lang="en-US" altLang="ja-JP" sz="2000" b="0" dirty="0" smtClean="0"/>
              <a:t>Multiple Advantages</a:t>
            </a:r>
          </a:p>
          <a:p>
            <a:pPr lvl="1"/>
            <a:r>
              <a:rPr kumimoji="1" lang="en-US" altLang="ja-JP" sz="2000" b="0" dirty="0" smtClean="0"/>
              <a:t>Rapid data access</a:t>
            </a:r>
          </a:p>
          <a:p>
            <a:pPr lvl="1"/>
            <a:r>
              <a:rPr kumimoji="1" lang="en-US" altLang="ja-JP" sz="2000" b="0" dirty="0" smtClean="0"/>
              <a:t>Full focus on </a:t>
            </a:r>
            <a:r>
              <a:rPr kumimoji="1" lang="en-US" altLang="ja-JP" sz="2000" b="0" dirty="0" err="1" smtClean="0"/>
              <a:t>esploitation</a:t>
            </a:r>
            <a:endParaRPr kumimoji="1" lang="en-US" altLang="ja-JP" sz="2000" b="0" dirty="0" smtClean="0"/>
          </a:p>
          <a:p>
            <a:pPr lvl="1"/>
            <a:r>
              <a:rPr kumimoji="1" lang="en-US" altLang="ja-JP" sz="2000" b="0" dirty="0" err="1" smtClean="0"/>
              <a:t>Synergisti</a:t>
            </a:r>
            <a:r>
              <a:rPr kumimoji="1" lang="en-US" altLang="ja-JP" sz="2000" b="0" dirty="0" smtClean="0"/>
              <a:t> use of data</a:t>
            </a:r>
          </a:p>
          <a:p>
            <a:pPr lvl="1"/>
            <a:r>
              <a:rPr kumimoji="1" lang="en-US" altLang="ja-JP" sz="2000" b="0" dirty="0" smtClean="0"/>
              <a:t>Community building</a:t>
            </a:r>
          </a:p>
          <a:p>
            <a:pPr lvl="1"/>
            <a:r>
              <a:rPr kumimoji="1" lang="en-US" altLang="ja-JP" sz="2000" b="0" dirty="0" smtClean="0"/>
              <a:t>…</a:t>
            </a:r>
          </a:p>
          <a:p>
            <a:pPr lvl="1"/>
            <a:r>
              <a:rPr kumimoji="1" lang="en-US" altLang="ja-JP" sz="2000" b="0" dirty="0" smtClean="0"/>
              <a:t>Cost Effective</a:t>
            </a:r>
          </a:p>
          <a:p>
            <a:pPr lvl="1"/>
            <a:endParaRPr kumimoji="1" lang="en-US" altLang="ja-JP" sz="2000" b="0" dirty="0" smtClean="0"/>
          </a:p>
          <a:p>
            <a:r>
              <a:rPr kumimoji="1" lang="en-US" altLang="ja-JP" sz="2000" b="0" dirty="0" smtClean="0"/>
              <a:t>Difficulties : Programmatic &gt; Technological</a:t>
            </a:r>
          </a:p>
          <a:p>
            <a:pPr lvl="1"/>
            <a:r>
              <a:rPr kumimoji="1" lang="en-US" altLang="ja-JP" sz="2000" b="0" dirty="0" smtClean="0"/>
              <a:t>Economical Model of ESA</a:t>
            </a:r>
          </a:p>
          <a:p>
            <a:r>
              <a:rPr kumimoji="1" lang="en-US" altLang="ja-JP" sz="2000" b="0" dirty="0" smtClean="0"/>
              <a:t>Engagement of key/large stakeholders is important.</a:t>
            </a:r>
          </a:p>
          <a:p>
            <a:pPr lvl="1"/>
            <a:r>
              <a:rPr kumimoji="1" lang="en-US" altLang="ja-JP" sz="2000" b="0" dirty="0" smtClean="0"/>
              <a:t>3 families for users: users who use TEP for data integration, users  and users with no/few knowledge on satellite data</a:t>
            </a:r>
          </a:p>
          <a:p>
            <a:pPr lvl="1"/>
            <a:endParaRPr kumimoji="1" lang="en-US" altLang="ja-JP" sz="2000" b="0" dirty="0" smtClean="0"/>
          </a:p>
          <a:p>
            <a:endParaRPr kumimoji="1" lang="ja-JP" altLang="en-US" sz="2000" b="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0953" y="188913"/>
            <a:ext cx="7956847" cy="501650"/>
          </a:xfrm>
        </p:spPr>
        <p:txBody>
          <a:bodyPr/>
          <a:lstStyle/>
          <a:p>
            <a:r>
              <a:rPr lang="en-GB" altLang="ja-JP" dirty="0" smtClean="0"/>
              <a:t>Cloud Computing and Security (CNES)</a:t>
            </a:r>
            <a:endParaRPr kumimoji="1" lang="ja-JP" altLang="en-US" dirty="0"/>
          </a:p>
        </p:txBody>
      </p:sp>
      <p:sp>
        <p:nvSpPr>
          <p:cNvPr id="3" name="コンテンツ プレースホルダ 2"/>
          <p:cNvSpPr>
            <a:spLocks noGrp="1"/>
          </p:cNvSpPr>
          <p:nvPr>
            <p:ph idx="1"/>
          </p:nvPr>
        </p:nvSpPr>
        <p:spPr>
          <a:xfrm>
            <a:off x="381000" y="1412874"/>
            <a:ext cx="8382000" cy="5081929"/>
          </a:xfrm>
        </p:spPr>
        <p:txBody>
          <a:bodyPr/>
          <a:lstStyle/>
          <a:p>
            <a:r>
              <a:rPr lang="en-GB" altLang="ja-JP" sz="2800" b="0" dirty="0" smtClean="0"/>
              <a:t>Security must be integrated in the design pattern of the system.</a:t>
            </a:r>
          </a:p>
          <a:p>
            <a:pPr lvl="1"/>
            <a:r>
              <a:rPr lang="fr-FR" altLang="ja-JP" sz="2600" b="0" dirty="0" smtClean="0"/>
              <a:t>Infrastructure Security</a:t>
            </a:r>
          </a:p>
          <a:p>
            <a:pPr lvl="1"/>
            <a:r>
              <a:rPr lang="fr-FR" altLang="ja-JP" sz="2600" b="0" dirty="0" smtClean="0"/>
              <a:t>Data Security</a:t>
            </a:r>
          </a:p>
          <a:p>
            <a:pPr lvl="1"/>
            <a:r>
              <a:rPr lang="fr-FR" altLang="ja-JP" sz="2600" b="0" dirty="0" smtClean="0"/>
              <a:t>Access control</a:t>
            </a:r>
          </a:p>
          <a:p>
            <a:pPr lvl="1"/>
            <a:r>
              <a:rPr lang="fr-FR" altLang="ja-JP" sz="2600" b="0" dirty="0" smtClean="0"/>
              <a:t>Security monitoring</a:t>
            </a:r>
          </a:p>
          <a:p>
            <a:r>
              <a:rPr kumimoji="1" lang="fr-FR" altLang="ja-JP" sz="2800" b="0" dirty="0" smtClean="0"/>
              <a:t>Some countries/regions/organizations have their own qualification standards/rules. </a:t>
            </a:r>
          </a:p>
          <a:p>
            <a:pPr lvl="1"/>
            <a:r>
              <a:rPr kumimoji="1" lang="fr-FR" altLang="ja-JP" sz="2600" b="0" dirty="0" smtClean="0"/>
              <a:t>Cloud systems according to different qualification levels</a:t>
            </a:r>
            <a:endParaRPr kumimoji="1" lang="ja-JP" altLang="en-US" sz="2600" b="0"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JAXA</a:t>
            </a:r>
            <a:endParaRPr kumimoji="1" lang="ja-JP" altLang="en-US" dirty="0"/>
          </a:p>
        </p:txBody>
      </p:sp>
      <p:sp>
        <p:nvSpPr>
          <p:cNvPr id="3" name="コンテンツ プレースホルダ 2"/>
          <p:cNvSpPr>
            <a:spLocks noGrp="1"/>
          </p:cNvSpPr>
          <p:nvPr>
            <p:ph idx="1"/>
          </p:nvPr>
        </p:nvSpPr>
        <p:spPr>
          <a:xfrm>
            <a:off x="381000" y="1412875"/>
            <a:ext cx="8382000" cy="4949288"/>
          </a:xfrm>
        </p:spPr>
        <p:txBody>
          <a:bodyPr/>
          <a:lstStyle/>
          <a:p>
            <a:r>
              <a:rPr kumimoji="1" lang="en-US" altLang="ja-JP" b="0" dirty="0" smtClean="0"/>
              <a:t>Not yet ready for Cloud system use.</a:t>
            </a:r>
          </a:p>
          <a:p>
            <a:r>
              <a:rPr kumimoji="1" lang="en-US" altLang="ja-JP" b="0" dirty="0" smtClean="0"/>
              <a:t>If data download cost issue and network issue is resolved,  common data processing function and data storage function can be placed on cloud. </a:t>
            </a:r>
          </a:p>
          <a:p>
            <a:r>
              <a:rPr kumimoji="1" lang="en-US" altLang="ja-JP" b="0" dirty="0" smtClean="0"/>
              <a:t>User service portal may be the candidate if users are expected to increase drastically (or “burst” type access is expected) </a:t>
            </a:r>
          </a:p>
          <a:p>
            <a:r>
              <a:rPr kumimoji="1" lang="en-US" altLang="ja-JP" b="0" dirty="0" smtClean="0"/>
              <a:t>Challenges</a:t>
            </a:r>
          </a:p>
          <a:p>
            <a:pPr lvl="1"/>
            <a:r>
              <a:rPr kumimoji="1" lang="en-US" altLang="ja-JP" b="0" dirty="0" smtClean="0"/>
              <a:t>Costs for data download</a:t>
            </a:r>
          </a:p>
          <a:p>
            <a:pPr lvl="1"/>
            <a:r>
              <a:rPr kumimoji="1" lang="en-US" altLang="ja-JP" b="0" dirty="0" smtClean="0"/>
              <a:t>Network</a:t>
            </a:r>
          </a:p>
          <a:p>
            <a:pPr lvl="1"/>
            <a:r>
              <a:rPr kumimoji="1" lang="en-US" altLang="ja-JP" b="0" dirty="0" smtClean="0"/>
              <a:t>COTS license issue</a:t>
            </a:r>
          </a:p>
          <a:p>
            <a:pPr lvl="1"/>
            <a:r>
              <a:rPr kumimoji="1" lang="en-US" altLang="ja-JP" b="0" dirty="0" smtClean="0"/>
              <a:t>Vendor lock-in</a:t>
            </a:r>
          </a:p>
          <a:p>
            <a:pPr lvl="1"/>
            <a:r>
              <a:rPr kumimoji="1" lang="en-US" altLang="ja-JP" b="0" dirty="0" smtClean="0"/>
              <a:t>Spaghetti code </a:t>
            </a:r>
          </a:p>
          <a:p>
            <a:pPr lvl="1"/>
            <a:r>
              <a:rPr kumimoji="1" lang="en-US" altLang="ja-JP" b="0" dirty="0" smtClean="0"/>
              <a:t>Expertise</a:t>
            </a:r>
          </a:p>
          <a:p>
            <a:endParaRPr kumimoji="1" lang="en-US" altLang="ja-JP" b="0" dirty="0" smtClean="0"/>
          </a:p>
          <a:p>
            <a:endParaRPr kumimoji="1" lang="en-US" altLang="ja-JP" b="0" dirty="0" smtClean="0"/>
          </a:p>
          <a:p>
            <a:endParaRPr kumimoji="1" lang="ja-JP" altLang="en-US" b="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ISRO</a:t>
            </a:r>
            <a:endParaRPr kumimoji="1" lang="ja-JP" altLang="en-US" dirty="0"/>
          </a:p>
        </p:txBody>
      </p:sp>
      <p:sp>
        <p:nvSpPr>
          <p:cNvPr id="3" name="コンテンツ プレースホルダ 2"/>
          <p:cNvSpPr>
            <a:spLocks noGrp="1"/>
          </p:cNvSpPr>
          <p:nvPr>
            <p:ph idx="1"/>
          </p:nvPr>
        </p:nvSpPr>
        <p:spPr>
          <a:xfrm>
            <a:off x="381000" y="1412875"/>
            <a:ext cx="8382000" cy="4936650"/>
          </a:xfrm>
        </p:spPr>
        <p:txBody>
          <a:bodyPr/>
          <a:lstStyle/>
          <a:p>
            <a:r>
              <a:rPr kumimoji="1" lang="en-US" altLang="ja-JP" sz="2800" b="0" dirty="0" smtClean="0"/>
              <a:t>Earth Observation Data Processing Cloud</a:t>
            </a:r>
            <a:endParaRPr kumimoji="1" lang="en-US" altLang="ja-JP" b="0" dirty="0" smtClean="0"/>
          </a:p>
          <a:p>
            <a:pPr lvl="1"/>
            <a:r>
              <a:rPr lang="en-CA" altLang="ja-JP" sz="2400" b="0" dirty="0" smtClean="0"/>
              <a:t>Provides computing and resources (both H/W and S/W) on demand</a:t>
            </a:r>
          </a:p>
          <a:p>
            <a:pPr lvl="1"/>
            <a:r>
              <a:rPr lang="en-CA" altLang="ja-JP" sz="2400" b="0" dirty="0" smtClean="0"/>
              <a:t>Allows Systems to scale-up and scale-down (both capacity and functionalities) based on requirements</a:t>
            </a:r>
          </a:p>
          <a:p>
            <a:pPr lvl="1"/>
            <a:r>
              <a:rPr lang="en-US" altLang="ja-JP" sz="2400" b="0" dirty="0" smtClean="0"/>
              <a:t>Provides access to multiple data source, computational resources and existing software for quality improvement during product generation and </a:t>
            </a:r>
            <a:r>
              <a:rPr lang="en-US" altLang="ja-JP" sz="2400" b="0" dirty="0" err="1" smtClean="0"/>
              <a:t>ew</a:t>
            </a:r>
            <a:r>
              <a:rPr lang="en-US" altLang="ja-JP" sz="2400" b="0" dirty="0" smtClean="0"/>
              <a:t> algorithm development. </a:t>
            </a:r>
          </a:p>
          <a:p>
            <a:r>
              <a:rPr lang="en-US" altLang="ja-JP" sz="2600" b="0" dirty="0" smtClean="0"/>
              <a:t>Research Issues</a:t>
            </a:r>
          </a:p>
          <a:p>
            <a:pPr lvl="1"/>
            <a:r>
              <a:rPr lang="en-US" altLang="ja-JP" b="0" dirty="0" smtClean="0"/>
              <a:t>Cloud Workflows for Satellite Data Processing</a:t>
            </a:r>
          </a:p>
          <a:p>
            <a:pPr lvl="1"/>
            <a:r>
              <a:rPr lang="en-US" altLang="ja-JP" b="0" dirty="0" smtClean="0"/>
              <a:t>Economy of Scale </a:t>
            </a:r>
          </a:p>
          <a:p>
            <a:pPr lvl="1"/>
            <a:r>
              <a:rPr lang="en-US" altLang="ja-JP" b="0" dirty="0" smtClean="0"/>
              <a:t>Cloud Interoperability</a:t>
            </a:r>
          </a:p>
          <a:p>
            <a:pPr lvl="1"/>
            <a:endParaRPr lang="en-CA" altLang="ja-JP" sz="2400" b="0" dirty="0" smtClean="0"/>
          </a:p>
          <a:p>
            <a:pPr lvl="1"/>
            <a:endParaRPr kumimoji="1" lang="ja-JP" altLang="en-US" b="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GA</a:t>
            </a:r>
            <a:endParaRPr kumimoji="1" lang="ja-JP" altLang="en-US" dirty="0"/>
          </a:p>
        </p:txBody>
      </p:sp>
      <p:sp>
        <p:nvSpPr>
          <p:cNvPr id="3" name="コンテンツ プレースホルダ 2"/>
          <p:cNvSpPr>
            <a:spLocks noGrp="1"/>
          </p:cNvSpPr>
          <p:nvPr>
            <p:ph idx="1"/>
          </p:nvPr>
        </p:nvSpPr>
        <p:spPr>
          <a:xfrm>
            <a:off x="381000" y="1412874"/>
            <a:ext cx="8382000" cy="5056291"/>
          </a:xfrm>
        </p:spPr>
        <p:txBody>
          <a:bodyPr/>
          <a:lstStyle/>
          <a:p>
            <a:r>
              <a:rPr lang="en-US" altLang="ja-JP" b="0" dirty="0" smtClean="0"/>
              <a:t>Virtual Desktop Environment</a:t>
            </a:r>
          </a:p>
          <a:p>
            <a:pPr lvl="1"/>
            <a:r>
              <a:rPr lang="en-US" altLang="ja-JP" b="0" i="1" dirty="0" smtClean="0"/>
              <a:t>Data downloading and analysis by many users has potential risks (apart from the data being too big for this to be feasible!). </a:t>
            </a:r>
          </a:p>
          <a:p>
            <a:pPr lvl="1"/>
            <a:r>
              <a:rPr lang="en-US" altLang="ja-JP" b="0" i="1" dirty="0" smtClean="0"/>
              <a:t>Bringing scientists to the data can help mitigate these issues by ensuring everyone is working on the same data.</a:t>
            </a:r>
          </a:p>
          <a:p>
            <a:pPr lvl="1"/>
            <a:r>
              <a:rPr lang="en-US" altLang="ja-JP" b="0" i="1" dirty="0" smtClean="0"/>
              <a:t>With Tools to support data analysis &amp; </a:t>
            </a:r>
            <a:r>
              <a:rPr lang="en-US" altLang="ja-JP" b="0" i="1" dirty="0" err="1" smtClean="0"/>
              <a:t>visualisation</a:t>
            </a:r>
            <a:endParaRPr lang="en-US" altLang="ja-JP" b="0" i="1" dirty="0" smtClean="0"/>
          </a:p>
          <a:p>
            <a:pPr lvl="1"/>
            <a:r>
              <a:rPr lang="en-US" altLang="ja-JP" b="0" i="1" dirty="0" smtClean="0"/>
              <a:t>Provided by NCI, National Computational Infrastructure</a:t>
            </a:r>
          </a:p>
        </p:txBody>
      </p:sp>
    </p:spTree>
  </p:cSld>
  <p:clrMapOvr>
    <a:masterClrMapping/>
  </p:clrMapOvr>
  <p:transition>
    <p:fade/>
  </p:transition>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13088</TotalTime>
  <Words>1381</Words>
  <Application>Microsoft Office PowerPoint</Application>
  <PresentationFormat>On-screen Show (4:3)</PresentationFormat>
  <Paragraphs>206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4_EUM_template_v03</vt:lpstr>
      <vt:lpstr>Technology Exploration Workshop on CLOUD COMPUTING  ~Summary Discussion~</vt:lpstr>
      <vt:lpstr>Agenda</vt:lpstr>
      <vt:lpstr>Some Key Phrases/Points</vt:lpstr>
      <vt:lpstr>ESA </vt:lpstr>
      <vt:lpstr>ESA/TEP(Thematic Exploitation Platform)</vt:lpstr>
      <vt:lpstr>Cloud Computing and Security (CNES)</vt:lpstr>
      <vt:lpstr>JAXA</vt:lpstr>
      <vt:lpstr>ISRO</vt:lpstr>
      <vt:lpstr>GA</vt:lpstr>
      <vt:lpstr>NOAA</vt:lpstr>
      <vt:lpstr>USGS</vt:lpstr>
      <vt:lpstr>NASA/ESDIS</vt:lpstr>
      <vt:lpstr>SEO/CEOS Data Cube</vt:lpstr>
      <vt:lpstr>WGISS Cloud WS Questions</vt:lpstr>
      <vt:lpstr>Questions</vt:lpstr>
      <vt:lpstr>Questions</vt:lpstr>
      <vt:lpstr>Questions</vt:lpstr>
      <vt:lpstr>Questions</vt:lpstr>
      <vt:lpstr>Questions</vt:lpstr>
      <vt:lpstr>Questions</vt:lpstr>
      <vt:lpstr>Questions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Anne Kennerley</cp:lastModifiedBy>
  <cp:revision>468</cp:revision>
  <dcterms:created xsi:type="dcterms:W3CDTF">2012-08-31T01:11:17Z</dcterms:created>
  <dcterms:modified xsi:type="dcterms:W3CDTF">2016-09-20T12:55:42Z</dcterms:modified>
</cp:coreProperties>
</file>