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6" r:id="rId2"/>
    <p:sldId id="275" r:id="rId3"/>
    <p:sldId id="276" r:id="rId4"/>
    <p:sldId id="278" r:id="rId5"/>
    <p:sldId id="279" r:id="rId6"/>
    <p:sldId id="280" r:id="rId7"/>
    <p:sldId id="281" r:id="rId8"/>
    <p:sldId id="282" r:id="rId9"/>
    <p:sldId id="285" r:id="rId10"/>
    <p:sldId id="286" r:id="rId11"/>
    <p:sldId id="293" r:id="rId12"/>
    <p:sldId id="287" r:id="rId13"/>
    <p:sldId id="294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81" autoAdjust="0"/>
  </p:normalViewPr>
  <p:slideViewPr>
    <p:cSldViewPr>
      <p:cViewPr varScale="1">
        <p:scale>
          <a:sx n="94" d="100"/>
          <a:sy n="94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744F4-3E98-40EE-89F2-1AF2C876EED6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3FDB7-165A-4E65-BB24-DF92AC4D78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 entities</a:t>
            </a:r>
            <a:r>
              <a:rPr lang="en-US" baseline="0" dirty="0" smtClean="0"/>
              <a:t> hold preservation content during the life of a project, but they need to be gathered for long-term preservation. </a:t>
            </a:r>
          </a:p>
          <a:p>
            <a:r>
              <a:rPr lang="en-US" baseline="0" dirty="0" smtClean="0"/>
              <a:t>Some items are part of regular flow during active operational phase. Others need extra effort to collect.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96C4-8682-4619-9632-3C4B664B940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67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7924800" y="6618288"/>
            <a:ext cx="1219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9900" y="1103313"/>
            <a:ext cx="8343900" cy="6477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225" y="5854700"/>
            <a:ext cx="3708400" cy="889000"/>
          </a:xfrm>
        </p:spPr>
        <p:txBody>
          <a:bodyPr/>
          <a:lstStyle>
            <a:lvl1pPr marL="0" indent="0">
              <a:buFont typeface="Wingdings" pitchFamily="-107" charset="2"/>
              <a:buNone/>
              <a:defRPr sz="1600" b="1">
                <a:solidFill>
                  <a:srgbClr val="104A8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65888" y="63039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33D2C-CE13-420B-95DA-B996F42B514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75065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FE138-7094-432B-8354-0461F484D1A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16087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36513"/>
            <a:ext cx="1960563" cy="6391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613" y="36513"/>
            <a:ext cx="5732462" cy="6391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DFC02-283E-413B-A62A-3021EE57F4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70963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DRAFT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A66F-646F-483B-95D8-95EED87ECA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8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837542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9FDAC-D3A3-4025-95C3-ED09F0DD437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30773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613" y="1290638"/>
            <a:ext cx="3846512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5" y="1290638"/>
            <a:ext cx="3846513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38ABF-CEAC-43C0-8780-BAF8872245B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53788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A5D0-806E-4DF3-A3BD-59734EA0D6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1623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1B1B5-53DB-4081-B44F-C15D726C433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59497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A0DC-7ADC-4DA1-BD0D-C3E9E3CD573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0497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1C933-9A80-4F81-8068-9B5AF49164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39520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24E0B-62FD-460B-B80A-93DF911C69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30808"/>
      </p:ext>
    </p:extLst>
  </p:cSld>
  <p:clrMapOvr>
    <a:masterClrMapping/>
  </p:clrMapOvr>
  <p:transition xmlns:p14="http://schemas.microsoft.com/office/powerpoint/2010/main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3425" y="6503988"/>
            <a:ext cx="19050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09454-2F6F-4568-BB71-ADFB2C553CE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63650" y="36513"/>
            <a:ext cx="69500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8932863" y="0"/>
            <a:ext cx="211137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152400" y="914400"/>
            <a:ext cx="8915400" cy="77788"/>
            <a:chOff x="281" y="734"/>
            <a:chExt cx="5616" cy="49"/>
          </a:xfrm>
        </p:grpSpPr>
        <p:sp>
          <p:nvSpPr>
            <p:cNvPr id="2" name="Line 7"/>
            <p:cNvSpPr>
              <a:spLocks noChangeShapeType="1"/>
            </p:cNvSpPr>
            <p:nvPr/>
          </p:nvSpPr>
          <p:spPr bwMode="auto">
            <a:xfrm>
              <a:off x="281" y="734"/>
              <a:ext cx="5616" cy="0"/>
            </a:xfrm>
            <a:prstGeom prst="line">
              <a:avLst/>
            </a:prstGeom>
            <a:noFill/>
            <a:ln w="508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281" y="783"/>
              <a:ext cx="5616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031" name="Picture 9" descr="nasa_3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77200" y="66675"/>
            <a:ext cx="1066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363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9pPr>
    </p:titleStyle>
    <p:bodyStyle>
      <a:lvl1pPr marL="282575" indent="-282575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SzPct val="7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6588" indent="-239713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Font typeface="Times" pitchFamily="29" charset="0"/>
        <a:buChar char="•"/>
        <a:defRPr sz="2000">
          <a:solidFill>
            <a:schemeClr val="tx1"/>
          </a:solidFill>
          <a:latin typeface="+mn-lt"/>
          <a:ea typeface="ＭＳ Ｐゴシック" pitchFamily="-107" charset="-128"/>
        </a:defRPr>
      </a:lvl2pPr>
      <a:lvl3pPr marL="917575" indent="-1666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11" charset="-128"/>
          <a:cs typeface="ヒラギノ角ゴ Pro W3" pitchFamily="-111" charset="-128"/>
        </a:defRPr>
      </a:lvl3pPr>
      <a:lvl4pPr marL="1255713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111" charset="-128"/>
        </a:defRPr>
      </a:lvl4pPr>
      <a:lvl5pPr marL="15938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5pPr>
      <a:lvl6pPr marL="20510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5082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29654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4226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900" y="764704"/>
            <a:ext cx="8343900" cy="647700"/>
          </a:xfrm>
        </p:spPr>
        <p:txBody>
          <a:bodyPr/>
          <a:lstStyle/>
          <a:p>
            <a:r>
              <a:rPr lang="en-US" dirty="0" smtClean="0"/>
              <a:t>NASA Earth Science Data Stewardship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0456" y="5854700"/>
            <a:ext cx="6205960" cy="889000"/>
          </a:xfrm>
        </p:spPr>
        <p:txBody>
          <a:bodyPr/>
          <a:lstStyle/>
          <a:p>
            <a:r>
              <a:rPr lang="en-US" dirty="0" smtClean="0"/>
              <a:t>Dawn R. Lowe, Project Manager</a:t>
            </a:r>
          </a:p>
          <a:p>
            <a:r>
              <a:rPr lang="en-US" dirty="0" smtClean="0"/>
              <a:t>Earth Science Data &amp; Information Systems (ESDIS) Project</a:t>
            </a:r>
          </a:p>
          <a:p>
            <a:r>
              <a:rPr lang="en-US" dirty="0" smtClean="0"/>
              <a:t>NASA/Goddard Space Flight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33D2C-CE13-420B-95DA-B996F42B514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70405"/>
      </p:ext>
    </p:extLst>
  </p:cSld>
  <p:clrMapOvr>
    <a:masterClrMapping/>
  </p:clrMapOvr>
  <p:transition xmlns:p14="http://schemas.microsoft.com/office/powerpoint/2010/main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Preservation Content Categories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54864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800" b="1" dirty="0" smtClean="0"/>
              <a:t>Preflight/Pre-Operations: </a:t>
            </a:r>
            <a:r>
              <a:rPr lang="en-US" sz="1800" dirty="0" smtClean="0"/>
              <a:t>Instrument/Sensor characteristics including pre-flight/pre-operations performance measurements; calibration method; radiometric and spectral response; noise characteristics; detector offsets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Science Data Products: </a:t>
            </a:r>
            <a:r>
              <a:rPr lang="en-US" sz="1800" dirty="0" smtClean="0"/>
              <a:t>Raw instrument data, Level 0 through Level 4 data products and associated metadata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Science Data Product Documentation: </a:t>
            </a:r>
            <a:r>
              <a:rPr lang="en-US" sz="1800" dirty="0" smtClean="0"/>
              <a:t>Structure and format with definitions of all parameters and metadata fields; algorithm theoretical basis; processing history and product version history; quality assessment information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Mission Data Calibration: </a:t>
            </a:r>
            <a:r>
              <a:rPr lang="en-US" sz="1800" dirty="0" smtClean="0"/>
              <a:t>Instrument/sensor calibration method (in operation) and data; calibration software used to generate lookup tables; instrument and platform events and maneuvers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Science Data Product Software: </a:t>
            </a:r>
            <a:r>
              <a:rPr lang="en-US" sz="1800" dirty="0" smtClean="0"/>
              <a:t>Product generation software and software documentation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Science Data Product Algorithm Input: </a:t>
            </a:r>
            <a:r>
              <a:rPr lang="en-US" sz="1800" dirty="0" smtClean="0"/>
              <a:t>Any ancillary data or other data sets used in generation or calibration of the data or derived product; ancillary data description and documentation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Science Data Product Validation: </a:t>
            </a:r>
            <a:r>
              <a:rPr lang="en-US" sz="1800" dirty="0" smtClean="0"/>
              <a:t>Records, publications and data sets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Science Data Software Tools: </a:t>
            </a:r>
            <a:r>
              <a:rPr lang="en-US" sz="1800" dirty="0" smtClean="0"/>
              <a:t>product access (reader) tools.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Checklist: </a:t>
            </a:r>
            <a:r>
              <a:rPr lang="en-US" sz="1800" dirty="0" smtClean="0"/>
              <a:t>“metadata” about the above 8 categories showing how and where items in each category are preserved</a:t>
            </a:r>
          </a:p>
        </p:txBody>
      </p:sp>
    </p:spTree>
    <p:extLst>
      <p:ext uri="{BB962C8B-B14F-4D97-AF65-F5344CB8AC3E}">
        <p14:creationId xmlns:p14="http://schemas.microsoft.com/office/powerpoint/2010/main" val="4040899032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06" y="0"/>
            <a:ext cx="7261225" cy="854075"/>
          </a:xfrm>
        </p:spPr>
        <p:txBody>
          <a:bodyPr>
            <a:noAutofit/>
          </a:bodyPr>
          <a:lstStyle/>
          <a:p>
            <a:r>
              <a:rPr lang="en-US" sz="2800" dirty="0" smtClean="0"/>
              <a:t>Sources of Preservation Content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84312" y="2480254"/>
            <a:ext cx="1219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Instrument Teams / PI’s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0871" y="5747522"/>
            <a:ext cx="1524000" cy="7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Instrument Developer/ Manufacturer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994948" y="5755253"/>
            <a:ext cx="1657172" cy="7559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Data gathering project (e.g., flight project)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411760" y="2292784"/>
            <a:ext cx="1666786" cy="8760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Product Generation Support Teams (SIPSs)</a:t>
            </a:r>
          </a:p>
        </p:txBody>
      </p:sp>
      <p:sp>
        <p:nvSpPr>
          <p:cNvPr id="9" name="Rectangle 8"/>
          <p:cNvSpPr/>
          <p:nvPr/>
        </p:nvSpPr>
        <p:spPr>
          <a:xfrm>
            <a:off x="4077072" y="4485278"/>
            <a:ext cx="1143000" cy="67191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DAACs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92080" y="1124744"/>
            <a:ext cx="1607677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Calibration Team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75668" y="2118711"/>
            <a:ext cx="1657172" cy="685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Mission Operations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53646" y="6082824"/>
            <a:ext cx="1340977" cy="5145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Validation Team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51720" y="5683342"/>
            <a:ext cx="1615614" cy="8998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Preflight</a:t>
            </a:r>
            <a:r>
              <a:rPr lang="en-US" sz="1400" b="1" dirty="0" smtClean="0">
                <a:solidFill>
                  <a:schemeClr val="tx1"/>
                </a:solidFill>
              </a:rPr>
              <a:t>/ Pre-Operations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31968" y="3429000"/>
            <a:ext cx="1584177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Products</a:t>
            </a:r>
          </a:p>
        </p:txBody>
      </p:sp>
      <p:sp>
        <p:nvSpPr>
          <p:cNvPr id="14" name="Oval 13"/>
          <p:cNvSpPr/>
          <p:nvPr/>
        </p:nvSpPr>
        <p:spPr>
          <a:xfrm>
            <a:off x="440297" y="1542647"/>
            <a:ext cx="25202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Product Documentation</a:t>
            </a:r>
          </a:p>
        </p:txBody>
      </p:sp>
      <p:sp>
        <p:nvSpPr>
          <p:cNvPr id="25" name="Oval 24"/>
          <p:cNvSpPr/>
          <p:nvPr/>
        </p:nvSpPr>
        <p:spPr>
          <a:xfrm>
            <a:off x="5252214" y="2107638"/>
            <a:ext cx="1726073" cy="7452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Mission Data Calibration</a:t>
            </a:r>
          </a:p>
        </p:txBody>
      </p:sp>
      <p:sp>
        <p:nvSpPr>
          <p:cNvPr id="26" name="Oval 25"/>
          <p:cNvSpPr/>
          <p:nvPr/>
        </p:nvSpPr>
        <p:spPr>
          <a:xfrm>
            <a:off x="1051829" y="3278003"/>
            <a:ext cx="1872208" cy="75883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Product Software</a:t>
            </a:r>
          </a:p>
        </p:txBody>
      </p:sp>
      <p:sp>
        <p:nvSpPr>
          <p:cNvPr id="27" name="Oval 26"/>
          <p:cNvSpPr/>
          <p:nvPr/>
        </p:nvSpPr>
        <p:spPr>
          <a:xfrm>
            <a:off x="1820798" y="4235886"/>
            <a:ext cx="1846536" cy="9286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Product Algorithm Input</a:t>
            </a:r>
          </a:p>
        </p:txBody>
      </p:sp>
      <p:sp>
        <p:nvSpPr>
          <p:cNvPr id="28" name="Oval 27"/>
          <p:cNvSpPr/>
          <p:nvPr/>
        </p:nvSpPr>
        <p:spPr>
          <a:xfrm>
            <a:off x="6084168" y="4902101"/>
            <a:ext cx="1764506" cy="8644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Product Validation</a:t>
            </a:r>
          </a:p>
        </p:txBody>
      </p:sp>
      <p:sp>
        <p:nvSpPr>
          <p:cNvPr id="29" name="Oval 28"/>
          <p:cNvSpPr/>
          <p:nvPr/>
        </p:nvSpPr>
        <p:spPr>
          <a:xfrm>
            <a:off x="5130552" y="3153482"/>
            <a:ext cx="1385664" cy="9361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Software Tools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250" y="1672403"/>
            <a:ext cx="0" cy="46056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2"/>
          </p:cNvCxnSpPr>
          <p:nvPr/>
        </p:nvCxnSpPr>
        <p:spPr>
          <a:xfrm>
            <a:off x="1093912" y="3013654"/>
            <a:ext cx="381744" cy="29184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7"/>
          </p:cNvCxnSpPr>
          <p:nvPr/>
        </p:nvCxnSpPr>
        <p:spPr>
          <a:xfrm flipV="1">
            <a:off x="2649858" y="3168878"/>
            <a:ext cx="274179" cy="22025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0"/>
          </p:cNvCxnSpPr>
          <p:nvPr/>
        </p:nvCxnSpPr>
        <p:spPr>
          <a:xfrm flipV="1">
            <a:off x="1093912" y="2292784"/>
            <a:ext cx="228364" cy="18747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8" idx="0"/>
          </p:cNvCxnSpPr>
          <p:nvPr/>
        </p:nvCxnSpPr>
        <p:spPr>
          <a:xfrm>
            <a:off x="2924037" y="2026247"/>
            <a:ext cx="321116" cy="26653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5" idx="4"/>
          </p:cNvCxnSpPr>
          <p:nvPr/>
        </p:nvCxnSpPr>
        <p:spPr>
          <a:xfrm flipV="1">
            <a:off x="8100392" y="1706607"/>
            <a:ext cx="1187" cy="4121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8" idx="4"/>
          </p:cNvCxnSpPr>
          <p:nvPr/>
        </p:nvCxnSpPr>
        <p:spPr>
          <a:xfrm flipH="1" flipV="1">
            <a:off x="6966421" y="5766564"/>
            <a:ext cx="18822" cy="316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" idx="3"/>
            <a:endCxn id="3" idx="2"/>
          </p:cNvCxnSpPr>
          <p:nvPr/>
        </p:nvCxnSpPr>
        <p:spPr>
          <a:xfrm>
            <a:off x="1754871" y="6128522"/>
            <a:ext cx="296849" cy="47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6" idx="1"/>
          </p:cNvCxnSpPr>
          <p:nvPr/>
        </p:nvCxnSpPr>
        <p:spPr>
          <a:xfrm flipV="1">
            <a:off x="3676589" y="6133226"/>
            <a:ext cx="318359" cy="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078548" y="2480254"/>
            <a:ext cx="1148998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13" idx="0"/>
          </p:cNvCxnSpPr>
          <p:nvPr/>
        </p:nvCxnSpPr>
        <p:spPr>
          <a:xfrm>
            <a:off x="3851591" y="3159576"/>
            <a:ext cx="372466" cy="269424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9" idx="0"/>
          </p:cNvCxnSpPr>
          <p:nvPr/>
        </p:nvCxnSpPr>
        <p:spPr>
          <a:xfrm>
            <a:off x="4521859" y="4149080"/>
            <a:ext cx="126713" cy="33619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81136" y="4388285"/>
            <a:ext cx="1394520" cy="776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Ancillary data sources (e.g., NOAA)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0" idx="3"/>
            <a:endCxn id="27" idx="2"/>
          </p:cNvCxnSpPr>
          <p:nvPr/>
        </p:nvCxnSpPr>
        <p:spPr>
          <a:xfrm flipV="1">
            <a:off x="1475656" y="4700227"/>
            <a:ext cx="345142" cy="76199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9" idx="1"/>
            <a:endCxn id="27" idx="6"/>
          </p:cNvCxnSpPr>
          <p:nvPr/>
        </p:nvCxnSpPr>
        <p:spPr>
          <a:xfrm flipH="1" flipV="1">
            <a:off x="3667334" y="4700227"/>
            <a:ext cx="409738" cy="12100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8" idx="2"/>
          </p:cNvCxnSpPr>
          <p:nvPr/>
        </p:nvCxnSpPr>
        <p:spPr>
          <a:xfrm flipV="1">
            <a:off x="3059502" y="3168878"/>
            <a:ext cx="185651" cy="106700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8" idx="3"/>
          </p:cNvCxnSpPr>
          <p:nvPr/>
        </p:nvCxnSpPr>
        <p:spPr>
          <a:xfrm>
            <a:off x="4078546" y="2730831"/>
            <a:ext cx="1149000" cy="6583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9" idx="4"/>
          </p:cNvCxnSpPr>
          <p:nvPr/>
        </p:nvCxnSpPr>
        <p:spPr>
          <a:xfrm flipH="1">
            <a:off x="5235998" y="4089586"/>
            <a:ext cx="587386" cy="6152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7329627" y="3989980"/>
            <a:ext cx="1505215" cy="5818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Level 0 Data</a:t>
            </a:r>
          </a:p>
        </p:txBody>
      </p:sp>
      <p:cxnSp>
        <p:nvCxnSpPr>
          <p:cNvPr id="81" name="Straight Arrow Connector 80"/>
          <p:cNvCxnSpPr>
            <a:endCxn id="77" idx="0"/>
          </p:cNvCxnSpPr>
          <p:nvPr/>
        </p:nvCxnSpPr>
        <p:spPr>
          <a:xfrm flipH="1">
            <a:off x="8082235" y="2803799"/>
            <a:ext cx="18157" cy="1186181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130552" y="4343248"/>
            <a:ext cx="2199075" cy="558853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7348971" y="1124744"/>
            <a:ext cx="1505215" cy="5818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Mission logs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443741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for Scale of Effort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587624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*Includes source code and documentation</a:t>
            </a:r>
          </a:p>
          <a:p>
            <a:r>
              <a:rPr lang="en-US" b="1" dirty="0" smtClean="0"/>
              <a:t>**List of published papers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701424"/>
              </p:ext>
            </p:extLst>
          </p:nvPr>
        </p:nvGraphicFramePr>
        <p:xfrm>
          <a:off x="1143000" y="1595532"/>
          <a:ext cx="6400800" cy="4195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/>
                <a:gridCol w="1281895"/>
                <a:gridCol w="1308905"/>
              </a:tblGrid>
              <a:tr h="768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Category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Number of Items (HIRDLS)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Number of Items (</a:t>
                      </a:r>
                      <a:r>
                        <a:rPr lang="en-US" sz="1600" b="1" dirty="0" smtClean="0">
                          <a:effectLst/>
                        </a:rPr>
                        <a:t>GLAS/ ICESat</a:t>
                      </a:r>
                      <a:r>
                        <a:rPr lang="en-US" sz="1600" b="1" dirty="0">
                          <a:effectLst/>
                        </a:rPr>
                        <a:t>)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8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Preflight/Pre-Operations Calibration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168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23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8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Product Documentation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18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34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8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Mission Calibration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10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12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8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Science Data Product Software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26*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5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8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Science Data Product Algorithm Inputs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56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8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Science Data Product Validation  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1**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8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Science Data Software Tools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20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8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Total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225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153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7879" y="1139309"/>
            <a:ext cx="7794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Thousands of items had to be reviewed for deciding what had to be preserved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21488106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a typeface="ＭＳ Ｐゴシック" pitchFamily="-112" charset="-128"/>
                <a:cs typeface="ＭＳ Ｐゴシック" pitchFamily="-112" charset="-128"/>
              </a:rPr>
              <a:t>Standard for Preservation Content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130424"/>
            <a:ext cx="8659688" cy="53949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NASA would like to see a broad international standard identifying preservation content – NASA’s PCS is a good starting point, as are ESA’s Long Term Data Preservation documents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b="1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ISO Technical Committee on Geographic Information/ Geomatics (TC 211) is working on  a standard (ISO 19165)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1BF49C-FD8A-5140-81D7-134BF165F365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13</a:t>
            </a:fld>
            <a:endParaRPr lang="en-US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1664774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6513"/>
            <a:ext cx="8034213" cy="854075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1B1B5-53DB-4081-B44F-C15D726C433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400600"/>
          </a:xfrm>
        </p:spPr>
        <p:txBody>
          <a:bodyPr/>
          <a:lstStyle/>
          <a:p>
            <a:pPr>
              <a:lnSpc>
                <a:spcPct val="100000"/>
              </a:lnSpc>
              <a:buSzPct val="80000"/>
            </a:pPr>
            <a:r>
              <a:rPr lang="en-GB" sz="2800" b="1" dirty="0" smtClean="0"/>
              <a:t>NASA has been collecting Earth observation data from many sources for over 50 years</a:t>
            </a:r>
          </a:p>
          <a:p>
            <a:pPr lvl="1">
              <a:lnSpc>
                <a:spcPct val="1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/>
              <a:t>Data and derived scientific products are a valuable asset requiring stewardship and preservation</a:t>
            </a:r>
          </a:p>
          <a:p>
            <a:pPr>
              <a:lnSpc>
                <a:spcPct val="100000"/>
              </a:lnSpc>
              <a:buSzPct val="80000"/>
            </a:pPr>
            <a:r>
              <a:rPr lang="en-GB" sz="2800" b="1" dirty="0" smtClean="0"/>
              <a:t>Attention to preservation is needed th</a:t>
            </a:r>
            <a:r>
              <a:rPr lang="en-GB" sz="2800" b="1" dirty="0"/>
              <a:t>r</a:t>
            </a:r>
            <a:r>
              <a:rPr lang="en-GB" sz="2800" b="1" dirty="0" smtClean="0"/>
              <a:t>oughout lifecycle</a:t>
            </a:r>
          </a:p>
          <a:p>
            <a:pPr lvl="1">
              <a:lnSpc>
                <a:spcPct val="1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/>
              <a:t>Waiting for closeout phase of projects is too late</a:t>
            </a:r>
            <a:endParaRPr lang="en-GB" sz="2400" b="1" dirty="0"/>
          </a:p>
          <a:p>
            <a:pPr>
              <a:lnSpc>
                <a:spcPct val="100000"/>
              </a:lnSpc>
              <a:buSzPct val="80000"/>
            </a:pPr>
            <a:r>
              <a:rPr lang="en-GB" sz="2800" b="1" dirty="0" smtClean="0"/>
              <a:t>Preservation Content Specification helps with planning ahead</a:t>
            </a:r>
          </a:p>
          <a:p>
            <a:pPr>
              <a:lnSpc>
                <a:spcPct val="100000"/>
              </a:lnSpc>
              <a:buSzPct val="80000"/>
            </a:pPr>
            <a:r>
              <a:rPr lang="en-GB" sz="2800" b="1" dirty="0" smtClean="0"/>
              <a:t>We would like to see an international standard on </a:t>
            </a:r>
            <a:r>
              <a:rPr lang="en-GB" sz="2800" b="1" dirty="0"/>
              <a:t>preservation content </a:t>
            </a:r>
            <a:r>
              <a:rPr lang="en-GB" sz="2800" b="1" dirty="0" smtClean="0"/>
              <a:t>– looking for collaboration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1013150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Stewardship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1B1B5-53DB-4081-B44F-C15D726C433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1" y="1484784"/>
            <a:ext cx="8197478" cy="4536504"/>
          </a:xfrm>
        </p:spPr>
        <p:txBody>
          <a:bodyPr/>
          <a:lstStyle/>
          <a:p>
            <a:r>
              <a:rPr lang="de-DE" sz="3200" dirty="0" err="1" smtClean="0"/>
              <a:t>Objective</a:t>
            </a:r>
            <a:r>
              <a:rPr lang="de-DE" sz="3200" dirty="0" smtClean="0"/>
              <a:t>:  </a:t>
            </a:r>
            <a:r>
              <a:rPr lang="de-DE" sz="3200" dirty="0" err="1" smtClean="0"/>
              <a:t>Ensure</a:t>
            </a:r>
            <a:r>
              <a:rPr lang="de-DE" sz="3200" dirty="0" smtClean="0"/>
              <a:t> </a:t>
            </a:r>
            <a:r>
              <a:rPr lang="de-DE" sz="3200" dirty="0" err="1" smtClean="0"/>
              <a:t>that</a:t>
            </a:r>
            <a:r>
              <a:rPr lang="de-DE" sz="3200" dirty="0" smtClean="0"/>
              <a:t> </a:t>
            </a:r>
            <a:r>
              <a:rPr lang="de-DE" sz="3200" dirty="0" err="1" smtClean="0"/>
              <a:t>our</a:t>
            </a:r>
            <a:r>
              <a:rPr lang="de-DE" sz="3200" dirty="0" smtClean="0"/>
              <a:t> Earth </a:t>
            </a:r>
            <a:r>
              <a:rPr lang="de-DE" sz="3200" dirty="0" err="1" smtClean="0"/>
              <a:t>science</a:t>
            </a:r>
            <a:r>
              <a:rPr lang="de-DE" sz="3200" dirty="0" smtClean="0"/>
              <a:t> </a:t>
            </a:r>
            <a:r>
              <a:rPr lang="de-DE" sz="3200" dirty="0"/>
              <a:t>data and information content are reliable, of high quality, easily accessible, and usable for as long as they are considered to be of value. </a:t>
            </a:r>
            <a:endParaRPr lang="de-DE" sz="3200" dirty="0" smtClean="0"/>
          </a:p>
          <a:p>
            <a:pPr marL="0" indent="0">
              <a:buNone/>
            </a:pPr>
            <a:endParaRPr lang="de-DE" sz="3200" dirty="0" smtClean="0"/>
          </a:p>
          <a:p>
            <a:pPr lvl="1"/>
            <a:r>
              <a:rPr lang="de-DE" sz="2800" dirty="0" smtClean="0"/>
              <a:t>Involves communications with data producing projects throughout </a:t>
            </a:r>
            <a:r>
              <a:rPr lang="de-DE" sz="2800" dirty="0" err="1" smtClean="0"/>
              <a:t>their</a:t>
            </a:r>
            <a:r>
              <a:rPr lang="de-DE" sz="2800" dirty="0" smtClean="0"/>
              <a:t> </a:t>
            </a:r>
            <a:r>
              <a:rPr lang="de-DE" sz="2800" dirty="0" err="1" smtClean="0"/>
              <a:t>lifecycles</a:t>
            </a:r>
            <a:endParaRPr lang="de-DE" sz="2800" dirty="0" smtClean="0"/>
          </a:p>
          <a:p>
            <a:pPr marL="396875" lvl="1" indent="0">
              <a:buNone/>
            </a:pPr>
            <a:endParaRPr lang="de-DE" sz="2800" dirty="0" smtClean="0"/>
          </a:p>
          <a:p>
            <a:pPr lvl="1"/>
            <a:r>
              <a:rPr lang="de-DE" sz="2800" dirty="0" smtClean="0"/>
              <a:t>Essential to plan for long term preservation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3411448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6950075" cy="854075"/>
          </a:xfrm>
        </p:spPr>
        <p:txBody>
          <a:bodyPr/>
          <a:lstStyle/>
          <a:p>
            <a:r>
              <a:rPr lang="en-US" dirty="0" smtClean="0"/>
              <a:t>Project Lifecycle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24936" cy="5184576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878443006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Preservation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1B1B5-53DB-4081-B44F-C15D726C433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1" y="1290638"/>
            <a:ext cx="8197478" cy="4370610"/>
          </a:xfrm>
        </p:spPr>
        <p:txBody>
          <a:bodyPr/>
          <a:lstStyle/>
          <a:p>
            <a:pPr>
              <a:lnSpc>
                <a:spcPct val="100000"/>
              </a:lnSpc>
              <a:buSzPct val="80000"/>
            </a:pPr>
            <a:r>
              <a:rPr lang="en-US" sz="3600" b="1" dirty="0"/>
              <a:t>General </a:t>
            </a:r>
            <a:r>
              <a:rPr lang="en-US" sz="3600" b="1" dirty="0" smtClean="0"/>
              <a:t>requirements:</a:t>
            </a:r>
            <a:endParaRPr lang="en-US" sz="3600" b="1" dirty="0"/>
          </a:p>
          <a:p>
            <a:pPr lvl="1">
              <a:lnSpc>
                <a:spcPct val="100000"/>
              </a:lnSpc>
              <a:buSzPct val="80000"/>
              <a:buFont typeface="Wingdings" charset="2"/>
              <a:buChar char="§"/>
            </a:pPr>
            <a:r>
              <a:rPr lang="en-US" sz="3200" b="1" dirty="0" smtClean="0"/>
              <a:t>Preserve bits</a:t>
            </a:r>
            <a:endParaRPr lang="en-US" sz="3200" b="1" dirty="0"/>
          </a:p>
          <a:p>
            <a:pPr lvl="1">
              <a:lnSpc>
                <a:spcPct val="100000"/>
              </a:lnSpc>
              <a:buSzPct val="80000"/>
              <a:buFont typeface="Wingdings" charset="2"/>
              <a:buChar char="§"/>
            </a:pPr>
            <a:r>
              <a:rPr lang="en-US" sz="3200" b="1" dirty="0" smtClean="0"/>
              <a:t>Ensure:</a:t>
            </a:r>
          </a:p>
          <a:p>
            <a:pPr lvl="2">
              <a:lnSpc>
                <a:spcPct val="100000"/>
              </a:lnSpc>
              <a:buSzPct val="80000"/>
              <a:buFont typeface="Wingdings" charset="2"/>
              <a:buChar char="§"/>
            </a:pPr>
            <a:r>
              <a:rPr lang="en-US" sz="3200" b="1" dirty="0" smtClean="0"/>
              <a:t>Discoverability </a:t>
            </a:r>
            <a:r>
              <a:rPr lang="en-US" sz="3200" b="1" dirty="0"/>
              <a:t>and accessibility</a:t>
            </a:r>
          </a:p>
          <a:p>
            <a:pPr lvl="2">
              <a:lnSpc>
                <a:spcPct val="100000"/>
              </a:lnSpc>
              <a:buSzPct val="80000"/>
              <a:buFont typeface="Wingdings" charset="2"/>
              <a:buChar char="§"/>
            </a:pPr>
            <a:r>
              <a:rPr lang="en-US" sz="3200" b="1" dirty="0"/>
              <a:t>Readability</a:t>
            </a:r>
          </a:p>
          <a:p>
            <a:pPr lvl="2">
              <a:lnSpc>
                <a:spcPct val="100000"/>
              </a:lnSpc>
              <a:buSzPct val="80000"/>
              <a:buFont typeface="Wingdings" charset="2"/>
              <a:buChar char="§"/>
            </a:pPr>
            <a:r>
              <a:rPr lang="en-US" sz="3200" b="1" dirty="0"/>
              <a:t>Understandability</a:t>
            </a:r>
          </a:p>
          <a:p>
            <a:pPr lvl="2">
              <a:lnSpc>
                <a:spcPct val="100000"/>
              </a:lnSpc>
              <a:buSzPct val="80000"/>
              <a:buFont typeface="Wingdings" charset="2"/>
              <a:buChar char="§"/>
            </a:pPr>
            <a:r>
              <a:rPr lang="en-US" sz="3200" b="1" dirty="0"/>
              <a:t>Usability</a:t>
            </a:r>
          </a:p>
          <a:p>
            <a:pPr lvl="2">
              <a:lnSpc>
                <a:spcPct val="100000"/>
              </a:lnSpc>
              <a:buSzPct val="80000"/>
              <a:buFont typeface="Wingdings" charset="2"/>
              <a:buChar char="§"/>
            </a:pPr>
            <a:r>
              <a:rPr lang="en-US" sz="3200" b="1" dirty="0"/>
              <a:t>Reproducibility of </a:t>
            </a:r>
            <a:r>
              <a:rPr lang="en-US" sz="3200" b="1" dirty="0" smtClean="0"/>
              <a:t>results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31081391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r>
              <a:rPr lang="en-US" dirty="0" smtClean="0"/>
              <a:t>Bits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1B1B5-53DB-4081-B44F-C15D726C433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340768"/>
            <a:ext cx="8197478" cy="4752528"/>
          </a:xfrm>
        </p:spPr>
        <p:txBody>
          <a:bodyPr/>
          <a:lstStyle/>
          <a:p>
            <a:pPr>
              <a:lnSpc>
                <a:spcPct val="100000"/>
              </a:lnSpc>
              <a:buSzPct val="80000"/>
            </a:pPr>
            <a:r>
              <a:rPr lang="en-US" sz="2400" b="1" dirty="0"/>
              <a:t>Checksums while transferring between subsystems</a:t>
            </a:r>
          </a:p>
          <a:p>
            <a:pPr>
              <a:lnSpc>
                <a:spcPct val="100000"/>
              </a:lnSpc>
              <a:buSzPct val="80000"/>
            </a:pPr>
            <a:r>
              <a:rPr lang="en-GB" sz="2400" b="1" dirty="0" smtClean="0"/>
              <a:t>Regular media migration</a:t>
            </a:r>
          </a:p>
          <a:p>
            <a:pPr>
              <a:lnSpc>
                <a:spcPct val="100000"/>
              </a:lnSpc>
              <a:buSzPct val="80000"/>
            </a:pPr>
            <a:r>
              <a:rPr lang="en-US" sz="2400" b="1" dirty="0" smtClean="0"/>
              <a:t>Raw (Level </a:t>
            </a:r>
            <a:r>
              <a:rPr lang="en-US" sz="2400" b="1" dirty="0"/>
              <a:t>0) data from satellites </a:t>
            </a:r>
            <a:r>
              <a:rPr lang="en-US" sz="2400" b="1" dirty="0" smtClean="0"/>
              <a:t>held at back-up </a:t>
            </a:r>
            <a:r>
              <a:rPr lang="en-US" sz="2400" b="1" dirty="0"/>
              <a:t>archive physically distant from </a:t>
            </a:r>
            <a:r>
              <a:rPr lang="en-US" sz="2400" b="1" dirty="0" smtClean="0"/>
              <a:t>DAACs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Product generation software held </a:t>
            </a:r>
            <a:r>
              <a:rPr lang="en-GB" b="1" dirty="0"/>
              <a:t>at the DAACs and </a:t>
            </a:r>
            <a:r>
              <a:rPr lang="en-GB" b="1" dirty="0" smtClean="0"/>
              <a:t>SIPSs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Guards against catastrophic loss</a:t>
            </a:r>
          </a:p>
          <a:p>
            <a:pPr>
              <a:lnSpc>
                <a:spcPct val="100000"/>
              </a:lnSpc>
              <a:buSzPct val="80000"/>
            </a:pPr>
            <a:r>
              <a:rPr lang="en-US" sz="2400" b="1" dirty="0" smtClean="0"/>
              <a:t>Raw </a:t>
            </a:r>
            <a:r>
              <a:rPr lang="en-US" sz="2400" b="1" dirty="0"/>
              <a:t>data and higher level products are backed-up at the DAACs as </a:t>
            </a:r>
            <a:r>
              <a:rPr lang="en-US" sz="2400" b="1" dirty="0" smtClean="0"/>
              <a:t>well – for efficiency</a:t>
            </a:r>
          </a:p>
          <a:p>
            <a:pPr>
              <a:lnSpc>
                <a:spcPct val="100000"/>
              </a:lnSpc>
              <a:buSzPct val="80000"/>
            </a:pPr>
            <a:r>
              <a:rPr lang="en-GB" sz="2400" b="1" dirty="0" smtClean="0"/>
              <a:t>Periodic reassessment of risk </a:t>
            </a:r>
            <a:r>
              <a:rPr lang="en-GB" sz="2400" b="1" dirty="0"/>
              <a:t>of data loss and impact on users given the back-up approach being used at the </a:t>
            </a:r>
            <a:r>
              <a:rPr lang="en-GB" sz="2400" b="1" dirty="0" smtClean="0"/>
              <a:t>DAACs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91418823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r>
              <a:rPr lang="en-US" dirty="0"/>
              <a:t>Discoverability and accessibility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1B1B5-53DB-4081-B44F-C15D726C433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544616"/>
          </a:xfrm>
        </p:spPr>
        <p:txBody>
          <a:bodyPr/>
          <a:lstStyle/>
          <a:p>
            <a:pPr>
              <a:lnSpc>
                <a:spcPct val="100000"/>
              </a:lnSpc>
              <a:buSzPct val="80000"/>
            </a:pPr>
            <a:r>
              <a:rPr lang="en-GB" sz="2400" b="1" dirty="0"/>
              <a:t>Standard metadata are critical for discoverability of </a:t>
            </a:r>
            <a:r>
              <a:rPr lang="en-GB" sz="2400" b="1" dirty="0" smtClean="0"/>
              <a:t>data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Processing </a:t>
            </a:r>
            <a:r>
              <a:rPr lang="en-GB" b="1" dirty="0"/>
              <a:t>software automatically generates metadata at </a:t>
            </a:r>
            <a:r>
              <a:rPr lang="en-GB" b="1" dirty="0" smtClean="0"/>
              <a:t>individual </a:t>
            </a:r>
            <a:r>
              <a:rPr lang="en-GB" b="1" dirty="0"/>
              <a:t>file level </a:t>
            </a:r>
            <a:endParaRPr lang="en-GB" b="1" dirty="0" smtClean="0"/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Metadata </a:t>
            </a:r>
            <a:r>
              <a:rPr lang="en-GB" b="1" dirty="0"/>
              <a:t>repository is constantly </a:t>
            </a:r>
            <a:r>
              <a:rPr lang="en-GB" b="1" dirty="0" smtClean="0"/>
              <a:t>populated</a:t>
            </a:r>
          </a:p>
          <a:p>
            <a:pPr>
              <a:lnSpc>
                <a:spcPct val="100000"/>
              </a:lnSpc>
              <a:buSzPct val="80000"/>
            </a:pPr>
            <a:r>
              <a:rPr lang="en-GB" sz="2400" b="1" dirty="0" smtClean="0"/>
              <a:t>Common </a:t>
            </a:r>
            <a:r>
              <a:rPr lang="en-GB" sz="2400" b="1" dirty="0"/>
              <a:t>Metadata Repository (CMR) </a:t>
            </a:r>
            <a:endParaRPr lang="en-GB" sz="2400" b="1" dirty="0" smtClean="0"/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Unites </a:t>
            </a:r>
            <a:r>
              <a:rPr lang="en-GB" b="1" dirty="0"/>
              <a:t>collection level and file level </a:t>
            </a:r>
            <a:r>
              <a:rPr lang="en-GB" b="1" dirty="0" smtClean="0"/>
              <a:t>metadata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Provides </a:t>
            </a:r>
            <a:r>
              <a:rPr lang="en-GB" b="1" dirty="0"/>
              <a:t>a source of unified, high-quality and reliable Earth Science metadata across </a:t>
            </a:r>
            <a:r>
              <a:rPr lang="en-GB" b="1" dirty="0" smtClean="0"/>
              <a:t>NASA’s Earth science </a:t>
            </a:r>
            <a:r>
              <a:rPr lang="en-GB" b="1" dirty="0"/>
              <a:t>data </a:t>
            </a:r>
            <a:r>
              <a:rPr lang="en-GB" b="1" dirty="0" smtClean="0"/>
              <a:t>holdings</a:t>
            </a:r>
            <a:endParaRPr lang="en-GB" b="1" dirty="0"/>
          </a:p>
          <a:p>
            <a:pPr>
              <a:lnSpc>
                <a:spcPct val="100000"/>
              </a:lnSpc>
              <a:buSzPct val="80000"/>
            </a:pPr>
            <a:r>
              <a:rPr lang="en-GB" sz="2400" b="1" dirty="0" smtClean="0"/>
              <a:t>Improvements to Accessibility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Migration </a:t>
            </a:r>
            <a:r>
              <a:rPr lang="en-GB" b="1" dirty="0"/>
              <a:t>from the near-line robotic tape libraries into on-line disk archives during 2005-2008</a:t>
            </a:r>
            <a:r>
              <a:rPr lang="en-GB" b="1" dirty="0" smtClean="0"/>
              <a:t>.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Assignment of Digital Object Identifiers (in progress)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8692157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1B1B5-53DB-4081-B44F-C15D726C433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256584"/>
          </a:xfrm>
        </p:spPr>
        <p:txBody>
          <a:bodyPr/>
          <a:lstStyle/>
          <a:p>
            <a:pPr>
              <a:lnSpc>
                <a:spcPct val="100000"/>
              </a:lnSpc>
              <a:buSzPct val="80000"/>
            </a:pPr>
            <a:r>
              <a:rPr lang="en-GB" sz="2400" b="1" dirty="0" smtClean="0"/>
              <a:t>Hierarchical </a:t>
            </a:r>
            <a:r>
              <a:rPr lang="en-GB" sz="2400" b="1" dirty="0"/>
              <a:t>Data Format (HDF) </a:t>
            </a:r>
            <a:endParaRPr lang="en-GB" sz="2400" b="1" dirty="0" smtClean="0"/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Primary </a:t>
            </a:r>
            <a:r>
              <a:rPr lang="en-GB" b="1" dirty="0"/>
              <a:t>format </a:t>
            </a:r>
            <a:r>
              <a:rPr lang="en-GB" b="1" dirty="0" smtClean="0"/>
              <a:t>for most EOSDIS datasets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/>
              <a:t>T</a:t>
            </a:r>
            <a:r>
              <a:rPr lang="en-GB" b="1" dirty="0" smtClean="0"/>
              <a:t>ranslations </a:t>
            </a:r>
            <a:r>
              <a:rPr lang="en-GB" b="1" dirty="0"/>
              <a:t>into other formats such as NetCDF, GeoTIFF and binary, upon request by </a:t>
            </a:r>
            <a:r>
              <a:rPr lang="en-GB" b="1" dirty="0" smtClean="0"/>
              <a:t>users</a:t>
            </a:r>
          </a:p>
          <a:p>
            <a:pPr>
              <a:lnSpc>
                <a:spcPct val="100000"/>
              </a:lnSpc>
              <a:buSzPct val="80000"/>
            </a:pPr>
            <a:r>
              <a:rPr lang="en-GB" sz="2400" b="1" dirty="0" smtClean="0"/>
              <a:t>HDF is a self-documenting formatting system</a:t>
            </a:r>
            <a:endParaRPr lang="en-GB" sz="2400" b="1" dirty="0"/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Flexible structure for data producer to define “profile”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HDF library facilitates writing and reading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Need to maintain library for future users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/>
              <a:t>Alternative - HDF Archive Mapper </a:t>
            </a:r>
            <a:endParaRPr lang="en-GB" b="1" dirty="0" smtClean="0"/>
          </a:p>
          <a:p>
            <a:pPr>
              <a:lnSpc>
                <a:spcPct val="100000"/>
              </a:lnSpc>
              <a:buSzPct val="80000"/>
            </a:pPr>
            <a:r>
              <a:rPr lang="en-GB" sz="2400" b="1" dirty="0" smtClean="0"/>
              <a:t>Promoting structural consistency among datasets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 smtClean="0"/>
              <a:t>Cross-instrument team agreement (EOS Aura – 2004)</a:t>
            </a:r>
          </a:p>
          <a:p>
            <a:pPr lvl="1">
              <a:lnSpc>
                <a:spcPct val="100000"/>
              </a:lnSpc>
              <a:buSzPct val="80000"/>
            </a:pPr>
            <a:r>
              <a:rPr lang="en-GB" b="1" dirty="0"/>
              <a:t>HDF Product Designer </a:t>
            </a:r>
            <a:r>
              <a:rPr lang="en-GB" b="1" dirty="0" smtClean="0"/>
              <a:t>to enable design of interoperable products compliant </a:t>
            </a:r>
            <a:r>
              <a:rPr lang="en-GB" b="1" dirty="0"/>
              <a:t>with community conventions, and to share </a:t>
            </a:r>
            <a:r>
              <a:rPr lang="en-GB" b="1" dirty="0" smtClean="0"/>
              <a:t>designs </a:t>
            </a:r>
            <a:r>
              <a:rPr lang="en-GB" b="1" dirty="0"/>
              <a:t>across teams</a:t>
            </a:r>
          </a:p>
          <a:p>
            <a:pPr lvl="1">
              <a:lnSpc>
                <a:spcPct val="100000"/>
              </a:lnSpc>
              <a:buSzPct val="80000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953811812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6513"/>
            <a:ext cx="8034213" cy="854075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en-US" sz="2800" dirty="0" smtClean="0"/>
              <a:t>Understandability, Usability &amp; Reproducibility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1B1B5-53DB-4081-B44F-C15D726C433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5544616"/>
          </a:xfrm>
        </p:spPr>
        <p:txBody>
          <a:bodyPr/>
          <a:lstStyle/>
          <a:p>
            <a:pPr>
              <a:lnSpc>
                <a:spcPct val="100000"/>
              </a:lnSpc>
              <a:buSzPct val="80000"/>
            </a:pPr>
            <a:r>
              <a:rPr lang="en-GB" sz="2800" b="1" dirty="0" smtClean="0"/>
              <a:t>Understandability</a:t>
            </a:r>
          </a:p>
          <a:p>
            <a:pPr lvl="1">
              <a:lnSpc>
                <a:spcPct val="1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/>
              <a:t>Algorithm </a:t>
            </a:r>
            <a:r>
              <a:rPr lang="en-GB" sz="2400" b="1" dirty="0"/>
              <a:t>Theoretical Basis Documents (ATBDs</a:t>
            </a:r>
            <a:r>
              <a:rPr lang="en-GB" sz="2400" b="1" dirty="0" smtClean="0"/>
              <a:t>)</a:t>
            </a:r>
          </a:p>
          <a:p>
            <a:pPr lvl="1">
              <a:lnSpc>
                <a:spcPct val="1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/>
              <a:t>P</a:t>
            </a:r>
            <a:r>
              <a:rPr lang="en-GB" sz="2400" b="1" dirty="0" smtClean="0"/>
              <a:t>roduct </a:t>
            </a:r>
            <a:r>
              <a:rPr lang="en-GB" sz="2400" b="1" dirty="0"/>
              <a:t>information pages, guides, answers to frequently asked questions (FAQs</a:t>
            </a:r>
            <a:r>
              <a:rPr lang="en-GB" sz="2400" b="1" dirty="0" smtClean="0"/>
              <a:t>), forums</a:t>
            </a:r>
          </a:p>
          <a:p>
            <a:pPr>
              <a:lnSpc>
                <a:spcPct val="100000"/>
              </a:lnSpc>
              <a:buSzPct val="80000"/>
            </a:pPr>
            <a:r>
              <a:rPr lang="en-GB" sz="2800" b="1" dirty="0" smtClean="0"/>
              <a:t>Usability</a:t>
            </a:r>
            <a:endParaRPr lang="en-GB" sz="2800" b="1" dirty="0"/>
          </a:p>
          <a:p>
            <a:pPr lvl="1">
              <a:lnSpc>
                <a:spcPct val="1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/>
              <a:t>Information on fitness for purpose</a:t>
            </a:r>
          </a:p>
          <a:p>
            <a:pPr lvl="1">
              <a:lnSpc>
                <a:spcPct val="1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/>
              <a:t>Accuracy </a:t>
            </a:r>
            <a:r>
              <a:rPr lang="en-GB" sz="2400" b="1" dirty="0"/>
              <a:t>assessments, validation and </a:t>
            </a:r>
            <a:r>
              <a:rPr lang="en-GB" sz="2400" b="1" dirty="0" smtClean="0"/>
              <a:t>data quality documentation</a:t>
            </a:r>
            <a:endParaRPr lang="en-GB" sz="2400" b="1" dirty="0"/>
          </a:p>
          <a:p>
            <a:pPr>
              <a:lnSpc>
                <a:spcPct val="100000"/>
              </a:lnSpc>
              <a:buSzPct val="80000"/>
            </a:pPr>
            <a:r>
              <a:rPr lang="en-GB" sz="2800" b="1" dirty="0" smtClean="0"/>
              <a:t>Reproducibility</a:t>
            </a:r>
            <a:endParaRPr lang="en-GB" sz="2800" b="1" dirty="0"/>
          </a:p>
          <a:p>
            <a:pPr lvl="1">
              <a:lnSpc>
                <a:spcPct val="1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/>
              <a:t>Source </a:t>
            </a:r>
            <a:r>
              <a:rPr lang="en-GB" sz="2400" b="1" dirty="0"/>
              <a:t>code and/or software specification </a:t>
            </a:r>
            <a:r>
              <a:rPr lang="en-GB" sz="2400" b="1" dirty="0" smtClean="0"/>
              <a:t>documents</a:t>
            </a:r>
          </a:p>
          <a:p>
            <a:pPr lvl="1">
              <a:lnSpc>
                <a:spcPct val="1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/>
              <a:t>Versions </a:t>
            </a:r>
            <a:r>
              <a:rPr lang="en-GB" sz="2400" b="1" dirty="0"/>
              <a:t>of datasets or the means of regenerating them when they result in peer-reviewed </a:t>
            </a:r>
            <a:r>
              <a:rPr lang="en-GB" sz="2400" b="1" dirty="0" smtClean="0"/>
              <a:t>publications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30515980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Preservation Content Specification (PCS)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Has been in effect since November 2011; latest version dated January 2013</a:t>
            </a:r>
          </a:p>
          <a:p>
            <a:r>
              <a:rPr lang="en-US" sz="2400" b="1" dirty="0" smtClean="0"/>
              <a:t>Covers eight categories of content plus a checklist (see next page)</a:t>
            </a:r>
          </a:p>
          <a:p>
            <a:r>
              <a:rPr lang="en-US" sz="2400" b="1" dirty="0" smtClean="0"/>
              <a:t>Rigor of application varies among completed, on-going and future missions </a:t>
            </a:r>
          </a:p>
          <a:p>
            <a:pPr lvl="1"/>
            <a:r>
              <a:rPr lang="en-US" sz="1800" b="1" dirty="0" smtClean="0"/>
              <a:t>Completed missions – requirements had not been in place; some items may no longer be available for preservation; responsible individuals may not be accessible</a:t>
            </a:r>
          </a:p>
          <a:p>
            <a:pPr lvl="1"/>
            <a:r>
              <a:rPr lang="en-US" sz="1800" b="1" dirty="0" smtClean="0"/>
              <a:t>On-going missions </a:t>
            </a:r>
            <a:r>
              <a:rPr lang="en-US" sz="1800" b="1" dirty="0"/>
              <a:t>- requirements had not been in place; </a:t>
            </a:r>
            <a:r>
              <a:rPr lang="en-US" sz="1800" b="1" dirty="0" smtClean="0"/>
              <a:t>some of the relevant data and documentation generated early in mission may not be easily available</a:t>
            </a:r>
            <a:r>
              <a:rPr lang="en-US" sz="1800" b="1" dirty="0"/>
              <a:t>; </a:t>
            </a:r>
            <a:r>
              <a:rPr lang="en-US" sz="1800" b="1" dirty="0" smtClean="0"/>
              <a:t>need additional work to reach responsible individuals</a:t>
            </a:r>
          </a:p>
          <a:p>
            <a:pPr lvl="1"/>
            <a:r>
              <a:rPr lang="en-US" sz="1800" b="1" dirty="0" smtClean="0"/>
              <a:t>Future missions – requirements are in place; included as part of mission planning</a:t>
            </a:r>
          </a:p>
          <a:p>
            <a:endParaRPr lang="en-US" sz="2000" b="1" dirty="0" smtClean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25119676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1112</Words>
  <Application>Microsoft Macintosh PowerPoint</Application>
  <PresentationFormat>On-screen Show (4:3)</PresentationFormat>
  <Paragraphs>152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NASA Earth Science Data Stewardship</vt:lpstr>
      <vt:lpstr>Data Stewardship</vt:lpstr>
      <vt:lpstr>Project Lifecycle Events</vt:lpstr>
      <vt:lpstr>Data Preservation</vt:lpstr>
      <vt:lpstr>Bits</vt:lpstr>
      <vt:lpstr>Discoverability and accessibility</vt:lpstr>
      <vt:lpstr>Readability</vt:lpstr>
      <vt:lpstr>Understandability, Usability &amp; Reproducibility</vt:lpstr>
      <vt:lpstr>Preservation Content Specification (PCS)</vt:lpstr>
      <vt:lpstr>Preservation Content Categories</vt:lpstr>
      <vt:lpstr>Sources of Preservation Content </vt:lpstr>
      <vt:lpstr>Examples for Scale of Effort</vt:lpstr>
      <vt:lpstr>Standard for Preservation Content</vt:lpstr>
      <vt:lpstr>Summary</vt:lpstr>
    </vt:vector>
  </TitlesOfParts>
  <Company>EUMETSAT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 2015</dc:title>
  <dc:creator>Stephen Killick</dc:creator>
  <cp:lastModifiedBy>Dawn Lowe</cp:lastModifiedBy>
  <cp:revision>61</cp:revision>
  <cp:lastPrinted>2016-09-12T13:01:42Z</cp:lastPrinted>
  <dcterms:created xsi:type="dcterms:W3CDTF">2015-08-04T08:00:05Z</dcterms:created>
  <dcterms:modified xsi:type="dcterms:W3CDTF">2016-09-22T07:12:33Z</dcterms:modified>
</cp:coreProperties>
</file>