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2" r:id="rId3"/>
    <p:sldId id="286" r:id="rId4"/>
    <p:sldId id="257" r:id="rId5"/>
    <p:sldId id="262" r:id="rId6"/>
    <p:sldId id="265" r:id="rId7"/>
    <p:sldId id="298" r:id="rId8"/>
    <p:sldId id="295" r:id="rId9"/>
    <p:sldId id="299" r:id="rId10"/>
    <p:sldId id="300" r:id="rId11"/>
    <p:sldId id="289" r:id="rId12"/>
    <p:sldId id="303" r:id="rId13"/>
    <p:sldId id="287" r:id="rId14"/>
    <p:sldId id="279" r:id="rId15"/>
    <p:sldId id="290" r:id="rId16"/>
    <p:sldId id="292" r:id="rId17"/>
    <p:sldId id="291" r:id="rId18"/>
    <p:sldId id="293" r:id="rId19"/>
    <p:sldId id="304" r:id="rId20"/>
    <p:sldId id="306" r:id="rId21"/>
    <p:sldId id="309" r:id="rId22"/>
    <p:sldId id="288" r:id="rId23"/>
    <p:sldId id="284" r:id="rId24"/>
    <p:sldId id="285" r:id="rId25"/>
    <p:sldId id="308" r:id="rId26"/>
    <p:sldId id="310" r:id="rId27"/>
    <p:sldId id="301" r:id="rId28"/>
    <p:sldId id="307" r:id="rId29"/>
    <p:sldId id="276" r:id="rId30"/>
    <p:sldId id="294" r:id="rId3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1"/>
    <p:restoredTop sz="85529" autoAdjust="0"/>
  </p:normalViewPr>
  <p:slideViewPr>
    <p:cSldViewPr>
      <p:cViewPr>
        <p:scale>
          <a:sx n="67" d="100"/>
          <a:sy n="67" d="100"/>
        </p:scale>
        <p:origin x="-690" y="-36"/>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0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51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CEOS Virtual Constellations are a means to better address space-based Earth observation needs on a global basis – without eroding the independence of individual agencies.</a:t>
            </a:r>
          </a:p>
          <a:p>
            <a:r>
              <a:rPr lang="en-US" sz="2400" dirty="0" smtClean="0"/>
              <a:t>CEOS Virtual Constellations harmonize and maximize efforts among space agencies to deploy Earth observation (EO) missions as part of GEOSS, address emerging data gaps, avoid overlap among observing systems, and make maximum use of existing assets.  A Virtual Constellation consists of multiple satellites, ground systems, and related data delivery systems mobilized in a coordinated manner for greater efficiency.</a:t>
            </a:r>
            <a:endParaRPr lang="en-US" dirty="0" smtClean="0"/>
          </a:p>
          <a:p>
            <a:endParaRPr lang="en-AU" dirty="0"/>
          </a:p>
        </p:txBody>
      </p:sp>
    </p:spTree>
    <p:extLst>
      <p:ext uri="{BB962C8B-B14F-4D97-AF65-F5344CB8AC3E}">
        <p14:creationId xmlns:p14="http://schemas.microsoft.com/office/powerpoint/2010/main" val="86562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Tree>
    <p:extLst>
      <p:ext uri="{BB962C8B-B14F-4D97-AF65-F5344CB8AC3E}">
        <p14:creationId xmlns:p14="http://schemas.microsoft.com/office/powerpoint/2010/main" val="306065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05048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525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9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7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eos.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tiff"/><Relationship Id="rId7" Type="http://schemas.openxmlformats.org/officeDocument/2006/relationships/image" Target="../media/image21.tif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10" Type="http://schemas.openxmlformats.org/officeDocument/2006/relationships/hyperlink" Target="http://ceos.org/data-tools/" TargetMode="External"/><Relationship Id="rId4" Type="http://schemas.openxmlformats.org/officeDocument/2006/relationships/image" Target="../media/image18.tiff"/><Relationship Id="rId9" Type="http://schemas.openxmlformats.org/officeDocument/2006/relationships/image" Target="../media/image23.tiff"/></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5410200" y="228600"/>
            <a:ext cx="4353169"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6" name="Shape 11"/>
          <p:cNvSpPr/>
          <p:nvPr/>
        </p:nvSpPr>
        <p:spPr>
          <a:xfrm>
            <a:off x="5334000" y="736599"/>
            <a:ext cx="4353169"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4" y="128755"/>
            <a:ext cx="2766692" cy="1469690"/>
          </a:xfrm>
          <a:prstGeom prst="rect">
            <a:avLst/>
          </a:prstGeom>
        </p:spPr>
      </p:pic>
      <p:sp>
        <p:nvSpPr>
          <p:cNvPr id="9" name="Shape 11"/>
          <p:cNvSpPr/>
          <p:nvPr/>
        </p:nvSpPr>
        <p:spPr>
          <a:xfrm>
            <a:off x="304801" y="1905000"/>
            <a:ext cx="5257800"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b="1" dirty="0" smtClean="0">
                <a:solidFill>
                  <a:srgbClr val="FFFFFF"/>
                </a:solidFill>
                <a:latin typeface="+mj-lt"/>
                <a:ea typeface="Arial Bold"/>
                <a:cs typeface="Arial Bold"/>
                <a:sym typeface="Arial Bold"/>
              </a:rPr>
              <a:t>The Committee </a:t>
            </a:r>
            <a:r>
              <a:rPr lang="en-AU" sz="2800" b="1" dirty="0">
                <a:solidFill>
                  <a:srgbClr val="FFFFFF"/>
                </a:solidFill>
                <a:latin typeface="+mj-lt"/>
                <a:ea typeface="Arial Bold"/>
                <a:cs typeface="Arial Bold"/>
                <a:sym typeface="Arial Bold"/>
              </a:rPr>
              <a:t>on Earth Observation Satellites (CEOS)</a:t>
            </a:r>
            <a:endParaRPr lang="en-AU" sz="1200"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2400" dirty="0" smtClean="0">
                <a:solidFill>
                  <a:srgbClr val="FFFFFF"/>
                </a:solidFill>
                <a:latin typeface="+mj-lt"/>
                <a:ea typeface="Arial Bold"/>
                <a:cs typeface="Arial Bold"/>
                <a:sym typeface="Arial Bold"/>
              </a:rPr>
              <a:t>Activities and Priorities</a:t>
            </a:r>
          </a:p>
          <a:p>
            <a:pPr lvl="0" defTabSz="914400">
              <a:lnSpc>
                <a:spcPct val="150000"/>
              </a:lnSpc>
              <a:defRPr>
                <a:solidFill>
                  <a:srgbClr val="000000"/>
                </a:solidFill>
              </a:defRPr>
            </a:pP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Jonathon Ross</a:t>
            </a: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CEOS Executive Officer</a:t>
            </a: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c/o Geoscience Australia</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endParaRPr lang="en-AU"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err="1" smtClean="0">
                <a:solidFill>
                  <a:srgbClr val="FFFFFF"/>
                </a:solidFill>
                <a:latin typeface="+mj-lt"/>
                <a:ea typeface="Arial Bold"/>
                <a:cs typeface="Arial Bold"/>
                <a:sym typeface="Arial Bold"/>
              </a:rPr>
              <a:t>WGCapD</a:t>
            </a:r>
            <a:r>
              <a:rPr lang="en-AU" dirty="0" smtClean="0">
                <a:solidFill>
                  <a:srgbClr val="FFFFFF"/>
                </a:solidFill>
                <a:latin typeface="+mj-lt"/>
                <a:ea typeface="Arial Bold"/>
                <a:cs typeface="Arial Bold"/>
                <a:sym typeface="Arial Bold"/>
              </a:rPr>
              <a:t>, Germany</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March 2017</a:t>
            </a:r>
            <a:endParaRPr dirty="0">
              <a:solidFill>
                <a:srgbClr val="FFFFFF"/>
              </a:solidFill>
              <a:latin typeface="+mj-lt"/>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447800"/>
            <a:ext cx="4724400" cy="510909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a:spcAft>
                <a:spcPts val="1200"/>
              </a:spcAft>
              <a:buSzPct val="100000"/>
              <a:defRPr>
                <a:solidFill>
                  <a:srgbClr val="000000"/>
                </a:solidFill>
              </a:defRPr>
            </a:pPr>
            <a:r>
              <a:rPr lang="en-AU" sz="2200" dirty="0" smtClean="0">
                <a:solidFill>
                  <a:srgbClr val="002060"/>
                </a:solidFill>
                <a:latin typeface="Arial"/>
                <a:ea typeface="Arial"/>
                <a:cs typeface="Arial"/>
                <a:sym typeface="Arial"/>
              </a:rPr>
              <a:t>CEOS:</a:t>
            </a:r>
            <a:endParaRPr lang="en-AU" sz="2200" b="1" dirty="0" smtClean="0">
              <a:solidFill>
                <a:srgbClr val="002060"/>
              </a:solidFill>
              <a:latin typeface="Arial"/>
              <a:ea typeface="Arial"/>
              <a:cs typeface="Arial"/>
              <a:sym typeface="Arial"/>
            </a:endParaRP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Plays a leading role in the efforts of GEO and UN-GGIM to promote the use of Earth observation and spatial data in support of sustainable development.</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Supports Agencies to work with </a:t>
            </a:r>
            <a:r>
              <a:rPr lang="en-AU" sz="2200" dirty="0">
                <a:solidFill>
                  <a:srgbClr val="002060"/>
                </a:solidFill>
                <a:latin typeface="Arial"/>
                <a:ea typeface="Arial"/>
                <a:cs typeface="Arial"/>
                <a:sym typeface="Arial"/>
              </a:rPr>
              <a:t>their national statistical </a:t>
            </a:r>
            <a:r>
              <a:rPr lang="en-AU" sz="2200" dirty="0" smtClean="0">
                <a:solidFill>
                  <a:srgbClr val="002060"/>
                </a:solidFill>
                <a:latin typeface="Arial"/>
                <a:ea typeface="Arial"/>
                <a:cs typeface="Arial"/>
                <a:sym typeface="Arial"/>
              </a:rPr>
              <a:t>offices.</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Monitors and promotes ways in which </a:t>
            </a:r>
            <a:r>
              <a:rPr lang="en-AU" sz="2200" b="1" dirty="0" smtClean="0">
                <a:solidFill>
                  <a:srgbClr val="002060"/>
                </a:solidFill>
                <a:latin typeface="Arial"/>
                <a:ea typeface="Arial"/>
                <a:cs typeface="Arial"/>
                <a:sym typeface="Arial"/>
              </a:rPr>
              <a:t>satellite applications </a:t>
            </a:r>
            <a:r>
              <a:rPr lang="en-AU" sz="2200" b="1" dirty="0">
                <a:solidFill>
                  <a:srgbClr val="002060"/>
                </a:solidFill>
                <a:latin typeface="Arial"/>
                <a:ea typeface="Arial"/>
                <a:cs typeface="Arial"/>
                <a:sym typeface="Arial"/>
              </a:rPr>
              <a:t>can </a:t>
            </a:r>
            <a:r>
              <a:rPr lang="en-AU" sz="2200" b="1" dirty="0" smtClean="0">
                <a:solidFill>
                  <a:srgbClr val="002060"/>
                </a:solidFill>
                <a:latin typeface="Arial"/>
                <a:ea typeface="Arial"/>
                <a:cs typeface="Arial"/>
                <a:sym typeface="Arial"/>
              </a:rPr>
              <a:t>play </a:t>
            </a:r>
            <a:r>
              <a:rPr lang="en-AU" sz="2200" b="1" dirty="0">
                <a:solidFill>
                  <a:srgbClr val="002060"/>
                </a:solidFill>
                <a:latin typeface="Arial"/>
                <a:ea typeface="Arial"/>
                <a:cs typeface="Arial"/>
                <a:sym typeface="Arial"/>
              </a:rPr>
              <a:t>a key </a:t>
            </a:r>
            <a:r>
              <a:rPr lang="en-AU" sz="2200" b="1" dirty="0" smtClean="0">
                <a:solidFill>
                  <a:srgbClr val="002060"/>
                </a:solidFill>
                <a:latin typeface="Arial"/>
                <a:ea typeface="Arial"/>
                <a:cs typeface="Arial"/>
                <a:sym typeface="Arial"/>
              </a:rPr>
              <a:t>role</a:t>
            </a:r>
            <a:r>
              <a:rPr lang="en-AU" sz="2200" dirty="0">
                <a:solidFill>
                  <a:srgbClr val="002060"/>
                </a:solidFill>
                <a:latin typeface="Arial"/>
                <a:ea typeface="Arial"/>
                <a:cs typeface="Arial"/>
                <a:sym typeface="Arial"/>
              </a:rPr>
              <a:t> </a:t>
            </a:r>
            <a:r>
              <a:rPr lang="en-AU" sz="2200" dirty="0" smtClean="0">
                <a:solidFill>
                  <a:srgbClr val="002060"/>
                </a:solidFill>
                <a:latin typeface="Arial"/>
                <a:ea typeface="Arial"/>
                <a:cs typeface="Arial"/>
                <a:sym typeface="Arial"/>
              </a:rPr>
              <a:t>in monitoring progress, and achieving change.</a:t>
            </a:r>
          </a:p>
          <a:p>
            <a:pPr marL="381000" lvl="0" indent="-381000" algn="l">
              <a:spcAft>
                <a:spcPts val="1200"/>
              </a:spcAft>
              <a:buSzPct val="100000"/>
              <a:buFont typeface="Arial"/>
              <a:buChar char="•"/>
              <a:defRPr>
                <a:solidFill>
                  <a:srgbClr val="000000"/>
                </a:solidFill>
              </a:defRPr>
            </a:pPr>
            <a:endParaRPr lang="en-AU" sz="2200" dirty="0" smtClean="0">
              <a:solidFill>
                <a:srgbClr val="002060"/>
              </a:solidFill>
              <a:latin typeface="Arial"/>
              <a:ea typeface="Arial"/>
              <a:cs typeface="Arial"/>
              <a:sym typeface="Arial"/>
            </a:endParaRP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Agenda for Sustainable Development</a:t>
            </a:r>
            <a:endParaRPr lang="en-AU" sz="2400" i="1" dirty="0">
              <a:solidFill>
                <a:srgbClr val="FFFFFF"/>
              </a:solidFill>
              <a:latin typeface="Arial Bold"/>
              <a:ea typeface="Arial Bold"/>
              <a:cs typeface="Arial Bold"/>
              <a:sym typeface="Arial Bold"/>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067" y="1447800"/>
            <a:ext cx="39285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46237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447800"/>
            <a:ext cx="8710650"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spcAft>
                <a:spcPts val="1200"/>
              </a:spcAft>
              <a:buSzPct val="100000"/>
              <a:defRPr>
                <a:solidFill>
                  <a:srgbClr val="000000"/>
                </a:solidFill>
              </a:defRPr>
            </a:pPr>
            <a:r>
              <a:rPr lang="en-AU" sz="3200" dirty="0">
                <a:solidFill>
                  <a:srgbClr val="002060"/>
                </a:solidFill>
                <a:latin typeface="Arial"/>
                <a:ea typeface="Arial"/>
                <a:cs typeface="Arial"/>
                <a:sym typeface="Arial"/>
              </a:rPr>
              <a:t>CEOS is </a:t>
            </a:r>
            <a:r>
              <a:rPr lang="en-AU" sz="3200" dirty="0" smtClean="0">
                <a:solidFill>
                  <a:srgbClr val="002060"/>
                </a:solidFill>
                <a:latin typeface="Arial"/>
                <a:ea typeface="Arial"/>
                <a:cs typeface="Arial"/>
                <a:sym typeface="Arial"/>
              </a:rPr>
              <a:t>providing concrete support to initiatives tackling specific challenges in support of these bigger agendas.</a:t>
            </a:r>
            <a:endParaRPr lang="en-AU" sz="3200" dirty="0">
              <a:solidFill>
                <a:srgbClr val="002060"/>
              </a:solidFill>
              <a:latin typeface="Arial"/>
              <a:ea typeface="Arial"/>
              <a:cs typeface="Arial"/>
              <a:sym typeface="Arial"/>
            </a:endParaRP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Delivering on key challenges</a:t>
            </a:r>
            <a:endParaRPr lang="en-AU" sz="2400" i="1" dirty="0">
              <a:solidFill>
                <a:srgbClr val="FFFFFF"/>
              </a:solidFill>
              <a:latin typeface="Arial Bold"/>
              <a:ea typeface="Arial Bold"/>
              <a:cs typeface="Arial Bold"/>
              <a:sym typeface="Arial Bold"/>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3429000"/>
            <a:ext cx="1939885" cy="273866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7829" y="3445883"/>
            <a:ext cx="1927477" cy="272631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909" y="5160108"/>
            <a:ext cx="2895600" cy="800627"/>
          </a:xfrm>
          <a:prstGeom prst="rect">
            <a:avLst/>
          </a:prstGeom>
        </p:spPr>
      </p:pic>
      <p:pic>
        <p:nvPicPr>
          <p:cNvPr id="10" name="Picture 9"/>
          <p:cNvPicPr>
            <a:picLocks noChangeAspect="1"/>
          </p:cNvPicPr>
          <p:nvPr/>
        </p:nvPicPr>
        <p:blipFill>
          <a:blip r:embed="rId5"/>
          <a:stretch>
            <a:fillRect/>
          </a:stretch>
        </p:blipFill>
        <p:spPr>
          <a:xfrm>
            <a:off x="6019800" y="3657600"/>
            <a:ext cx="1676400" cy="816708"/>
          </a:xfrm>
          <a:prstGeom prst="rect">
            <a:avLst/>
          </a:prstGeom>
        </p:spPr>
      </p:pic>
    </p:spTree>
    <p:extLst>
      <p:ext uri="{BB962C8B-B14F-4D97-AF65-F5344CB8AC3E}">
        <p14:creationId xmlns:p14="http://schemas.microsoft.com/office/powerpoint/2010/main" val="13406936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Supporting GEO</a:t>
            </a:r>
            <a:endParaRPr lang="en-AU" sz="2400" i="1" dirty="0">
              <a:solidFill>
                <a:srgbClr val="FFFFFF"/>
              </a:solidFill>
              <a:latin typeface="Arial Bold"/>
              <a:ea typeface="Arial Bold"/>
              <a:cs typeface="Arial Bold"/>
              <a:sym typeface="Arial Bold"/>
            </a:endParaRPr>
          </a:p>
        </p:txBody>
      </p:sp>
      <p:sp>
        <p:nvSpPr>
          <p:cNvPr id="3" name="Shape 15"/>
          <p:cNvSpPr/>
          <p:nvPr/>
        </p:nvSpPr>
        <p:spPr>
          <a:xfrm>
            <a:off x="152400" y="1371600"/>
            <a:ext cx="4648200" cy="495520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GEO’s ‘convening power’ is unique – it is a key link in getting EO benefits realised.</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CEOS is committed to the second decade of the intergovernmental Group on Earth Observation.</a:t>
            </a:r>
          </a:p>
          <a:p>
            <a:pPr marL="381000" indent="-381000" algn="l">
              <a:spcAft>
                <a:spcPts val="1200"/>
              </a:spcAft>
              <a:buSzPct val="100000"/>
              <a:buFont typeface="Arial"/>
              <a:buChar char="•"/>
              <a:defRPr>
                <a:solidFill>
                  <a:srgbClr val="000000"/>
                </a:solidFill>
              </a:defRPr>
            </a:pPr>
            <a:r>
              <a:rPr lang="en-AU" sz="2200" dirty="0">
                <a:solidFill>
                  <a:srgbClr val="002060"/>
                </a:solidFill>
                <a:latin typeface="Arial"/>
                <a:ea typeface="Arial"/>
                <a:cs typeface="Arial"/>
                <a:sym typeface="Arial"/>
              </a:rPr>
              <a:t>Increasing strategic and responsive focus that has been adopted is a big step forward!</a:t>
            </a:r>
          </a:p>
          <a:p>
            <a:pPr marL="381000" lvl="0" indent="-381000" algn="l">
              <a:spcAft>
                <a:spcPts val="1200"/>
              </a:spcAft>
              <a:buSzPct val="100000"/>
              <a:buFont typeface="Arial"/>
              <a:buChar char="•"/>
              <a:defRPr>
                <a:solidFill>
                  <a:srgbClr val="000000"/>
                </a:solidFill>
              </a:defRPr>
            </a:pPr>
            <a:r>
              <a:rPr lang="en-AU" sz="2200" dirty="0" smtClean="0">
                <a:solidFill>
                  <a:srgbClr val="002060"/>
                </a:solidFill>
                <a:latin typeface="Arial"/>
                <a:ea typeface="Arial"/>
                <a:cs typeface="Arial"/>
                <a:sym typeface="Arial"/>
              </a:rPr>
              <a:t>CEOS more deeply engaged in GEO governance than before: Programme Board and ExCom.</a:t>
            </a:r>
          </a:p>
        </p:txBody>
      </p:sp>
      <p:sp>
        <p:nvSpPr>
          <p:cNvPr id="4" name="AutoShape 2" descr="Image result for GEO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GEO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8" name="Picture 6" descr="http://geoappathon.org/wp-content/uploads/2014/03/g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505200" cy="2041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889" y="4419600"/>
            <a:ext cx="3590311" cy="1907203"/>
          </a:xfrm>
          <a:prstGeom prst="rect">
            <a:avLst/>
          </a:prstGeom>
        </p:spPr>
      </p:pic>
      <p:sp>
        <p:nvSpPr>
          <p:cNvPr id="7" name="Down Arrow 6"/>
          <p:cNvSpPr/>
          <p:nvPr/>
        </p:nvSpPr>
        <p:spPr>
          <a:xfrm rot="10800000">
            <a:off x="6248400" y="3545493"/>
            <a:ext cx="1524000" cy="9144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8" name="TextBox 7"/>
          <p:cNvSpPr txBox="1"/>
          <p:nvPr/>
        </p:nvSpPr>
        <p:spPr>
          <a:xfrm>
            <a:off x="5867400" y="3680938"/>
            <a:ext cx="2362200"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Space </a:t>
            </a:r>
          </a:p>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Arm </a:t>
            </a:r>
          </a:p>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Of</a:t>
            </a:r>
            <a:endParaRPr kumimoji="0" lang="en-AU"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6464693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990600"/>
            <a:ext cx="6400800"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2017 Chair Initiatives:</a:t>
            </a:r>
          </a:p>
          <a:p>
            <a:pPr lvl="0" defTabSz="914400">
              <a:lnSpc>
                <a:spcPct val="150000"/>
              </a:lnSpc>
              <a:defRPr>
                <a:solidFill>
                  <a:srgbClr val="000000"/>
                </a:solidFill>
              </a:defRPr>
            </a:pPr>
            <a:r>
              <a:rPr lang="en-AU" sz="4800" b="1" i="1" dirty="0" smtClean="0">
                <a:solidFill>
                  <a:srgbClr val="FFFFFF"/>
                </a:solidFill>
                <a:latin typeface="+mj-lt"/>
                <a:ea typeface="Arial Bold"/>
                <a:cs typeface="Arial Bold"/>
                <a:sym typeface="Arial Bold"/>
              </a:rPr>
              <a:t>Unlocking the potential of ‘big space data’</a:t>
            </a:r>
            <a:endParaRPr lang="en-AU" sz="4000" b="1" i="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84779897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2017 USGS CEOS </a:t>
            </a:r>
            <a:r>
              <a:rPr lang="en-AU" sz="2400" i="1" dirty="0">
                <a:solidFill>
                  <a:srgbClr val="FFFFFF"/>
                </a:solidFill>
                <a:latin typeface="Arial Bold"/>
                <a:ea typeface="Arial Bold"/>
                <a:cs typeface="Arial Bold"/>
                <a:sym typeface="Arial Bold"/>
              </a:rPr>
              <a:t>Chair </a:t>
            </a:r>
            <a:r>
              <a:rPr lang="en-AU" sz="2400" i="1" dirty="0" smtClean="0">
                <a:solidFill>
                  <a:srgbClr val="FFFFFF"/>
                </a:solidFill>
                <a:latin typeface="Arial Bold"/>
                <a:ea typeface="Arial Bold"/>
                <a:cs typeface="Arial Bold"/>
                <a:sym typeface="Arial Bold"/>
              </a:rPr>
              <a:t>Initiatives </a:t>
            </a:r>
            <a:endParaRPr lang="en-AU" sz="2400" i="1" dirty="0">
              <a:solidFill>
                <a:srgbClr val="FFFFFF"/>
              </a:solidFill>
              <a:latin typeface="Arial Bold"/>
              <a:ea typeface="Arial Bold"/>
              <a:cs typeface="Arial Bold"/>
              <a:sym typeface="Arial Bold"/>
            </a:endParaRPr>
          </a:p>
        </p:txBody>
      </p:sp>
      <p:sp>
        <p:nvSpPr>
          <p:cNvPr id="10" name="Shape 15"/>
          <p:cNvSpPr/>
          <p:nvPr/>
        </p:nvSpPr>
        <p:spPr>
          <a:xfrm>
            <a:off x="533400" y="1905000"/>
            <a:ext cx="8077200"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81000" indent="-381000">
              <a:spcBef>
                <a:spcPts val="1200"/>
              </a:spcBef>
              <a:spcAft>
                <a:spcPts val="1200"/>
              </a:spcAft>
              <a:buSzPct val="100000"/>
              <a:buFont typeface="+mj-lt"/>
              <a:buAutoNum type="arabicPeriod"/>
              <a:defRPr>
                <a:solidFill>
                  <a:srgbClr val="000000"/>
                </a:solidFill>
              </a:defRPr>
            </a:pPr>
            <a:r>
              <a:rPr lang="en-US" sz="2800" b="1" dirty="0">
                <a:solidFill>
                  <a:schemeClr val="tx1"/>
                </a:solidFill>
              </a:rPr>
              <a:t>Future Data </a:t>
            </a:r>
            <a:r>
              <a:rPr lang="en-US" sz="2800" b="1" dirty="0" smtClean="0">
                <a:solidFill>
                  <a:schemeClr val="tx1"/>
                </a:solidFill>
              </a:rPr>
              <a:t>Architectures</a:t>
            </a:r>
          </a:p>
          <a:p>
            <a:pPr marL="381000" indent="-381000">
              <a:spcBef>
                <a:spcPts val="1200"/>
              </a:spcBef>
              <a:spcAft>
                <a:spcPts val="1200"/>
              </a:spcAft>
              <a:buSzPct val="100000"/>
              <a:buFont typeface="+mj-lt"/>
              <a:buAutoNum type="arabicPeriod"/>
              <a:defRPr>
                <a:solidFill>
                  <a:srgbClr val="000000"/>
                </a:solidFill>
              </a:defRPr>
            </a:pPr>
            <a:r>
              <a:rPr lang="en-US" sz="2800" b="1" dirty="0" smtClean="0">
                <a:solidFill>
                  <a:schemeClr val="tx1"/>
                </a:solidFill>
                <a:latin typeface="Arial"/>
                <a:ea typeface="Arial"/>
                <a:cs typeface="Arial"/>
                <a:sym typeface="Arial"/>
              </a:rPr>
              <a:t>Medium Resolution Sensor Interoperability</a:t>
            </a:r>
          </a:p>
        </p:txBody>
      </p:sp>
      <p:pic>
        <p:nvPicPr>
          <p:cNvPr id="1026" name="Picture 2" descr="File:USGS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47598"/>
            <a:ext cx="6019800" cy="221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2689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
          <p:cNvSpPr/>
          <p:nvPr/>
        </p:nvSpPr>
        <p:spPr>
          <a:xfrm>
            <a:off x="457200" y="1491020"/>
            <a:ext cx="8153400" cy="498598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1" indent="0" algn="l">
              <a:spcAft>
                <a:spcPts val="600"/>
              </a:spcAft>
              <a:buSzPct val="100000"/>
              <a:defRPr>
                <a:solidFill>
                  <a:srgbClr val="000000"/>
                </a:solidFill>
              </a:defRPr>
            </a:pPr>
            <a:r>
              <a:rPr lang="en-US" sz="2400" b="1" dirty="0" smtClean="0">
                <a:solidFill>
                  <a:schemeClr val="tx1"/>
                </a:solidFill>
              </a:rPr>
              <a:t>Context:</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Lack of data is no longer a </a:t>
            </a:r>
            <a:r>
              <a:rPr lang="en-US" sz="2400" dirty="0">
                <a:solidFill>
                  <a:schemeClr val="tx1"/>
                </a:solidFill>
              </a:rPr>
              <a:t>limiting factor </a:t>
            </a:r>
            <a:r>
              <a:rPr lang="en-US" sz="2400" dirty="0" smtClean="0">
                <a:solidFill>
                  <a:schemeClr val="tx1"/>
                </a:solidFill>
              </a:rPr>
              <a:t>in many key domains.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Traditional processing and data distribution methods are not scaling to </a:t>
            </a:r>
            <a:r>
              <a:rPr lang="en-US" sz="2400" dirty="0" err="1" smtClean="0">
                <a:solidFill>
                  <a:schemeClr val="tx1"/>
                </a:solidFill>
              </a:rPr>
              <a:t>capitalise</a:t>
            </a:r>
            <a:r>
              <a:rPr lang="en-US" sz="2400" dirty="0" smtClean="0">
                <a:solidFill>
                  <a:schemeClr val="tx1"/>
                </a:solidFill>
              </a:rPr>
              <a:t> on these opportunities.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User expectations around ease of data access and use have changed due to internet/data ‘giants’.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Collaborative environments where both data providers and users can work together are critical</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Opportunities are offered by</a:t>
            </a:r>
            <a:r>
              <a:rPr lang="en-US" sz="2400" dirty="0">
                <a:solidFill>
                  <a:schemeClr val="tx1"/>
                </a:solidFill>
              </a:rPr>
              <a:t> </a:t>
            </a:r>
            <a:r>
              <a:rPr lang="en-US" sz="2400" dirty="0" smtClean="0">
                <a:solidFill>
                  <a:schemeClr val="tx1"/>
                </a:solidFill>
              </a:rPr>
              <a:t>new high-performance ICT infrastructure and architectures</a:t>
            </a:r>
          </a:p>
          <a:p>
            <a:pPr lvl="1" indent="0" algn="l">
              <a:spcAft>
                <a:spcPts val="600"/>
              </a:spcAft>
              <a:buSzPct val="100000"/>
              <a:defRPr>
                <a:solidFill>
                  <a:srgbClr val="000000"/>
                </a:solidFill>
              </a:defRPr>
            </a:pPr>
            <a:endParaRPr lang="en-US" sz="2400" dirty="0" smtClean="0">
              <a:solidFill>
                <a:schemeClr val="tx1"/>
              </a:solidFill>
            </a:endParaRPr>
          </a:p>
        </p:txBody>
      </p:sp>
      <p:sp>
        <p:nvSpPr>
          <p:cNvPr id="5" name="Shape 11"/>
          <p:cNvSpPr/>
          <p:nvPr/>
        </p:nvSpPr>
        <p:spPr>
          <a:xfrm>
            <a:off x="19431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a:solidFill>
                  <a:srgbClr val="FFFFFF"/>
                </a:solidFill>
                <a:latin typeface="Arial Bold"/>
                <a:ea typeface="Arial Bold"/>
                <a:cs typeface="Arial Bold"/>
                <a:sym typeface="Arial Bold"/>
              </a:rPr>
              <a:t>Future Data </a:t>
            </a:r>
            <a:r>
              <a:rPr lang="en-AU" sz="2400" i="1" dirty="0" smtClean="0">
                <a:solidFill>
                  <a:srgbClr val="FFFFFF"/>
                </a:solidFill>
                <a:latin typeface="Arial Bold"/>
                <a:ea typeface="Arial Bold"/>
                <a:cs typeface="Arial Bold"/>
                <a:sym typeface="Arial Bold"/>
              </a:rPr>
              <a:t>Architectures</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66997957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
          <p:cNvSpPr/>
          <p:nvPr/>
        </p:nvSpPr>
        <p:spPr>
          <a:xfrm>
            <a:off x="19431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Future Data Architectures</a:t>
            </a:r>
            <a:endParaRPr lang="en-AU" sz="2400" i="1" dirty="0">
              <a:solidFill>
                <a:srgbClr val="FFFFFF"/>
              </a:solidFill>
              <a:latin typeface="Arial Bold"/>
              <a:ea typeface="Arial Bold"/>
              <a:cs typeface="Arial Bold"/>
              <a:sym typeface="Arial Bold"/>
            </a:endParaRPr>
          </a:p>
        </p:txBody>
      </p:sp>
      <p:sp>
        <p:nvSpPr>
          <p:cNvPr id="4" name="Shape 15"/>
          <p:cNvSpPr/>
          <p:nvPr/>
        </p:nvSpPr>
        <p:spPr>
          <a:xfrm>
            <a:off x="412173" y="1219200"/>
            <a:ext cx="4540827" cy="540147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1" indent="0" algn="l">
              <a:spcAft>
                <a:spcPts val="600"/>
              </a:spcAft>
              <a:buSzPct val="100000"/>
              <a:defRPr>
                <a:solidFill>
                  <a:srgbClr val="000000"/>
                </a:solidFill>
              </a:defRPr>
            </a:pPr>
            <a:r>
              <a:rPr lang="en-US" sz="2400" b="1" dirty="0" smtClean="0">
                <a:solidFill>
                  <a:schemeClr val="tx1"/>
                </a:solidFill>
              </a:rPr>
              <a:t>Initial Findings</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2016 Australian Chair Initiative delivered interim report.</a:t>
            </a:r>
          </a:p>
          <a:p>
            <a:pPr marL="457200" lvl="1" indent="-457200" algn="l">
              <a:spcAft>
                <a:spcPts val="600"/>
              </a:spcAft>
              <a:buSzPct val="100000"/>
              <a:buFont typeface="Arial" charset="0"/>
              <a:buChar char="•"/>
              <a:defRPr>
                <a:solidFill>
                  <a:srgbClr val="000000"/>
                </a:solidFill>
              </a:defRPr>
            </a:pPr>
            <a:r>
              <a:rPr lang="en-US" sz="2400" dirty="0" smtClean="0">
                <a:solidFill>
                  <a:schemeClr val="tx1"/>
                </a:solidFill>
              </a:rPr>
              <a:t>Key opportunities:</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Engage new user groups by lowering technical barriers – empower ‘domain’ experts.</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Leverage ability to “bring the user to the data”.</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New architectures depend on ‘</a:t>
            </a:r>
            <a:r>
              <a:rPr lang="en-US" dirty="0">
                <a:solidFill>
                  <a:srgbClr val="002060"/>
                </a:solidFill>
                <a:latin typeface="Arial"/>
                <a:ea typeface="Arial"/>
                <a:cs typeface="Arial"/>
              </a:rPr>
              <a:t>analysis ready’ data </a:t>
            </a:r>
            <a:r>
              <a:rPr lang="en-US" dirty="0" smtClean="0">
                <a:solidFill>
                  <a:srgbClr val="002060"/>
                </a:solidFill>
                <a:latin typeface="Arial"/>
                <a:ea typeface="Arial"/>
                <a:cs typeface="Arial"/>
              </a:rPr>
              <a:t>if their potential is to be realized.</a:t>
            </a:r>
            <a:endParaRPr lang="en-US" dirty="0">
              <a:solidFill>
                <a:srgbClr val="002060"/>
              </a:solidFill>
              <a:latin typeface="Arial"/>
              <a:ea typeface="Arial"/>
              <a:cs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US" dirty="0">
                <a:solidFill>
                  <a:srgbClr val="002060"/>
                </a:solidFill>
                <a:latin typeface="Arial"/>
                <a:ea typeface="Arial"/>
                <a:cs typeface="Arial"/>
              </a:rPr>
              <a:t>Open source tools </a:t>
            </a:r>
            <a:r>
              <a:rPr lang="en-US" dirty="0" smtClean="0">
                <a:solidFill>
                  <a:srgbClr val="002060"/>
                </a:solidFill>
                <a:latin typeface="Arial"/>
                <a:ea typeface="Arial"/>
                <a:cs typeface="Arial"/>
              </a:rPr>
              <a:t>can </a:t>
            </a:r>
            <a:r>
              <a:rPr lang="en-US" dirty="0">
                <a:solidFill>
                  <a:srgbClr val="002060"/>
                </a:solidFill>
                <a:latin typeface="Arial"/>
                <a:ea typeface="Arial"/>
                <a:cs typeface="Arial"/>
              </a:rPr>
              <a:t>support and complement proprietary efforts</a:t>
            </a:r>
            <a:r>
              <a:rPr lang="en-US" dirty="0" smtClean="0">
                <a:solidFill>
                  <a:srgbClr val="002060"/>
                </a:solidFill>
                <a:latin typeface="Arial"/>
                <a:ea typeface="Arial"/>
                <a:cs typeface="Arial"/>
              </a:rPr>
              <a:t>.</a:t>
            </a:r>
            <a:endParaRPr lang="en-US" dirty="0">
              <a:solidFill>
                <a:srgbClr val="002060"/>
              </a:solidFill>
              <a:latin typeface="Arial"/>
              <a:ea typeface="Arial"/>
              <a:cs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092" y="1363846"/>
            <a:ext cx="3627280" cy="511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9835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
          <p:cNvSpPr/>
          <p:nvPr/>
        </p:nvSpPr>
        <p:spPr>
          <a:xfrm>
            <a:off x="533400" y="1219200"/>
            <a:ext cx="8077200" cy="541686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1200"/>
              </a:spcAft>
              <a:buSzPct val="100000"/>
              <a:defRPr>
                <a:solidFill>
                  <a:srgbClr val="000000"/>
                </a:solidFill>
              </a:defRPr>
            </a:pPr>
            <a:r>
              <a:rPr lang="en-US" sz="2800" b="1" dirty="0" smtClean="0">
                <a:solidFill>
                  <a:schemeClr val="tx1"/>
                </a:solidFill>
                <a:latin typeface="Arial"/>
                <a:ea typeface="Arial"/>
                <a:cs typeface="Arial"/>
                <a:sym typeface="Arial"/>
              </a:rPr>
              <a:t>Next Steps</a:t>
            </a:r>
          </a:p>
          <a:p>
            <a:pPr marL="514350" lvl="1" indent="-514350">
              <a:spcAft>
                <a:spcPts val="1200"/>
              </a:spcAft>
              <a:buSzPct val="100000"/>
              <a:buFont typeface="Arial" charset="0"/>
              <a:buChar char="•"/>
              <a:defRPr>
                <a:solidFill>
                  <a:srgbClr val="000000"/>
                </a:solidFill>
              </a:defRPr>
            </a:pPr>
            <a:r>
              <a:rPr lang="en-US" sz="2000" dirty="0">
                <a:solidFill>
                  <a:schemeClr val="tx1"/>
                </a:solidFill>
                <a:latin typeface="Arial"/>
                <a:ea typeface="Arial"/>
                <a:cs typeface="Arial"/>
                <a:sym typeface="Arial"/>
              </a:rPr>
              <a:t>This is a focus area that will endure in CEOS over years to come.</a:t>
            </a:r>
          </a:p>
          <a:p>
            <a:pPr marL="514350" lvl="1" indent="-514350">
              <a:spcAft>
                <a:spcPts val="1200"/>
              </a:spcAft>
              <a:buSzPct val="100000"/>
              <a:buFont typeface="Arial" charset="0"/>
              <a:buChar char="•"/>
              <a:defRPr>
                <a:solidFill>
                  <a:srgbClr val="000000"/>
                </a:solidFill>
              </a:defRPr>
            </a:pPr>
            <a:r>
              <a:rPr lang="en-US" sz="2000" dirty="0" smtClean="0">
                <a:solidFill>
                  <a:schemeClr val="tx1"/>
                </a:solidFill>
                <a:latin typeface="Arial"/>
                <a:ea typeface="Arial"/>
                <a:cs typeface="Arial"/>
                <a:sym typeface="Arial"/>
              </a:rPr>
              <a:t>Interim report highlighted key opportunities.</a:t>
            </a:r>
          </a:p>
          <a:p>
            <a:pPr marL="514350" lvl="1" indent="-514350">
              <a:spcAft>
                <a:spcPts val="1200"/>
              </a:spcAft>
              <a:buSzPct val="100000"/>
              <a:buFont typeface="Arial" charset="0"/>
              <a:buChar char="•"/>
              <a:defRPr>
                <a:solidFill>
                  <a:srgbClr val="000000"/>
                </a:solidFill>
              </a:defRPr>
            </a:pPr>
            <a:r>
              <a:rPr lang="en-US" sz="2000" dirty="0" smtClean="0">
                <a:solidFill>
                  <a:schemeClr val="tx1"/>
                </a:solidFill>
                <a:latin typeface="Arial"/>
                <a:ea typeface="Arial"/>
                <a:cs typeface="Arial"/>
                <a:sym typeface="Arial"/>
              </a:rPr>
              <a:t>CEOS Agencies each at different stages:</a:t>
            </a:r>
          </a:p>
          <a:p>
            <a:pPr marL="838200" lvl="1" indent="-381000" algn="l">
              <a:spcAft>
                <a:spcPts val="1200"/>
              </a:spcAft>
              <a:buSzPct val="100000"/>
              <a:buFont typeface="Arial" panose="020B0604020202020204" pitchFamily="34" charset="0"/>
              <a:buChar char="–"/>
              <a:defRPr>
                <a:solidFill>
                  <a:srgbClr val="000000"/>
                </a:solidFill>
              </a:defRPr>
            </a:pPr>
            <a:r>
              <a:rPr lang="en-US" dirty="0">
                <a:solidFill>
                  <a:srgbClr val="002060"/>
                </a:solidFill>
                <a:latin typeface="Arial"/>
                <a:ea typeface="Arial"/>
                <a:cs typeface="Arial"/>
                <a:sym typeface="Arial"/>
              </a:rPr>
              <a:t>Challenge – need for a flexible strategy</a:t>
            </a:r>
          </a:p>
          <a:p>
            <a:pPr marL="838200" lvl="1" indent="-381000" algn="l">
              <a:spcAft>
                <a:spcPts val="1200"/>
              </a:spcAft>
              <a:buSzPct val="100000"/>
              <a:buFont typeface="Arial" panose="020B0604020202020204" pitchFamily="34" charset="0"/>
              <a:buChar char="–"/>
              <a:defRPr>
                <a:solidFill>
                  <a:srgbClr val="000000"/>
                </a:solidFill>
              </a:defRPr>
            </a:pPr>
            <a:r>
              <a:rPr lang="en-US" dirty="0">
                <a:solidFill>
                  <a:srgbClr val="002060"/>
                </a:solidFill>
                <a:latin typeface="Arial"/>
                <a:ea typeface="Arial"/>
                <a:cs typeface="Arial"/>
                <a:sym typeface="Arial"/>
              </a:rPr>
              <a:t>Opportunity – for Agencies to support each other</a:t>
            </a:r>
          </a:p>
          <a:p>
            <a:pPr marL="514350" lvl="1" indent="-514350">
              <a:spcAft>
                <a:spcPts val="1200"/>
              </a:spcAft>
              <a:buSzPct val="100000"/>
              <a:buFont typeface="Arial" charset="0"/>
              <a:buChar char="•"/>
              <a:defRPr>
                <a:solidFill>
                  <a:srgbClr val="000000"/>
                </a:solidFill>
              </a:defRPr>
            </a:pPr>
            <a:r>
              <a:rPr lang="en-US" sz="2000" dirty="0" smtClean="0">
                <a:solidFill>
                  <a:schemeClr val="tx1"/>
                </a:solidFill>
                <a:latin typeface="Arial"/>
                <a:ea typeface="Arial"/>
                <a:cs typeface="Arial"/>
                <a:sym typeface="Arial"/>
              </a:rPr>
              <a:t>Extended team is now considering what concrete actions should be taken forward:</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Where is it most critical (for impact on key agendas) for Agencies to work together in a coordinated way?</a:t>
            </a:r>
          </a:p>
          <a:p>
            <a:pPr marL="838200" lvl="1" indent="-381000" algn="l">
              <a:spcAft>
                <a:spcPts val="1200"/>
              </a:spcAft>
              <a:buSzPct val="100000"/>
              <a:buFont typeface="Arial" panose="020B0604020202020204" pitchFamily="34" charset="0"/>
              <a:buChar char="–"/>
              <a:defRPr>
                <a:solidFill>
                  <a:srgbClr val="000000"/>
                </a:solidFill>
              </a:defRPr>
            </a:pPr>
            <a:r>
              <a:rPr lang="en-US" dirty="0" smtClean="0">
                <a:solidFill>
                  <a:srgbClr val="002060"/>
                </a:solidFill>
                <a:latin typeface="Arial"/>
                <a:ea typeface="Arial"/>
                <a:cs typeface="Arial"/>
              </a:rPr>
              <a:t>Where should sharing of ‘best practice’ and ‘lessons learned’ be facilitated?</a:t>
            </a:r>
          </a:p>
          <a:p>
            <a:pPr marL="838200" lvl="1" indent="-381000" algn="l">
              <a:spcAft>
                <a:spcPts val="1200"/>
              </a:spcAft>
              <a:buSzPct val="100000"/>
              <a:buFont typeface="Arial" panose="020B0604020202020204" pitchFamily="34" charset="0"/>
              <a:buChar char="–"/>
              <a:defRPr>
                <a:solidFill>
                  <a:srgbClr val="000000"/>
                </a:solidFill>
              </a:defRPr>
            </a:pPr>
            <a:r>
              <a:rPr lang="en-US" sz="2000" dirty="0" smtClean="0">
                <a:solidFill>
                  <a:srgbClr val="002060"/>
                </a:solidFill>
                <a:latin typeface="Arial"/>
                <a:ea typeface="Arial"/>
                <a:cs typeface="Arial"/>
                <a:sym typeface="Arial"/>
              </a:rPr>
              <a:t>Where would CEOS not add value?</a:t>
            </a:r>
            <a:endParaRPr lang="en-US" sz="2000" dirty="0" smtClean="0">
              <a:solidFill>
                <a:schemeClr val="tx1"/>
              </a:solidFill>
              <a:latin typeface="Arial"/>
              <a:ea typeface="Arial"/>
              <a:cs typeface="Arial"/>
              <a:sym typeface="Arial"/>
            </a:endParaRPr>
          </a:p>
        </p:txBody>
      </p:sp>
      <p:sp>
        <p:nvSpPr>
          <p:cNvPr id="4" name="Shape 11"/>
          <p:cNvSpPr/>
          <p:nvPr/>
        </p:nvSpPr>
        <p:spPr>
          <a:xfrm>
            <a:off x="1905000" y="3810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Future Data Architectures</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163913945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
          <p:cNvSpPr/>
          <p:nvPr/>
        </p:nvSpPr>
        <p:spPr>
          <a:xfrm>
            <a:off x="457200" y="1219200"/>
            <a:ext cx="8305800" cy="486287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Interoperability: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Easy to say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Seems ‘easy’ to comprehend</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Difficult to pin down </a:t>
            </a:r>
            <a:r>
              <a:rPr lang="en-US" sz="2300" dirty="0" smtClean="0">
                <a:solidFill>
                  <a:srgbClr val="002060"/>
                </a:solidFill>
                <a:latin typeface="Arial"/>
                <a:ea typeface="Arial"/>
                <a:cs typeface="Arial"/>
                <a:sym typeface="Wingdings" panose="05000000000000000000" pitchFamily="2" charset="2"/>
              </a:rPr>
              <a:t></a:t>
            </a:r>
            <a:endParaRPr lang="en-US" sz="2300" dirty="0">
              <a:solidFill>
                <a:srgbClr val="002060"/>
              </a:solidFill>
              <a:latin typeface="Arial"/>
              <a:ea typeface="Arial"/>
              <a:cs typeface="Arial"/>
              <a:sym typeface="Arial"/>
            </a:endParaRP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Increasing demand for multi-mission products in land domain:</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Richer products</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Increased resilience to disruption</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Leverage complementary data types</a:t>
            </a:r>
          </a:p>
          <a:p>
            <a:pPr marL="457200" lvl="1" indent="-457200" algn="l">
              <a:spcAft>
                <a:spcPts val="1200"/>
              </a:spcAft>
              <a:buSzPct val="100000"/>
              <a:buFont typeface="Arial" charset="0"/>
              <a:buChar char="•"/>
              <a:defRPr>
                <a:solidFill>
                  <a:srgbClr val="000000"/>
                </a:solidFill>
              </a:defRPr>
            </a:pPr>
            <a:r>
              <a:rPr lang="en-US" sz="2300" dirty="0">
                <a:solidFill>
                  <a:schemeClr val="tx1"/>
                </a:solidFill>
              </a:rPr>
              <a:t>Landsat and Sentinel-2 being one example.</a:t>
            </a:r>
          </a:p>
        </p:txBody>
      </p:sp>
      <p:sp>
        <p:nvSpPr>
          <p:cNvPr id="4" name="Shape 11"/>
          <p:cNvSpPr/>
          <p:nvPr/>
        </p:nvSpPr>
        <p:spPr>
          <a:xfrm>
            <a:off x="1905000" y="2540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Medium-Resolution Sensor Interoperability</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3107201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457200" y="1219200"/>
            <a:ext cx="8305800" cy="47089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Goals</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Framework for assessing the interoperability of two datasets</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Recommendations on ‘how to do interoperability if what you mean by interoperability is &lt;x&gt;’</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Looking at:</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Metadata interoperability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Data interoperability</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smtClean="0">
                <a:solidFill>
                  <a:srgbClr val="002060"/>
                </a:solidFill>
                <a:latin typeface="Arial"/>
                <a:ea typeface="Arial"/>
                <a:cs typeface="Arial"/>
                <a:sym typeface="Arial"/>
              </a:rPr>
              <a:t>Leverage complementary data types</a:t>
            </a:r>
          </a:p>
          <a:p>
            <a:pPr marL="457200" lvl="1" indent="-457200" algn="l">
              <a:spcAft>
                <a:spcPts val="1200"/>
              </a:spcAft>
              <a:buSzPct val="100000"/>
              <a:buFont typeface="Arial" charset="0"/>
              <a:buChar char="•"/>
              <a:defRPr>
                <a:solidFill>
                  <a:srgbClr val="000000"/>
                </a:solidFill>
              </a:defRPr>
            </a:pPr>
            <a:r>
              <a:rPr lang="en-US" sz="2300" dirty="0">
                <a:solidFill>
                  <a:schemeClr val="tx1"/>
                </a:solidFill>
              </a:rPr>
              <a:t>Landsat and Sentinel-2 </a:t>
            </a:r>
            <a:r>
              <a:rPr lang="en-US" sz="2300" dirty="0" smtClean="0">
                <a:solidFill>
                  <a:schemeClr val="tx1"/>
                </a:solidFill>
              </a:rPr>
              <a:t>will be a case study.</a:t>
            </a:r>
            <a:endParaRPr lang="en-US" sz="2300" dirty="0">
              <a:solidFill>
                <a:schemeClr val="tx1"/>
              </a:solidFill>
            </a:endParaRPr>
          </a:p>
        </p:txBody>
      </p:sp>
      <p:sp>
        <p:nvSpPr>
          <p:cNvPr id="3" name="Shape 11"/>
          <p:cNvSpPr/>
          <p:nvPr/>
        </p:nvSpPr>
        <p:spPr>
          <a:xfrm>
            <a:off x="1905000" y="2540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Medium-Resolution Sensor Interoperability</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264431337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048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Hello from Frank!</a:t>
            </a:r>
          </a:p>
        </p:txBody>
      </p:sp>
      <p:pic>
        <p:nvPicPr>
          <p:cNvPr id="2050" name="Picture 2" descr="https://landsat.gsfc.nasa.gov/wp-content/uploads/2012/09/nu_042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33600"/>
            <a:ext cx="1714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2800" y="4648200"/>
            <a:ext cx="240030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smtClean="0">
                <a:ln>
                  <a:noFill/>
                </a:ln>
                <a:solidFill>
                  <a:srgbClr val="002569"/>
                </a:solidFill>
                <a:effectLst/>
                <a:uFillTx/>
              </a:rPr>
              <a:t>Dr Frank Kelly</a:t>
            </a:r>
          </a:p>
          <a:p>
            <a:pPr marL="0" marR="0" indent="0" algn="ctr" defTabSz="457200" rtl="0" fontAlgn="auto" latinLnBrk="1" hangingPunct="0">
              <a:lnSpc>
                <a:spcPct val="100000"/>
              </a:lnSpc>
              <a:spcBef>
                <a:spcPts val="0"/>
              </a:spcBef>
              <a:spcAft>
                <a:spcPts val="0"/>
              </a:spcAft>
              <a:buClrTx/>
              <a:buSzTx/>
              <a:buFontTx/>
              <a:buNone/>
              <a:tabLst/>
            </a:pPr>
            <a:r>
              <a:rPr lang="en-AU" dirty="0" smtClean="0"/>
              <a:t>2017 CEOS Chair</a:t>
            </a:r>
          </a:p>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USGS</a:t>
            </a:r>
            <a:endParaRPr kumimoji="0" lang="en-AU"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3931285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457200" y="1461730"/>
            <a:ext cx="8305800" cy="521681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CEOS Analysis Ready Data For Land (CARD4L)</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Framework for establishing ‘minimum requirements’ for products that:</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a:solidFill>
                  <a:srgbClr val="002060"/>
                </a:solidFill>
                <a:latin typeface="Arial"/>
                <a:ea typeface="Arial"/>
                <a:cs typeface="Arial"/>
              </a:rPr>
              <a:t>Are ready for ‘immediate analysis</a:t>
            </a:r>
            <a:r>
              <a:rPr lang="en-US" sz="2300" dirty="0" smtClean="0">
                <a:solidFill>
                  <a:srgbClr val="002060"/>
                </a:solidFill>
                <a:latin typeface="Arial"/>
                <a:ea typeface="Arial"/>
                <a:cs typeface="Arial"/>
              </a:rPr>
              <a:t>’</a:t>
            </a:r>
            <a:endParaRPr lang="en-US" sz="2300" dirty="0">
              <a:solidFill>
                <a:srgbClr val="002060"/>
              </a:solidFill>
              <a:latin typeface="Arial"/>
              <a:ea typeface="Arial"/>
              <a:cs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US" sz="2300" dirty="0">
                <a:solidFill>
                  <a:srgbClr val="002060"/>
                </a:solidFill>
                <a:latin typeface="Arial"/>
                <a:ea typeface="Arial"/>
                <a:cs typeface="Arial"/>
              </a:rPr>
              <a:t>Require minimal additional user effort to prepare</a:t>
            </a:r>
          </a:p>
          <a:p>
            <a:pPr marL="838200" lvl="1" indent="-381000" algn="l">
              <a:spcAft>
                <a:spcPts val="1200"/>
              </a:spcAft>
              <a:buSzPct val="100000"/>
              <a:buFont typeface="Arial" panose="020B0604020202020204" pitchFamily="34" charset="0"/>
              <a:buChar char="–"/>
              <a:defRPr>
                <a:solidFill>
                  <a:srgbClr val="000000"/>
                </a:solidFill>
              </a:defRPr>
            </a:pPr>
            <a:r>
              <a:rPr lang="en-US" sz="2300" dirty="0">
                <a:solidFill>
                  <a:srgbClr val="002060"/>
                </a:solidFill>
                <a:latin typeface="Arial"/>
                <a:ea typeface="Arial"/>
                <a:cs typeface="Arial"/>
              </a:rPr>
              <a:t>Interoperable with other CARD4L datasets</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Intended to lower barriers and engage new communities of users …</a:t>
            </a:r>
          </a:p>
          <a:p>
            <a:pPr marL="457200" lvl="1" indent="0" algn="l">
              <a:spcAft>
                <a:spcPts val="1200"/>
              </a:spcAft>
              <a:buSzPct val="100000"/>
              <a:defRPr>
                <a:solidFill>
                  <a:srgbClr val="000000"/>
                </a:solidFill>
              </a:defRPr>
            </a:pPr>
            <a:r>
              <a:rPr lang="en-US" sz="2300" dirty="0" smtClean="0">
                <a:solidFill>
                  <a:srgbClr val="002060"/>
                </a:solidFill>
                <a:latin typeface="Arial"/>
                <a:ea typeface="Arial"/>
                <a:cs typeface="Arial"/>
              </a:rPr>
              <a:t>	</a:t>
            </a:r>
            <a:r>
              <a:rPr lang="en-US" sz="2300" dirty="0" smtClean="0">
                <a:solidFill>
                  <a:srgbClr val="FF0000"/>
                </a:solidFill>
                <a:latin typeface="Arial"/>
                <a:ea typeface="Arial"/>
                <a:cs typeface="Arial"/>
              </a:rPr>
              <a:t>“</a:t>
            </a:r>
            <a:r>
              <a:rPr lang="en-US" sz="2300" dirty="0">
                <a:solidFill>
                  <a:srgbClr val="FF0000"/>
                </a:solidFill>
                <a:latin typeface="Arial"/>
                <a:ea typeface="Arial"/>
                <a:cs typeface="Arial"/>
              </a:rPr>
              <a:t>Why didn’t you call it Top Of Atmosphere Sat</a:t>
            </a:r>
            <a:r>
              <a:rPr lang="en-US" sz="2300" dirty="0" smtClean="0">
                <a:solidFill>
                  <a:srgbClr val="FF0000"/>
                </a:solidFill>
                <a:latin typeface="Arial"/>
                <a:ea typeface="Arial"/>
                <a:cs typeface="Arial"/>
              </a:rPr>
              <a:t>?”</a:t>
            </a: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 Without getting in to their ‘business’.</a:t>
            </a:r>
            <a:endParaRPr lang="en-US" sz="2300" dirty="0">
              <a:solidFill>
                <a:schemeClr val="tx1"/>
              </a:solidFill>
            </a:endParaRPr>
          </a:p>
          <a:p>
            <a:pPr marL="457200" lvl="1" indent="-457200" algn="l">
              <a:spcAft>
                <a:spcPts val="1200"/>
              </a:spcAft>
              <a:buSzPct val="100000"/>
              <a:buFont typeface="Arial" charset="0"/>
              <a:buChar char="•"/>
              <a:defRPr>
                <a:solidFill>
                  <a:srgbClr val="000000"/>
                </a:solidFill>
              </a:defRPr>
            </a:pPr>
            <a:r>
              <a:rPr lang="en-US" sz="2300" dirty="0" smtClean="0">
                <a:solidFill>
                  <a:schemeClr val="tx1"/>
                </a:solidFill>
              </a:rPr>
              <a:t>Complementary to other product types.</a:t>
            </a:r>
          </a:p>
        </p:txBody>
      </p:sp>
      <p:sp>
        <p:nvSpPr>
          <p:cNvPr id="3" name="Shape 11"/>
          <p:cNvSpPr/>
          <p:nvPr/>
        </p:nvSpPr>
        <p:spPr>
          <a:xfrm>
            <a:off x="20574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CARD4L</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37371180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81200" y="3810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CEOS Data Cube Initiative</a:t>
            </a:r>
            <a:endParaRPr lang="en-AU" sz="2400" i="1" dirty="0">
              <a:solidFill>
                <a:srgbClr val="FFFFFF"/>
              </a:solidFill>
              <a:latin typeface="Arial Bold"/>
              <a:ea typeface="Arial Bold"/>
              <a:cs typeface="Arial Bold"/>
              <a:sym typeface="Arial Bold"/>
            </a:endParaRPr>
          </a:p>
        </p:txBody>
      </p:sp>
      <p:sp>
        <p:nvSpPr>
          <p:cNvPr id="3" name="Shape 15"/>
          <p:cNvSpPr/>
          <p:nvPr/>
        </p:nvSpPr>
        <p:spPr>
          <a:xfrm>
            <a:off x="533400" y="1219200"/>
            <a:ext cx="8077200" cy="501675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1200"/>
              </a:spcAft>
              <a:buSzPct val="100000"/>
              <a:defRPr>
                <a:solidFill>
                  <a:srgbClr val="000000"/>
                </a:solidFill>
              </a:defRPr>
            </a:pPr>
            <a:r>
              <a:rPr lang="en-US" sz="2400" b="1" dirty="0" smtClean="0">
                <a:solidFill>
                  <a:schemeClr val="tx1"/>
                </a:solidFill>
                <a:latin typeface="Arial"/>
                <a:ea typeface="Arial"/>
                <a:cs typeface="Arial"/>
                <a:sym typeface="Arial"/>
              </a:rPr>
              <a:t>Developing and applying Open Source tools</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Platform that can support countries to take up methodologies and products coming from initiatives such as GFOI and GEOGLAM.</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Key criteria:</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minimize the </a:t>
            </a:r>
            <a:r>
              <a:rPr lang="en-AU" sz="1600" dirty="0" smtClean="0">
                <a:solidFill>
                  <a:srgbClr val="002060"/>
                </a:solidFill>
                <a:latin typeface="Arial"/>
                <a:ea typeface="Arial"/>
                <a:cs typeface="Arial"/>
                <a:sym typeface="Arial"/>
              </a:rPr>
              <a:t>effort </a:t>
            </a:r>
            <a:r>
              <a:rPr lang="en-AU" sz="1600" dirty="0">
                <a:solidFill>
                  <a:srgbClr val="002060"/>
                </a:solidFill>
                <a:latin typeface="Arial"/>
                <a:ea typeface="Arial"/>
                <a:cs typeface="Arial"/>
                <a:sym typeface="Arial"/>
              </a:rPr>
              <a:t>required to obtain and prepare satellite data</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free and open source solutions.</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perform time series </a:t>
            </a:r>
            <a:r>
              <a:rPr lang="en-AU" sz="1600" dirty="0" smtClean="0">
                <a:solidFill>
                  <a:srgbClr val="002060"/>
                </a:solidFill>
                <a:latin typeface="Arial"/>
                <a:ea typeface="Arial"/>
                <a:cs typeface="Arial"/>
                <a:sym typeface="Arial"/>
              </a:rPr>
              <a:t>analyses and use </a:t>
            </a:r>
            <a:r>
              <a:rPr lang="en-AU" sz="1600" dirty="0">
                <a:solidFill>
                  <a:srgbClr val="002060"/>
                </a:solidFill>
                <a:latin typeface="Arial"/>
                <a:ea typeface="Arial"/>
                <a:cs typeface="Arial"/>
                <a:sym typeface="Arial"/>
              </a:rPr>
              <a:t>multiple datasets together</a:t>
            </a: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a:t>
            </a:r>
            <a:r>
              <a:rPr lang="en-AU" sz="1600" dirty="0" smtClean="0">
                <a:solidFill>
                  <a:srgbClr val="002060"/>
                </a:solidFill>
                <a:latin typeface="Arial"/>
                <a:ea typeface="Arial"/>
                <a:cs typeface="Arial"/>
                <a:sym typeface="Arial"/>
              </a:rPr>
              <a:t>work in familiar environments</a:t>
            </a:r>
            <a:endParaRPr lang="en-AU" sz="1600" dirty="0">
              <a:solidFill>
                <a:srgbClr val="002060"/>
              </a:solidFill>
              <a:latin typeface="Arial"/>
              <a:ea typeface="Arial"/>
              <a:cs typeface="Arial"/>
              <a:sym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Users want to “own” the data </a:t>
            </a:r>
            <a:r>
              <a:rPr lang="en-AU" sz="1600" dirty="0" smtClean="0">
                <a:solidFill>
                  <a:srgbClr val="002060"/>
                </a:solidFill>
                <a:latin typeface="Arial"/>
                <a:ea typeface="Arial"/>
                <a:cs typeface="Arial"/>
                <a:sym typeface="Arial"/>
              </a:rPr>
              <a:t>and products</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Working with countries including Viet Nam, Colombia, Kenya and Switzerland.</a:t>
            </a:r>
          </a:p>
          <a:p>
            <a:pPr marL="514350" lvl="1" indent="-514350">
              <a:spcAft>
                <a:spcPts val="1200"/>
              </a:spcAft>
              <a:buSzPct val="100000"/>
              <a:buFont typeface="Arial" charset="0"/>
              <a:buChar char="•"/>
              <a:defRPr>
                <a:solidFill>
                  <a:srgbClr val="000000"/>
                </a:solidFill>
              </a:defRPr>
            </a:pPr>
            <a:r>
              <a:rPr lang="en-US" dirty="0" smtClean="0">
                <a:solidFill>
                  <a:schemeClr val="tx1"/>
                </a:solidFill>
                <a:latin typeface="Arial"/>
                <a:ea typeface="Arial"/>
                <a:cs typeface="Arial"/>
                <a:sym typeface="Arial"/>
              </a:rPr>
              <a:t>Leveraging the Open Data Cube technology, an open source project that you can join today!</a:t>
            </a:r>
          </a:p>
        </p:txBody>
      </p:sp>
    </p:spTree>
    <p:extLst>
      <p:ext uri="{BB962C8B-B14F-4D97-AF65-F5344CB8AC3E}">
        <p14:creationId xmlns:p14="http://schemas.microsoft.com/office/powerpoint/2010/main" val="383138312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1981200"/>
            <a:ext cx="5257800"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Resources</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73419702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4589"/>
            <a:ext cx="6096000" cy="49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Our website – ceos.org</a:t>
            </a:r>
          </a:p>
        </p:txBody>
      </p:sp>
      <p:sp>
        <p:nvSpPr>
          <p:cNvPr id="4" name="Rectangle 3"/>
          <p:cNvSpPr/>
          <p:nvPr/>
        </p:nvSpPr>
        <p:spPr>
          <a:xfrm>
            <a:off x="2392680" y="633627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3"/>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79290898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2002" y="4614220"/>
            <a:ext cx="4299598" cy="1226834"/>
          </a:xfrm>
          <a:prstGeom prst="rect">
            <a:avLst/>
          </a:prstGeom>
          <a:solidFill>
            <a:srgbClr val="FFFFFF">
              <a:shade val="85000"/>
            </a:srgbClr>
          </a:solidFill>
          <a:ln w="88900" cap="sq">
            <a:noFill/>
            <a:miter lim="800000"/>
          </a:ln>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7632" y="2673201"/>
            <a:ext cx="2409965" cy="1629904"/>
          </a:xfrm>
          <a:prstGeom prst="rect">
            <a:avLst/>
          </a:prstGeom>
        </p:spPr>
      </p:pic>
      <p:sp>
        <p:nvSpPr>
          <p:cNvPr id="7"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Other CEOS Tools &amp; Resources</a:t>
            </a:r>
          </a:p>
        </p:txBody>
      </p:sp>
      <p:pic>
        <p:nvPicPr>
          <p:cNvPr id="2" name="Picture 1"/>
          <p:cNvPicPr>
            <a:picLocks noChangeAspect="1"/>
          </p:cNvPicPr>
          <p:nvPr/>
        </p:nvPicPr>
        <p:blipFill>
          <a:blip r:embed="rId4"/>
          <a:stretch>
            <a:fillRect/>
          </a:stretch>
        </p:blipFill>
        <p:spPr>
          <a:xfrm>
            <a:off x="304800" y="1994246"/>
            <a:ext cx="2335746" cy="1891954"/>
          </a:xfrm>
          <a:prstGeom prst="rect">
            <a:avLst/>
          </a:prstGeom>
        </p:spPr>
      </p:pic>
      <p:pic>
        <p:nvPicPr>
          <p:cNvPr id="3" name="Picture 2"/>
          <p:cNvPicPr>
            <a:picLocks noChangeAspect="1"/>
          </p:cNvPicPr>
          <p:nvPr/>
        </p:nvPicPr>
        <p:blipFill>
          <a:blip r:embed="rId5"/>
          <a:stretch>
            <a:fillRect/>
          </a:stretch>
        </p:blipFill>
        <p:spPr>
          <a:xfrm>
            <a:off x="126804" y="3883850"/>
            <a:ext cx="1546758" cy="2197100"/>
          </a:xfrm>
          <a:prstGeom prst="rect">
            <a:avLst/>
          </a:prstGeom>
        </p:spPr>
      </p:pic>
      <p:pic>
        <p:nvPicPr>
          <p:cNvPr id="4" name="Picture 3"/>
          <p:cNvPicPr>
            <a:picLocks noChangeAspect="1"/>
          </p:cNvPicPr>
          <p:nvPr/>
        </p:nvPicPr>
        <p:blipFill>
          <a:blip r:embed="rId6"/>
          <a:stretch>
            <a:fillRect/>
          </a:stretch>
        </p:blipFill>
        <p:spPr>
          <a:xfrm>
            <a:off x="1447800" y="2971800"/>
            <a:ext cx="1654048" cy="2349500"/>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7520" y="4928431"/>
            <a:ext cx="2913480" cy="1624769"/>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2002" y="6164572"/>
            <a:ext cx="3643383" cy="388628"/>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43382" y="2667000"/>
            <a:ext cx="3148218" cy="1629904"/>
          </a:xfrm>
          <a:prstGeom prst="rect">
            <a:avLst/>
          </a:prstGeom>
        </p:spPr>
      </p:pic>
      <p:sp>
        <p:nvSpPr>
          <p:cNvPr id="17" name="Rectangle 16"/>
          <p:cNvSpPr/>
          <p:nvPr/>
        </p:nvSpPr>
        <p:spPr>
          <a:xfrm>
            <a:off x="4166430" y="1782017"/>
            <a:ext cx="3656770" cy="830997"/>
          </a:xfrm>
          <a:prstGeom prst="rect">
            <a:avLst/>
          </a:prstGeom>
        </p:spPr>
        <p:txBody>
          <a:bodyPr wrap="none">
            <a:spAutoFit/>
          </a:bodyPr>
          <a:lstStyle/>
          <a:p>
            <a:r>
              <a:rPr lang="en-US" sz="2400" dirty="0">
                <a:hlinkClick r:id="rId10"/>
              </a:rPr>
              <a:t>http://ceos.org/data-tools</a:t>
            </a:r>
            <a:r>
              <a:rPr lang="en-US" sz="2400" dirty="0" smtClean="0">
                <a:hlinkClick r:id="rId10"/>
              </a:rPr>
              <a:t>/</a:t>
            </a:r>
            <a:endParaRPr lang="en-US" sz="2400" dirty="0" smtClean="0"/>
          </a:p>
          <a:p>
            <a:endParaRPr lang="en-US" sz="2400" dirty="0"/>
          </a:p>
        </p:txBody>
      </p:sp>
    </p:spTree>
    <p:extLst>
      <p:ext uri="{BB962C8B-B14F-4D97-AF65-F5344CB8AC3E}">
        <p14:creationId xmlns:p14="http://schemas.microsoft.com/office/powerpoint/2010/main" val="150905359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
          <p:cNvSpPr/>
          <p:nvPr/>
        </p:nvSpPr>
        <p:spPr>
          <a:xfrm>
            <a:off x="20574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 Plan 2017-2019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950" y="1606550"/>
            <a:ext cx="380365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hape 15"/>
          <p:cNvSpPr/>
          <p:nvPr/>
        </p:nvSpPr>
        <p:spPr>
          <a:xfrm>
            <a:off x="228600" y="1264227"/>
            <a:ext cx="4800600" cy="530401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US" sz="2400" b="1" dirty="0" smtClean="0">
                <a:solidFill>
                  <a:schemeClr val="tx1"/>
                </a:solidFill>
                <a:latin typeface="Arial"/>
                <a:ea typeface="Arial"/>
                <a:cs typeface="Arial"/>
                <a:sym typeface="Arial"/>
              </a:rPr>
              <a:t>Thematic</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Climate</a:t>
            </a:r>
            <a:r>
              <a:rPr lang="en-AU" dirty="0" smtClean="0">
                <a:solidFill>
                  <a:schemeClr val="tx1"/>
                </a:solidFill>
                <a:latin typeface="Arial"/>
                <a:ea typeface="Arial"/>
                <a:cs typeface="Arial"/>
                <a:sym typeface="Arial"/>
              </a:rPr>
              <a:t> – space agency response to GCOS IP 2016.</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Carbon</a:t>
            </a:r>
            <a:r>
              <a:rPr lang="en-AU" dirty="0" smtClean="0">
                <a:solidFill>
                  <a:schemeClr val="tx1"/>
                </a:solidFill>
                <a:latin typeface="Arial"/>
                <a:ea typeface="Arial"/>
                <a:cs typeface="Arial"/>
                <a:sym typeface="Arial"/>
              </a:rPr>
              <a:t> – projects progressing the Carbon Strategy; support to GFOI.</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Agriculture</a:t>
            </a:r>
            <a:r>
              <a:rPr lang="en-AU" dirty="0" smtClean="0">
                <a:solidFill>
                  <a:schemeClr val="tx1"/>
                </a:solidFill>
                <a:latin typeface="Arial"/>
                <a:ea typeface="Arial"/>
                <a:cs typeface="Arial"/>
                <a:sym typeface="Arial"/>
              </a:rPr>
              <a:t> – support the evolution of GEOGLAM as it scales up.</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Disasters</a:t>
            </a:r>
            <a:r>
              <a:rPr lang="en-AU" dirty="0" smtClean="0">
                <a:solidFill>
                  <a:schemeClr val="tx1"/>
                </a:solidFill>
                <a:latin typeface="Arial"/>
                <a:ea typeface="Arial"/>
                <a:cs typeface="Arial"/>
                <a:sym typeface="Arial"/>
              </a:rPr>
              <a:t> – close out pilots and determine way forward; scale up GEO-DARMA.</a:t>
            </a:r>
            <a:endParaRPr lang="en-AU" dirty="0">
              <a:solidFill>
                <a:schemeClr val="tx1"/>
              </a:solidFill>
              <a:latin typeface="Arial"/>
              <a:ea typeface="Arial"/>
              <a:cs typeface="Arial"/>
              <a:sym typeface="Arial"/>
            </a:endParaRP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SDGs</a:t>
            </a:r>
            <a:r>
              <a:rPr lang="en-AU" dirty="0" smtClean="0">
                <a:solidFill>
                  <a:schemeClr val="tx1"/>
                </a:solidFill>
                <a:latin typeface="Arial"/>
                <a:ea typeface="Arial"/>
                <a:cs typeface="Arial"/>
                <a:sym typeface="Arial"/>
              </a:rPr>
              <a:t> – dedicated ad-hoc team, working closely with GEO through PB.</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Water</a:t>
            </a:r>
            <a:r>
              <a:rPr lang="en-AU" dirty="0" smtClean="0">
                <a:solidFill>
                  <a:schemeClr val="tx1"/>
                </a:solidFill>
                <a:latin typeface="Arial"/>
                <a:ea typeface="Arial"/>
                <a:cs typeface="Arial"/>
                <a:sym typeface="Arial"/>
              </a:rPr>
              <a:t> – see as GEO re-orients itself.</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Oceans and coasts</a:t>
            </a:r>
            <a:r>
              <a:rPr lang="en-AU" dirty="0" smtClean="0">
                <a:solidFill>
                  <a:schemeClr val="tx1"/>
                </a:solidFill>
                <a:latin typeface="Arial"/>
                <a:ea typeface="Arial"/>
                <a:cs typeface="Arial"/>
                <a:sym typeface="Arial"/>
              </a:rPr>
              <a:t> – support </a:t>
            </a:r>
            <a:r>
              <a:rPr lang="en-AU" dirty="0" err="1" smtClean="0">
                <a:solidFill>
                  <a:schemeClr val="tx1"/>
                </a:solidFill>
                <a:latin typeface="Arial"/>
                <a:ea typeface="Arial"/>
                <a:cs typeface="Arial"/>
                <a:sym typeface="Arial"/>
              </a:rPr>
              <a:t>BluePlanet</a:t>
            </a:r>
            <a:r>
              <a:rPr lang="en-AU" dirty="0" smtClean="0">
                <a:solidFill>
                  <a:schemeClr val="tx1"/>
                </a:solidFill>
                <a:latin typeface="Arial"/>
                <a:ea typeface="Arial"/>
                <a:cs typeface="Arial"/>
                <a:sym typeface="Arial"/>
              </a:rPr>
              <a:t>.</a:t>
            </a:r>
          </a:p>
          <a:p>
            <a:pPr marL="514350" lvl="1" indent="-514350">
              <a:spcAft>
                <a:spcPts val="400"/>
              </a:spcAft>
              <a:buSzPct val="100000"/>
              <a:buFont typeface="Arial" charset="0"/>
              <a:buChar char="•"/>
              <a:defRPr>
                <a:solidFill>
                  <a:srgbClr val="000000"/>
                </a:solidFill>
              </a:defRPr>
            </a:pPr>
            <a:r>
              <a:rPr lang="en-AU" b="1" dirty="0" smtClean="0">
                <a:solidFill>
                  <a:schemeClr val="tx1"/>
                </a:solidFill>
                <a:latin typeface="Arial"/>
                <a:ea typeface="Arial"/>
                <a:cs typeface="Arial"/>
                <a:sym typeface="Arial"/>
              </a:rPr>
              <a:t>Polar and biodiversity</a:t>
            </a:r>
            <a:r>
              <a:rPr lang="en-AU" dirty="0" smtClean="0">
                <a:solidFill>
                  <a:schemeClr val="tx1"/>
                </a:solidFill>
                <a:latin typeface="Arial"/>
                <a:ea typeface="Arial"/>
                <a:cs typeface="Arial"/>
                <a:sym typeface="Arial"/>
              </a:rPr>
              <a:t> – CEOS ‘experts’ act as coordination points.</a:t>
            </a:r>
            <a:endParaRPr lang="en-US" dirty="0" smtClean="0">
              <a:solidFill>
                <a:schemeClr val="tx1"/>
              </a:solidFill>
              <a:latin typeface="Arial"/>
              <a:ea typeface="Arial"/>
              <a:cs typeface="Arial"/>
              <a:sym typeface="Arial"/>
            </a:endParaRPr>
          </a:p>
        </p:txBody>
      </p:sp>
    </p:spTree>
    <p:extLst>
      <p:ext uri="{BB962C8B-B14F-4D97-AF65-F5344CB8AC3E}">
        <p14:creationId xmlns:p14="http://schemas.microsoft.com/office/powerpoint/2010/main" val="403622206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30350"/>
            <a:ext cx="380365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5"/>
          <p:cNvSpPr/>
          <p:nvPr/>
        </p:nvSpPr>
        <p:spPr>
          <a:xfrm>
            <a:off x="4191000" y="1371600"/>
            <a:ext cx="4800600" cy="477053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1200"/>
              </a:spcAft>
              <a:buSzPct val="100000"/>
              <a:defRPr>
                <a:solidFill>
                  <a:srgbClr val="000000"/>
                </a:solidFill>
              </a:defRPr>
            </a:pPr>
            <a:r>
              <a:rPr lang="en-US" sz="2400" b="1" dirty="0" smtClean="0">
                <a:solidFill>
                  <a:schemeClr val="tx1"/>
                </a:solidFill>
                <a:latin typeface="Arial"/>
                <a:ea typeface="Arial"/>
                <a:cs typeface="Arial"/>
                <a:sym typeface="Arial"/>
              </a:rPr>
              <a:t>Cross-cutting</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Data access</a:t>
            </a:r>
            <a:r>
              <a:rPr lang="en-AU" sz="2000" dirty="0" smtClean="0">
                <a:solidFill>
                  <a:schemeClr val="tx1"/>
                </a:solidFill>
                <a:latin typeface="Arial"/>
                <a:ea typeface="Arial"/>
                <a:cs typeface="Arial"/>
                <a:sym typeface="Arial"/>
              </a:rPr>
              <a:t> – discoverability, preservation, and engagement in GEOSS Common Infrastructure evolution.</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Data quality</a:t>
            </a:r>
            <a:r>
              <a:rPr lang="en-AU" sz="2000" dirty="0" smtClean="0">
                <a:solidFill>
                  <a:schemeClr val="tx1"/>
                </a:solidFill>
                <a:latin typeface="Arial"/>
                <a:ea typeface="Arial"/>
                <a:cs typeface="Arial"/>
                <a:sym typeface="Arial"/>
              </a:rPr>
              <a:t> – ongoing strong area of activity, e.g. through ‘ACIX’ and ‘RADCALNET’.</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VCs</a:t>
            </a:r>
            <a:r>
              <a:rPr lang="en-AU" sz="2000" dirty="0" smtClean="0">
                <a:solidFill>
                  <a:schemeClr val="tx1"/>
                </a:solidFill>
                <a:latin typeface="Arial"/>
                <a:ea typeface="Arial"/>
                <a:cs typeface="Arial"/>
                <a:sym typeface="Arial"/>
              </a:rPr>
              <a:t> – re-emergence of LSI-VC, work on requirements consolidation and ‘CARD4L’.</a:t>
            </a:r>
          </a:p>
          <a:p>
            <a:pPr marL="514350" lvl="1" indent="-514350">
              <a:spcAft>
                <a:spcPts val="1200"/>
              </a:spcAft>
              <a:buSzPct val="100000"/>
              <a:buFont typeface="Arial" charset="0"/>
              <a:buChar char="•"/>
              <a:defRPr>
                <a:solidFill>
                  <a:srgbClr val="000000"/>
                </a:solidFill>
              </a:defRPr>
            </a:pPr>
            <a:r>
              <a:rPr lang="en-AU" sz="2000" b="1" dirty="0" smtClean="0">
                <a:solidFill>
                  <a:schemeClr val="tx1"/>
                </a:solidFill>
                <a:latin typeface="Arial"/>
                <a:ea typeface="Arial"/>
                <a:cs typeface="Arial"/>
                <a:sym typeface="Arial"/>
              </a:rPr>
              <a:t>Outreach </a:t>
            </a:r>
            <a:r>
              <a:rPr lang="en-AU" sz="2000" dirty="0" smtClean="0">
                <a:solidFill>
                  <a:schemeClr val="tx1"/>
                </a:solidFill>
                <a:latin typeface="Arial"/>
                <a:ea typeface="Arial"/>
                <a:cs typeface="Arial"/>
                <a:sym typeface="Arial"/>
              </a:rPr>
              <a:t>– attendance at major events, newsletter, website.</a:t>
            </a:r>
            <a:endParaRPr lang="en-US" sz="2000" dirty="0" smtClean="0">
              <a:solidFill>
                <a:schemeClr val="tx1"/>
              </a:solidFill>
              <a:latin typeface="Arial"/>
              <a:ea typeface="Arial"/>
              <a:cs typeface="Arial"/>
              <a:sym typeface="Arial"/>
            </a:endParaRPr>
          </a:p>
        </p:txBody>
      </p:sp>
    </p:spTree>
    <p:extLst>
      <p:ext uri="{BB962C8B-B14F-4D97-AF65-F5344CB8AC3E}">
        <p14:creationId xmlns:p14="http://schemas.microsoft.com/office/powerpoint/2010/main" val="190887668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1981200"/>
            <a:ext cx="5257800"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Our Team</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259346182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eos.org/wp-content/uploads/2015/05/Hat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951179" cy="5494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3946" y="1606035"/>
            <a:ext cx="1614054" cy="369330"/>
          </a:xfrm>
          <a:prstGeom prst="rect">
            <a:avLst/>
          </a:prstGeom>
          <a:solidFill>
            <a:srgbClr val="FFC000"/>
          </a:solid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Chair</a:t>
            </a:r>
            <a:endParaRPr kumimoji="0" lang="en-AU" sz="1800" b="0" i="0" u="none" strike="noStrike" cap="none" spc="0" normalizeH="0" baseline="0" dirty="0">
              <a:ln>
                <a:noFill/>
              </a:ln>
              <a:solidFill>
                <a:srgbClr val="002569"/>
              </a:solidFill>
              <a:effectLst/>
              <a:uFillTx/>
            </a:endParaRPr>
          </a:p>
        </p:txBody>
      </p:sp>
      <p:sp>
        <p:nvSpPr>
          <p:cNvPr id="3" name="Oval 2"/>
          <p:cNvSpPr/>
          <p:nvPr/>
        </p:nvSpPr>
        <p:spPr>
          <a:xfrm>
            <a:off x="5410200" y="2909652"/>
            <a:ext cx="1371600" cy="519348"/>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JAXA</a:t>
            </a:r>
            <a:endParaRPr kumimoji="0" lang="en-AU" sz="1800" b="0" i="0" u="none" strike="noStrike" cap="none" spc="0" normalizeH="0" baseline="0" dirty="0">
              <a:ln>
                <a:noFill/>
              </a:ln>
              <a:solidFill>
                <a:srgbClr val="002569"/>
              </a:solidFill>
              <a:effectLst/>
              <a:uFillTx/>
            </a:endParaRPr>
          </a:p>
        </p:txBody>
      </p:sp>
      <p:sp>
        <p:nvSpPr>
          <p:cNvPr id="6" name="Oval 5"/>
          <p:cNvSpPr/>
          <p:nvPr/>
        </p:nvSpPr>
        <p:spPr>
          <a:xfrm>
            <a:off x="5410200" y="3733800"/>
            <a:ext cx="1371600" cy="519348"/>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CSIRO</a:t>
            </a:r>
            <a:endParaRPr kumimoji="0" lang="en-AU" sz="1800" b="0" i="0" u="none" strike="noStrike" cap="none" spc="0" normalizeH="0" baseline="0" dirty="0">
              <a:ln>
                <a:noFill/>
              </a:ln>
              <a:solidFill>
                <a:srgbClr val="002569"/>
              </a:solidFill>
              <a:effectLst/>
              <a:uFillTx/>
            </a:endParaRPr>
          </a:p>
        </p:txBody>
      </p:sp>
      <p:sp>
        <p:nvSpPr>
          <p:cNvPr id="8" name="Oval 7"/>
          <p:cNvSpPr/>
          <p:nvPr/>
        </p:nvSpPr>
        <p:spPr>
          <a:xfrm>
            <a:off x="5410200" y="4489070"/>
            <a:ext cx="1371600" cy="519348"/>
          </a:xfrm>
          <a:prstGeom prst="ellipse">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USGS</a:t>
            </a:r>
            <a:endParaRPr kumimoji="0" lang="en-AU" sz="1800" b="0" i="0" u="none" strike="noStrike" cap="none" spc="0" normalizeH="0" baseline="0" dirty="0">
              <a:ln>
                <a:noFill/>
              </a:ln>
              <a:solidFill>
                <a:srgbClr val="002569"/>
              </a:solidFill>
              <a:effectLst/>
              <a:uFillTx/>
            </a:endParaRPr>
          </a:p>
        </p:txBody>
      </p:sp>
      <p:sp>
        <p:nvSpPr>
          <p:cNvPr id="9" name="Oval 8"/>
          <p:cNvSpPr/>
          <p:nvPr/>
        </p:nvSpPr>
        <p:spPr>
          <a:xfrm>
            <a:off x="5410200" y="5424252"/>
            <a:ext cx="1371600" cy="519348"/>
          </a:xfrm>
          <a:prstGeom prst="ellipse">
            <a:avLst/>
          </a:prstGeom>
          <a:solidFill>
            <a:srgbClr val="FFFFFF"/>
          </a:solidFill>
          <a:ln w="25400" cap="flat">
            <a:solidFill>
              <a:srgbClr val="FF9A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EC</a:t>
            </a:r>
            <a:endParaRPr kumimoji="0" lang="en-AU" sz="1800" b="0" i="0" u="none" strike="noStrike" cap="none" spc="0" normalizeH="0" baseline="0" dirty="0">
              <a:ln>
                <a:noFill/>
              </a:ln>
              <a:solidFill>
                <a:srgbClr val="002569"/>
              </a:solidFill>
              <a:effectLst/>
              <a:uFillTx/>
            </a:endParaRPr>
          </a:p>
        </p:txBody>
      </p:sp>
      <p:sp>
        <p:nvSpPr>
          <p:cNvPr id="5" name="Rectangle 4"/>
          <p:cNvSpPr/>
          <p:nvPr/>
        </p:nvSpPr>
        <p:spPr>
          <a:xfrm>
            <a:off x="7391400" y="5407224"/>
            <a:ext cx="1600200" cy="1145975"/>
          </a:xfrm>
          <a:prstGeom prst="rect">
            <a:avLst/>
          </a:prstGeom>
          <a:solidFill>
            <a:srgbClr val="FFFFFF"/>
          </a:solidFill>
          <a:ln w="25400" cap="flat">
            <a:solidFill>
              <a:srgbClr val="FF9A00"/>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NOAA</a:t>
            </a:r>
            <a:endParaRPr kumimoji="0" lang="en-AU" sz="1800" b="0" i="0" u="none" strike="noStrike" cap="none" spc="0" normalizeH="0" baseline="0" dirty="0">
              <a:ln>
                <a:noFill/>
              </a:ln>
              <a:solidFill>
                <a:srgbClr val="002569"/>
              </a:solidFill>
              <a:effectLst/>
              <a:uFillTx/>
            </a:endParaRPr>
          </a:p>
        </p:txBody>
      </p:sp>
      <p:sp>
        <p:nvSpPr>
          <p:cNvPr id="12" name="Rectangle 11"/>
          <p:cNvSpPr/>
          <p:nvPr/>
        </p:nvSpPr>
        <p:spPr>
          <a:xfrm>
            <a:off x="7391400" y="3733800"/>
            <a:ext cx="1600200" cy="1219200"/>
          </a:xfrm>
          <a:prstGeom prst="rect">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ESA</a:t>
            </a:r>
            <a:endParaRPr kumimoji="0" lang="en-AU" sz="1800" b="0" i="0" u="none" strike="noStrike" cap="none" spc="0" normalizeH="0" baseline="0" dirty="0">
              <a:ln>
                <a:noFill/>
              </a:ln>
              <a:solidFill>
                <a:srgbClr val="002569"/>
              </a:solidFill>
              <a:effectLst/>
              <a:uFillTx/>
            </a:endParaRPr>
          </a:p>
        </p:txBody>
      </p:sp>
      <p:sp>
        <p:nvSpPr>
          <p:cNvPr id="13" name="Rectangle 12"/>
          <p:cNvSpPr/>
          <p:nvPr/>
        </p:nvSpPr>
        <p:spPr>
          <a:xfrm>
            <a:off x="7391400" y="2286000"/>
            <a:ext cx="1600200" cy="99060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CNES</a:t>
            </a:r>
            <a:endParaRPr kumimoji="0" lang="en-AU" sz="1800" b="0" i="0" u="none" strike="noStrike" cap="none" spc="0" normalizeH="0" baseline="0" dirty="0">
              <a:ln>
                <a:noFill/>
              </a:ln>
              <a:solidFill>
                <a:srgbClr val="002569"/>
              </a:solidFill>
              <a:effectLst/>
              <a:uFillTx/>
            </a:endParaRPr>
          </a:p>
        </p:txBody>
      </p:sp>
      <p:sp>
        <p:nvSpPr>
          <p:cNvPr id="4" name="Rectangle 3"/>
          <p:cNvSpPr/>
          <p:nvPr/>
        </p:nvSpPr>
        <p:spPr>
          <a:xfrm>
            <a:off x="7391400" y="1611870"/>
            <a:ext cx="1600200" cy="369330"/>
          </a:xfrm>
          <a:prstGeom prst="rect">
            <a:avLst/>
          </a:prstGeom>
          <a:solidFill>
            <a:srgbClr val="FFC000"/>
          </a:solid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SIT Chair</a:t>
            </a:r>
            <a:endParaRPr kumimoji="0" lang="en-AU" sz="1800" b="0" i="0" u="none" strike="noStrike" cap="none" spc="0" normalizeH="0" baseline="0" dirty="0">
              <a:ln>
                <a:noFill/>
              </a:ln>
              <a:solidFill>
                <a:srgbClr val="002569"/>
              </a:solidFill>
              <a:effectLst/>
              <a:uFillTx/>
            </a:endParaRPr>
          </a:p>
        </p:txBody>
      </p:sp>
      <p:sp>
        <p:nvSpPr>
          <p:cNvPr id="14" name="Oval 13"/>
          <p:cNvSpPr/>
          <p:nvPr/>
        </p:nvSpPr>
        <p:spPr>
          <a:xfrm>
            <a:off x="5410200" y="2201290"/>
            <a:ext cx="1371600" cy="465710"/>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0" i="0" u="none" strike="noStrike" cap="none" spc="0" normalizeH="0" baseline="0" dirty="0" smtClean="0">
                <a:ln>
                  <a:noFill/>
                </a:ln>
                <a:solidFill>
                  <a:srgbClr val="002569"/>
                </a:solidFill>
                <a:effectLst/>
                <a:uFillTx/>
              </a:rPr>
              <a:t>EUMETSAT</a:t>
            </a:r>
            <a:endParaRPr kumimoji="0" lang="en-AU" sz="1200" b="0" i="0" u="none" strike="noStrike" cap="none" spc="0" normalizeH="0" baseline="0" dirty="0">
              <a:ln>
                <a:noFill/>
              </a:ln>
              <a:solidFill>
                <a:srgbClr val="002569"/>
              </a:solidFill>
              <a:effectLst/>
              <a:uFillTx/>
            </a:endParaRPr>
          </a:p>
        </p:txBody>
      </p:sp>
      <p:sp>
        <p:nvSpPr>
          <p:cNvPr id="11" name="Down Arrow 10"/>
          <p:cNvSpPr/>
          <p:nvPr/>
        </p:nvSpPr>
        <p:spPr>
          <a:xfrm>
            <a:off x="7010400" y="3412095"/>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15" name="TextBox 14"/>
          <p:cNvSpPr txBox="1"/>
          <p:nvPr/>
        </p:nvSpPr>
        <p:spPr>
          <a:xfrm>
            <a:off x="6781800" y="2209800"/>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2014</a:t>
            </a:r>
            <a:endParaRPr kumimoji="0" lang="en-AU" sz="1400" b="0" i="0" u="none" strike="noStrike" cap="none" spc="0" normalizeH="0" baseline="0" dirty="0">
              <a:ln>
                <a:noFill/>
              </a:ln>
              <a:solidFill>
                <a:srgbClr val="002569"/>
              </a:solidFill>
              <a:effectLst/>
              <a:uFillTx/>
            </a:endParaRPr>
          </a:p>
        </p:txBody>
      </p:sp>
      <p:sp>
        <p:nvSpPr>
          <p:cNvPr id="17" name="TextBox 16"/>
          <p:cNvSpPr txBox="1"/>
          <p:nvPr/>
        </p:nvSpPr>
        <p:spPr>
          <a:xfrm>
            <a:off x="6781800" y="3015438"/>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2015</a:t>
            </a:r>
            <a:endParaRPr kumimoji="0" lang="en-AU" sz="1400" b="0" i="0" u="none" strike="noStrike" cap="none" spc="0" normalizeH="0" baseline="0" dirty="0">
              <a:ln>
                <a:noFill/>
              </a:ln>
              <a:solidFill>
                <a:srgbClr val="002569"/>
              </a:solidFill>
              <a:effectLst/>
              <a:uFillTx/>
            </a:endParaRPr>
          </a:p>
        </p:txBody>
      </p:sp>
      <p:sp>
        <p:nvSpPr>
          <p:cNvPr id="18" name="TextBox 17"/>
          <p:cNvSpPr txBox="1"/>
          <p:nvPr/>
        </p:nvSpPr>
        <p:spPr>
          <a:xfrm>
            <a:off x="6769677" y="3807025"/>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2016</a:t>
            </a:r>
            <a:endParaRPr kumimoji="0" lang="en-AU" sz="1400" b="0" i="0" u="none" strike="noStrike" cap="none" spc="0" normalizeH="0" baseline="0" dirty="0">
              <a:ln>
                <a:noFill/>
              </a:ln>
              <a:solidFill>
                <a:srgbClr val="002569"/>
              </a:solidFill>
              <a:effectLst/>
              <a:uFillTx/>
            </a:endParaRPr>
          </a:p>
        </p:txBody>
      </p:sp>
      <p:sp>
        <p:nvSpPr>
          <p:cNvPr id="19" name="TextBox 18"/>
          <p:cNvSpPr txBox="1"/>
          <p:nvPr/>
        </p:nvSpPr>
        <p:spPr>
          <a:xfrm>
            <a:off x="6781800" y="4645225"/>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2017</a:t>
            </a:r>
            <a:endParaRPr kumimoji="0" lang="en-AU" sz="1400" b="0" i="0" u="none" strike="noStrike" cap="none" spc="0" normalizeH="0" baseline="0" dirty="0">
              <a:ln>
                <a:noFill/>
              </a:ln>
              <a:solidFill>
                <a:srgbClr val="002569"/>
              </a:solidFill>
              <a:effectLst/>
              <a:uFillTx/>
            </a:endParaRPr>
          </a:p>
        </p:txBody>
      </p:sp>
      <p:sp>
        <p:nvSpPr>
          <p:cNvPr id="20" name="TextBox 19"/>
          <p:cNvSpPr txBox="1"/>
          <p:nvPr/>
        </p:nvSpPr>
        <p:spPr>
          <a:xfrm>
            <a:off x="6781800" y="5407225"/>
            <a:ext cx="609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400" b="0" i="0" u="none" strike="noStrike" cap="none" spc="0" normalizeH="0" baseline="0" dirty="0" smtClean="0">
                <a:ln>
                  <a:noFill/>
                </a:ln>
                <a:solidFill>
                  <a:srgbClr val="002569"/>
                </a:solidFill>
                <a:effectLst/>
                <a:uFillTx/>
              </a:rPr>
              <a:t>2018</a:t>
            </a:r>
            <a:endParaRPr kumimoji="0" lang="en-AU" sz="1400" b="0" i="0" u="none" strike="noStrike" cap="none" spc="0" normalizeH="0" baseline="0" dirty="0">
              <a:ln>
                <a:noFill/>
              </a:ln>
              <a:solidFill>
                <a:srgbClr val="002569"/>
              </a:solidFill>
              <a:effectLst/>
              <a:uFillTx/>
            </a:endParaRPr>
          </a:p>
        </p:txBody>
      </p:sp>
      <p:sp>
        <p:nvSpPr>
          <p:cNvPr id="21" name="Down Arrow 20"/>
          <p:cNvSpPr/>
          <p:nvPr/>
        </p:nvSpPr>
        <p:spPr>
          <a:xfrm>
            <a:off x="7013864" y="2590800"/>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lang="en-AU" dirty="0"/>
          </a:p>
        </p:txBody>
      </p:sp>
      <p:sp>
        <p:nvSpPr>
          <p:cNvPr id="22" name="Down Arrow 21"/>
          <p:cNvSpPr/>
          <p:nvPr/>
        </p:nvSpPr>
        <p:spPr>
          <a:xfrm>
            <a:off x="7010400" y="4174095"/>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23" name="Down Arrow 22"/>
          <p:cNvSpPr/>
          <p:nvPr/>
        </p:nvSpPr>
        <p:spPr>
          <a:xfrm>
            <a:off x="7010400" y="5012295"/>
            <a:ext cx="128154" cy="397905"/>
          </a:xfrm>
          <a:prstGeom prst="downArrow">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45789414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t>
            </a:r>
            <a:r>
              <a:rPr lang="en-AU" sz="2800" i="1" dirty="0">
                <a:solidFill>
                  <a:srgbClr val="FFFFFF"/>
                </a:solidFill>
                <a:latin typeface="Arial Bold"/>
                <a:ea typeface="Arial Bold"/>
                <a:cs typeface="Arial Bold"/>
                <a:sym typeface="Arial Bold"/>
              </a:rPr>
              <a:t>&amp;</a:t>
            </a:r>
            <a:r>
              <a:rPr lang="en-AU" sz="2800" i="1" dirty="0" smtClean="0">
                <a:solidFill>
                  <a:srgbClr val="FFFFFF"/>
                </a:solidFill>
                <a:latin typeface="Arial Bold"/>
                <a:ea typeface="Arial Bold"/>
                <a:cs typeface="Arial Bold"/>
                <a:sym typeface="Arial Bold"/>
              </a:rPr>
              <a:t>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chemeClr val="bg1"/>
                </a:solidFill>
              </a:rPr>
              <a:t>Agenzia Spaziale Italiana (ASI)</a:t>
            </a:r>
          </a:p>
          <a:p>
            <a:r>
              <a:rPr lang="en-US" sz="900" dirty="0">
                <a:solidFill>
                  <a:schemeClr val="bg1"/>
                </a:solidFill>
              </a:rPr>
              <a:t>Canadian Space Agency (CSA)</a:t>
            </a:r>
          </a:p>
          <a:p>
            <a:r>
              <a:rPr lang="en-US" sz="900" dirty="0">
                <a:solidFill>
                  <a:schemeClr val="bg1"/>
                </a:solidFill>
              </a:rPr>
              <a:t>Centre National </a:t>
            </a:r>
            <a:r>
              <a:rPr lang="en-US" sz="900" dirty="0" err="1">
                <a:solidFill>
                  <a:schemeClr val="bg1"/>
                </a:solidFill>
              </a:rPr>
              <a:t>d’Etudes</a:t>
            </a:r>
            <a:r>
              <a:rPr lang="en-US" sz="900" dirty="0">
                <a:solidFill>
                  <a:schemeClr val="bg1"/>
                </a:solidFill>
              </a:rPr>
              <a:t> </a:t>
            </a:r>
            <a:r>
              <a:rPr lang="en-US" sz="900" dirty="0" err="1">
                <a:solidFill>
                  <a:schemeClr val="bg1"/>
                </a:solidFill>
              </a:rPr>
              <a:t>Spatiales</a:t>
            </a:r>
            <a:r>
              <a:rPr lang="en-US" sz="900" dirty="0">
                <a:solidFill>
                  <a:schemeClr val="bg1"/>
                </a:solidFill>
              </a:rPr>
              <a:t> (CNES), France</a:t>
            </a:r>
          </a:p>
          <a:p>
            <a:r>
              <a:rPr lang="en-US" sz="900" dirty="0">
                <a:solidFill>
                  <a:schemeClr val="bg1"/>
                </a:solidFill>
              </a:rPr>
              <a:t>Centro para </a:t>
            </a:r>
            <a:r>
              <a:rPr lang="en-US" sz="900" dirty="0" err="1">
                <a:solidFill>
                  <a:schemeClr val="bg1"/>
                </a:solidFill>
              </a:rPr>
              <a:t>Desarrollo</a:t>
            </a:r>
            <a:r>
              <a:rPr lang="en-US" sz="900" dirty="0">
                <a:solidFill>
                  <a:schemeClr val="bg1"/>
                </a:solidFill>
              </a:rPr>
              <a:t> </a:t>
            </a:r>
            <a:r>
              <a:rPr lang="en-US" sz="900" dirty="0" err="1">
                <a:solidFill>
                  <a:schemeClr val="bg1"/>
                </a:solidFill>
              </a:rPr>
              <a:t>Tecnólogico</a:t>
            </a:r>
            <a:r>
              <a:rPr lang="en-US" sz="900" dirty="0">
                <a:solidFill>
                  <a:schemeClr val="bg1"/>
                </a:solidFill>
              </a:rPr>
              <a:t> Industrial (CDTI), Spain</a:t>
            </a:r>
          </a:p>
          <a:p>
            <a:r>
              <a:rPr lang="en-US" sz="900" dirty="0">
                <a:solidFill>
                  <a:schemeClr val="bg1"/>
                </a:solidFill>
              </a:rPr>
              <a:t>China Center for Resources Satellite Data and Applications (CRESDA)</a:t>
            </a:r>
          </a:p>
          <a:p>
            <a:r>
              <a:rPr lang="en-US" sz="900" dirty="0">
                <a:solidFill>
                  <a:schemeClr val="bg1"/>
                </a:solidFill>
              </a:rPr>
              <a:t>Chinese Academy of Space Technology (CAST)</a:t>
            </a:r>
          </a:p>
          <a:p>
            <a:r>
              <a:rPr lang="en-US" sz="900" dirty="0" err="1">
                <a:solidFill>
                  <a:schemeClr val="bg1"/>
                </a:solidFill>
              </a:rPr>
              <a:t>Comisión</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Actividades</a:t>
            </a:r>
            <a:r>
              <a:rPr lang="en-US" sz="900" dirty="0">
                <a:solidFill>
                  <a:schemeClr val="bg1"/>
                </a:solidFill>
              </a:rPr>
              <a:t> </a:t>
            </a:r>
            <a:r>
              <a:rPr lang="en-US" sz="900" dirty="0" err="1">
                <a:solidFill>
                  <a:schemeClr val="bg1"/>
                </a:solidFill>
              </a:rPr>
              <a:t>Espaciales</a:t>
            </a:r>
            <a:r>
              <a:rPr lang="en-US" sz="900" dirty="0">
                <a:solidFill>
                  <a:schemeClr val="bg1"/>
                </a:solidFill>
              </a:rPr>
              <a:t> (CONAE), Argentina</a:t>
            </a:r>
          </a:p>
          <a:p>
            <a:r>
              <a:rPr lang="en-US" sz="900" dirty="0">
                <a:solidFill>
                  <a:schemeClr val="bg1"/>
                </a:solidFill>
              </a:rPr>
              <a:t>Commonwealth Scientific &amp; Industrial Research </a:t>
            </a:r>
            <a:r>
              <a:rPr lang="en-US" sz="900" dirty="0" err="1">
                <a:solidFill>
                  <a:schemeClr val="bg1"/>
                </a:solidFill>
              </a:rPr>
              <a:t>Organisation</a:t>
            </a:r>
            <a:r>
              <a:rPr lang="en-US" sz="900" dirty="0">
                <a:solidFill>
                  <a:schemeClr val="bg1"/>
                </a:solidFill>
              </a:rPr>
              <a:t> (CSIRO),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Australia</a:t>
            </a:r>
            <a:endParaRPr lang="en-US" sz="900" dirty="0">
              <a:solidFill>
                <a:schemeClr val="bg1"/>
              </a:solidFill>
            </a:endParaRPr>
          </a:p>
          <a:p>
            <a:r>
              <a:rPr lang="en-US" sz="900" dirty="0" err="1">
                <a:solidFill>
                  <a:schemeClr val="bg1"/>
                </a:solidFill>
              </a:rPr>
              <a:t>Deutsches</a:t>
            </a:r>
            <a:r>
              <a:rPr lang="en-US" sz="900" dirty="0">
                <a:solidFill>
                  <a:schemeClr val="bg1"/>
                </a:solidFill>
              </a:rPr>
              <a:t> </a:t>
            </a:r>
            <a:r>
              <a:rPr lang="en-US" sz="900" dirty="0" err="1">
                <a:solidFill>
                  <a:schemeClr val="bg1"/>
                </a:solidFill>
              </a:rPr>
              <a:t>Zentrum</a:t>
            </a:r>
            <a:r>
              <a:rPr lang="en-US" sz="900" dirty="0">
                <a:solidFill>
                  <a:schemeClr val="bg1"/>
                </a:solidFill>
              </a:rPr>
              <a:t> </a:t>
            </a:r>
            <a:r>
              <a:rPr lang="en-US" sz="900" dirty="0" err="1">
                <a:solidFill>
                  <a:schemeClr val="bg1"/>
                </a:solidFill>
              </a:rPr>
              <a:t>fürLuft</a:t>
            </a:r>
            <a:r>
              <a:rPr lang="en-US" sz="900" dirty="0">
                <a:solidFill>
                  <a:schemeClr val="bg1"/>
                </a:solidFill>
              </a:rPr>
              <a:t>-und </a:t>
            </a:r>
            <a:r>
              <a:rPr lang="en-US" sz="900" dirty="0" err="1">
                <a:solidFill>
                  <a:schemeClr val="bg1"/>
                </a:solidFill>
              </a:rPr>
              <a:t>Raumfahrt</a:t>
            </a:r>
            <a:r>
              <a:rPr lang="en-US" sz="900" dirty="0">
                <a:solidFill>
                  <a:schemeClr val="bg1"/>
                </a:solidFill>
              </a:rPr>
              <a:t> (DLR), Germany</a:t>
            </a:r>
          </a:p>
          <a:p>
            <a:r>
              <a:rPr lang="en-US" sz="900" dirty="0">
                <a:solidFill>
                  <a:schemeClr val="bg1"/>
                </a:solidFill>
              </a:rPr>
              <a:t>European Commission (EC)</a:t>
            </a:r>
          </a:p>
          <a:p>
            <a:r>
              <a:rPr lang="en-US" sz="900" dirty="0">
                <a:solidFill>
                  <a:schemeClr val="bg1"/>
                </a:solidFill>
              </a:rPr>
              <a:t>European </a:t>
            </a:r>
            <a:r>
              <a:rPr lang="en-US" sz="900" dirty="0" err="1">
                <a:solidFill>
                  <a:schemeClr val="bg1"/>
                </a:solidFill>
              </a:rPr>
              <a:t>Organisation</a:t>
            </a:r>
            <a:r>
              <a:rPr lang="en-US" sz="900" dirty="0">
                <a:solidFill>
                  <a:schemeClr val="bg1"/>
                </a:solidFill>
              </a:rPr>
              <a:t> for the Exploitation of Meteorological Satellites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EUMETSAT)</a:t>
            </a:r>
          </a:p>
          <a:p>
            <a:r>
              <a:rPr lang="en-US" sz="900" dirty="0">
                <a:solidFill>
                  <a:schemeClr val="bg1"/>
                </a:solidFill>
              </a:rPr>
              <a:t>European Space Agency (ESA)</a:t>
            </a:r>
          </a:p>
          <a:p>
            <a:r>
              <a:rPr lang="en-US" sz="900" dirty="0">
                <a:solidFill>
                  <a:schemeClr val="bg1"/>
                </a:solidFill>
              </a:rPr>
              <a:t>Geo-Informatics and Space Technology Development Agency (GISTDA),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Thailand</a:t>
            </a:r>
            <a:endParaRPr lang="en-US" sz="900" dirty="0">
              <a:solidFill>
                <a:schemeClr val="bg1"/>
              </a:solidFill>
            </a:endParaRPr>
          </a:p>
          <a:p>
            <a:r>
              <a:rPr lang="en-US" sz="900" dirty="0">
                <a:solidFill>
                  <a:schemeClr val="bg1"/>
                </a:solidFill>
              </a:rPr>
              <a:t>Indian Space Research </a:t>
            </a:r>
            <a:r>
              <a:rPr lang="en-US" sz="900" dirty="0" err="1">
                <a:solidFill>
                  <a:schemeClr val="bg1"/>
                </a:solidFill>
              </a:rPr>
              <a:t>Organisation</a:t>
            </a:r>
            <a:r>
              <a:rPr lang="en-US" sz="900" dirty="0">
                <a:solidFill>
                  <a:schemeClr val="bg1"/>
                </a:solidFill>
              </a:rPr>
              <a:t> (ISRO)</a:t>
            </a:r>
          </a:p>
          <a:p>
            <a:r>
              <a:rPr lang="en-US" sz="900" dirty="0" err="1">
                <a:solidFill>
                  <a:schemeClr val="bg1"/>
                </a:solidFill>
              </a:rPr>
              <a:t>Instituto</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Pesquisas</a:t>
            </a:r>
            <a:r>
              <a:rPr lang="en-US" sz="900" dirty="0">
                <a:solidFill>
                  <a:schemeClr val="bg1"/>
                </a:solidFill>
              </a:rPr>
              <a:t> </a:t>
            </a:r>
            <a:r>
              <a:rPr lang="en-US" sz="900" dirty="0" err="1">
                <a:solidFill>
                  <a:schemeClr val="bg1"/>
                </a:solidFill>
              </a:rPr>
              <a:t>Espaciais</a:t>
            </a:r>
            <a:r>
              <a:rPr lang="en-US" sz="900" dirty="0">
                <a:solidFill>
                  <a:schemeClr val="bg1"/>
                </a:solidFill>
              </a:rPr>
              <a:t> (INPE), Brazil</a:t>
            </a:r>
          </a:p>
          <a:p>
            <a:r>
              <a:rPr lang="en-US" sz="900" dirty="0">
                <a:solidFill>
                  <a:schemeClr val="bg1"/>
                </a:solidFill>
              </a:rPr>
              <a:t>Japan Aerospace Exploration Agency/Ministry of Education, Culture, Sports,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Science</a:t>
            </a:r>
            <a:r>
              <a:rPr lang="en-US" sz="900" dirty="0">
                <a:solidFill>
                  <a:schemeClr val="bg1"/>
                </a:solidFill>
              </a:rPr>
              <a:t>, and Technology (JAXA/MEXT)</a:t>
            </a:r>
          </a:p>
          <a:p>
            <a:r>
              <a:rPr lang="en-US" sz="900" dirty="0">
                <a:solidFill>
                  <a:schemeClr val="bg1"/>
                </a:solidFill>
              </a:rPr>
              <a:t>Korea Aerospace Research Institute (KARI)</a:t>
            </a:r>
          </a:p>
          <a:p>
            <a:r>
              <a:rPr lang="en-US" sz="900" dirty="0">
                <a:solidFill>
                  <a:schemeClr val="bg1"/>
                </a:solidFill>
              </a:rPr>
              <a:t>National Aeronautics and Space Administration (NASA), USA</a:t>
            </a:r>
          </a:p>
          <a:p>
            <a:r>
              <a:rPr lang="en-US" sz="900" dirty="0">
                <a:solidFill>
                  <a:schemeClr val="bg1"/>
                </a:solidFill>
              </a:rPr>
              <a:t>National Oceanic and Atmospheric Administration (NOAA), USA</a:t>
            </a:r>
          </a:p>
          <a:p>
            <a:r>
              <a:rPr lang="en-US" sz="900" dirty="0">
                <a:solidFill>
                  <a:schemeClr val="bg1"/>
                </a:solidFill>
              </a:rPr>
              <a:t>National Remote Sensing Center of China (NRSCC)</a:t>
            </a:r>
          </a:p>
          <a:p>
            <a:r>
              <a:rPr lang="en-US" sz="900" dirty="0">
                <a:solidFill>
                  <a:schemeClr val="bg1"/>
                </a:solidFill>
              </a:rPr>
              <a:t>National Satellite Meteorological Center/Chinese Meteorological Administration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NSMC/CMA)</a:t>
            </a:r>
          </a:p>
          <a:p>
            <a:r>
              <a:rPr lang="en-US" sz="900" dirty="0">
                <a:solidFill>
                  <a:schemeClr val="bg1"/>
                </a:solidFill>
              </a:rPr>
              <a:t>National Space Agency of Ukraine (NKAU)</a:t>
            </a:r>
          </a:p>
          <a:p>
            <a:r>
              <a:rPr lang="en-US" sz="900" dirty="0">
                <a:solidFill>
                  <a:schemeClr val="bg1"/>
                </a:solidFill>
              </a:rPr>
              <a:t>National Space Research Agency of Nigeria (NASRDA)</a:t>
            </a:r>
          </a:p>
          <a:p>
            <a:r>
              <a:rPr lang="en-US" sz="900" dirty="0">
                <a:solidFill>
                  <a:schemeClr val="bg1"/>
                </a:solidFill>
              </a:rPr>
              <a:t>Netherlands Space Office (NSO)</a:t>
            </a:r>
          </a:p>
          <a:p>
            <a:r>
              <a:rPr lang="en-US" sz="900" dirty="0">
                <a:solidFill>
                  <a:schemeClr val="bg1"/>
                </a:solidFill>
              </a:rPr>
              <a:t>Russian Federal Space Agency (</a:t>
            </a:r>
            <a:r>
              <a:rPr lang="en-US" sz="900" dirty="0" smtClean="0">
                <a:solidFill>
                  <a:schemeClr val="bg1"/>
                </a:solidFill>
              </a:rPr>
              <a:t>ROSCOSMOS</a:t>
            </a:r>
            <a:r>
              <a:rPr lang="en-US" sz="900" dirty="0">
                <a:solidFill>
                  <a:schemeClr val="bg1"/>
                </a:solidFill>
              </a:rPr>
              <a:t>)</a:t>
            </a:r>
          </a:p>
          <a:p>
            <a:r>
              <a:rPr lang="en-US" sz="900" dirty="0">
                <a:solidFill>
                  <a:schemeClr val="bg1"/>
                </a:solidFill>
              </a:rPr>
              <a:t>Russian Federal Service for Hydrometeorology and Environmental Monitoring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ROSHYDROMET)</a:t>
            </a:r>
          </a:p>
          <a:p>
            <a:r>
              <a:rPr lang="en-US" sz="900" dirty="0">
                <a:solidFill>
                  <a:schemeClr val="bg1"/>
                </a:solidFill>
              </a:rPr>
              <a:t>South African National Space Agency (SANSA)</a:t>
            </a:r>
          </a:p>
          <a:p>
            <a:r>
              <a:rPr lang="en-US" sz="900" dirty="0">
                <a:solidFill>
                  <a:schemeClr val="bg1"/>
                </a:solidFill>
              </a:rPr>
              <a:t>Scientific and Technological Research Council of Turkey (TÜBITAK)</a:t>
            </a:r>
          </a:p>
          <a:p>
            <a:r>
              <a:rPr lang="en-US" sz="900" dirty="0">
                <a:solidFill>
                  <a:schemeClr val="bg1"/>
                </a:solidFill>
              </a:rPr>
              <a:t>United Kingdom Space Agency (UKSA)</a:t>
            </a:r>
          </a:p>
          <a:p>
            <a:r>
              <a:rPr lang="en-US" sz="900" dirty="0">
                <a:solidFill>
                  <a:schemeClr val="bg1"/>
                </a:solidFill>
              </a:rPr>
              <a:t>United States Geological Survey (USGS)</a:t>
            </a:r>
          </a:p>
          <a:p>
            <a:r>
              <a:rPr lang="en-US" sz="900" dirty="0">
                <a:solidFill>
                  <a:schemeClr val="bg1"/>
                </a:solidFill>
              </a:rPr>
              <a:t>Vietnam Academy of Science and Technology (VAST)</a:t>
            </a:r>
          </a:p>
        </p:txBody>
      </p:sp>
      <p:sp>
        <p:nvSpPr>
          <p:cNvPr id="5" name="TextBox 4"/>
          <p:cNvSpPr txBox="1"/>
          <p:nvPr/>
        </p:nvSpPr>
        <p:spPr>
          <a:xfrm>
            <a:off x="4800600" y="1193007"/>
            <a:ext cx="4114800" cy="4862870"/>
          </a:xfrm>
          <a:prstGeom prst="rect">
            <a:avLst/>
          </a:prstGeom>
          <a:noFill/>
        </p:spPr>
        <p:txBody>
          <a:bodyPr wrap="square" rtlCol="0">
            <a:spAutoFit/>
          </a:bodyPr>
          <a:lstStyle/>
          <a:p>
            <a:r>
              <a:rPr lang="en-US" sz="1200" b="1" dirty="0">
                <a:solidFill>
                  <a:srgbClr val="002060"/>
                </a:solidFill>
              </a:rPr>
              <a:t>ASSOCIATES</a:t>
            </a:r>
          </a:p>
          <a:p>
            <a:r>
              <a:rPr lang="en-US" sz="900" dirty="0" smtClean="0">
                <a:solidFill>
                  <a:schemeClr val="bg1"/>
                </a:solidFill>
              </a:rPr>
              <a:t>Australian Bureau of Meteorology (BOM)</a:t>
            </a:r>
          </a:p>
          <a:p>
            <a:r>
              <a:rPr lang="en-US" sz="900" dirty="0" smtClean="0">
                <a:solidFill>
                  <a:schemeClr val="bg1"/>
                </a:solidFill>
              </a:rPr>
              <a:t>Belgian </a:t>
            </a:r>
            <a:r>
              <a:rPr lang="en-US" sz="900" dirty="0">
                <a:solidFill>
                  <a:schemeClr val="bg1"/>
                </a:solidFill>
              </a:rPr>
              <a:t>Federal Science Policy Office (BELSPO)</a:t>
            </a:r>
            <a:br>
              <a:rPr lang="en-US" sz="900" dirty="0">
                <a:solidFill>
                  <a:schemeClr val="bg1"/>
                </a:solidFill>
              </a:rPr>
            </a:br>
            <a:r>
              <a:rPr lang="en-US" sz="900" dirty="0">
                <a:solidFill>
                  <a:schemeClr val="bg1"/>
                </a:solidFill>
              </a:rPr>
              <a:t>Canada Centre for Mapping &amp; Earth Observation (CCMEO)</a:t>
            </a:r>
          </a:p>
          <a:p>
            <a:r>
              <a:rPr lang="en-US" sz="900" dirty="0">
                <a:solidFill>
                  <a:schemeClr val="bg1"/>
                </a:solidFill>
              </a:rPr>
              <a:t>Crown Research Institute (CRI), New Zealand</a:t>
            </a:r>
          </a:p>
          <a:p>
            <a:r>
              <a:rPr lang="en-US" sz="900" dirty="0">
                <a:solidFill>
                  <a:schemeClr val="bg1"/>
                </a:solidFill>
              </a:rPr>
              <a:t>Earth Systems Science </a:t>
            </a:r>
            <a:r>
              <a:rPr lang="en-US" sz="900" dirty="0" err="1">
                <a:solidFill>
                  <a:schemeClr val="bg1"/>
                </a:solidFill>
              </a:rPr>
              <a:t>Organisation</a:t>
            </a:r>
            <a:r>
              <a:rPr lang="en-US" sz="900" dirty="0">
                <a:solidFill>
                  <a:schemeClr val="bg1"/>
                </a:solidFill>
              </a:rPr>
              <a:t> (ESSO), India</a:t>
            </a:r>
          </a:p>
          <a:p>
            <a:r>
              <a:rPr lang="en-US" sz="900" dirty="0">
                <a:solidFill>
                  <a:schemeClr val="bg1"/>
                </a:solidFill>
              </a:rPr>
              <a:t>South African Council for Scientific and Industrial Research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CSIR)/Satellite Applications Centre (SAC)</a:t>
            </a:r>
            <a:br>
              <a:rPr lang="en-US" sz="900" dirty="0">
                <a:solidFill>
                  <a:schemeClr val="bg1"/>
                </a:solidFill>
              </a:rPr>
            </a:br>
            <a:r>
              <a:rPr lang="en-AU" sz="900" dirty="0">
                <a:solidFill>
                  <a:schemeClr val="bg1"/>
                </a:solidFill>
              </a:rPr>
              <a:t>Gabonese Agency for Space Studies and Observations (AGEOS)</a:t>
            </a:r>
            <a:endParaRPr lang="en-US" sz="900" dirty="0" smtClean="0">
              <a:solidFill>
                <a:schemeClr val="bg1"/>
              </a:solidFill>
            </a:endParaRPr>
          </a:p>
          <a:p>
            <a:r>
              <a:rPr lang="en-US" sz="900" dirty="0" smtClean="0">
                <a:solidFill>
                  <a:schemeClr val="bg1"/>
                </a:solidFill>
              </a:rPr>
              <a:t>Global </a:t>
            </a:r>
            <a:r>
              <a:rPr lang="en-US" sz="900" dirty="0">
                <a:solidFill>
                  <a:schemeClr val="bg1"/>
                </a:solidFill>
              </a:rPr>
              <a:t>Climate Observing System (GCOS)</a:t>
            </a:r>
            <a:br>
              <a:rPr lang="en-US" sz="900" dirty="0">
                <a:solidFill>
                  <a:schemeClr val="bg1"/>
                </a:solidFill>
              </a:rPr>
            </a:br>
            <a:r>
              <a:rPr lang="en-US" sz="900" dirty="0">
                <a:solidFill>
                  <a:schemeClr val="bg1"/>
                </a:solidFill>
              </a:rPr>
              <a:t>Geoscience </a:t>
            </a:r>
            <a:r>
              <a:rPr lang="en-US" sz="900" dirty="0" smtClean="0">
                <a:solidFill>
                  <a:schemeClr val="bg1"/>
                </a:solidFill>
              </a:rPr>
              <a:t>Australia (GA)</a:t>
            </a:r>
            <a:endParaRPr lang="en-US" sz="900" dirty="0">
              <a:solidFill>
                <a:schemeClr val="bg1"/>
              </a:solidFill>
            </a:endParaRPr>
          </a:p>
          <a:p>
            <a:r>
              <a:rPr lang="en-US" sz="900" dirty="0">
                <a:solidFill>
                  <a:schemeClr val="bg1"/>
                </a:solidFill>
              </a:rPr>
              <a:t>Global Geodetic Observing System (GGOS)</a:t>
            </a:r>
          </a:p>
          <a:p>
            <a:r>
              <a:rPr lang="en-US" sz="900" dirty="0">
                <a:solidFill>
                  <a:schemeClr val="bg1"/>
                </a:solidFill>
              </a:rPr>
              <a:t>Global Ocean Observing System (GOOS)</a:t>
            </a:r>
          </a:p>
          <a:p>
            <a:r>
              <a:rPr lang="en-US" sz="900" dirty="0">
                <a:solidFill>
                  <a:schemeClr val="bg1"/>
                </a:solidFill>
              </a:rPr>
              <a:t>Global Terrestrial Observing System (GTOS)</a:t>
            </a:r>
          </a:p>
          <a:p>
            <a:r>
              <a:rPr lang="en-US" sz="900" dirty="0">
                <a:solidFill>
                  <a:schemeClr val="bg1"/>
                </a:solidFill>
              </a:rPr>
              <a:t>Intergovernmental Oceanographic Commission (IOC)</a:t>
            </a:r>
          </a:p>
          <a:p>
            <a:r>
              <a:rPr lang="en-US" sz="900" dirty="0">
                <a:solidFill>
                  <a:schemeClr val="bg1"/>
                </a:solidFill>
              </a:rPr>
              <a:t>International Council for Science (ICSU)</a:t>
            </a:r>
          </a:p>
          <a:p>
            <a:r>
              <a:rPr lang="en-US" sz="900" dirty="0">
                <a:solidFill>
                  <a:schemeClr val="bg1"/>
                </a:solidFill>
              </a:rPr>
              <a:t>International Geosphere-Biosphere </a:t>
            </a:r>
            <a:r>
              <a:rPr lang="en-US" sz="900" dirty="0" err="1">
                <a:solidFill>
                  <a:schemeClr val="bg1"/>
                </a:solidFill>
              </a:rPr>
              <a:t>Programme</a:t>
            </a:r>
            <a:r>
              <a:rPr lang="en-US" sz="900" dirty="0">
                <a:solidFill>
                  <a:schemeClr val="bg1"/>
                </a:solidFill>
              </a:rPr>
              <a:t> (IGBP)</a:t>
            </a:r>
          </a:p>
          <a:p>
            <a:r>
              <a:rPr lang="en-US" sz="900" dirty="0">
                <a:solidFill>
                  <a:schemeClr val="bg1"/>
                </a:solidFill>
              </a:rPr>
              <a:t>International Ocean </a:t>
            </a:r>
            <a:r>
              <a:rPr lang="en-US" sz="900" dirty="0" err="1">
                <a:solidFill>
                  <a:schemeClr val="bg1"/>
                </a:solidFill>
              </a:rPr>
              <a:t>Colour</a:t>
            </a:r>
            <a:r>
              <a:rPr lang="en-US" sz="900" dirty="0">
                <a:solidFill>
                  <a:schemeClr val="bg1"/>
                </a:solidFill>
              </a:rPr>
              <a:t> Coordinating Group (IOCCG)</a:t>
            </a:r>
          </a:p>
          <a:p>
            <a:r>
              <a:rPr lang="en-US" sz="900" dirty="0">
                <a:solidFill>
                  <a:schemeClr val="bg1"/>
                </a:solidFill>
              </a:rPr>
              <a:t>International Society of Photogrammetry and Remote Sensing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t>
            </a:r>
            <a:r>
              <a:rPr lang="en-US" sz="900" dirty="0">
                <a:solidFill>
                  <a:schemeClr val="bg1"/>
                </a:solidFill>
              </a:rPr>
              <a:t>ISPRS</a:t>
            </a:r>
            <a:r>
              <a:rPr lang="en-US" sz="900" dirty="0" smtClean="0">
                <a:solidFill>
                  <a:schemeClr val="bg1"/>
                </a:solidFill>
              </a:rPr>
              <a:t>)</a:t>
            </a:r>
          </a:p>
          <a:p>
            <a:r>
              <a:rPr lang="en-US" sz="900" dirty="0">
                <a:solidFill>
                  <a:schemeClr val="bg1"/>
                </a:solidFill>
              </a:rPr>
              <a:t>Malaysian National Space Agency </a:t>
            </a:r>
            <a:r>
              <a:rPr lang="en-US" sz="900" dirty="0" smtClean="0">
                <a:solidFill>
                  <a:schemeClr val="bg1"/>
                </a:solidFill>
              </a:rPr>
              <a:t>(ANGKASA)</a:t>
            </a:r>
          </a:p>
          <a:p>
            <a:r>
              <a:rPr lang="en-US" sz="900" dirty="0">
                <a:solidFill>
                  <a:schemeClr val="bg1"/>
                </a:solidFill>
              </a:rPr>
              <a:t>Mexican Space Agency (AEM)</a:t>
            </a:r>
          </a:p>
          <a:p>
            <a:r>
              <a:rPr lang="en-US" sz="900" dirty="0">
                <a:solidFill>
                  <a:schemeClr val="bg1"/>
                </a:solidFill>
              </a:rPr>
              <a:t>Norwegian Space </a:t>
            </a:r>
            <a:r>
              <a:rPr lang="en-US" sz="900" dirty="0" smtClean="0">
                <a:solidFill>
                  <a:schemeClr val="bg1"/>
                </a:solidFill>
              </a:rPr>
              <a:t>Centre </a:t>
            </a:r>
            <a:r>
              <a:rPr lang="en-US" sz="900" dirty="0">
                <a:solidFill>
                  <a:schemeClr val="bg1"/>
                </a:solidFill>
              </a:rPr>
              <a:t>(NSC)</a:t>
            </a:r>
          </a:p>
          <a:p>
            <a:r>
              <a:rPr lang="en-US" sz="900" dirty="0">
                <a:solidFill>
                  <a:schemeClr val="bg1"/>
                </a:solidFill>
              </a:rPr>
              <a:t>Swedish National Space Board (SNSB)</a:t>
            </a:r>
          </a:p>
          <a:p>
            <a:r>
              <a:rPr lang="en-US" sz="900" dirty="0">
                <a:solidFill>
                  <a:schemeClr val="bg1"/>
                </a:solidFill>
              </a:rPr>
              <a:t>United Nations Economic and Social Commission for Asia and the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Pacific </a:t>
            </a:r>
            <a:r>
              <a:rPr lang="en-US" sz="900" dirty="0">
                <a:solidFill>
                  <a:schemeClr val="bg1"/>
                </a:solidFill>
              </a:rPr>
              <a:t>(ESCAP)</a:t>
            </a:r>
          </a:p>
          <a:p>
            <a:r>
              <a:rPr lang="en-US" sz="900" dirty="0">
                <a:solidFill>
                  <a:schemeClr val="bg1"/>
                </a:solidFill>
              </a:rPr>
              <a:t>United Nations Educational, Scientific and Cultural Organization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UNESCO)</a:t>
            </a:r>
          </a:p>
          <a:p>
            <a:r>
              <a:rPr lang="en-US" sz="900" dirty="0">
                <a:solidFill>
                  <a:schemeClr val="bg1"/>
                </a:solidFill>
              </a:rPr>
              <a:t>United Nations Environment </a:t>
            </a:r>
            <a:r>
              <a:rPr lang="en-US" sz="900" dirty="0" err="1">
                <a:solidFill>
                  <a:schemeClr val="bg1"/>
                </a:solidFill>
              </a:rPr>
              <a:t>Programme</a:t>
            </a:r>
            <a:r>
              <a:rPr lang="en-US" sz="900" dirty="0">
                <a:solidFill>
                  <a:schemeClr val="bg1"/>
                </a:solidFill>
              </a:rPr>
              <a:t> (UNEP)</a:t>
            </a:r>
          </a:p>
          <a:p>
            <a:r>
              <a:rPr lang="en-US" sz="900" dirty="0">
                <a:solidFill>
                  <a:schemeClr val="bg1"/>
                </a:solidFill>
              </a:rPr>
              <a:t>United Nations Food and Agriculture Organization (FAO)</a:t>
            </a:r>
          </a:p>
          <a:p>
            <a:r>
              <a:rPr lang="en-US" sz="900" dirty="0">
                <a:solidFill>
                  <a:schemeClr val="bg1"/>
                </a:solidFill>
              </a:rPr>
              <a:t>United Nations Office for Outer Space Affairs (UNOOSA)</a:t>
            </a:r>
          </a:p>
          <a:p>
            <a:r>
              <a:rPr lang="en-US" sz="900" dirty="0">
                <a:solidFill>
                  <a:schemeClr val="bg1"/>
                </a:solidFill>
              </a:rPr>
              <a:t>World Climate Research </a:t>
            </a:r>
            <a:r>
              <a:rPr lang="en-US" sz="900" dirty="0" err="1">
                <a:solidFill>
                  <a:schemeClr val="bg1"/>
                </a:solidFill>
              </a:rPr>
              <a:t>Programme</a:t>
            </a:r>
            <a:r>
              <a:rPr lang="en-US" sz="900" dirty="0">
                <a:solidFill>
                  <a:schemeClr val="bg1"/>
                </a:solidFill>
              </a:rPr>
              <a:t> (WCRP)</a:t>
            </a:r>
          </a:p>
          <a:p>
            <a:r>
              <a:rPr lang="en-US" sz="900" dirty="0">
                <a:solidFill>
                  <a:schemeClr val="bg1"/>
                </a:solidFill>
              </a:rPr>
              <a:t>World Meteorological Organization (WMO)</a:t>
            </a:r>
          </a:p>
          <a:p>
            <a:endParaRPr lang="en-US" sz="1000" dirty="0">
              <a:solidFill>
                <a:schemeClr val="bg1"/>
              </a:solidFill>
            </a:endParaRPr>
          </a:p>
        </p:txBody>
      </p:sp>
    </p:spTree>
    <p:extLst>
      <p:ext uri="{BB962C8B-B14F-4D97-AF65-F5344CB8AC3E}">
        <p14:creationId xmlns:p14="http://schemas.microsoft.com/office/powerpoint/2010/main" val="23618655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2286000"/>
            <a:ext cx="5257800"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Overview</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78383030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228850" y="1452426"/>
            <a:ext cx="4610100" cy="536888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r>
              <a:rPr lang="en-US" dirty="0" smtClean="0"/>
              <a:t>Thank you!</a:t>
            </a:r>
          </a:p>
          <a:p>
            <a:pPr marL="457200" indent="-457200" algn="ctr" defTabSz="914400">
              <a:spcBef>
                <a:spcPts val="0"/>
              </a:spcBef>
              <a:spcAft>
                <a:spcPts val="1200"/>
              </a:spcAft>
              <a:buSzTx/>
              <a:buFont typeface="+mj-lt"/>
              <a:buNone/>
              <a:defRPr/>
            </a:pPr>
            <a:endParaRPr lang="en-US" dirty="0" smtClean="0"/>
          </a:p>
          <a:p>
            <a:pPr marL="457200" indent="-457200" algn="ctr" defTabSz="914400">
              <a:spcBef>
                <a:spcPts val="0"/>
              </a:spcBef>
              <a:spcAft>
                <a:spcPts val="1200"/>
              </a:spcAft>
              <a:buSzTx/>
              <a:buFont typeface="+mj-lt"/>
              <a:buNone/>
              <a:defRPr/>
            </a:pPr>
            <a:r>
              <a:rPr lang="en-US" dirty="0" smtClean="0"/>
              <a:t>Any questions?</a:t>
            </a:r>
          </a:p>
        </p:txBody>
      </p:sp>
    </p:spTree>
    <p:extLst>
      <p:ext uri="{BB962C8B-B14F-4D97-AF65-F5344CB8AC3E}">
        <p14:creationId xmlns:p14="http://schemas.microsoft.com/office/powerpoint/2010/main" val="12288808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4</a:t>
            </a:fld>
            <a:endParaRPr lang="en-US"/>
          </a:p>
        </p:txBody>
      </p:sp>
      <p:sp>
        <p:nvSpPr>
          <p:cNvPr id="15" name="Shape 15"/>
          <p:cNvSpPr/>
          <p:nvPr/>
        </p:nvSpPr>
        <p:spPr>
          <a:xfrm>
            <a:off x="208166" y="1219200"/>
            <a:ext cx="8710650" cy="49859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Established </a:t>
            </a:r>
            <a:r>
              <a:rPr lang="en-AU" sz="2000" dirty="0">
                <a:solidFill>
                  <a:srgbClr val="002060"/>
                </a:solidFill>
                <a:latin typeface="Arial"/>
                <a:ea typeface="Arial"/>
                <a:cs typeface="Arial"/>
                <a:sym typeface="Arial"/>
              </a:rPr>
              <a:t>in 1984 under auspices of G-7 Economic Summit of Industrialized Nations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Focal point for international coordination of space-related Earth Observation (EO) activities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Optimize benefits through cooperation of members in mission planning and in development of compatible data products, formats, services, applications, and policies</a:t>
            </a:r>
          </a:p>
          <a:p>
            <a:pPr marL="457200" lvl="1" indent="0">
              <a:buSzPct val="100000"/>
              <a:defRPr>
                <a:solidFill>
                  <a:srgbClr val="000000"/>
                </a:solidFill>
              </a:defRPr>
            </a:pPr>
            <a:endParaRPr lang="en-AU" sz="800" dirty="0">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Operates </a:t>
            </a:r>
            <a:r>
              <a:rPr lang="en-AU" sz="2000" dirty="0">
                <a:solidFill>
                  <a:srgbClr val="002060"/>
                </a:solidFill>
                <a:latin typeface="Arial"/>
                <a:ea typeface="Arial"/>
                <a:cs typeface="Arial"/>
                <a:sym typeface="Arial"/>
              </a:rPr>
              <a:t>through best efforts </a:t>
            </a:r>
            <a:r>
              <a:rPr lang="en-AU" sz="2000" dirty="0" smtClean="0">
                <a:solidFill>
                  <a:srgbClr val="002060"/>
                </a:solidFill>
                <a:latin typeface="Arial"/>
                <a:ea typeface="Arial"/>
                <a:cs typeface="Arial"/>
                <a:sym typeface="Arial"/>
              </a:rPr>
              <a:t>via </a:t>
            </a:r>
            <a:r>
              <a:rPr lang="en-AU" sz="2000" dirty="0">
                <a:solidFill>
                  <a:srgbClr val="002060"/>
                </a:solidFill>
                <a:latin typeface="Arial"/>
                <a:ea typeface="Arial"/>
                <a:cs typeface="Arial"/>
                <a:sym typeface="Arial"/>
              </a:rPr>
              <a:t>voluntary </a:t>
            </a:r>
            <a:r>
              <a:rPr lang="en-AU" sz="2000" dirty="0" smtClean="0">
                <a:solidFill>
                  <a:srgbClr val="002060"/>
                </a:solidFill>
                <a:latin typeface="Arial"/>
                <a:ea typeface="Arial"/>
                <a:cs typeface="Arial"/>
                <a:sym typeface="Arial"/>
              </a:rPr>
              <a:t>contributions</a:t>
            </a:r>
          </a:p>
          <a:p>
            <a:pPr lvl="0">
              <a:buSzPct val="100000"/>
              <a:defRPr>
                <a:solidFill>
                  <a:srgbClr val="000000"/>
                </a:solidFill>
              </a:defRPr>
            </a:pPr>
            <a:endParaRPr lang="en-AU" sz="800" dirty="0">
              <a:solidFill>
                <a:srgbClr val="002060"/>
              </a:solidFill>
              <a:latin typeface="Arial"/>
              <a:ea typeface="Arial"/>
              <a:cs typeface="Arial"/>
              <a:sym typeface="Arial"/>
            </a:endParaRPr>
          </a:p>
          <a:p>
            <a:pPr marL="38100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32 Members (Space Agencies) and 28 Associates</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Over 140 missions on orbit</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Welcome </a:t>
            </a:r>
            <a:r>
              <a:rPr lang="en-AU" dirty="0">
                <a:solidFill>
                  <a:srgbClr val="002060"/>
                </a:solidFill>
                <a:latin typeface="Arial"/>
                <a:ea typeface="Arial"/>
                <a:cs typeface="Arial"/>
                <a:sym typeface="Arial"/>
              </a:rPr>
              <a:t>to the Vietnam National Space </a:t>
            </a:r>
            <a:r>
              <a:rPr lang="en-AU" dirty="0" err="1" smtClean="0">
                <a:solidFill>
                  <a:srgbClr val="002060"/>
                </a:solidFill>
                <a:latin typeface="Arial"/>
                <a:ea typeface="Arial"/>
                <a:cs typeface="Arial"/>
                <a:sym typeface="Arial"/>
              </a:rPr>
              <a:t>Center</a:t>
            </a:r>
            <a:r>
              <a:rPr lang="en-AU" dirty="0">
                <a:solidFill>
                  <a:srgbClr val="002060"/>
                </a:solidFill>
                <a:latin typeface="Arial"/>
                <a:ea typeface="Arial"/>
                <a:cs typeface="Arial"/>
                <a:sym typeface="Arial"/>
              </a:rPr>
              <a:t> </a:t>
            </a:r>
            <a:r>
              <a:rPr lang="en-AU" dirty="0" smtClean="0">
                <a:solidFill>
                  <a:srgbClr val="002060"/>
                </a:solidFill>
                <a:latin typeface="Arial"/>
                <a:ea typeface="Arial"/>
                <a:cs typeface="Arial"/>
                <a:sym typeface="Arial"/>
              </a:rPr>
              <a:t>(VAST)!</a:t>
            </a:r>
            <a:endParaRPr lang="en-AU"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The “space </a:t>
            </a:r>
            <a:r>
              <a:rPr lang="en-AU" sz="2000" dirty="0">
                <a:solidFill>
                  <a:srgbClr val="002060"/>
                </a:solidFill>
                <a:latin typeface="Arial"/>
                <a:ea typeface="Arial"/>
                <a:cs typeface="Arial"/>
                <a:sym typeface="Arial"/>
              </a:rPr>
              <a:t>arm” of GEO: the intergovernmental Group on Earth Observations</a:t>
            </a: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Key activities delivered through:</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Working Groups</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Background</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Virtual Constellations</a:t>
            </a:r>
          </a:p>
        </p:txBody>
      </p:sp>
      <p:sp>
        <p:nvSpPr>
          <p:cNvPr id="7" name="Shape 15"/>
          <p:cNvSpPr/>
          <p:nvPr/>
        </p:nvSpPr>
        <p:spPr>
          <a:xfrm>
            <a:off x="233004" y="1447800"/>
            <a:ext cx="8710650" cy="30777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Coordinate Member space and ground segment </a:t>
            </a:r>
            <a:r>
              <a:rPr lang="en-AU" sz="2000" dirty="0">
                <a:solidFill>
                  <a:srgbClr val="002060"/>
                </a:solidFill>
                <a:latin typeface="Arial"/>
                <a:ea typeface="Arial"/>
                <a:cs typeface="Arial"/>
                <a:sym typeface="Arial"/>
              </a:rPr>
              <a:t>assets to meet a combined and common set of Earth observation requirements</a:t>
            </a:r>
            <a:r>
              <a:rPr lang="en-AU" sz="2000" dirty="0" smtClean="0">
                <a:solidFill>
                  <a:srgbClr val="002060"/>
                </a:solidFill>
                <a:latin typeface="Arial"/>
                <a:ea typeface="Arial"/>
                <a:cs typeface="Arial"/>
                <a:sym typeface="Arial"/>
              </a:rPr>
              <a:t>.</a:t>
            </a:r>
            <a:endParaRPr lang="en-AU" sz="2000" dirty="0">
              <a:solidFill>
                <a:srgbClr val="002060"/>
              </a:solidFill>
              <a:latin typeface="Arial"/>
              <a:ea typeface="Arial"/>
              <a:cs typeface="Arial"/>
              <a:sym typeface="Arial"/>
            </a:endParaRP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Focus dialogue from “all topics/all agencies” to </a:t>
            </a:r>
            <a:r>
              <a:rPr lang="en-AU" sz="2000" dirty="0" smtClean="0">
                <a:solidFill>
                  <a:srgbClr val="002060"/>
                </a:solidFill>
                <a:latin typeface="Arial"/>
                <a:ea typeface="Arial"/>
                <a:cs typeface="Arial"/>
                <a:sym typeface="Arial"/>
              </a:rPr>
              <a:t>small, specialized </a:t>
            </a:r>
            <a:r>
              <a:rPr lang="en-AU" sz="2000" dirty="0">
                <a:solidFill>
                  <a:srgbClr val="002060"/>
                </a:solidFill>
                <a:latin typeface="Arial"/>
                <a:ea typeface="Arial"/>
                <a:cs typeface="Arial"/>
                <a:sym typeface="Arial"/>
              </a:rPr>
              <a:t>groups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Provide guidance </a:t>
            </a:r>
            <a:r>
              <a:rPr lang="en-AU" sz="2000" dirty="0">
                <a:solidFill>
                  <a:srgbClr val="002060"/>
                </a:solidFill>
                <a:latin typeface="Arial"/>
                <a:ea typeface="Arial"/>
                <a:cs typeface="Arial"/>
                <a:sym typeface="Arial"/>
              </a:rPr>
              <a:t>for design and development of future systems to meet the broad spectrum of EO requirements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Avoid duplication and overlap in EO efforts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Close information gaps </a:t>
            </a:r>
            <a:r>
              <a:rPr lang="en-AU" dirty="0" smtClean="0">
                <a:solidFill>
                  <a:srgbClr val="002060"/>
                </a:solidFill>
                <a:latin typeface="Arial"/>
                <a:ea typeface="Arial"/>
                <a:cs typeface="Arial"/>
                <a:sym typeface="Arial"/>
              </a:rPr>
              <a:t>in support of societal benefit</a:t>
            </a:r>
            <a:endParaRPr lang="en-AU" dirty="0">
              <a:solidFill>
                <a:srgbClr val="002060"/>
              </a:solidFill>
              <a:latin typeface="Arial"/>
              <a:ea typeface="Arial"/>
              <a:cs typeface="Arial"/>
              <a:sym typeface="Arial"/>
            </a:endParaRP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Establish and sustain global EO coverage and data availability</a:t>
            </a:r>
          </a:p>
        </p:txBody>
      </p:sp>
      <p:sp>
        <p:nvSpPr>
          <p:cNvPr id="8" name="Rectangle 7"/>
          <p:cNvSpPr/>
          <p:nvPr/>
        </p:nvSpPr>
        <p:spPr>
          <a:xfrm>
            <a:off x="540657" y="4756707"/>
            <a:ext cx="1175657" cy="461663"/>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Surface Topography</a:t>
            </a:r>
            <a:endParaRPr kumimoji="0" lang="en-AU" sz="1200" b="1" i="0" u="none" strike="noStrike" cap="none" spc="0" normalizeH="0" baseline="0" dirty="0">
              <a:ln>
                <a:noFill/>
              </a:ln>
              <a:solidFill>
                <a:srgbClr val="FFFFFF"/>
              </a:solidFill>
              <a:effectLst/>
              <a:uFillTx/>
            </a:endParaRPr>
          </a:p>
        </p:txBody>
      </p:sp>
      <p:sp>
        <p:nvSpPr>
          <p:cNvPr id="9" name="Rectangle 8"/>
          <p:cNvSpPr/>
          <p:nvPr/>
        </p:nvSpPr>
        <p:spPr>
          <a:xfrm>
            <a:off x="540657" y="5220747"/>
            <a:ext cx="1175657" cy="713599"/>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CNES,             EUMETSAT</a:t>
            </a:r>
            <a:endParaRPr kumimoji="0" lang="en-AU" sz="1200" b="0" i="0" u="none" strike="noStrike" cap="none" spc="0" normalizeH="0" baseline="0" dirty="0">
              <a:ln>
                <a:noFill/>
              </a:ln>
              <a:solidFill>
                <a:srgbClr val="FFFFFF"/>
              </a:solidFill>
              <a:effectLst/>
              <a:uFillTx/>
            </a:endParaRPr>
          </a:p>
        </p:txBody>
      </p:sp>
      <p:sp>
        <p:nvSpPr>
          <p:cNvPr id="10" name="Rectangle 9"/>
          <p:cNvSpPr/>
          <p:nvPr/>
        </p:nvSpPr>
        <p:spPr>
          <a:xfrm>
            <a:off x="1719947" y="4756706"/>
            <a:ext cx="1175657" cy="46166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Land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Imaging</a:t>
            </a:r>
            <a:endParaRPr kumimoji="0" lang="en-AU" sz="1200" b="1" i="0" u="none" strike="noStrike" cap="none" spc="0" normalizeH="0" baseline="0" dirty="0">
              <a:ln>
                <a:noFill/>
              </a:ln>
              <a:solidFill>
                <a:srgbClr val="002569"/>
              </a:solidFill>
              <a:effectLst/>
              <a:uFillTx/>
            </a:endParaRPr>
          </a:p>
        </p:txBody>
      </p:sp>
      <p:sp>
        <p:nvSpPr>
          <p:cNvPr id="11" name="Rectangle 10"/>
          <p:cNvSpPr/>
          <p:nvPr/>
        </p:nvSpPr>
        <p:spPr>
          <a:xfrm>
            <a:off x="1719947" y="5220746"/>
            <a:ext cx="1175657" cy="713600"/>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USGS, ESA,   GA</a:t>
            </a:r>
            <a:endParaRPr kumimoji="0" lang="en-AU" sz="1200" b="0" i="0" u="none" strike="noStrike" cap="none" spc="0" normalizeH="0" baseline="0" dirty="0">
              <a:ln>
                <a:noFill/>
              </a:ln>
              <a:solidFill>
                <a:srgbClr val="002569"/>
              </a:solidFill>
              <a:effectLst/>
              <a:uFillTx/>
            </a:endParaRPr>
          </a:p>
        </p:txBody>
      </p:sp>
      <p:sp>
        <p:nvSpPr>
          <p:cNvPr id="12" name="Rectangle 11"/>
          <p:cNvSpPr/>
          <p:nvPr/>
        </p:nvSpPr>
        <p:spPr>
          <a:xfrm>
            <a:off x="2873829" y="475670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Atmospheric</a:t>
            </a:r>
            <a:endParaRPr lang="en-AU" sz="1200" b="1" dirty="0">
              <a:solidFill>
                <a:srgbClr val="FFFFFF"/>
              </a:solidFill>
            </a:endParaRP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Composition</a:t>
            </a:r>
            <a:endParaRPr kumimoji="0" lang="en-AU" sz="1200" b="1" i="0" u="none" strike="noStrike" cap="none" spc="0" normalizeH="0" baseline="0" dirty="0">
              <a:ln>
                <a:noFill/>
              </a:ln>
              <a:solidFill>
                <a:srgbClr val="FFFFFF"/>
              </a:solidFill>
              <a:effectLst/>
              <a:uFillTx/>
            </a:endParaRPr>
          </a:p>
        </p:txBody>
      </p:sp>
      <p:sp>
        <p:nvSpPr>
          <p:cNvPr id="13" name="Rectangle 12"/>
          <p:cNvSpPr/>
          <p:nvPr/>
        </p:nvSpPr>
        <p:spPr>
          <a:xfrm>
            <a:off x="2873829" y="5232050"/>
            <a:ext cx="1175657" cy="70229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 ESA</a:t>
            </a:r>
            <a:endParaRPr kumimoji="0" lang="en-AU" sz="1200" b="0" i="0" u="none" strike="noStrike" cap="none" spc="0" normalizeH="0" baseline="0" dirty="0">
              <a:ln>
                <a:noFill/>
              </a:ln>
              <a:solidFill>
                <a:srgbClr val="FFFFFF"/>
              </a:solidFill>
              <a:effectLst/>
              <a:uFillTx/>
            </a:endParaRPr>
          </a:p>
        </p:txBody>
      </p:sp>
      <p:sp>
        <p:nvSpPr>
          <p:cNvPr id="14" name="Rectangle 13"/>
          <p:cNvSpPr/>
          <p:nvPr/>
        </p:nvSpPr>
        <p:spPr>
          <a:xfrm>
            <a:off x="4049487" y="4764380"/>
            <a:ext cx="1175657" cy="4620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Ocean Surface</a:t>
            </a:r>
          </a:p>
          <a:p>
            <a:pPr marL="0" marR="0" indent="0" algn="ctr" defTabSz="457200" rtl="0" fontAlgn="auto" latinLnBrk="1" hangingPunct="0">
              <a:lnSpc>
                <a:spcPct val="100000"/>
              </a:lnSpc>
              <a:spcBef>
                <a:spcPts val="0"/>
              </a:spcBef>
              <a:spcAft>
                <a:spcPts val="0"/>
              </a:spcAft>
              <a:buClrTx/>
              <a:buSzTx/>
              <a:buFontTx/>
              <a:buNone/>
              <a:tabLst/>
            </a:pPr>
            <a:r>
              <a:rPr lang="en-AU" sz="1200" b="1" dirty="0" smtClean="0"/>
              <a:t>Vector Winds</a:t>
            </a:r>
            <a:endParaRPr kumimoji="0" lang="en-AU" sz="1200" b="1" i="0" u="none" strike="noStrike" cap="none" spc="0" normalizeH="0" baseline="0" dirty="0">
              <a:ln>
                <a:noFill/>
              </a:ln>
              <a:solidFill>
                <a:srgbClr val="002569"/>
              </a:solidFill>
              <a:effectLst/>
              <a:uFillTx/>
            </a:endParaRPr>
          </a:p>
        </p:txBody>
      </p:sp>
      <p:sp>
        <p:nvSpPr>
          <p:cNvPr id="15" name="Rectangle 14"/>
          <p:cNvSpPr/>
          <p:nvPr/>
        </p:nvSpPr>
        <p:spPr>
          <a:xfrm>
            <a:off x="4049487" y="5226463"/>
            <a:ext cx="1175657" cy="7078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NOAA, ISRO,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EUMETSAT</a:t>
            </a:r>
            <a:endParaRPr kumimoji="0" lang="en-AU" sz="1200" b="0" i="0" u="none" strike="noStrike" cap="none" spc="0" normalizeH="0" baseline="0" dirty="0">
              <a:ln>
                <a:noFill/>
              </a:ln>
              <a:solidFill>
                <a:srgbClr val="002569"/>
              </a:solidFill>
              <a:effectLst/>
              <a:uFillTx/>
            </a:endParaRPr>
          </a:p>
        </p:txBody>
      </p:sp>
      <p:sp>
        <p:nvSpPr>
          <p:cNvPr id="16" name="Rectangle 15"/>
          <p:cNvSpPr/>
          <p:nvPr/>
        </p:nvSpPr>
        <p:spPr>
          <a:xfrm>
            <a:off x="5225144" y="475349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Sea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Temperature</a:t>
            </a:r>
            <a:endParaRPr kumimoji="0" lang="en-AU" sz="1200" b="1" i="0" u="none" strike="noStrike" cap="none" spc="0" normalizeH="0" baseline="0" dirty="0">
              <a:ln>
                <a:noFill/>
              </a:ln>
              <a:solidFill>
                <a:srgbClr val="FFFFFF"/>
              </a:solidFill>
              <a:effectLst/>
              <a:uFillTx/>
            </a:endParaRPr>
          </a:p>
        </p:txBody>
      </p:sp>
      <p:sp>
        <p:nvSpPr>
          <p:cNvPr id="17" name="Rectangle 16"/>
          <p:cNvSpPr/>
          <p:nvPr/>
        </p:nvSpPr>
        <p:spPr>
          <a:xfrm>
            <a:off x="5225144" y="5228840"/>
            <a:ext cx="1175657" cy="7055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NOAA,</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EUMETSAT</a:t>
            </a:r>
            <a:endParaRPr kumimoji="0" lang="en-AU" sz="1200" b="0" i="0" u="none" strike="noStrike" cap="none" spc="0" normalizeH="0" baseline="0" dirty="0">
              <a:ln>
                <a:noFill/>
              </a:ln>
              <a:solidFill>
                <a:srgbClr val="FFFFFF"/>
              </a:solidFill>
              <a:effectLst/>
              <a:uFillTx/>
            </a:endParaRPr>
          </a:p>
        </p:txBody>
      </p:sp>
      <p:sp>
        <p:nvSpPr>
          <p:cNvPr id="18" name="Rectangle 17"/>
          <p:cNvSpPr/>
          <p:nvPr/>
        </p:nvSpPr>
        <p:spPr>
          <a:xfrm>
            <a:off x="6393548" y="4759188"/>
            <a:ext cx="1175657" cy="459181"/>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Precipitation</a:t>
            </a:r>
            <a:endParaRPr kumimoji="0" lang="en-AU" sz="1200" b="1" i="0" u="none" strike="noStrike" cap="none" spc="0" normalizeH="0" baseline="0" dirty="0">
              <a:ln>
                <a:noFill/>
              </a:ln>
              <a:solidFill>
                <a:srgbClr val="002569"/>
              </a:solidFill>
              <a:effectLst/>
              <a:uFillTx/>
            </a:endParaRPr>
          </a:p>
        </p:txBody>
      </p:sp>
      <p:sp>
        <p:nvSpPr>
          <p:cNvPr id="19" name="Rectangle 18"/>
          <p:cNvSpPr/>
          <p:nvPr/>
        </p:nvSpPr>
        <p:spPr>
          <a:xfrm>
            <a:off x="6393548" y="5218369"/>
            <a:ext cx="1175657" cy="721669"/>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JAXA, NASA</a:t>
            </a:r>
            <a:endParaRPr kumimoji="0" lang="en-AU" sz="1200" b="0" i="0" u="none" strike="noStrike" cap="none" spc="0" normalizeH="0" baseline="0" dirty="0">
              <a:ln>
                <a:noFill/>
              </a:ln>
              <a:solidFill>
                <a:srgbClr val="002569"/>
              </a:solidFill>
              <a:effectLst/>
              <a:uFillTx/>
            </a:endParaRPr>
          </a:p>
        </p:txBody>
      </p:sp>
      <p:sp>
        <p:nvSpPr>
          <p:cNvPr id="20" name="Rectangle 19"/>
          <p:cNvSpPr/>
          <p:nvPr/>
        </p:nvSpPr>
        <p:spPr>
          <a:xfrm>
            <a:off x="7572829" y="4766758"/>
            <a:ext cx="1175657" cy="4597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Colour</a:t>
            </a:r>
            <a:r>
              <a:rPr kumimoji="0" lang="en-AU" sz="1200" b="1" i="0" u="none" strike="noStrike" cap="none" spc="0" normalizeH="0" dirty="0" smtClean="0">
                <a:ln>
                  <a:noFill/>
                </a:ln>
                <a:solidFill>
                  <a:srgbClr val="FFFFFF"/>
                </a:solidFill>
                <a:effectLst/>
                <a:uFillTx/>
              </a:rPr>
              <a:t>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Radiometry</a:t>
            </a:r>
            <a:endParaRPr kumimoji="0" lang="en-AU" sz="1200" b="1" i="0" u="none" strike="noStrike" cap="none" spc="0" normalizeH="0" baseline="0" dirty="0">
              <a:ln>
                <a:noFill/>
              </a:ln>
              <a:solidFill>
                <a:srgbClr val="FFFFFF"/>
              </a:solidFill>
              <a:effectLst/>
              <a:uFillTx/>
            </a:endParaRPr>
          </a:p>
        </p:txBody>
      </p:sp>
      <p:sp>
        <p:nvSpPr>
          <p:cNvPr id="21" name="Rectangle 20"/>
          <p:cNvSpPr/>
          <p:nvPr/>
        </p:nvSpPr>
        <p:spPr>
          <a:xfrm>
            <a:off x="7569200" y="5218369"/>
            <a:ext cx="1179286" cy="71597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ESA, NOAA,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a:t>
            </a:r>
            <a:endParaRPr kumimoji="0" lang="en-AU" sz="1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1191269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33004" y="1295400"/>
            <a:ext cx="8710650" cy="540147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Calibration </a:t>
            </a:r>
            <a:r>
              <a:rPr lang="en-AU" sz="2400" b="1" dirty="0">
                <a:solidFill>
                  <a:srgbClr val="002060"/>
                </a:solidFill>
                <a:latin typeface="Arial"/>
                <a:ea typeface="Arial"/>
                <a:cs typeface="Arial"/>
                <a:sym typeface="Arial"/>
              </a:rPr>
              <a:t>and Validation (WGCV)</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Long-term </a:t>
            </a:r>
            <a:r>
              <a:rPr lang="en-AU" sz="2000" dirty="0">
                <a:solidFill>
                  <a:srgbClr val="002060"/>
                </a:solidFill>
                <a:latin typeface="Arial"/>
                <a:ea typeface="Arial"/>
                <a:cs typeface="Arial"/>
                <a:sym typeface="Arial"/>
              </a:rPr>
              <a:t>confidence in the accuracy and quality of </a:t>
            </a:r>
            <a:r>
              <a:rPr lang="en-AU" sz="2000" dirty="0" smtClean="0">
                <a:solidFill>
                  <a:srgbClr val="002060"/>
                </a:solidFill>
                <a:latin typeface="Arial"/>
                <a:ea typeface="Arial"/>
                <a:cs typeface="Arial"/>
                <a:sym typeface="Arial"/>
              </a:rPr>
              <a:t>data &amp; </a:t>
            </a:r>
            <a:r>
              <a:rPr lang="en-AU" sz="2000" dirty="0">
                <a:solidFill>
                  <a:srgbClr val="002060"/>
                </a:solidFill>
                <a:latin typeface="Arial"/>
                <a:ea typeface="Arial"/>
                <a:cs typeface="Arial"/>
                <a:sym typeface="Arial"/>
              </a:rPr>
              <a:t>products </a:t>
            </a: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Information </a:t>
            </a:r>
            <a:r>
              <a:rPr lang="en-AU" sz="2400" b="1" dirty="0">
                <a:solidFill>
                  <a:srgbClr val="002060"/>
                </a:solidFill>
                <a:latin typeface="Arial"/>
                <a:ea typeface="Arial"/>
                <a:cs typeface="Arial"/>
                <a:sym typeface="Arial"/>
              </a:rPr>
              <a:t>Systems and Services (WGISS)</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Coordinated development </a:t>
            </a:r>
            <a:r>
              <a:rPr lang="en-AU" sz="2000" dirty="0">
                <a:solidFill>
                  <a:srgbClr val="002060"/>
                </a:solidFill>
                <a:latin typeface="Arial"/>
                <a:ea typeface="Arial"/>
                <a:cs typeface="Arial"/>
                <a:sym typeface="Arial"/>
              </a:rPr>
              <a:t>of systems and services which manage and supply the data and information from Member missions</a:t>
            </a: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Capacity </a:t>
            </a:r>
            <a:r>
              <a:rPr lang="en-AU" sz="2400" b="1" dirty="0">
                <a:solidFill>
                  <a:srgbClr val="002060"/>
                </a:solidFill>
                <a:latin typeface="Arial"/>
                <a:ea typeface="Arial"/>
                <a:cs typeface="Arial"/>
                <a:sym typeface="Arial"/>
              </a:rPr>
              <a:t>Building &amp;</a:t>
            </a:r>
            <a:r>
              <a:rPr lang="en-AU" sz="2400" b="1" dirty="0" smtClean="0">
                <a:solidFill>
                  <a:srgbClr val="002060"/>
                </a:solidFill>
                <a:latin typeface="Arial"/>
                <a:ea typeface="Arial"/>
                <a:cs typeface="Arial"/>
                <a:sym typeface="Arial"/>
              </a:rPr>
              <a:t> </a:t>
            </a:r>
            <a:r>
              <a:rPr lang="en-AU" sz="2400" b="1" dirty="0">
                <a:solidFill>
                  <a:srgbClr val="002060"/>
                </a:solidFill>
                <a:latin typeface="Arial"/>
                <a:ea typeface="Arial"/>
                <a:cs typeface="Arial"/>
                <a:sym typeface="Arial"/>
              </a:rPr>
              <a:t>Data Democracy (</a:t>
            </a:r>
            <a:r>
              <a:rPr lang="en-AU" sz="2400" b="1" dirty="0" err="1">
                <a:solidFill>
                  <a:srgbClr val="002060"/>
                </a:solidFill>
                <a:latin typeface="Arial"/>
                <a:ea typeface="Arial"/>
                <a:cs typeface="Arial"/>
                <a:sym typeface="Arial"/>
              </a:rPr>
              <a:t>WGCapD</a:t>
            </a:r>
            <a:r>
              <a:rPr lang="en-AU" sz="2400" b="1" dirty="0">
                <a:solidFill>
                  <a:srgbClr val="002060"/>
                </a:solidFill>
                <a:latin typeface="Arial"/>
                <a:ea typeface="Arial"/>
                <a:cs typeface="Arial"/>
                <a:sym typeface="Arial"/>
              </a:rPr>
              <a:t>)</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Increased capacity </a:t>
            </a:r>
            <a:r>
              <a:rPr lang="en-AU" sz="2000" dirty="0">
                <a:solidFill>
                  <a:srgbClr val="002060"/>
                </a:solidFill>
                <a:latin typeface="Arial"/>
                <a:ea typeface="Arial"/>
                <a:cs typeface="Arial"/>
                <a:sym typeface="Arial"/>
              </a:rPr>
              <a:t>of institutions in less developed countries for effective use of Earth observation </a:t>
            </a:r>
            <a:r>
              <a:rPr lang="en-AU" sz="2000" dirty="0" smtClean="0">
                <a:solidFill>
                  <a:srgbClr val="002060"/>
                </a:solidFill>
                <a:latin typeface="Arial"/>
                <a:ea typeface="Arial"/>
                <a:cs typeface="Arial"/>
                <a:sym typeface="Arial"/>
              </a:rPr>
              <a:t>data for development</a:t>
            </a: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Climate (</a:t>
            </a:r>
            <a:r>
              <a:rPr lang="en-AU" sz="2400" b="1" dirty="0" err="1" smtClean="0">
                <a:solidFill>
                  <a:srgbClr val="002060"/>
                </a:solidFill>
                <a:latin typeface="Arial"/>
                <a:ea typeface="Arial"/>
                <a:cs typeface="Arial"/>
                <a:sym typeface="Arial"/>
              </a:rPr>
              <a:t>WGClimate</a:t>
            </a:r>
            <a:r>
              <a:rPr lang="en-AU" sz="2400" b="1" dirty="0" smtClean="0">
                <a:solidFill>
                  <a:srgbClr val="002060"/>
                </a:solidFill>
                <a:latin typeface="Arial"/>
                <a:ea typeface="Arial"/>
                <a:cs typeface="Arial"/>
                <a:sym typeface="Arial"/>
              </a:rPr>
              <a:t>) [joint </a:t>
            </a:r>
            <a:r>
              <a:rPr lang="en-AU" sz="2400" b="1" dirty="0" smtClean="0">
                <a:solidFill>
                  <a:schemeClr val="tx1">
                    <a:lumMod val="50000"/>
                  </a:schemeClr>
                </a:solidFill>
                <a:latin typeface="Arial"/>
                <a:ea typeface="Arial"/>
                <a:cs typeface="Arial"/>
                <a:sym typeface="Arial"/>
              </a:rPr>
              <a:t>with CGMS]</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Facilitation of the </a:t>
            </a:r>
            <a:r>
              <a:rPr lang="en-AU" sz="2000" dirty="0">
                <a:solidFill>
                  <a:srgbClr val="002060"/>
                </a:solidFill>
                <a:latin typeface="Arial"/>
                <a:ea typeface="Arial"/>
                <a:cs typeface="Arial"/>
                <a:sym typeface="Arial"/>
              </a:rPr>
              <a:t>use of Essential Climate Variable (ECV) time-series through coordination of Member Agencies’ </a:t>
            </a:r>
            <a:r>
              <a:rPr lang="en-AU" sz="2000" dirty="0" smtClean="0">
                <a:solidFill>
                  <a:srgbClr val="002060"/>
                </a:solidFill>
                <a:latin typeface="Arial"/>
                <a:ea typeface="Arial"/>
                <a:cs typeface="Arial"/>
                <a:sym typeface="Arial"/>
              </a:rPr>
              <a:t>activities</a:t>
            </a:r>
            <a:endParaRPr lang="en-AU" sz="2000" dirty="0">
              <a:solidFill>
                <a:srgbClr val="002060"/>
              </a:solidFill>
              <a:latin typeface="Arial"/>
              <a:ea typeface="Arial"/>
              <a:cs typeface="Arial"/>
              <a:sym typeface="Arial"/>
            </a:endParaRPr>
          </a:p>
          <a:p>
            <a:pPr lvl="0">
              <a:spcAft>
                <a:spcPts val="600"/>
              </a:spcAft>
              <a:buSzPct val="100000"/>
              <a:defRPr>
                <a:solidFill>
                  <a:srgbClr val="000000"/>
                </a:solidFill>
              </a:defRPr>
            </a:pPr>
            <a:r>
              <a:rPr lang="en-AU" sz="2400" b="1" dirty="0" smtClean="0">
                <a:solidFill>
                  <a:srgbClr val="002060"/>
                </a:solidFill>
                <a:latin typeface="Arial"/>
                <a:ea typeface="Arial"/>
                <a:cs typeface="Arial"/>
                <a:sym typeface="Arial"/>
              </a:rPr>
              <a:t>Disasters </a:t>
            </a:r>
            <a:r>
              <a:rPr lang="en-AU" sz="2400" b="1" dirty="0">
                <a:solidFill>
                  <a:srgbClr val="002060"/>
                </a:solidFill>
                <a:latin typeface="Arial"/>
                <a:ea typeface="Arial"/>
                <a:cs typeface="Arial"/>
                <a:sym typeface="Arial"/>
              </a:rPr>
              <a:t>(</a:t>
            </a:r>
            <a:r>
              <a:rPr lang="en-AU" sz="2400" b="1" dirty="0" err="1">
                <a:solidFill>
                  <a:srgbClr val="002060"/>
                </a:solidFill>
                <a:latin typeface="Arial"/>
                <a:ea typeface="Arial"/>
                <a:cs typeface="Arial"/>
                <a:sym typeface="Arial"/>
              </a:rPr>
              <a:t>WGDisasters</a:t>
            </a:r>
            <a:r>
              <a:rPr lang="en-AU" sz="2400" b="1" dirty="0">
                <a:solidFill>
                  <a:srgbClr val="002060"/>
                </a:solidFill>
                <a:latin typeface="Arial"/>
                <a:ea typeface="Arial"/>
                <a:cs typeface="Arial"/>
                <a:sym typeface="Arial"/>
              </a:rPr>
              <a:t>)</a:t>
            </a:r>
          </a:p>
          <a:p>
            <a:pPr marL="838200" lvl="1" indent="-381000">
              <a:spcAft>
                <a:spcPts val="6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Strengthened contribution </a:t>
            </a:r>
            <a:r>
              <a:rPr lang="en-AU" sz="2000" dirty="0">
                <a:solidFill>
                  <a:srgbClr val="002060"/>
                </a:solidFill>
                <a:latin typeface="Arial"/>
                <a:ea typeface="Arial"/>
                <a:cs typeface="Arial"/>
                <a:sym typeface="Arial"/>
              </a:rPr>
              <a:t>of Earth Observation satellite to the various disaster risk management </a:t>
            </a:r>
            <a:r>
              <a:rPr lang="en-AU" sz="2000" dirty="0" smtClean="0">
                <a:solidFill>
                  <a:srgbClr val="002060"/>
                </a:solidFill>
                <a:latin typeface="Arial"/>
                <a:ea typeface="Arial"/>
                <a:cs typeface="Arial"/>
                <a:sym typeface="Arial"/>
              </a:rPr>
              <a:t>phases</a:t>
            </a:r>
            <a:endParaRPr lang="en-AU" sz="2000" dirty="0">
              <a:solidFill>
                <a:srgbClr val="002060"/>
              </a:solidFill>
              <a:latin typeface="Arial"/>
              <a:ea typeface="Arial"/>
              <a:cs typeface="Arial"/>
              <a:sym typeface="Arial"/>
            </a:endParaRPr>
          </a:p>
        </p:txBody>
      </p:sp>
      <p:sp>
        <p:nvSpPr>
          <p:cNvPr id="4"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Working Group Goals</a:t>
            </a:r>
          </a:p>
        </p:txBody>
      </p:sp>
    </p:spTree>
    <p:extLst>
      <p:ext uri="{BB962C8B-B14F-4D97-AF65-F5344CB8AC3E}">
        <p14:creationId xmlns:p14="http://schemas.microsoft.com/office/powerpoint/2010/main" val="11611603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
          <p:cNvSpPr/>
          <p:nvPr/>
        </p:nvSpPr>
        <p:spPr>
          <a:xfrm>
            <a:off x="838200" y="1066800"/>
            <a:ext cx="5257800" cy="3657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4800" b="1" dirty="0" smtClean="0">
                <a:solidFill>
                  <a:srgbClr val="FFFFFF"/>
                </a:solidFill>
                <a:latin typeface="+mj-lt"/>
                <a:ea typeface="Arial Bold"/>
                <a:cs typeface="Arial Bold"/>
                <a:sym typeface="Arial Bold"/>
              </a:rPr>
              <a:t>Supporting implementation of global agendas</a:t>
            </a:r>
            <a:endParaRPr lang="en-AU" sz="4000" b="1"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88028687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219200"/>
            <a:ext cx="4495800" cy="58169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a:spcAft>
                <a:spcPts val="1200"/>
              </a:spcAft>
              <a:buSzPct val="100000"/>
              <a:defRPr>
                <a:solidFill>
                  <a:srgbClr val="000000"/>
                </a:solidFill>
              </a:defRPr>
            </a:pPr>
            <a:r>
              <a:rPr lang="en-AU" sz="2000" dirty="0" smtClean="0">
                <a:solidFill>
                  <a:srgbClr val="002060"/>
                </a:solidFill>
                <a:latin typeface="Arial"/>
                <a:ea typeface="Arial"/>
                <a:cs typeface="Arial"/>
                <a:sym typeface="Arial"/>
              </a:rPr>
              <a:t>CEOS:</a:t>
            </a: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Ensures that requirements identified by the </a:t>
            </a:r>
            <a:r>
              <a:rPr lang="en-AU" sz="2000" b="1" dirty="0" smtClean="0">
                <a:solidFill>
                  <a:srgbClr val="002060"/>
                </a:solidFill>
                <a:latin typeface="Arial"/>
                <a:ea typeface="Arial"/>
                <a:cs typeface="Arial"/>
                <a:sym typeface="Arial"/>
              </a:rPr>
              <a:t>Global Climate Observing System (GCOS) </a:t>
            </a:r>
            <a:r>
              <a:rPr lang="en-AU" sz="2000" dirty="0" smtClean="0">
                <a:solidFill>
                  <a:srgbClr val="002060"/>
                </a:solidFill>
                <a:latin typeface="Arial"/>
                <a:ea typeface="Arial"/>
                <a:cs typeface="Arial"/>
                <a:sym typeface="Arial"/>
              </a:rPr>
              <a:t>are addressed through </a:t>
            </a:r>
            <a:r>
              <a:rPr lang="en-AU" sz="2000" dirty="0">
                <a:solidFill>
                  <a:srgbClr val="002060"/>
                </a:solidFill>
                <a:latin typeface="Arial"/>
                <a:ea typeface="Arial"/>
                <a:cs typeface="Arial"/>
                <a:sym typeface="Arial"/>
              </a:rPr>
              <a:t>A</a:t>
            </a:r>
            <a:r>
              <a:rPr lang="en-AU" sz="2000" dirty="0" smtClean="0">
                <a:solidFill>
                  <a:srgbClr val="002060"/>
                </a:solidFill>
                <a:latin typeface="Arial"/>
                <a:ea typeface="Arial"/>
                <a:cs typeface="Arial"/>
                <a:sym typeface="Arial"/>
              </a:rPr>
              <a:t>gency planning processes</a:t>
            </a: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Provides regular updates on progress to </a:t>
            </a:r>
            <a:r>
              <a:rPr lang="en-AU" sz="2000" b="1" dirty="0" smtClean="0">
                <a:solidFill>
                  <a:srgbClr val="002060"/>
                </a:solidFill>
                <a:latin typeface="Arial"/>
                <a:ea typeface="Arial"/>
                <a:cs typeface="Arial"/>
                <a:sym typeface="Arial"/>
              </a:rPr>
              <a:t>UNFCCC SBSTA</a:t>
            </a:r>
            <a:r>
              <a:rPr lang="en-AU" sz="2000" dirty="0" smtClean="0">
                <a:solidFill>
                  <a:srgbClr val="002060"/>
                </a:solidFill>
                <a:latin typeface="Arial"/>
                <a:ea typeface="Arial"/>
                <a:cs typeface="Arial"/>
                <a:sym typeface="Arial"/>
              </a:rPr>
              <a:t>. </a:t>
            </a: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Contributes to the periodic updates of the </a:t>
            </a:r>
            <a:r>
              <a:rPr lang="en-AU" sz="2000" b="1" dirty="0" smtClean="0">
                <a:solidFill>
                  <a:srgbClr val="002060"/>
                </a:solidFill>
                <a:latin typeface="Arial"/>
                <a:ea typeface="Arial"/>
                <a:cs typeface="Arial"/>
                <a:sym typeface="Arial"/>
              </a:rPr>
              <a:t>GCOS Implementation Plan</a:t>
            </a:r>
            <a:endParaRPr lang="en-AU" sz="2000" dirty="0" smtClean="0">
              <a:solidFill>
                <a:srgbClr val="002060"/>
              </a:solidFill>
              <a:latin typeface="Arial"/>
              <a:ea typeface="Arial"/>
              <a:cs typeface="Arial"/>
              <a:sym typeface="Arial"/>
            </a:endParaRPr>
          </a:p>
          <a:p>
            <a:pPr marL="838200" lvl="1" indent="-381000" algn="l">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Response to the 2016 GCOS-IP now in </a:t>
            </a:r>
            <a:r>
              <a:rPr lang="en-AU" sz="1600" dirty="0" smtClean="0">
                <a:solidFill>
                  <a:srgbClr val="002060"/>
                </a:solidFill>
                <a:latin typeface="Arial"/>
                <a:ea typeface="Arial"/>
                <a:cs typeface="Arial"/>
                <a:sym typeface="Arial"/>
              </a:rPr>
              <a:t>progress!</a:t>
            </a:r>
            <a:endParaRPr lang="en-AU" sz="1600" dirty="0">
              <a:solidFill>
                <a:srgbClr val="002060"/>
              </a:solidFill>
              <a:latin typeface="Arial"/>
              <a:ea typeface="Arial"/>
              <a:cs typeface="Arial"/>
              <a:sym typeface="Arial"/>
            </a:endParaRPr>
          </a:p>
          <a:p>
            <a:pPr marL="381000" lvl="0" indent="-381000" algn="l">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Works with stakeholders to support implementation of the </a:t>
            </a:r>
            <a:r>
              <a:rPr lang="en-AU" sz="2000" b="1" dirty="0" smtClean="0">
                <a:solidFill>
                  <a:srgbClr val="002060"/>
                </a:solidFill>
                <a:latin typeface="Arial"/>
                <a:ea typeface="Arial"/>
                <a:cs typeface="Arial"/>
                <a:sym typeface="Arial"/>
              </a:rPr>
              <a:t>Paris Climate Agreement.</a:t>
            </a:r>
            <a:endParaRPr lang="en-AU" sz="2000" dirty="0" smtClean="0">
              <a:solidFill>
                <a:srgbClr val="002060"/>
              </a:solidFill>
              <a:latin typeface="Arial"/>
              <a:ea typeface="Arial"/>
              <a:cs typeface="Arial"/>
              <a:sym typeface="Arial"/>
            </a:endParaRPr>
          </a:p>
          <a:p>
            <a:pPr marL="381000" lvl="0" indent="-381000" algn="l">
              <a:spcAft>
                <a:spcPts val="1200"/>
              </a:spcAft>
              <a:buSzPct val="100000"/>
              <a:buFont typeface="Arial"/>
              <a:buChar char="•"/>
              <a:defRPr>
                <a:solidFill>
                  <a:srgbClr val="000000"/>
                </a:solidFill>
              </a:defRPr>
            </a:pPr>
            <a:endParaRPr lang="en-AU" sz="2000" dirty="0" smtClean="0">
              <a:solidFill>
                <a:srgbClr val="002060"/>
              </a:solidFill>
              <a:latin typeface="Arial"/>
              <a:ea typeface="Arial"/>
              <a:cs typeface="Arial"/>
              <a:sym typeface="Arial"/>
            </a:endParaRP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Climate</a:t>
            </a:r>
            <a:endParaRPr lang="en-AU" sz="2400" i="1" dirty="0">
              <a:solidFill>
                <a:srgbClr val="FFFFFF"/>
              </a:solidFill>
              <a:latin typeface="Arial Bold"/>
              <a:ea typeface="Arial Bold"/>
              <a:cs typeface="Arial Bold"/>
              <a:sym typeface="Arial Bold"/>
            </a:endParaRPr>
          </a:p>
        </p:txBody>
      </p:sp>
      <p:pic>
        <p:nvPicPr>
          <p:cNvPr id="6146" name="Picture 2" descr="https://pbs.twimg.com/media/CwvVLMXWIAEdcj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751498"/>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852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52400" y="1447800"/>
            <a:ext cx="8710650" cy="486287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l">
              <a:spcAft>
                <a:spcPts val="1200"/>
              </a:spcAft>
              <a:buSzPct val="100000"/>
              <a:defRPr>
                <a:solidFill>
                  <a:srgbClr val="000000"/>
                </a:solidFill>
              </a:defRPr>
            </a:pPr>
            <a:r>
              <a:rPr lang="en-AU" sz="2000" dirty="0" smtClean="0">
                <a:solidFill>
                  <a:srgbClr val="002060"/>
                </a:solidFill>
                <a:latin typeface="Arial"/>
                <a:ea typeface="Arial"/>
                <a:cs typeface="Arial"/>
                <a:sym typeface="Arial"/>
              </a:rPr>
              <a:t>CEOS supports implementation of the </a:t>
            </a:r>
            <a:r>
              <a:rPr lang="en-AU" sz="2000" b="1" dirty="0" smtClean="0">
                <a:solidFill>
                  <a:srgbClr val="002060"/>
                </a:solidFill>
                <a:latin typeface="Arial"/>
                <a:ea typeface="Arial"/>
                <a:cs typeface="Arial"/>
                <a:sym typeface="Arial"/>
              </a:rPr>
              <a:t>Sendai Framework for Disaster Risk Reduction 2015-2030</a:t>
            </a:r>
            <a:r>
              <a:rPr lang="en-AU" sz="2000" dirty="0" smtClean="0">
                <a:solidFill>
                  <a:srgbClr val="002060"/>
                </a:solidFill>
                <a:latin typeface="Arial"/>
                <a:ea typeface="Arial"/>
                <a:cs typeface="Arial"/>
                <a:sym typeface="Arial"/>
              </a:rPr>
              <a:t> by:</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Coordinating provision of data in support of disaster </a:t>
            </a:r>
            <a:r>
              <a:rPr lang="en-AU" sz="2000" dirty="0">
                <a:solidFill>
                  <a:srgbClr val="002060"/>
                </a:solidFill>
                <a:latin typeface="Arial"/>
                <a:ea typeface="Arial"/>
                <a:cs typeface="Arial"/>
                <a:sym typeface="Arial"/>
              </a:rPr>
              <a:t>risk </a:t>
            </a:r>
            <a:r>
              <a:rPr lang="en-AU" sz="2000" dirty="0" smtClean="0">
                <a:solidFill>
                  <a:srgbClr val="002060"/>
                </a:solidFill>
                <a:latin typeface="Arial"/>
                <a:ea typeface="Arial"/>
                <a:cs typeface="Arial"/>
                <a:sym typeface="Arial"/>
              </a:rPr>
              <a:t>reduction. </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Engaging with relevant UN agencies and authorities to ensure the full societal benefit potential of the data is realized in </a:t>
            </a:r>
            <a:r>
              <a:rPr lang="en-AU" sz="2000" b="1" dirty="0" smtClean="0">
                <a:solidFill>
                  <a:srgbClr val="002060"/>
                </a:solidFill>
                <a:latin typeface="Arial"/>
                <a:ea typeface="Arial"/>
                <a:cs typeface="Arial"/>
                <a:sym typeface="Arial"/>
              </a:rPr>
              <a:t>all phases of disaster risk management.</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Leading implementation of the strategic </a:t>
            </a:r>
            <a:r>
              <a:rPr lang="en-AU" sz="2000" b="1" dirty="0" smtClean="0">
                <a:solidFill>
                  <a:srgbClr val="002060"/>
                </a:solidFill>
                <a:latin typeface="Arial"/>
                <a:ea typeface="Arial"/>
                <a:cs typeface="Arial"/>
                <a:sym typeface="Arial"/>
              </a:rPr>
              <a:t>GEO Initiative </a:t>
            </a:r>
            <a:r>
              <a:rPr lang="en-AU" sz="2000" dirty="0" smtClean="0">
                <a:solidFill>
                  <a:srgbClr val="002060"/>
                </a:solidFill>
                <a:latin typeface="Arial"/>
                <a:ea typeface="Arial"/>
                <a:cs typeface="Arial"/>
                <a:sym typeface="Arial"/>
              </a:rPr>
              <a:t>on disaster risk reduction, GEO-DARMA (Data </a:t>
            </a:r>
            <a:r>
              <a:rPr lang="en-AU" sz="2000" dirty="0">
                <a:solidFill>
                  <a:srgbClr val="002060"/>
                </a:solidFill>
                <a:latin typeface="Arial"/>
                <a:ea typeface="Arial"/>
                <a:cs typeface="Arial"/>
                <a:sym typeface="Arial"/>
              </a:rPr>
              <a:t>Access for Risk Management</a:t>
            </a:r>
            <a:r>
              <a:rPr lang="en-AU" sz="2000" dirty="0" smtClean="0">
                <a:solidFill>
                  <a:srgbClr val="002060"/>
                </a:solidFill>
                <a:latin typeface="Arial"/>
                <a:ea typeface="Arial"/>
                <a:cs typeface="Arial"/>
                <a:sym typeface="Arial"/>
              </a:rPr>
              <a:t>).</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Supporting other initiatives like </a:t>
            </a:r>
            <a:r>
              <a:rPr lang="en-AU" sz="2000" dirty="0" err="1" smtClean="0">
                <a:solidFill>
                  <a:srgbClr val="002060"/>
                </a:solidFill>
                <a:latin typeface="Arial"/>
                <a:ea typeface="Arial"/>
                <a:cs typeface="Arial"/>
                <a:sym typeface="Arial"/>
              </a:rPr>
              <a:t>Geohazard</a:t>
            </a:r>
            <a:r>
              <a:rPr lang="en-AU" sz="2000" dirty="0" smtClean="0">
                <a:solidFill>
                  <a:srgbClr val="002060"/>
                </a:solidFill>
                <a:latin typeface="Arial"/>
                <a:ea typeface="Arial"/>
                <a:cs typeface="Arial"/>
                <a:sym typeface="Arial"/>
              </a:rPr>
              <a:t> Supersites and Natural Laboratories (GSNL) which connects cutting-edge science to those responsible for managing major hazards.</a:t>
            </a:r>
          </a:p>
          <a:p>
            <a:pPr marL="285750" lvl="0" indent="-285750" algn="l">
              <a:spcAft>
                <a:spcPts val="1200"/>
              </a:spcAft>
              <a:buSzPct val="100000"/>
              <a:buFont typeface="Arial" panose="020B0604020202020204" pitchFamily="34" charset="0"/>
              <a:buChar char="•"/>
              <a:defRPr>
                <a:solidFill>
                  <a:srgbClr val="000000"/>
                </a:solidFill>
              </a:defRPr>
            </a:pPr>
            <a:r>
              <a:rPr lang="en-AU" sz="2000" dirty="0" smtClean="0">
                <a:solidFill>
                  <a:srgbClr val="002060"/>
                </a:solidFill>
                <a:latin typeface="Arial"/>
                <a:ea typeface="Arial"/>
                <a:cs typeface="Arial"/>
                <a:sym typeface="Arial"/>
              </a:rPr>
              <a:t>Advancing use of satellite data for disaster risk reduction applications through a dedicated Working Group on Disasters.</a:t>
            </a:r>
          </a:p>
        </p:txBody>
      </p:sp>
      <p:sp>
        <p:nvSpPr>
          <p:cNvPr id="7"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400" i="1" dirty="0" smtClean="0">
                <a:solidFill>
                  <a:srgbClr val="FFFFFF"/>
                </a:solidFill>
                <a:latin typeface="Arial Bold"/>
                <a:ea typeface="Arial Bold"/>
                <a:cs typeface="Arial Bold"/>
                <a:sym typeface="Arial Bold"/>
              </a:rPr>
              <a:t>Disaster Risk Reduction</a:t>
            </a:r>
            <a:endParaRPr lang="en-AU" sz="2400" i="1"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42269030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10080</TotalTime>
  <Words>1913</Words>
  <Application>Microsoft Office PowerPoint</Application>
  <PresentationFormat>On-screen Show (4:3)</PresentationFormat>
  <Paragraphs>295</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Anne Kennerley</cp:lastModifiedBy>
  <cp:revision>111</cp:revision>
  <dcterms:modified xsi:type="dcterms:W3CDTF">2017-04-03T20:03:46Z</dcterms:modified>
</cp:coreProperties>
</file>