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72" r:id="rId3"/>
    <p:sldMasterId id="2147483676" r:id="rId4"/>
    <p:sldMasterId id="2147483681" r:id="rId5"/>
  </p:sldMasterIdLst>
  <p:notesMasterIdLst>
    <p:notesMasterId r:id="rId21"/>
  </p:notesMasterIdLst>
  <p:sldIdLst>
    <p:sldId id="256" r:id="rId6"/>
    <p:sldId id="349" r:id="rId7"/>
    <p:sldId id="356" r:id="rId8"/>
    <p:sldId id="371" r:id="rId9"/>
    <p:sldId id="369" r:id="rId10"/>
    <p:sldId id="372" r:id="rId11"/>
    <p:sldId id="373" r:id="rId12"/>
    <p:sldId id="374" r:id="rId13"/>
    <p:sldId id="375" r:id="rId14"/>
    <p:sldId id="377" r:id="rId15"/>
    <p:sldId id="379" r:id="rId16"/>
    <p:sldId id="378" r:id="rId17"/>
    <p:sldId id="380" r:id="rId18"/>
    <p:sldId id="381" r:id="rId19"/>
    <p:sldId id="332" r:id="rId20"/>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4"/>
    <p:restoredTop sz="94103" autoAdjust="0"/>
  </p:normalViewPr>
  <p:slideViewPr>
    <p:cSldViewPr>
      <p:cViewPr varScale="1">
        <p:scale>
          <a:sx n="104" d="100"/>
          <a:sy n="104" d="100"/>
        </p:scale>
        <p:origin x="54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86162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12</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68052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11352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35809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3</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08719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64209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6</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72413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4" name="Rectangle 3"/>
          <p:cNvSpPr>
            <a:spLocks noGrp="1"/>
          </p:cNvSpPr>
          <p:nvPr>
            <p:ph type="body" idx="1"/>
          </p:nvPr>
        </p:nvSpPr>
        <p:spPr/>
        <p:txBody>
          <a:bodyPr/>
          <a:lstStyle/>
          <a:p>
            <a:endParaRPr lang="en-AU" dirty="0" smtClean="0"/>
          </a:p>
        </p:txBody>
      </p:sp>
    </p:spTree>
    <p:extLst>
      <p:ext uri="{BB962C8B-B14F-4D97-AF65-F5344CB8AC3E}">
        <p14:creationId xmlns:p14="http://schemas.microsoft.com/office/powerpoint/2010/main" val="1261607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734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Lake Chad</a:t>
            </a:r>
            <a:r>
              <a:rPr lang="en-US" baseline="0" dirty="0"/>
              <a:t> is a source of livelihood to 30 million people. </a:t>
            </a:r>
            <a:r>
              <a:rPr lang="en-US" dirty="0"/>
              <a:t>The shrinking lake has had a substantial impact on the local populations, as entire communities have switched from a fishing-lifestyle to one of farming and agriculture. Local communities that once ringed the shores of the lake are now isolated villages — miles from water — and these populations have literally begun farming the now-dry lake bottom. As of 2015, there are plans are in the works to divert water from the Congo River to the River Chari, which flows into Lake Chad, and revitalize the lake. </a:t>
            </a:r>
          </a:p>
        </p:txBody>
      </p:sp>
    </p:spTree>
    <p:extLst>
      <p:ext uri="{BB962C8B-B14F-4D97-AF65-F5344CB8AC3E}">
        <p14:creationId xmlns:p14="http://schemas.microsoft.com/office/powerpoint/2010/main" val="38883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10</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212788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414031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1611568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3138620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32205171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solidFill>
                  <a:srgbClr val="FFFFFF"/>
                </a:solidFill>
              </a:rPr>
              <a:t>Datacube Project – April 15</a:t>
            </a:r>
            <a:r>
              <a:rPr lang="en-AU" baseline="30000" smtClean="0">
                <a:solidFill>
                  <a:srgbClr val="FFFFFF"/>
                </a:solidFill>
              </a:rPr>
              <a:t>th</a:t>
            </a:r>
            <a:r>
              <a:rPr lang="en-AU" smtClean="0">
                <a:solidFill>
                  <a:srgbClr val="FFFFFF"/>
                </a:solidFill>
              </a:rPr>
              <a:t>, 2013</a:t>
            </a:r>
            <a:endParaRPr lang="en-AU" dirty="0">
              <a:solidFill>
                <a:srgbClr val="FFFFFF"/>
              </a:solidFill>
            </a:endParaRPr>
          </a:p>
        </p:txBody>
      </p:sp>
    </p:spTree>
    <p:extLst>
      <p:ext uri="{BB962C8B-B14F-4D97-AF65-F5344CB8AC3E}">
        <p14:creationId xmlns:p14="http://schemas.microsoft.com/office/powerpoint/2010/main" val="182820228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lgn="l" rtl="0">
              <a:defRPr/>
            </a:pPr>
            <a:r>
              <a:rPr lang="en-US" b="1" dirty="0" smtClean="0">
                <a:latin typeface="Avenir Roman"/>
                <a:ea typeface="Avenir Roman"/>
                <a:cs typeface="Avenir Roman"/>
              </a:rPr>
              <a:t>SDCG-8</a:t>
            </a:r>
          </a:p>
          <a:p>
            <a:pPr algn="l" rtl="0">
              <a:defRPr/>
            </a:pPr>
            <a:r>
              <a:rPr lang="en-US" b="1" dirty="0" smtClean="0">
                <a:latin typeface="Avenir Roman"/>
                <a:ea typeface="Avenir Roman"/>
                <a:cs typeface="Avenir Roman"/>
              </a:rPr>
              <a:t>DLR, Bonn, Germany</a:t>
            </a:r>
            <a:endParaRPr lang="en-US" sz="1000" b="1" dirty="0" smtClean="0">
              <a:latin typeface="Avenir Roman"/>
              <a:ea typeface="Avenir Roman"/>
              <a:cs typeface="Avenir Roman"/>
            </a:endParaRPr>
          </a:p>
          <a:p>
            <a:pPr algn="l" rtl="0">
              <a:defRPr/>
            </a:pPr>
            <a:r>
              <a:rPr lang="en-US" sz="1000" b="1" dirty="0" smtClean="0">
                <a:latin typeface="Avenir Roman"/>
                <a:ea typeface="Avenir Roman"/>
                <a:cs typeface="Avenir Roman"/>
              </a:rPr>
              <a:t>September 23</a:t>
            </a:r>
            <a:r>
              <a:rPr lang="en-US" sz="1000" b="1" baseline="30000" dirty="0" smtClean="0">
                <a:latin typeface="Avenir Roman"/>
                <a:ea typeface="Avenir Roman"/>
                <a:cs typeface="Avenir Roman"/>
              </a:rPr>
              <a:t>rd</a:t>
            </a:r>
            <a:r>
              <a:rPr lang="en-US" sz="1000" b="1" dirty="0" smtClean="0">
                <a:latin typeface="Avenir Roman"/>
                <a:ea typeface="Avenir Roman"/>
                <a:cs typeface="Avenir Roman"/>
              </a:rPr>
              <a:t>-25</a:t>
            </a:r>
            <a:r>
              <a:rPr lang="en-US" sz="1000" b="1" baseline="30000" dirty="0" smtClean="0">
                <a:latin typeface="Avenir Roman"/>
                <a:ea typeface="Avenir Roman"/>
                <a:cs typeface="Avenir Roman"/>
              </a:rPr>
              <a:t>th</a:t>
            </a:r>
            <a:r>
              <a:rPr lang="en-US" sz="1000" b="1" dirty="0" smtClean="0">
                <a:latin typeface="Avenir Roman"/>
                <a:ea typeface="Avenir Roman"/>
                <a:cs typeface="Avenir Roman"/>
              </a:rPr>
              <a:t> 2015</a:t>
            </a:r>
            <a:endParaRPr lang="en-US" sz="1000" dirty="0" smtClean="0">
              <a:latin typeface="Avenir Roman"/>
              <a:ea typeface="Avenir Roman"/>
              <a:cs typeface="Avenir Roman"/>
            </a:endParaRPr>
          </a:p>
          <a:p>
            <a:pPr algn="l" rtl="0"/>
            <a:endParaRPr lang="en-US" dirty="0">
              <a:latin typeface="Avenir Roman"/>
              <a:ea typeface="Avenir Roman"/>
              <a:cs typeface="Avenir Roman"/>
            </a:endParaRPr>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rtl="0"/>
            <a:fld id="{82D36AB3-2316-484A-8EF9-67EFC1B9B32B}" type="slidenum">
              <a:rPr lang="en-US" smtClean="0">
                <a:latin typeface="Avenir Roman"/>
                <a:ea typeface="Avenir Roman"/>
                <a:cs typeface="Avenir Roman"/>
              </a:rPr>
              <a:pPr algn="ctr" rtl="0"/>
              <a:t>‹#›</a:t>
            </a:fld>
            <a:endParaRPr lang="en-US" dirty="0">
              <a:latin typeface="Avenir Roman"/>
              <a:ea typeface="Avenir Roman"/>
              <a:cs typeface="Avenir Roman"/>
            </a:endParaRPr>
          </a:p>
        </p:txBody>
      </p:sp>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rgbClr val="696969"/>
              </a:solidFill>
            </a:endParaRPr>
          </a:p>
        </p:txBody>
      </p:sp>
    </p:spTree>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pPr algn="l" rtl="0"/>
            <a:r>
              <a:rPr lang="en-AU" dirty="0" smtClean="0">
                <a:latin typeface="Avenir Roman"/>
                <a:ea typeface="Avenir Roman"/>
                <a:cs typeface="Avenir Roman"/>
              </a:rPr>
              <a:t>Datacube Training Workshop</a:t>
            </a:r>
            <a:endParaRPr lang="en-AU" dirty="0">
              <a:latin typeface="Avenir Roman"/>
              <a:ea typeface="Avenir Roman"/>
              <a:cs typeface="Avenir Roman"/>
            </a:endParaRPr>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lgn="l" rtl="0">
              <a:defRPr/>
            </a:pPr>
            <a:r>
              <a:rPr lang="en-US" b="1" smtClean="0">
                <a:latin typeface="Avenir Roman"/>
                <a:ea typeface="Avenir Roman"/>
                <a:cs typeface="Avenir Roman"/>
              </a:rPr>
              <a:t>SDCG-8</a:t>
            </a:r>
          </a:p>
          <a:p>
            <a:pPr algn="l" rtl="0">
              <a:defRPr/>
            </a:pPr>
            <a:r>
              <a:rPr lang="en-US" b="1" smtClean="0">
                <a:latin typeface="Avenir Roman"/>
                <a:ea typeface="Avenir Roman"/>
                <a:cs typeface="Avenir Roman"/>
              </a:rPr>
              <a:t>DLR, Bonn, Germany</a:t>
            </a:r>
            <a:endParaRPr lang="en-US" sz="1000" b="1" smtClean="0">
              <a:latin typeface="Avenir Roman"/>
              <a:ea typeface="Avenir Roman"/>
              <a:cs typeface="Avenir Roman"/>
            </a:endParaRPr>
          </a:p>
          <a:p>
            <a:pPr algn="l" rtl="0">
              <a:defRPr/>
            </a:pPr>
            <a:r>
              <a:rPr lang="en-US" sz="1000" b="1" smtClean="0">
                <a:latin typeface="Avenir Roman"/>
                <a:ea typeface="Avenir Roman"/>
                <a:cs typeface="Avenir Roman"/>
              </a:rPr>
              <a:t>September 23</a:t>
            </a:r>
            <a:r>
              <a:rPr lang="en-US" sz="1000" b="1" baseline="30000" smtClean="0">
                <a:latin typeface="Avenir Roman"/>
                <a:ea typeface="Avenir Roman"/>
                <a:cs typeface="Avenir Roman"/>
              </a:rPr>
              <a:t>rd</a:t>
            </a:r>
            <a:r>
              <a:rPr lang="en-US" sz="1000" b="1" smtClean="0">
                <a:latin typeface="Avenir Roman"/>
                <a:ea typeface="Avenir Roman"/>
                <a:cs typeface="Avenir Roman"/>
              </a:rPr>
              <a:t>-25</a:t>
            </a:r>
            <a:r>
              <a:rPr lang="en-US" sz="1000" b="1" baseline="30000" smtClean="0">
                <a:latin typeface="Avenir Roman"/>
                <a:ea typeface="Avenir Roman"/>
                <a:cs typeface="Avenir Roman"/>
              </a:rPr>
              <a:t>th</a:t>
            </a:r>
            <a:r>
              <a:rPr lang="en-US" sz="1000" b="1" smtClean="0">
                <a:latin typeface="Avenir Roman"/>
                <a:ea typeface="Avenir Roman"/>
                <a:cs typeface="Avenir Roman"/>
              </a:rPr>
              <a:t> 2015</a:t>
            </a:r>
            <a:endParaRPr lang="en-US" sz="1000" smtClean="0">
              <a:latin typeface="Avenir Roman"/>
              <a:ea typeface="Avenir Roman"/>
              <a:cs typeface="Avenir Roman"/>
            </a:endParaRPr>
          </a:p>
          <a:p>
            <a:pPr algn="l" rtl="0"/>
            <a:endParaRPr lang="en-US">
              <a:latin typeface="Avenir Roman"/>
              <a:ea typeface="Avenir Roman"/>
              <a:cs typeface="Avenir Roman"/>
            </a:endParaRPr>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rtl="0"/>
            <a:fld id="{82D36AB3-2316-484A-8EF9-67EFC1B9B32B}" type="slidenum">
              <a:rPr lang="en-US" smtClean="0">
                <a:latin typeface="Avenir Roman"/>
                <a:ea typeface="Avenir Roman"/>
                <a:cs typeface="Avenir Roman"/>
              </a:rPr>
              <a:pPr algn="ctr" rtl="0"/>
              <a:t>‹#›</a:t>
            </a:fld>
            <a:endParaRPr lang="en-US">
              <a:latin typeface="Avenir Roman"/>
              <a:ea typeface="Avenir Roman"/>
              <a:cs typeface="Avenir Roman"/>
            </a:endParaRPr>
          </a:p>
        </p:txBody>
      </p:sp>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srgbClr val="696969"/>
              </a:solidFill>
            </a:endParaRPr>
          </a:p>
        </p:txBody>
      </p:sp>
    </p:spTree>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 name="Rectangle 2"/>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pPr algn="l" rtl="0"/>
            <a:r>
              <a:rPr lang="en-AU" smtClean="0">
                <a:latin typeface="Avenir Roman"/>
                <a:ea typeface="Avenir Roman"/>
                <a:cs typeface="Avenir Roman"/>
              </a:rPr>
              <a:t>Datacube Training Workshop</a:t>
            </a:r>
            <a:endParaRPr lang="en-AU">
              <a:latin typeface="Avenir Roman"/>
              <a:ea typeface="Avenir Roman"/>
              <a:cs typeface="Avenir Roman"/>
            </a:endParaRPr>
          </a:p>
        </p:txBody>
      </p:sp>
    </p:spTree>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smtClean="0"/>
              <a:t>Datacube Training Workshop</a:t>
            </a:r>
            <a:endParaRPr lang="en-AU"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err="1" smtClean="0"/>
              <a:t>Datacube</a:t>
            </a:r>
            <a:r>
              <a:rPr lang="en-AU" dirty="0" smtClean="0"/>
              <a:t> Training Workshop</a:t>
            </a:r>
            <a:endParaRPr lang="en-AU" dirty="0"/>
          </a:p>
        </p:txBody>
      </p:sp>
    </p:spTree>
    <p:extLst>
      <p:ext uri="{BB962C8B-B14F-4D97-AF65-F5344CB8AC3E}">
        <p14:creationId xmlns:p14="http://schemas.microsoft.com/office/powerpoint/2010/main" val="41486943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pPr lvl="0"/>
            <a:r>
              <a:rPr lang="en-US" noProof="0" smtClean="0"/>
              <a:t>Click to edit Master title style</a:t>
            </a:r>
            <a:endParaRPr lang="en-AU" noProof="0" smtClean="0"/>
          </a:p>
        </p:txBody>
      </p:sp>
      <p:sp>
        <p:nvSpPr>
          <p:cNvPr id="38605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lvl1pPr>
          </a:lstStyle>
          <a:p>
            <a:pPr lvl="0"/>
            <a:r>
              <a:rPr lang="en-US" noProof="0" smtClean="0"/>
              <a:t>Click to edit Master subtitle style</a:t>
            </a:r>
            <a:endParaRPr lang="en-AU" noProof="0" smtClean="0"/>
          </a:p>
        </p:txBody>
      </p:sp>
    </p:spTree>
    <p:extLst>
      <p:ext uri="{BB962C8B-B14F-4D97-AF65-F5344CB8AC3E}">
        <p14:creationId xmlns:p14="http://schemas.microsoft.com/office/powerpoint/2010/main" val="2452480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703041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115227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60482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389731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r>
              <a:rPr lang="en-AU" dirty="0" err="1" smtClean="0">
                <a:solidFill>
                  <a:srgbClr val="FFFFFF"/>
                </a:solidFill>
              </a:rPr>
              <a:t>Datacube</a:t>
            </a:r>
            <a:r>
              <a:rPr lang="en-AU" dirty="0" smtClean="0">
                <a:solidFill>
                  <a:srgbClr val="FFFFFF"/>
                </a:solidFill>
              </a:rPr>
              <a:t> Training Workshop</a:t>
            </a:r>
            <a:endParaRPr lang="en-AU" dirty="0">
              <a:solidFill>
                <a:srgbClr val="FFFFFF"/>
              </a:solidFill>
            </a:endParaRPr>
          </a:p>
        </p:txBody>
      </p:sp>
    </p:spTree>
    <p:extLst>
      <p:ext uri="{BB962C8B-B14F-4D97-AF65-F5344CB8AC3E}">
        <p14:creationId xmlns:p14="http://schemas.microsoft.com/office/powerpoint/2010/main" val="1731989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3.xml"/><Relationship Id="rId5"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4.xml"/><Relationship Id="rId6" Type="http://schemas.openxmlformats.org/officeDocument/2006/relationships/image" Target="../media/image1.jpe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1.jpeg"/><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415925"/>
            <a:ext cx="8229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smtClean="0"/>
          </a:p>
        </p:txBody>
      </p:sp>
      <p:sp>
        <p:nvSpPr>
          <p:cNvPr id="385027" name="Rectangle 3"/>
          <p:cNvSpPr>
            <a:spLocks noGrp="1" noChangeArrowheads="1"/>
          </p:cNvSpPr>
          <p:nvPr>
            <p:ph type="body" idx="1"/>
          </p:nvPr>
        </p:nvSpPr>
        <p:spPr bwMode="auto">
          <a:xfrm>
            <a:off x="457200" y="981075"/>
            <a:ext cx="8229600" cy="5256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385028" name="Rectangle 4"/>
          <p:cNvSpPr>
            <a:spLocks noGrp="1" noChangeArrowheads="1"/>
          </p:cNvSpPr>
          <p:nvPr>
            <p:ph type="ftr" sz="quarter" idx="3"/>
          </p:nvPr>
        </p:nvSpPr>
        <p:spPr bwMode="auto">
          <a:xfrm>
            <a:off x="4284663" y="6459538"/>
            <a:ext cx="4751387" cy="414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pPr defTabSz="914400" rtl="0" fontAlgn="base">
              <a:spcAft>
                <a:spcPct val="0"/>
              </a:spcAft>
            </a:pPr>
            <a:r>
              <a:rPr lang="en-AU" kern="1200" smtClean="0">
                <a:solidFill>
                  <a:srgbClr val="FFFFFF"/>
                </a:solidFill>
                <a:latin typeface="Arial" charset="0"/>
                <a:ea typeface="+mn-ea"/>
                <a:cs typeface="+mn-cs"/>
              </a:rPr>
              <a:t>Phone: +61 2 6249 9111</a:t>
            </a:r>
          </a:p>
          <a:p>
            <a:pPr defTabSz="914400" rtl="0" fontAlgn="base">
              <a:spcAft>
                <a:spcPct val="0"/>
              </a:spcAft>
            </a:pPr>
            <a:r>
              <a:rPr lang="en-AU" kern="1200" smtClean="0">
                <a:solidFill>
                  <a:srgbClr val="FFFFFF"/>
                </a:solidFill>
                <a:latin typeface="Arial" charset="0"/>
                <a:ea typeface="+mn-ea"/>
                <a:cs typeface="+mn-cs"/>
              </a:rPr>
              <a:t>Web: www.ga.gov.au</a:t>
            </a:r>
          </a:p>
          <a:p>
            <a:pPr defTabSz="914400" rtl="0" fontAlgn="base">
              <a:spcAft>
                <a:spcPct val="0"/>
              </a:spcAft>
            </a:pPr>
            <a:r>
              <a:rPr lang="en-AU" kern="1200" smtClean="0">
                <a:solidFill>
                  <a:srgbClr val="FFFFFF"/>
                </a:solidFill>
                <a:latin typeface="Arial" charset="0"/>
                <a:ea typeface="+mn-ea"/>
                <a:cs typeface="+mn-cs"/>
              </a:rPr>
              <a:t>Email: feedback@ga.gov.au</a:t>
            </a:r>
          </a:p>
          <a:p>
            <a:pPr defTabSz="914400" rtl="0" fontAlgn="base">
              <a:spcAft>
                <a:spcPct val="0"/>
              </a:spcAft>
            </a:pPr>
            <a:r>
              <a:rPr lang="en-AU" kern="1200" smtClean="0">
                <a:solidFill>
                  <a:srgbClr val="FFFFFF"/>
                </a:solidFill>
                <a:latin typeface="Arial" charset="0"/>
                <a:ea typeface="+mn-ea"/>
                <a:cs typeface="+mn-cs"/>
              </a:rPr>
              <a:t>Address: Cnr Jerrabomberra Avenue and Hindmarsh Drive, Symonston ACT 2609</a:t>
            </a:r>
          </a:p>
          <a:p>
            <a:pPr defTabSz="914400" rtl="0" fontAlgn="base">
              <a:spcAft>
                <a:spcPct val="0"/>
              </a:spcAft>
            </a:pPr>
            <a:r>
              <a:rPr lang="en-AU" kern="1200" smtClean="0">
                <a:solidFill>
                  <a:srgbClr val="FFFFFF"/>
                </a:solidFill>
                <a:latin typeface="Arial" charset="0"/>
                <a:ea typeface="+mn-ea"/>
                <a:cs typeface="+mn-cs"/>
              </a:rPr>
              <a:t>Postal Address: GPO Box 378, Canberra ACT 2601</a:t>
            </a:r>
            <a:endParaRPr lang="en-AU" kern="1200">
              <a:solidFill>
                <a:srgbClr val="FFFFFF"/>
              </a:solidFill>
              <a:latin typeface="Arial" charset="0"/>
              <a:ea typeface="+mn-ea"/>
              <a:cs typeface="+mn-cs"/>
            </a:endParaRPr>
          </a:p>
        </p:txBody>
      </p:sp>
    </p:spTree>
    <p:extLst>
      <p:ext uri="{BB962C8B-B14F-4D97-AF65-F5344CB8AC3E}">
        <p14:creationId xmlns:p14="http://schemas.microsoft.com/office/powerpoint/2010/main" val="326880378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sldNum="0" hdr="0" dt="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8288" algn="l" rtl="0" eaLnBrk="1" fontAlgn="base" hangingPunct="1">
        <a:spcBef>
          <a:spcPct val="25000"/>
        </a:spcBef>
        <a:spcAft>
          <a:spcPct val="0"/>
        </a:spcAft>
        <a:buFont typeface="Arial" charset="0"/>
        <a:buChar char="–"/>
        <a:defRPr sz="2000">
          <a:solidFill>
            <a:srgbClr val="4D4D4D"/>
          </a:solidFill>
          <a:latin typeface="+mn-lt"/>
        </a:defRPr>
      </a:lvl3pPr>
      <a:lvl4pPr marL="1350963" indent="-271463" algn="l" rtl="0" eaLnBrk="1" fontAlgn="base" hangingPunct="1">
        <a:spcBef>
          <a:spcPct val="25000"/>
        </a:spcBef>
        <a:spcAft>
          <a:spcPct val="0"/>
        </a:spcAft>
        <a:buChar char="•"/>
        <a:defRPr sz="2000">
          <a:solidFill>
            <a:srgbClr val="4D4D4D"/>
          </a:solidFill>
          <a:latin typeface="+mn-lt"/>
        </a:defRPr>
      </a:lvl4pPr>
      <a:lvl5pPr marL="1792288" indent="-261938" algn="l" rtl="0" eaLnBrk="1" fontAlgn="base" hangingPunct="1">
        <a:spcBef>
          <a:spcPct val="25000"/>
        </a:spcBef>
        <a:spcAft>
          <a:spcPct val="0"/>
        </a:spcAft>
        <a:buFont typeface="Arial" charset="0"/>
        <a:buChar char="–"/>
        <a:defRPr sz="2000">
          <a:solidFill>
            <a:srgbClr val="4D4D4D"/>
          </a:solidFill>
          <a:latin typeface="+mn-lt"/>
        </a:defRPr>
      </a:lvl5pPr>
      <a:lvl6pPr marL="2249488" indent="-261938" algn="l" rtl="0" eaLnBrk="1" fontAlgn="base" hangingPunct="1">
        <a:spcBef>
          <a:spcPct val="25000"/>
        </a:spcBef>
        <a:spcAft>
          <a:spcPct val="0"/>
        </a:spcAft>
        <a:buFont typeface="Arial" charset="0"/>
        <a:buChar char="–"/>
        <a:defRPr sz="2000">
          <a:solidFill>
            <a:srgbClr val="4D4D4D"/>
          </a:solidFill>
          <a:latin typeface="+mn-lt"/>
        </a:defRPr>
      </a:lvl6pPr>
      <a:lvl7pPr marL="2706688" indent="-261938" algn="l" rtl="0" eaLnBrk="1" fontAlgn="base" hangingPunct="1">
        <a:spcBef>
          <a:spcPct val="25000"/>
        </a:spcBef>
        <a:spcAft>
          <a:spcPct val="0"/>
        </a:spcAft>
        <a:buFont typeface="Arial" charset="0"/>
        <a:buChar char="–"/>
        <a:defRPr sz="2000">
          <a:solidFill>
            <a:srgbClr val="4D4D4D"/>
          </a:solidFill>
          <a:latin typeface="+mn-lt"/>
        </a:defRPr>
      </a:lvl7pPr>
      <a:lvl8pPr marL="3163888" indent="-261938" algn="l" rtl="0" eaLnBrk="1" fontAlgn="base" hangingPunct="1">
        <a:spcBef>
          <a:spcPct val="25000"/>
        </a:spcBef>
        <a:spcAft>
          <a:spcPct val="0"/>
        </a:spcAft>
        <a:buFont typeface="Arial" charset="0"/>
        <a:buChar char="–"/>
        <a:defRPr sz="2000">
          <a:solidFill>
            <a:srgbClr val="4D4D4D"/>
          </a:solidFill>
          <a:latin typeface="+mn-lt"/>
        </a:defRPr>
      </a:lvl8pPr>
      <a:lvl9pPr marL="3621088" indent="-26193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latin typeface="Avenir Roman"/>
              <a:ea typeface="Avenir Roman"/>
              <a:cs typeface="Avenir Roman"/>
            </a:endParaRPr>
          </a:p>
        </p:txBody>
      </p:sp>
    </p:spTree>
    <p:extLst>
      <p:ext uri="{BB962C8B-B14F-4D97-AF65-F5344CB8AC3E}">
        <p14:creationId xmlns:p14="http://schemas.microsoft.com/office/powerpoint/2010/main" val="17776680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a:latin typeface="Avenir Roman"/>
              <a:ea typeface="Avenir Roman"/>
              <a:cs typeface="Avenir Roman"/>
            </a:endParaRPr>
          </a:p>
        </p:txBody>
      </p:sp>
    </p:spTree>
    <p:extLst>
      <p:ext uri="{BB962C8B-B14F-4D97-AF65-F5344CB8AC3E}">
        <p14:creationId xmlns:p14="http://schemas.microsoft.com/office/powerpoint/2010/main" val="17359284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414351821"/>
      </p:ext>
    </p:extLst>
  </p:cSld>
  <p:clrMap bg1="lt1" tx1="dk1" bg2="lt2" tx2="dk2" accent1="accent1" accent2="accent2" accent3="accent3" accent4="accent4" accent5="accent5" accent6="accent6" hlink="hlink" folHlink="folHlink"/>
  <p:sldLayoutIdLst>
    <p:sldLayoutId id="2147483682" r:id="rId1"/>
    <p:sldLayoutId id="2147483684"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tinyurl.com/datacubeui" TargetMode="Externa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jp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7.xml"/><Relationship Id="rId5" Type="http://schemas.openxmlformats.org/officeDocument/2006/relationships/image" Target="../media/image15.jpg"/><Relationship Id="rId6"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533400" y="1524000"/>
            <a:ext cx="8305800"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smtClean="0">
                <a:solidFill>
                  <a:srgbClr val="FFFFFF"/>
                </a:solidFill>
              </a:rPr>
              <a:t>SEO Report to WGISS</a:t>
            </a:r>
            <a:br>
              <a:rPr lang="en-US" sz="3600" b="1" dirty="0" smtClean="0">
                <a:solidFill>
                  <a:srgbClr val="FFFFFF"/>
                </a:solidFill>
              </a:rPr>
            </a:br>
            <a:endParaRPr sz="3600" b="1" dirty="0">
              <a:solidFill>
                <a:srgbClr val="FFFFFF"/>
              </a:solidFill>
            </a:endParaRPr>
          </a:p>
        </p:txBody>
      </p:sp>
      <p:sp>
        <p:nvSpPr>
          <p:cNvPr id="11" name="Shape 11"/>
          <p:cNvSpPr/>
          <p:nvPr/>
        </p:nvSpPr>
        <p:spPr>
          <a:xfrm>
            <a:off x="533400" y="2667000"/>
            <a:ext cx="5029200"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defRPr>
                <a:solidFill>
                  <a:srgbClr val="000000"/>
                </a:solidFill>
              </a:defRPr>
            </a:pPr>
            <a:r>
              <a:rPr lang="en-US" sz="2000" dirty="0">
                <a:solidFill>
                  <a:srgbClr val="FFFFFF"/>
                </a:solidFill>
                <a:latin typeface="Arial Bold"/>
                <a:ea typeface="Arial Bold"/>
                <a:cs typeface="Arial Bold"/>
                <a:sym typeface="Arial Bold"/>
              </a:rPr>
              <a:t>Brian Killough</a:t>
            </a:r>
            <a:br>
              <a:rPr lang="en-US" sz="2000" dirty="0">
                <a:solidFill>
                  <a:srgbClr val="FFFFFF"/>
                </a:solidFill>
                <a:latin typeface="Arial Bold"/>
                <a:ea typeface="Arial Bold"/>
                <a:cs typeface="Arial Bold"/>
                <a:sym typeface="Arial Bold"/>
              </a:rPr>
            </a:br>
            <a:r>
              <a:rPr lang="en-US" sz="2000" dirty="0">
                <a:solidFill>
                  <a:srgbClr val="FFFFFF"/>
                </a:solidFill>
                <a:latin typeface="Arial Bold"/>
                <a:ea typeface="Arial Bold"/>
                <a:cs typeface="Arial Bold"/>
                <a:sym typeface="Arial Bold"/>
              </a:rPr>
              <a:t>CEOS Systems Engineering Office (SEO)</a:t>
            </a:r>
            <a:endParaRPr lang="en-US" sz="2000" dirty="0" smtClean="0">
              <a:solidFill>
                <a:srgbClr val="FFFFFF"/>
              </a:solidFill>
              <a:latin typeface="Arial Bold"/>
              <a:ea typeface="Arial Bold"/>
              <a:cs typeface="Arial Bold"/>
              <a:sym typeface="Arial Bold"/>
            </a:endParaRPr>
          </a:p>
          <a:p>
            <a:pPr lvl="0" defTabSz="914400">
              <a:defRPr>
                <a:solidFill>
                  <a:srgbClr val="000000"/>
                </a:solidFill>
              </a:defRPr>
            </a:pPr>
            <a:endParaRPr lang="en-US"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smtClean="0">
                <a:solidFill>
                  <a:srgbClr val="FFFFFF"/>
                </a:solidFill>
                <a:latin typeface="Arial Bold"/>
                <a:ea typeface="Arial Bold"/>
                <a:cs typeface="Arial Bold"/>
                <a:sym typeface="Arial Bold"/>
              </a:rPr>
              <a:t>WGISS-43 </a:t>
            </a:r>
            <a:r>
              <a:rPr lang="en-US" sz="2000" dirty="0">
                <a:solidFill>
                  <a:srgbClr val="FFFFFF"/>
                </a:solidFill>
                <a:latin typeface="Arial Bold"/>
                <a:ea typeface="Arial Bold"/>
                <a:cs typeface="Arial Bold"/>
                <a:sym typeface="Arial Bold"/>
              </a:rPr>
              <a:t>Meeting</a:t>
            </a:r>
            <a:endParaRPr sz="2000" dirty="0">
              <a:solidFill>
                <a:srgbClr val="FFFFFF"/>
              </a:solidFill>
              <a:latin typeface="Arial Bold"/>
              <a:ea typeface="Arial Bold"/>
              <a:cs typeface="Arial Bold"/>
              <a:sym typeface="Arial Bold"/>
            </a:endParaRPr>
          </a:p>
          <a:p>
            <a:pPr lvl="0" defTabSz="914400">
              <a:defRPr>
                <a:solidFill>
                  <a:srgbClr val="000000"/>
                </a:solidFill>
              </a:defRPr>
            </a:pPr>
            <a:r>
              <a:rPr lang="en-US" sz="2000" dirty="0" smtClean="0">
                <a:solidFill>
                  <a:srgbClr val="FFFFFF"/>
                </a:solidFill>
                <a:latin typeface="Arial Bold"/>
                <a:ea typeface="Arial Bold"/>
                <a:cs typeface="Arial Bold"/>
                <a:sym typeface="Arial Bold"/>
              </a:rPr>
              <a:t>April 3</a:t>
            </a:r>
            <a:r>
              <a:rPr lang="en-US" sz="2000" dirty="0">
                <a:solidFill>
                  <a:srgbClr val="FFFFFF"/>
                </a:solidFill>
                <a:latin typeface="Arial Bold"/>
                <a:ea typeface="Arial Bold"/>
                <a:cs typeface="Arial Bold"/>
                <a:sym typeface="Arial Bold"/>
              </a:rPr>
              <a:t>,</a:t>
            </a:r>
            <a:r>
              <a:rPr lang="en-US" sz="2000" dirty="0" smtClean="0">
                <a:solidFill>
                  <a:srgbClr val="FFFFFF"/>
                </a:solidFill>
                <a:latin typeface="Arial Bold"/>
                <a:ea typeface="Arial Bold"/>
                <a:cs typeface="Arial Bold"/>
                <a:sym typeface="Arial Bold"/>
              </a:rPr>
              <a:t> 2017</a:t>
            </a:r>
            <a:endParaRPr sz="2000" dirty="0">
              <a:solidFill>
                <a:srgbClr val="FFFFFF"/>
              </a:solidFill>
              <a:latin typeface="Arial Bold"/>
              <a:ea typeface="Arial Bold"/>
              <a:cs typeface="Arial Bold"/>
              <a:sym typeface="Arial Bold"/>
            </a:endParaRPr>
          </a:p>
        </p:txBody>
      </p:sp>
      <p:pic>
        <p:nvPicPr>
          <p:cNvPr id="12" name="ceos_logo.png"/>
          <p:cNvPicPr/>
          <p:nvPr/>
        </p:nvPicPr>
        <p:blipFill>
          <a:blip r:embed="rId2">
            <a:extLst/>
          </a:blip>
          <a:stretch>
            <a:fillRect/>
          </a:stretch>
        </p:blipFill>
        <p:spPr>
          <a:xfrm>
            <a:off x="533400" y="304800"/>
            <a:ext cx="2507906" cy="9931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230674"/>
            <a:ext cx="5486400" cy="836126"/>
          </a:xfrm>
        </p:spPr>
        <p:txBody>
          <a:bodyPr wrap="square">
            <a:spAutoFit/>
          </a:bodyPr>
          <a:lstStyle/>
          <a:p>
            <a:pPr algn="l" eaLnBrk="1" hangingPunct="1">
              <a:lnSpc>
                <a:spcPts val="2920"/>
              </a:lnSpc>
            </a:pPr>
            <a:r>
              <a:rPr lang="en-US" sz="3600" b="1" dirty="0" smtClean="0">
                <a:latin typeface="Tahoma" charset="0"/>
                <a:ea typeface="ＭＳ Ｐゴシック" charset="0"/>
                <a:cs typeface="ＭＳ Ｐゴシック" charset="0"/>
              </a:rPr>
              <a:t>Data </a:t>
            </a:r>
            <a:r>
              <a:rPr lang="en-US" sz="3600" b="1" dirty="0">
                <a:latin typeface="Tahoma" charset="0"/>
                <a:ea typeface="ＭＳ Ｐゴシック" charset="0"/>
                <a:cs typeface="ＭＳ Ｐゴシック" charset="0"/>
              </a:rPr>
              <a:t>Cube </a:t>
            </a:r>
            <a:r>
              <a:rPr lang="en-US" sz="3600" b="1" dirty="0" smtClean="0">
                <a:latin typeface="Tahoma" charset="0"/>
                <a:ea typeface="ＭＳ Ｐゴシック" charset="0"/>
                <a:cs typeface="ＭＳ Ｐゴシック" charset="0"/>
              </a:rPr>
              <a:t>Prototypes</a:t>
            </a:r>
            <a:br>
              <a:rPr lang="en-US" sz="3600" b="1" dirty="0" smtClean="0">
                <a:latin typeface="Tahoma" charset="0"/>
                <a:ea typeface="ＭＳ Ｐゴシック" charset="0"/>
                <a:cs typeface="ＭＳ Ｐゴシック" charset="0"/>
              </a:rPr>
            </a:br>
            <a:r>
              <a:rPr lang="en-US" sz="2400" i="1" dirty="0" smtClean="0">
                <a:latin typeface="Tahoma" charset="0"/>
                <a:ea typeface="ＭＳ Ｐゴシック" charset="0"/>
                <a:cs typeface="ＭＳ Ｐゴシック" charset="0"/>
              </a:rPr>
              <a:t>The Road to 20</a:t>
            </a:r>
            <a:endParaRPr lang="en-US" sz="2000" i="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3" name="Picture 2"/>
          <p:cNvPicPr>
            <a:picLocks noChangeAspect="1"/>
          </p:cNvPicPr>
          <p:nvPr/>
        </p:nvPicPr>
        <p:blipFill>
          <a:blip r:embed="rId3"/>
          <a:stretch>
            <a:fillRect/>
          </a:stretch>
        </p:blipFill>
        <p:spPr>
          <a:xfrm>
            <a:off x="228600" y="1295400"/>
            <a:ext cx="8772469" cy="5397623"/>
          </a:xfrm>
          <a:prstGeom prst="rect">
            <a:avLst/>
          </a:prstGeom>
        </p:spPr>
      </p:pic>
    </p:spTree>
    <p:extLst>
      <p:ext uri="{BB962C8B-B14F-4D97-AF65-F5344CB8AC3E}">
        <p14:creationId xmlns:p14="http://schemas.microsoft.com/office/powerpoint/2010/main" val="78248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301815"/>
            <a:ext cx="5243945" cy="523220"/>
          </a:xfrm>
        </p:spPr>
        <p:txBody>
          <a:bodyPr wrap="square">
            <a:spAutoFit/>
          </a:bodyPr>
          <a:lstStyle/>
          <a:p>
            <a:pPr algn="l" eaLnBrk="1" hangingPunct="1"/>
            <a:r>
              <a:rPr lang="en-US" sz="2800" b="1" dirty="0" smtClean="0">
                <a:latin typeface="Tahoma" charset="0"/>
                <a:ea typeface="ＭＳ Ｐゴシック" charset="0"/>
                <a:cs typeface="ＭＳ Ｐゴシック" charset="0"/>
              </a:rPr>
              <a:t>Sentinel-1 </a:t>
            </a:r>
            <a:r>
              <a:rPr lang="en-US" sz="2800" b="1" smtClean="0">
                <a:latin typeface="Tahoma" charset="0"/>
                <a:ea typeface="ＭＳ Ｐゴシック" charset="0"/>
                <a:cs typeface="ＭＳ Ｐゴシック" charset="0"/>
              </a:rPr>
              <a:t>ARD </a:t>
            </a:r>
            <a:r>
              <a:rPr lang="en-US" sz="2800" b="1" smtClean="0">
                <a:latin typeface="Tahoma" charset="0"/>
                <a:ea typeface="ＭＳ Ｐゴシック" charset="0"/>
                <a:cs typeface="ＭＳ Ｐゴシック" charset="0"/>
              </a:rPr>
              <a:t>Processing</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3" name="Picture 2"/>
          <p:cNvPicPr>
            <a:picLocks noChangeAspect="1"/>
          </p:cNvPicPr>
          <p:nvPr/>
        </p:nvPicPr>
        <p:blipFill>
          <a:blip r:embed="rId3"/>
          <a:stretch>
            <a:fillRect/>
          </a:stretch>
        </p:blipFill>
        <p:spPr>
          <a:xfrm>
            <a:off x="76200" y="1213104"/>
            <a:ext cx="7162800" cy="2260600"/>
          </a:xfrm>
          <a:prstGeom prst="rect">
            <a:avLst/>
          </a:prstGeom>
        </p:spPr>
      </p:pic>
      <p:pic>
        <p:nvPicPr>
          <p:cNvPr id="6" name="Picture 5"/>
          <p:cNvPicPr>
            <a:picLocks noChangeAspect="1"/>
          </p:cNvPicPr>
          <p:nvPr/>
        </p:nvPicPr>
        <p:blipFill>
          <a:blip r:embed="rId4"/>
          <a:stretch>
            <a:fillRect/>
          </a:stretch>
        </p:blipFill>
        <p:spPr>
          <a:xfrm>
            <a:off x="228600" y="3479800"/>
            <a:ext cx="2715479" cy="2514429"/>
          </a:xfrm>
          <a:prstGeom prst="rect">
            <a:avLst/>
          </a:prstGeom>
        </p:spPr>
      </p:pic>
      <p:sp>
        <p:nvSpPr>
          <p:cNvPr id="7" name="Content Placeholder 2"/>
          <p:cNvSpPr txBox="1">
            <a:spLocks/>
          </p:cNvSpPr>
          <p:nvPr/>
        </p:nvSpPr>
        <p:spPr>
          <a:xfrm>
            <a:off x="152400" y="5943600"/>
            <a:ext cx="3048000" cy="914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800" b="1" kern="1200" dirty="0" smtClean="0">
                <a:latin typeface="Calibri" charset="0"/>
                <a:ea typeface="ＭＳ Ｐゴシック" charset="0"/>
                <a:cs typeface="Calibri" charset="0"/>
              </a:rPr>
              <a:t>Unprocessed</a:t>
            </a:r>
            <a:r>
              <a:rPr lang="en-US" sz="1800" kern="1200" dirty="0" smtClean="0">
                <a:latin typeface="Calibri" charset="0"/>
                <a:ea typeface="ＭＳ Ｐゴシック" charset="0"/>
                <a:cs typeface="Calibri" charset="0"/>
              </a:rPr>
              <a:t> - </a:t>
            </a:r>
            <a:r>
              <a:rPr lang="en-US" sz="1800" kern="1200" smtClean="0">
                <a:latin typeface="Calibri" charset="0"/>
                <a:ea typeface="ＭＳ Ｐゴシック" charset="0"/>
                <a:cs typeface="Calibri" charset="0"/>
              </a:rPr>
              <a:t>VH </a:t>
            </a:r>
            <a:r>
              <a:rPr lang="en-US" sz="1800" kern="1200" smtClean="0">
                <a:latin typeface="Calibri" charset="0"/>
                <a:ea typeface="ＭＳ Ｐゴシック" charset="0"/>
                <a:cs typeface="Calibri" charset="0"/>
              </a:rPr>
              <a:t>Intensity</a:t>
            </a:r>
            <a:br>
              <a:rPr lang="en-US" sz="1800" kern="1200" smtClean="0">
                <a:latin typeface="Calibri" charset="0"/>
                <a:ea typeface="ＭＳ Ｐゴシック" charset="0"/>
                <a:cs typeface="Calibri" charset="0"/>
              </a:rPr>
            </a:br>
            <a:r>
              <a:rPr lang="en-US" sz="1800" kern="1200" smtClean="0">
                <a:latin typeface="Calibri" charset="0"/>
                <a:ea typeface="ＭＳ Ｐゴシック" charset="0"/>
                <a:cs typeface="Calibri" charset="0"/>
              </a:rPr>
              <a:t>Lake</a:t>
            </a:r>
            <a:r>
              <a:rPr lang="en-US" sz="1800" kern="1200" dirty="0" smtClean="0">
                <a:latin typeface="Calibri" charset="0"/>
                <a:ea typeface="ＭＳ Ｐゴシック" charset="0"/>
                <a:cs typeface="Calibri" charset="0"/>
              </a:rPr>
              <a:t>: Laguna de </a:t>
            </a:r>
            <a:r>
              <a:rPr lang="en-US" sz="1800" kern="1200" smtClean="0">
                <a:latin typeface="Calibri" charset="0"/>
                <a:ea typeface="ＭＳ Ｐゴシック" charset="0"/>
                <a:cs typeface="Calibri" charset="0"/>
              </a:rPr>
              <a:t>Tota </a:t>
            </a:r>
            <a:r>
              <a:rPr lang="en-US" sz="1800" kern="1200" smtClean="0">
                <a:latin typeface="Calibri" charset="0"/>
                <a:ea typeface="ＭＳ Ｐゴシック" charset="0"/>
                <a:cs typeface="Calibri" charset="0"/>
              </a:rPr>
              <a:t/>
            </a:r>
            <a:br>
              <a:rPr lang="en-US" sz="1800" kern="1200" smtClean="0">
                <a:latin typeface="Calibri" charset="0"/>
                <a:ea typeface="ＭＳ Ｐゴシック" charset="0"/>
                <a:cs typeface="Calibri" charset="0"/>
              </a:rPr>
            </a:br>
            <a:r>
              <a:rPr lang="en-US" sz="1800" kern="1200" smtClean="0">
                <a:latin typeface="Calibri" charset="0"/>
                <a:ea typeface="ＭＳ Ｐゴシック" charset="0"/>
                <a:cs typeface="Calibri" charset="0"/>
              </a:rPr>
              <a:t>Location</a:t>
            </a:r>
            <a:r>
              <a:rPr lang="en-US" sz="1800" kern="1200" dirty="0" smtClean="0">
                <a:latin typeface="Calibri" charset="0"/>
                <a:ea typeface="ＭＳ Ｐゴシック" charset="0"/>
                <a:cs typeface="Calibri" charset="0"/>
              </a:rPr>
              <a:t>: Sogamoso, Colombia</a:t>
            </a:r>
          </a:p>
        </p:txBody>
      </p:sp>
      <p:pic>
        <p:nvPicPr>
          <p:cNvPr id="8" name="Picture 7"/>
          <p:cNvPicPr>
            <a:picLocks noChangeAspect="1"/>
          </p:cNvPicPr>
          <p:nvPr/>
        </p:nvPicPr>
        <p:blipFill>
          <a:blip r:embed="rId5"/>
          <a:stretch>
            <a:fillRect/>
          </a:stretch>
        </p:blipFill>
        <p:spPr>
          <a:xfrm>
            <a:off x="3390640" y="3491991"/>
            <a:ext cx="2476760" cy="2514600"/>
          </a:xfrm>
          <a:prstGeom prst="rect">
            <a:avLst/>
          </a:prstGeom>
        </p:spPr>
      </p:pic>
      <p:sp>
        <p:nvSpPr>
          <p:cNvPr id="9" name="Content Placeholder 2"/>
          <p:cNvSpPr txBox="1">
            <a:spLocks/>
          </p:cNvSpPr>
          <p:nvPr/>
        </p:nvSpPr>
        <p:spPr>
          <a:xfrm>
            <a:off x="3352800" y="6096000"/>
            <a:ext cx="2514600" cy="609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800" b="1" kern="1200" dirty="0" smtClean="0">
                <a:latin typeface="Calibri" charset="0"/>
                <a:ea typeface="ＭＳ Ｐゴシック" charset="0"/>
                <a:cs typeface="Calibri" charset="0"/>
              </a:rPr>
              <a:t>Steps 1 </a:t>
            </a:r>
            <a:r>
              <a:rPr lang="en-US" sz="1800" b="1" kern="1200" smtClean="0">
                <a:latin typeface="Calibri" charset="0"/>
                <a:ea typeface="ＭＳ Ｐゴシック" charset="0"/>
                <a:cs typeface="Calibri" charset="0"/>
              </a:rPr>
              <a:t>to 6</a:t>
            </a:r>
            <a:r>
              <a:rPr lang="en-US" sz="1800" kern="1200" smtClean="0">
                <a:latin typeface="Calibri" charset="0"/>
                <a:ea typeface="ＭＳ Ｐゴシック" charset="0"/>
                <a:cs typeface="Calibri" charset="0"/>
              </a:rPr>
              <a:t> </a:t>
            </a:r>
            <a:br>
              <a:rPr lang="en-US" sz="1800" kern="1200" smtClean="0">
                <a:latin typeface="Calibri" charset="0"/>
                <a:ea typeface="ＭＳ Ｐゴシック" charset="0"/>
                <a:cs typeface="Calibri" charset="0"/>
              </a:rPr>
            </a:br>
            <a:r>
              <a:rPr lang="en-US" sz="1800" kern="1200" smtClean="0">
                <a:latin typeface="Calibri" charset="0"/>
                <a:ea typeface="ＭＳ Ｐゴシック" charset="0"/>
                <a:cs typeface="Calibri" charset="0"/>
              </a:rPr>
              <a:t>Gamma-0, VH Intensity</a:t>
            </a:r>
            <a:endParaRPr lang="en-US" sz="1800" kern="1200" dirty="0" smtClean="0">
              <a:latin typeface="Calibri" charset="0"/>
              <a:ea typeface="ＭＳ Ｐゴシック" charset="0"/>
              <a:cs typeface="Calibri" charset="0"/>
            </a:endParaRPr>
          </a:p>
        </p:txBody>
      </p:sp>
      <p:pic>
        <p:nvPicPr>
          <p:cNvPr id="10" name="Picture 9"/>
          <p:cNvPicPr>
            <a:picLocks noChangeAspect="1"/>
          </p:cNvPicPr>
          <p:nvPr/>
        </p:nvPicPr>
        <p:blipFill>
          <a:blip r:embed="rId6"/>
          <a:stretch>
            <a:fillRect/>
          </a:stretch>
        </p:blipFill>
        <p:spPr>
          <a:xfrm>
            <a:off x="6166142" y="3491991"/>
            <a:ext cx="2215858" cy="2538165"/>
          </a:xfrm>
          <a:prstGeom prst="rect">
            <a:avLst/>
          </a:prstGeom>
        </p:spPr>
      </p:pic>
      <p:sp>
        <p:nvSpPr>
          <p:cNvPr id="11" name="Content Placeholder 2"/>
          <p:cNvSpPr txBox="1">
            <a:spLocks/>
          </p:cNvSpPr>
          <p:nvPr/>
        </p:nvSpPr>
        <p:spPr>
          <a:xfrm>
            <a:off x="6172200" y="6096000"/>
            <a:ext cx="2819400" cy="6096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None/>
            </a:pPr>
            <a:r>
              <a:rPr lang="en-US" sz="1800" b="1" kern="1200" dirty="0" smtClean="0">
                <a:latin typeface="Calibri" charset="0"/>
                <a:ea typeface="ＭＳ Ｐゴシック" charset="0"/>
                <a:cs typeface="Calibri" charset="0"/>
              </a:rPr>
              <a:t>Step 7 - </a:t>
            </a:r>
            <a:r>
              <a:rPr lang="en-US" sz="1800" kern="1200" dirty="0" smtClean="0">
                <a:latin typeface="Calibri" charset="0"/>
                <a:ea typeface="ＭＳ Ｐゴシック" charset="0"/>
                <a:cs typeface="Calibri" charset="0"/>
              </a:rPr>
              <a:t>Orthorectification</a:t>
            </a:r>
            <a:r>
              <a:rPr lang="en-US" sz="1800" kern="1200" dirty="0" smtClean="0">
                <a:latin typeface="Calibri" charset="0"/>
                <a:ea typeface="ＭＳ Ｐゴシック" charset="0"/>
                <a:cs typeface="Calibri" charset="0"/>
              </a:rPr>
              <a:t> </a:t>
            </a:r>
            <a:br>
              <a:rPr lang="en-US" sz="1800" kern="1200" dirty="0" smtClean="0">
                <a:latin typeface="Calibri" charset="0"/>
                <a:ea typeface="ＭＳ Ｐゴシック" charset="0"/>
                <a:cs typeface="Calibri" charset="0"/>
              </a:rPr>
            </a:br>
            <a:r>
              <a:rPr lang="en-US" sz="1800" kern="1200" dirty="0" smtClean="0">
                <a:latin typeface="Calibri" charset="0"/>
                <a:ea typeface="ＭＳ Ｐゴシック" charset="0"/>
                <a:cs typeface="Calibri" charset="0"/>
              </a:rPr>
              <a:t>Gamma-0, VH, UTM-WRS84</a:t>
            </a:r>
            <a:endParaRPr lang="en-US" sz="1800" kern="12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157223183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1973908" y="253425"/>
            <a:ext cx="5798492" cy="584775"/>
          </a:xfrm>
        </p:spPr>
        <p:txBody>
          <a:bodyPr wrap="square">
            <a:spAutoFit/>
          </a:bodyPr>
          <a:lstStyle/>
          <a:p>
            <a:pPr algn="l" eaLnBrk="1" hangingPunct="1"/>
            <a:r>
              <a:rPr lang="en-US" b="1" smtClean="0">
                <a:latin typeface="Tahoma" charset="0"/>
                <a:ea typeface="ＭＳ Ｐゴシック" charset="0"/>
                <a:cs typeface="ＭＳ Ｐゴシック" charset="0"/>
              </a:rPr>
              <a:t>Interoperability </a:t>
            </a:r>
            <a:r>
              <a:rPr lang="en-US" b="1" dirty="0" smtClean="0">
                <a:latin typeface="Tahoma" charset="0"/>
                <a:ea typeface="ＭＳ Ｐゴシック" charset="0"/>
                <a:cs typeface="ＭＳ Ｐゴシック" charset="0"/>
              </a:rPr>
              <a:t>Test Plans</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7" name="Content Placeholder 2"/>
          <p:cNvSpPr txBox="1">
            <a:spLocks/>
          </p:cNvSpPr>
          <p:nvPr/>
        </p:nvSpPr>
        <p:spPr>
          <a:xfrm>
            <a:off x="304800" y="1447800"/>
            <a:ext cx="8458199" cy="5275434"/>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87338" indent="-287338" algn="l" defTabSz="914400" rtl="0">
              <a:buSzPct val="120000"/>
              <a:buFont typeface="Wingdings" charset="2"/>
              <a:buChar char="§"/>
            </a:pPr>
            <a:r>
              <a:rPr lang="en-US" sz="1800" kern="1200" dirty="0">
                <a:latin typeface="Helvetica"/>
                <a:ea typeface="ＭＳ Ｐゴシック" charset="0"/>
                <a:cs typeface="Calibri" charset="0"/>
              </a:rPr>
              <a:t>D</a:t>
            </a:r>
            <a:r>
              <a:rPr lang="en-US" sz="1800" kern="1200" dirty="0" smtClean="0">
                <a:latin typeface="Helvetica"/>
                <a:ea typeface="ＭＳ Ｐゴシック" charset="0"/>
                <a:cs typeface="Calibri" charset="0"/>
              </a:rPr>
              <a:t>emonstrate Landsat </a:t>
            </a:r>
            <a:r>
              <a:rPr lang="en-US" sz="1800" kern="1200" dirty="0">
                <a:latin typeface="Helvetica"/>
                <a:ea typeface="ＭＳ Ｐゴシック" charset="0"/>
                <a:cs typeface="Calibri" charset="0"/>
              </a:rPr>
              <a:t>7</a:t>
            </a:r>
            <a:r>
              <a:rPr lang="en-US" sz="1800" kern="1200" dirty="0" smtClean="0">
                <a:latin typeface="Helvetica"/>
                <a:ea typeface="ＭＳ Ｐゴシック" charset="0"/>
                <a:cs typeface="Calibri" charset="0"/>
              </a:rPr>
              <a:t>, Landsat 8, </a:t>
            </a:r>
            <a:r>
              <a:rPr lang="en-US" sz="1800" kern="1200" dirty="0" smtClean="0">
                <a:latin typeface="Helvetica"/>
                <a:ea typeface="ＭＳ Ｐゴシック" charset="0"/>
                <a:cs typeface="Calibri" charset="0"/>
              </a:rPr>
              <a:t>Sentinel-1 </a:t>
            </a:r>
            <a:r>
              <a:rPr lang="en-US" sz="1800" kern="1200" dirty="0" smtClean="0">
                <a:latin typeface="Helvetica"/>
                <a:ea typeface="ＭＳ Ｐゴシック" charset="0"/>
                <a:cs typeface="Calibri" charset="0"/>
              </a:rPr>
              <a:t>and </a:t>
            </a:r>
            <a:r>
              <a:rPr lang="en-US" sz="1800" kern="1200" dirty="0" smtClean="0">
                <a:latin typeface="Helvetica"/>
                <a:ea typeface="ＭＳ Ｐゴシック" charset="0"/>
                <a:cs typeface="Calibri" charset="0"/>
              </a:rPr>
              <a:t>ALOS-PALSAR data interoperability in a Vietnam Data Cube.</a:t>
            </a:r>
          </a:p>
          <a:p>
            <a:pPr marL="287338" indent="-287338" algn="l" defTabSz="914400" rtl="0">
              <a:buSzPct val="120000"/>
              <a:buFont typeface="Wingdings" charset="2"/>
              <a:buChar char="§"/>
            </a:pPr>
            <a:r>
              <a:rPr lang="en-US" sz="1800" b="1" kern="1200" dirty="0" smtClean="0">
                <a:latin typeface="Helvetica"/>
                <a:ea typeface="ＭＳ Ｐゴシック" charset="0"/>
                <a:cs typeface="Calibri" charset="0"/>
              </a:rPr>
              <a:t>Sentinel-1 </a:t>
            </a:r>
            <a:r>
              <a:rPr lang="en-US" sz="1800" kern="1200" dirty="0" smtClean="0">
                <a:latin typeface="Helvetica"/>
                <a:ea typeface="ＭＳ Ｐゴシック" charset="0"/>
                <a:cs typeface="Calibri" charset="0"/>
              </a:rPr>
              <a:t>data (10m) will remain in its native EPSG:4326 (WGS 84) projection.</a:t>
            </a:r>
          </a:p>
          <a:p>
            <a:pPr marL="287338" indent="-287338" algn="l" defTabSz="914400" rtl="0">
              <a:buSzPct val="120000"/>
              <a:buFont typeface="Wingdings" charset="2"/>
              <a:buChar char="§"/>
            </a:pPr>
            <a:r>
              <a:rPr lang="en-US" sz="1800" b="1" kern="1200" dirty="0" smtClean="0">
                <a:latin typeface="Helvetica"/>
                <a:ea typeface="ＭＳ Ｐゴシック" charset="0"/>
                <a:cs typeface="Calibri" charset="0"/>
              </a:rPr>
              <a:t>Landsat 7/8 </a:t>
            </a:r>
            <a:r>
              <a:rPr lang="en-US" sz="1800" kern="1200" dirty="0" smtClean="0">
                <a:latin typeface="Helvetica"/>
                <a:ea typeface="ＭＳ Ｐゴシック" charset="0"/>
                <a:cs typeface="Calibri" charset="0"/>
              </a:rPr>
              <a:t>SR </a:t>
            </a:r>
            <a:r>
              <a:rPr lang="en-US" sz="1800" kern="1200" dirty="0" smtClean="0">
                <a:latin typeface="Helvetica"/>
                <a:ea typeface="ＭＳ Ｐゴシック" charset="0"/>
                <a:cs typeface="Calibri" charset="0"/>
              </a:rPr>
              <a:t>data </a:t>
            </a:r>
            <a:r>
              <a:rPr lang="en-US" sz="1800" kern="1200" dirty="0" smtClean="0">
                <a:latin typeface="Helvetica"/>
                <a:ea typeface="ＭＳ Ｐゴシック" charset="0"/>
                <a:cs typeface="Calibri" charset="0"/>
              </a:rPr>
              <a:t>(30m) will </a:t>
            </a:r>
            <a:r>
              <a:rPr lang="en-US" sz="1800" kern="1200" dirty="0" smtClean="0">
                <a:latin typeface="Helvetica"/>
                <a:ea typeface="ＭＳ Ｐゴシック" charset="0"/>
                <a:cs typeface="Calibri" charset="0"/>
              </a:rPr>
              <a:t>be resampled from UTM to EPSG:4326. </a:t>
            </a:r>
          </a:p>
          <a:p>
            <a:pPr marL="287338" indent="-287338" algn="l" defTabSz="914400" rtl="0">
              <a:buSzPct val="120000"/>
              <a:buFont typeface="Wingdings" charset="2"/>
              <a:buChar char="§"/>
            </a:pPr>
            <a:r>
              <a:rPr lang="en-US" sz="1800" b="1" kern="1200" dirty="0" smtClean="0">
                <a:latin typeface="Helvetica"/>
                <a:ea typeface="ＭＳ Ｐゴシック" charset="0"/>
                <a:cs typeface="Calibri" charset="0"/>
              </a:rPr>
              <a:t>ALOS-PALSAR</a:t>
            </a:r>
            <a:r>
              <a:rPr lang="en-US" sz="1800" kern="1200" dirty="0" smtClean="0">
                <a:latin typeface="Helvetica"/>
                <a:ea typeface="ＭＳ Ｐゴシック" charset="0"/>
                <a:cs typeface="Calibri" charset="0"/>
              </a:rPr>
              <a:t> </a:t>
            </a:r>
            <a:r>
              <a:rPr lang="en-US" sz="1800" kern="1200" dirty="0" smtClean="0">
                <a:latin typeface="Helvetica"/>
                <a:ea typeface="ＭＳ Ｐゴシック" charset="0"/>
                <a:cs typeface="Calibri" charset="0"/>
              </a:rPr>
              <a:t>data (25m) will </a:t>
            </a:r>
            <a:r>
              <a:rPr lang="en-US" sz="1800" kern="1200" dirty="0" smtClean="0">
                <a:latin typeface="Helvetica"/>
                <a:ea typeface="ＭＳ Ｐゴシック" charset="0"/>
                <a:cs typeface="Calibri" charset="0"/>
              </a:rPr>
              <a:t>be resampled from </a:t>
            </a:r>
            <a:r>
              <a:rPr lang="en-US" sz="1800" kern="1200" dirty="0" smtClean="0">
                <a:latin typeface="Helvetica"/>
                <a:ea typeface="ＭＳ Ｐゴシック" charset="0"/>
                <a:cs typeface="Calibri" charset="0"/>
              </a:rPr>
              <a:t>25m to 30m resolution and </a:t>
            </a:r>
            <a:r>
              <a:rPr lang="en-US" sz="1800" kern="1200" dirty="0" err="1" smtClean="0">
                <a:latin typeface="Helvetica"/>
                <a:ea typeface="ＭＳ Ｐゴシック" charset="0"/>
                <a:cs typeface="Calibri" charset="0"/>
              </a:rPr>
              <a:t>reprojected</a:t>
            </a:r>
            <a:r>
              <a:rPr lang="en-US" sz="1800" kern="1200" dirty="0" smtClean="0">
                <a:latin typeface="Helvetica"/>
                <a:ea typeface="ＭＳ Ｐゴシック" charset="0"/>
                <a:cs typeface="Calibri" charset="0"/>
              </a:rPr>
              <a:t> from </a:t>
            </a:r>
            <a:r>
              <a:rPr lang="en-US" sz="1800" kern="1200" dirty="0" err="1" smtClean="0">
                <a:latin typeface="Helvetica"/>
                <a:ea typeface="ＭＳ Ｐゴシック" charset="0"/>
                <a:cs typeface="Calibri" charset="0"/>
              </a:rPr>
              <a:t>Lat</a:t>
            </a:r>
            <a:r>
              <a:rPr lang="en-US" sz="1800" kern="1200" dirty="0" smtClean="0">
                <a:latin typeface="Helvetica"/>
                <a:ea typeface="ＭＳ Ｐゴシック" charset="0"/>
                <a:cs typeface="Calibri" charset="0"/>
              </a:rPr>
              <a:t>-Lon </a:t>
            </a:r>
            <a:r>
              <a:rPr lang="en-US" sz="1800" kern="1200" dirty="0" smtClean="0">
                <a:latin typeface="Helvetica"/>
                <a:ea typeface="ＭＳ Ｐゴシック" charset="0"/>
                <a:cs typeface="Calibri" charset="0"/>
              </a:rPr>
              <a:t>(GRS 80) </a:t>
            </a:r>
            <a:r>
              <a:rPr lang="en-US" sz="1800" kern="1200" dirty="0" smtClean="0">
                <a:latin typeface="Helvetica"/>
                <a:ea typeface="ＭＳ Ｐゴシック" charset="0"/>
                <a:cs typeface="Calibri" charset="0"/>
              </a:rPr>
              <a:t>to EPSG:4326 </a:t>
            </a:r>
            <a:r>
              <a:rPr lang="en-US" sz="1800" kern="1200" dirty="0" smtClean="0">
                <a:latin typeface="Helvetica"/>
                <a:ea typeface="ＭＳ Ｐゴシック" charset="0"/>
                <a:cs typeface="Calibri" charset="0"/>
              </a:rPr>
              <a:t>(WGS 84) projection.</a:t>
            </a:r>
          </a:p>
          <a:p>
            <a:pPr marL="287338" indent="-287338" algn="l" defTabSz="914400" rtl="0">
              <a:buSzPct val="120000"/>
              <a:buFont typeface="Wingdings" charset="2"/>
              <a:buChar char="§"/>
            </a:pPr>
            <a:r>
              <a:rPr lang="en-US" sz="1800" kern="1200" dirty="0" smtClean="0">
                <a:latin typeface="Helvetica"/>
                <a:ea typeface="ＭＳ Ｐゴシック" charset="0"/>
                <a:cs typeface="Calibri" charset="0"/>
              </a:rPr>
              <a:t>The first goal is to evaluate the spatial alignment of the 3 datasets within a nested grid data cube. Each Landsat and ALOS pixel should align. </a:t>
            </a:r>
            <a:r>
              <a:rPr lang="en-US" sz="1800" kern="1200" dirty="0" smtClean="0">
                <a:latin typeface="Helvetica"/>
                <a:ea typeface="ＭＳ Ｐゴシック" charset="0"/>
                <a:cs typeface="Calibri" charset="0"/>
              </a:rPr>
              <a:t>There will be nine (9) </a:t>
            </a:r>
            <a:r>
              <a:rPr lang="en-US" sz="1800" kern="1200" dirty="0" smtClean="0">
                <a:latin typeface="Helvetica"/>
                <a:ea typeface="ＭＳ Ｐゴシック" charset="0"/>
                <a:cs typeface="Calibri" charset="0"/>
              </a:rPr>
              <a:t>Sentinel-1 </a:t>
            </a:r>
            <a:r>
              <a:rPr lang="en-US" sz="1800" kern="1200" dirty="0" smtClean="0">
                <a:latin typeface="Helvetica"/>
                <a:ea typeface="ＭＳ Ｐゴシック" charset="0"/>
                <a:cs typeface="Calibri" charset="0"/>
              </a:rPr>
              <a:t>pixels within each Landsat/ALOS pixel</a:t>
            </a:r>
            <a:r>
              <a:rPr lang="en-US" sz="1800" kern="1200" dirty="0" smtClean="0">
                <a:latin typeface="Helvetica"/>
                <a:ea typeface="ＭＳ Ｐゴシック" charset="0"/>
                <a:cs typeface="Calibri" charset="0"/>
              </a:rPr>
              <a:t>. </a:t>
            </a:r>
            <a:r>
              <a:rPr lang="en-US" sz="1800" kern="1200" dirty="0" smtClean="0">
                <a:solidFill>
                  <a:srgbClr val="FF0000"/>
                </a:solidFill>
                <a:latin typeface="Helvetica"/>
                <a:ea typeface="ＭＳ Ｐゴシック" charset="0"/>
                <a:cs typeface="Calibri" charset="0"/>
              </a:rPr>
              <a:t>Preliminary assessment looks good!</a:t>
            </a:r>
            <a:endParaRPr lang="en-US" sz="1800" kern="1200" dirty="0" smtClean="0">
              <a:solidFill>
                <a:srgbClr val="FF0000"/>
              </a:solidFill>
              <a:latin typeface="Helvetica"/>
              <a:ea typeface="ＭＳ Ｐゴシック" charset="0"/>
              <a:cs typeface="Calibri" charset="0"/>
            </a:endParaRPr>
          </a:p>
          <a:p>
            <a:pPr marL="287338" indent="-287338" algn="l" defTabSz="914400" rtl="0">
              <a:buSzPct val="120000"/>
              <a:buFont typeface="Wingdings" charset="2"/>
              <a:buChar char="§"/>
            </a:pPr>
            <a:r>
              <a:rPr lang="en-US" sz="1800" kern="1200" dirty="0" smtClean="0">
                <a:latin typeface="Helvetica"/>
                <a:ea typeface="ＭＳ Ｐゴシック" charset="0"/>
                <a:cs typeface="Calibri" charset="0"/>
              </a:rPr>
              <a:t>The second goal is to conduct </a:t>
            </a:r>
            <a:r>
              <a:rPr lang="en-US" sz="1800" kern="1200" dirty="0">
                <a:latin typeface="Helvetica"/>
                <a:ea typeface="ＭＳ Ｐゴシック" charset="0"/>
                <a:cs typeface="Calibri" charset="0"/>
              </a:rPr>
              <a:t>a water application analysis where we use Landsat (WOFS) compared to machine learning algorithm results for S1 and ALOS. </a:t>
            </a:r>
            <a:r>
              <a:rPr lang="en-US" sz="1800" kern="1200" dirty="0" smtClean="0">
                <a:solidFill>
                  <a:srgbClr val="FF0000"/>
                </a:solidFill>
                <a:latin typeface="Helvetica"/>
                <a:ea typeface="ＭＳ Ｐゴシック" charset="0"/>
                <a:cs typeface="Calibri" charset="0"/>
              </a:rPr>
              <a:t>This will be the focus of a 2017 Summer </a:t>
            </a:r>
            <a:r>
              <a:rPr lang="en-US" sz="1800" kern="1200" dirty="0">
                <a:solidFill>
                  <a:srgbClr val="FF0000"/>
                </a:solidFill>
                <a:latin typeface="Helvetica"/>
                <a:ea typeface="ＭＳ Ｐゴシック" charset="0"/>
                <a:cs typeface="Calibri" charset="0"/>
              </a:rPr>
              <a:t>student </a:t>
            </a:r>
            <a:r>
              <a:rPr lang="en-US" sz="1800" kern="1200" dirty="0" smtClean="0">
                <a:solidFill>
                  <a:srgbClr val="FF0000"/>
                </a:solidFill>
                <a:latin typeface="Helvetica"/>
                <a:ea typeface="ＭＳ Ｐゴシック" charset="0"/>
                <a:cs typeface="Calibri" charset="0"/>
              </a:rPr>
              <a:t>project.</a:t>
            </a:r>
            <a:endParaRPr lang="en-US" sz="1800" kern="1200" dirty="0">
              <a:solidFill>
                <a:srgbClr val="FF0000"/>
              </a:solidFill>
              <a:latin typeface="Helvetica"/>
              <a:ea typeface="ＭＳ Ｐゴシック" charset="0"/>
              <a:cs typeface="Calibri" charset="0"/>
            </a:endParaRPr>
          </a:p>
          <a:p>
            <a:pPr marL="287338" indent="-287338" algn="l" defTabSz="914400" rtl="0">
              <a:buSzPct val="120000"/>
              <a:buFont typeface="Wingdings" charset="2"/>
              <a:buChar char="§"/>
            </a:pPr>
            <a:r>
              <a:rPr lang="en-US" sz="1800" kern="1200" dirty="0" smtClean="0">
                <a:latin typeface="Helvetica"/>
                <a:ea typeface="ＭＳ Ｐゴシック" charset="0"/>
                <a:cs typeface="Calibri" charset="0"/>
              </a:rPr>
              <a:t>Ask WGCV to evaluate RSM geolocation errors after resampling. Users will want to know the impact of resampling and </a:t>
            </a:r>
            <a:r>
              <a:rPr lang="en-US" sz="1800" kern="1200" dirty="0" err="1" smtClean="0">
                <a:latin typeface="Helvetica"/>
                <a:ea typeface="ＭＳ Ｐゴシック" charset="0"/>
                <a:cs typeface="Calibri" charset="0"/>
              </a:rPr>
              <a:t>reprojection</a:t>
            </a:r>
            <a:r>
              <a:rPr lang="en-US" sz="1800" kern="1200" dirty="0" smtClean="0">
                <a:latin typeface="Helvetica"/>
                <a:ea typeface="ＭＳ Ｐゴシック" charset="0"/>
                <a:cs typeface="Calibri" charset="0"/>
              </a:rPr>
              <a:t> on their applications.</a:t>
            </a:r>
          </a:p>
        </p:txBody>
      </p:sp>
    </p:spTree>
    <p:extLst>
      <p:ext uri="{BB962C8B-B14F-4D97-AF65-F5344CB8AC3E}">
        <p14:creationId xmlns:p14="http://schemas.microsoft.com/office/powerpoint/2010/main" val="22837114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65020" y="314980"/>
            <a:ext cx="5402580" cy="523220"/>
          </a:xfrm>
        </p:spPr>
        <p:txBody>
          <a:bodyPr wrap="square">
            <a:spAutoFit/>
          </a:bodyPr>
          <a:lstStyle/>
          <a:p>
            <a:pPr algn="l" eaLnBrk="1" hangingPunct="1"/>
            <a:r>
              <a:rPr lang="en-US" sz="2800" b="1" smtClean="0">
                <a:latin typeface="Tahoma" charset="0"/>
                <a:ea typeface="ＭＳ Ｐゴシック" charset="0"/>
                <a:cs typeface="ＭＳ Ｐゴシック" charset="0"/>
              </a:rPr>
              <a:t>Vietnam Example - Optical</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76200" y="5867400"/>
            <a:ext cx="43434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Landsat </a:t>
            </a:r>
            <a:r>
              <a:rPr lang="en-US" sz="2000">
                <a:solidFill>
                  <a:schemeClr val="tx1"/>
                </a:solidFill>
                <a:latin typeface="Calibri" charset="0"/>
                <a:ea typeface="ＭＳ Ｐゴシック" charset="0"/>
                <a:cs typeface="Calibri" charset="0"/>
              </a:rPr>
              <a:t>7</a:t>
            </a:r>
            <a:r>
              <a:rPr lang="en-US" sz="2000" smtClean="0">
                <a:solidFill>
                  <a:schemeClr val="tx1"/>
                </a:solidFill>
                <a:latin typeface="Calibri" charset="0"/>
                <a:ea typeface="ＭＳ Ｐゴシック" charset="0"/>
                <a:cs typeface="Calibri" charset="0"/>
              </a:rPr>
              <a:t> Median Mosaic </a:t>
            </a:r>
            <a:r>
              <a:rPr lang="en-US" sz="2000" dirty="0" smtClean="0">
                <a:solidFill>
                  <a:schemeClr val="tx1"/>
                </a:solidFill>
                <a:latin typeface="Calibri" charset="0"/>
                <a:ea typeface="ＭＳ Ｐゴシック" charset="0"/>
                <a:cs typeface="Calibri" charset="0"/>
              </a:rPr>
              <a:t>– Year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Bands 5,4,3</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pic>
        <p:nvPicPr>
          <p:cNvPr id="2" name="Picture 1"/>
          <p:cNvPicPr>
            <a:picLocks noChangeAspect="1"/>
          </p:cNvPicPr>
          <p:nvPr/>
        </p:nvPicPr>
        <p:blipFill>
          <a:blip r:embed="rId3"/>
          <a:stretch>
            <a:fillRect/>
          </a:stretch>
        </p:blipFill>
        <p:spPr>
          <a:xfrm>
            <a:off x="152400" y="1415365"/>
            <a:ext cx="4389120" cy="4389120"/>
          </a:xfrm>
          <a:prstGeom prst="rect">
            <a:avLst/>
          </a:prstGeom>
        </p:spPr>
      </p:pic>
      <p:sp>
        <p:nvSpPr>
          <p:cNvPr id="7" name="Content Placeholder 2"/>
          <p:cNvSpPr txBox="1">
            <a:spLocks/>
          </p:cNvSpPr>
          <p:nvPr/>
        </p:nvSpPr>
        <p:spPr>
          <a:xfrm>
            <a:off x="4572000" y="5943600"/>
            <a:ext cx="43434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Landsat </a:t>
            </a:r>
            <a:r>
              <a:rPr lang="en-US" sz="2000" smtClean="0">
                <a:solidFill>
                  <a:schemeClr val="tx1"/>
                </a:solidFill>
                <a:latin typeface="Calibri" charset="0"/>
                <a:ea typeface="ＭＳ Ｐゴシック" charset="0"/>
                <a:cs typeface="Calibri" charset="0"/>
              </a:rPr>
              <a:t>8 Median Mosaic </a:t>
            </a:r>
            <a:r>
              <a:rPr lang="en-US" sz="2000" dirty="0" smtClean="0">
                <a:solidFill>
                  <a:schemeClr val="tx1"/>
                </a:solidFill>
                <a:latin typeface="Calibri" charset="0"/>
                <a:ea typeface="ＭＳ Ｐゴシック" charset="0"/>
                <a:cs typeface="Calibri" charset="0"/>
              </a:rPr>
              <a:t>– Year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Bands 6,5,4</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pic>
        <p:nvPicPr>
          <p:cNvPr id="3" name="Picture 2"/>
          <p:cNvPicPr>
            <a:picLocks noChangeAspect="1"/>
          </p:cNvPicPr>
          <p:nvPr/>
        </p:nvPicPr>
        <p:blipFill>
          <a:blip r:embed="rId4"/>
          <a:stretch>
            <a:fillRect/>
          </a:stretch>
        </p:blipFill>
        <p:spPr>
          <a:xfrm>
            <a:off x="4669564" y="1415365"/>
            <a:ext cx="4379301" cy="4389120"/>
          </a:xfrm>
          <a:prstGeom prst="rect">
            <a:avLst/>
          </a:prstGeom>
        </p:spPr>
      </p:pic>
    </p:spTree>
    <p:extLst>
      <p:ext uri="{BB962C8B-B14F-4D97-AF65-F5344CB8AC3E}">
        <p14:creationId xmlns:p14="http://schemas.microsoft.com/office/powerpoint/2010/main" val="156994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51061" y="314980"/>
            <a:ext cx="5468939" cy="523220"/>
          </a:xfrm>
        </p:spPr>
        <p:txBody>
          <a:bodyPr wrap="square">
            <a:spAutoFit/>
          </a:bodyPr>
          <a:lstStyle/>
          <a:p>
            <a:pPr algn="l" eaLnBrk="1" hangingPunct="1"/>
            <a:r>
              <a:rPr lang="en-US" sz="2800" b="1" smtClean="0">
                <a:latin typeface="Tahoma" charset="0"/>
                <a:ea typeface="ＭＳ Ｐゴシック" charset="0"/>
                <a:cs typeface="ＭＳ Ｐゴシック" charset="0"/>
              </a:rPr>
              <a:t>Vietnam Example - Radar</a:t>
            </a:r>
            <a:endParaRPr lang="en-US"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76200" y="5867400"/>
            <a:ext cx="42672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Sentinel-1 Median Mosaic - Year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VV, VH, VV/VH</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sp>
        <p:nvSpPr>
          <p:cNvPr id="7" name="Content Placeholder 2"/>
          <p:cNvSpPr txBox="1">
            <a:spLocks/>
          </p:cNvSpPr>
          <p:nvPr/>
        </p:nvSpPr>
        <p:spPr>
          <a:xfrm>
            <a:off x="4572000" y="5943600"/>
            <a:ext cx="4267200" cy="838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2000" dirty="0" smtClean="0">
                <a:solidFill>
                  <a:schemeClr val="tx1"/>
                </a:solidFill>
                <a:latin typeface="Calibri" charset="0"/>
                <a:ea typeface="ＭＳ Ｐゴシック" charset="0"/>
                <a:cs typeface="Calibri" charset="0"/>
              </a:rPr>
              <a:t>ALOS-PALSAR Median Mosaic – 2015</a:t>
            </a:r>
            <a:br>
              <a:rPr lang="en-US" sz="2000" dirty="0" smtClean="0">
                <a:solidFill>
                  <a:schemeClr val="tx1"/>
                </a:solidFill>
                <a:latin typeface="Calibri" charset="0"/>
                <a:ea typeface="ＭＳ Ｐゴシック" charset="0"/>
                <a:cs typeface="Calibri" charset="0"/>
              </a:rPr>
            </a:br>
            <a:r>
              <a:rPr lang="en-US" sz="2000" dirty="0" smtClean="0">
                <a:solidFill>
                  <a:schemeClr val="tx1"/>
                </a:solidFill>
                <a:latin typeface="Calibri" charset="0"/>
                <a:ea typeface="ＭＳ Ｐゴシック" charset="0"/>
                <a:cs typeface="Calibri" charset="0"/>
              </a:rPr>
              <a:t>RGB: HH, HV, HH/HV</a:t>
            </a:r>
          </a:p>
          <a:p>
            <a:pPr marL="0" indent="0">
              <a:buNone/>
            </a:pPr>
            <a:endParaRPr lang="en-US" sz="2000" dirty="0">
              <a:solidFill>
                <a:schemeClr val="tx1"/>
              </a:solidFill>
              <a:latin typeface="Calibri" charset="0"/>
              <a:ea typeface="ＭＳ Ｐゴシック" charset="0"/>
              <a:cs typeface="Calibri" charset="0"/>
            </a:endParaRPr>
          </a:p>
          <a:p>
            <a:pPr marL="223838" indent="-223838">
              <a:buFont typeface="Wingdings" charset="2"/>
              <a:buChar char="§"/>
            </a:pPr>
            <a:endParaRPr lang="en-US" sz="2000" dirty="0">
              <a:solidFill>
                <a:schemeClr val="tx1"/>
              </a:solidFill>
              <a:latin typeface="Calibri" charset="0"/>
              <a:ea typeface="ＭＳ Ｐゴシック" charset="0"/>
              <a:cs typeface="Calibri" charset="0"/>
            </a:endParaRPr>
          </a:p>
        </p:txBody>
      </p:sp>
      <p:pic>
        <p:nvPicPr>
          <p:cNvPr id="4" name="Picture 3"/>
          <p:cNvPicPr>
            <a:picLocks noChangeAspect="1"/>
          </p:cNvPicPr>
          <p:nvPr/>
        </p:nvPicPr>
        <p:blipFill>
          <a:blip r:embed="rId3"/>
          <a:stretch>
            <a:fillRect/>
          </a:stretch>
        </p:blipFill>
        <p:spPr>
          <a:xfrm>
            <a:off x="152400" y="1478280"/>
            <a:ext cx="4398961" cy="4389120"/>
          </a:xfrm>
          <a:prstGeom prst="rect">
            <a:avLst/>
          </a:prstGeom>
        </p:spPr>
      </p:pic>
      <p:pic>
        <p:nvPicPr>
          <p:cNvPr id="6" name="Picture 5"/>
          <p:cNvPicPr>
            <a:picLocks noChangeAspect="1"/>
          </p:cNvPicPr>
          <p:nvPr/>
        </p:nvPicPr>
        <p:blipFill>
          <a:blip r:embed="rId4"/>
          <a:stretch>
            <a:fillRect/>
          </a:stretch>
        </p:blipFill>
        <p:spPr>
          <a:xfrm>
            <a:off x="4627561" y="1478280"/>
            <a:ext cx="4389120" cy="4389120"/>
          </a:xfrm>
          <a:prstGeom prst="rect">
            <a:avLst/>
          </a:prstGeom>
        </p:spPr>
      </p:pic>
    </p:spTree>
    <p:extLst>
      <p:ext uri="{BB962C8B-B14F-4D97-AF65-F5344CB8AC3E}">
        <p14:creationId xmlns:p14="http://schemas.microsoft.com/office/powerpoint/2010/main" val="48536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p:nvPr/>
        </p:nvSpPr>
        <p:spPr>
          <a:xfrm>
            <a:off x="304800" y="1600200"/>
            <a:ext cx="8382000" cy="401648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457200" indent="-457200" algn="l">
              <a:spcAft>
                <a:spcPts val="600"/>
              </a:spcAft>
              <a:buSzPct val="100000"/>
              <a:buFont typeface="Wingdings" charset="2"/>
              <a:buChar char="§"/>
              <a:defRPr>
                <a:solidFill>
                  <a:srgbClr val="000000"/>
                </a:solidFill>
              </a:defRPr>
            </a:pPr>
            <a:r>
              <a:rPr lang="en-US" sz="2400" dirty="0">
                <a:latin typeface="Arial"/>
                <a:ea typeface="Arial"/>
                <a:cs typeface="Arial"/>
                <a:sym typeface="Arial"/>
              </a:rPr>
              <a:t>Continue support to expand the connections from mission archives to the </a:t>
            </a:r>
            <a:r>
              <a:rPr lang="en-US" sz="2400" b="1" dirty="0">
                <a:latin typeface="Arial"/>
                <a:ea typeface="Arial"/>
                <a:cs typeface="Arial"/>
                <a:sym typeface="Arial"/>
              </a:rPr>
              <a:t>COVE tool</a:t>
            </a:r>
            <a:r>
              <a:rPr lang="en-US" sz="2400" dirty="0">
                <a:latin typeface="Arial"/>
                <a:ea typeface="Arial"/>
                <a:cs typeface="Arial"/>
                <a:sym typeface="Arial"/>
              </a:rPr>
              <a:t>. </a:t>
            </a:r>
            <a:r>
              <a:rPr lang="en-US" sz="2400" dirty="0" smtClean="0">
                <a:latin typeface="Arial"/>
                <a:ea typeface="Arial"/>
                <a:cs typeface="Arial"/>
                <a:sym typeface="Arial"/>
              </a:rPr>
              <a:t>Still need to get links to </a:t>
            </a:r>
            <a:br>
              <a:rPr lang="en-US" sz="2400" dirty="0" smtClean="0">
                <a:latin typeface="Arial"/>
                <a:ea typeface="Arial"/>
                <a:cs typeface="Arial"/>
                <a:sym typeface="Arial"/>
              </a:rPr>
            </a:br>
            <a:r>
              <a:rPr lang="en-US" sz="2400" dirty="0" smtClean="0">
                <a:latin typeface="Arial"/>
                <a:ea typeface="Arial"/>
                <a:cs typeface="Arial"/>
                <a:sym typeface="Arial"/>
              </a:rPr>
              <a:t>CBERS-4 and ResourcesSat-2 (AWIFS/LISS-3).</a:t>
            </a:r>
            <a:endParaRPr lang="en-US" sz="2400" dirty="0">
              <a:latin typeface="Arial"/>
              <a:ea typeface="Arial"/>
              <a:cs typeface="Arial"/>
              <a:sym typeface="Arial"/>
            </a:endParaRPr>
          </a:p>
          <a:p>
            <a:pPr marL="457200" indent="-457200" algn="l">
              <a:spcAft>
                <a:spcPts val="600"/>
              </a:spcAft>
              <a:buSzPct val="100000"/>
              <a:buFont typeface="Wingdings" charset="2"/>
              <a:buChar char="§"/>
              <a:defRPr>
                <a:solidFill>
                  <a:srgbClr val="000000"/>
                </a:solidFill>
              </a:defRPr>
            </a:pPr>
            <a:r>
              <a:rPr lang="en-US" sz="2400" dirty="0">
                <a:latin typeface="Arial"/>
                <a:ea typeface="Arial"/>
                <a:cs typeface="Arial"/>
                <a:sym typeface="Arial"/>
              </a:rPr>
              <a:t>We need to </a:t>
            </a:r>
            <a:r>
              <a:rPr lang="en-US" sz="2400" dirty="0" smtClean="0">
                <a:latin typeface="Arial"/>
                <a:ea typeface="Arial"/>
                <a:cs typeface="Arial"/>
                <a:sym typeface="Arial"/>
              </a:rPr>
              <a:t>develop </a:t>
            </a:r>
            <a:r>
              <a:rPr lang="en-US" sz="2400" dirty="0">
                <a:latin typeface="Arial"/>
                <a:ea typeface="Arial"/>
                <a:cs typeface="Arial"/>
                <a:sym typeface="Arial"/>
              </a:rPr>
              <a:t>an approach for </a:t>
            </a:r>
            <a:r>
              <a:rPr lang="en-US" sz="2400" b="1" dirty="0">
                <a:latin typeface="Arial"/>
                <a:ea typeface="Arial"/>
                <a:cs typeface="Arial"/>
                <a:sym typeface="Arial"/>
              </a:rPr>
              <a:t>automated </a:t>
            </a:r>
            <a:r>
              <a:rPr lang="en-US" sz="2400" dirty="0">
                <a:latin typeface="Arial"/>
                <a:ea typeface="Arial"/>
                <a:cs typeface="Arial"/>
                <a:sym typeface="Arial"/>
              </a:rPr>
              <a:t>discovery, processing, downloading and ingesting of data to </a:t>
            </a:r>
            <a:r>
              <a:rPr lang="en-US" sz="2400" dirty="0" smtClean="0">
                <a:latin typeface="Arial"/>
                <a:ea typeface="Arial"/>
                <a:cs typeface="Arial"/>
                <a:sym typeface="Arial"/>
              </a:rPr>
              <a:t>support global </a:t>
            </a:r>
            <a:r>
              <a:rPr lang="en-US" sz="2400" dirty="0">
                <a:latin typeface="Arial"/>
                <a:ea typeface="Arial"/>
                <a:cs typeface="Arial"/>
                <a:sym typeface="Arial"/>
              </a:rPr>
              <a:t>users with Data Cubes. </a:t>
            </a:r>
            <a:endParaRPr lang="en-US" sz="2400" dirty="0" smtClean="0">
              <a:latin typeface="Arial"/>
              <a:ea typeface="Arial"/>
              <a:cs typeface="Arial"/>
              <a:sym typeface="Arial"/>
            </a:endParaRPr>
          </a:p>
          <a:p>
            <a:pPr marL="457200" indent="-457200" algn="l">
              <a:spcAft>
                <a:spcPts val="600"/>
              </a:spcAft>
              <a:buSzPct val="100000"/>
              <a:buFont typeface="Wingdings" charset="2"/>
              <a:buChar char="§"/>
              <a:defRPr>
                <a:solidFill>
                  <a:srgbClr val="000000"/>
                </a:solidFill>
              </a:defRPr>
            </a:pPr>
            <a:r>
              <a:rPr lang="en-US" sz="2400" dirty="0" smtClean="0">
                <a:latin typeface="Arial"/>
                <a:ea typeface="Arial"/>
                <a:cs typeface="Arial"/>
                <a:sym typeface="Arial"/>
              </a:rPr>
              <a:t>We would like to explore using cloud-based (e.g. AWS) or mirror (e.g. USGS, ASF) archives to create </a:t>
            </a:r>
            <a:r>
              <a:rPr lang="en-US" sz="2400" b="1" dirty="0">
                <a:latin typeface="Arial"/>
                <a:ea typeface="Arial"/>
                <a:cs typeface="Arial"/>
                <a:sym typeface="Arial"/>
              </a:rPr>
              <a:t>“on demand” </a:t>
            </a:r>
            <a:r>
              <a:rPr lang="en-US" sz="2400" dirty="0" smtClean="0">
                <a:latin typeface="Arial"/>
                <a:ea typeface="Arial"/>
                <a:cs typeface="Arial"/>
                <a:sym typeface="Arial"/>
              </a:rPr>
              <a:t>Data Cubes for download or even minor analyses.</a:t>
            </a:r>
            <a:endParaRPr lang="en-US" sz="2400" dirty="0">
              <a:latin typeface="Arial"/>
              <a:ea typeface="Arial"/>
              <a:cs typeface="Arial"/>
              <a:sym typeface="Arial"/>
            </a:endParaRPr>
          </a:p>
          <a:p>
            <a:pPr marL="457200" indent="-457200" algn="l">
              <a:spcAft>
                <a:spcPts val="600"/>
              </a:spcAft>
              <a:buSzPct val="100000"/>
              <a:buFont typeface="Wingdings" charset="2"/>
              <a:buChar char="§"/>
              <a:defRPr>
                <a:solidFill>
                  <a:srgbClr val="000000"/>
                </a:solidFill>
              </a:defRPr>
            </a:pPr>
            <a:endParaRPr lang="en-US" sz="2400" dirty="0">
              <a:latin typeface="Arial"/>
              <a:ea typeface="Arial"/>
              <a:cs typeface="Arial"/>
              <a:sym typeface="Arial"/>
            </a:endParaRPr>
          </a:p>
        </p:txBody>
      </p:sp>
      <p:sp>
        <p:nvSpPr>
          <p:cNvPr id="5" name="Shape 3"/>
          <p:cNvSpPr/>
          <p:nvPr/>
        </p:nvSpPr>
        <p:spPr>
          <a:xfrm>
            <a:off x="2057400" y="304800"/>
            <a:ext cx="5336729"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914400">
              <a:defRPr>
                <a:solidFill>
                  <a:srgbClr val="000000"/>
                </a:solidFill>
              </a:defRPr>
            </a:pPr>
            <a:r>
              <a:rPr lang="en-US" sz="3200" b="1" dirty="0">
                <a:solidFill>
                  <a:srgbClr val="FFFF00"/>
                </a:solidFill>
                <a:latin typeface="Proxima Nova Regular"/>
                <a:ea typeface="Proxima Nova Regular"/>
                <a:cs typeface="Proxima Nova Regular"/>
                <a:sym typeface="Proxima Nova Regular"/>
              </a:rPr>
              <a:t>Proposed </a:t>
            </a:r>
            <a:r>
              <a:rPr lang="en-US" sz="3200" b="1" dirty="0">
                <a:solidFill>
                  <a:srgbClr val="FFFFFF"/>
                </a:solidFill>
                <a:latin typeface="Proxima Nova Regular"/>
                <a:ea typeface="Proxima Nova Regular"/>
                <a:cs typeface="Proxima Nova Regular"/>
                <a:sym typeface="Proxima Nova Regular"/>
              </a:rPr>
              <a:t>WGISS Support</a:t>
            </a:r>
            <a:endParaRPr sz="3200" b="1"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23518844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206514"/>
            <a:ext cx="5334000" cy="707886"/>
          </a:xfrm>
        </p:spPr>
        <p:txBody>
          <a:bodyPr wrap="square">
            <a:spAutoFit/>
          </a:bodyPr>
          <a:lstStyle/>
          <a:p>
            <a:pPr algn="l" eaLnBrk="1" hangingPunct="1"/>
            <a:r>
              <a:rPr lang="en-US" sz="4000" b="1" dirty="0">
                <a:latin typeface="Tahoma" charset="0"/>
                <a:ea typeface="ＭＳ Ｐゴシック" charset="0"/>
                <a:cs typeface="ＭＳ Ｐゴシック" charset="0"/>
              </a:rPr>
              <a:t>COVE </a:t>
            </a:r>
            <a:r>
              <a:rPr lang="en-US" sz="4000" b="1" smtClean="0">
                <a:latin typeface="Tahoma" charset="0"/>
                <a:ea typeface="ＭＳ Ｐゴシック" charset="0"/>
                <a:cs typeface="ＭＳ Ｐゴシック" charset="0"/>
              </a:rPr>
              <a:t>Tool Updates</a:t>
            </a:r>
            <a:endParaRPr lang="en-US" sz="4400" b="1" dirty="0">
              <a:solidFill>
                <a:srgbClr val="FFD799"/>
              </a:solidFill>
              <a:latin typeface="Tahoma" charset="0"/>
              <a:ea typeface="ＭＳ Ｐゴシック" charset="0"/>
              <a:cs typeface="ＭＳ Ｐゴシック" charset="0"/>
            </a:endParaRPr>
          </a:p>
        </p:txBody>
      </p:sp>
      <p:sp>
        <p:nvSpPr>
          <p:cNvPr id="80898" name="Content Placeholder 2"/>
          <p:cNvSpPr>
            <a:spLocks noGrp="1"/>
          </p:cNvSpPr>
          <p:nvPr>
            <p:ph idx="1"/>
          </p:nvPr>
        </p:nvSpPr>
        <p:spPr>
          <a:xfrm>
            <a:off x="76200" y="1293813"/>
            <a:ext cx="5486400" cy="5487987"/>
          </a:xfrm>
        </p:spPr>
        <p:txBody>
          <a:bodyPr/>
          <a:lstStyle/>
          <a:p>
            <a:pPr marL="171450" indent="-171450">
              <a:buFont typeface="Wingdings" charset="2"/>
              <a:buChar char="§"/>
            </a:pPr>
            <a:r>
              <a:rPr lang="en-US" sz="1900" dirty="0">
                <a:solidFill>
                  <a:schemeClr val="tx1"/>
                </a:solidFill>
                <a:latin typeface="Calibri" charset="0"/>
                <a:ea typeface="ＭＳ Ｐゴシック" charset="0"/>
                <a:cs typeface="Calibri" charset="0"/>
              </a:rPr>
              <a:t>The CEOS Visualization Environment (</a:t>
            </a:r>
            <a:r>
              <a:rPr lang="en-US" sz="1900" b="1" dirty="0">
                <a:solidFill>
                  <a:schemeClr val="tx1"/>
                </a:solidFill>
                <a:latin typeface="Calibri" charset="0"/>
                <a:ea typeface="ＭＳ Ｐゴシック" charset="0"/>
                <a:cs typeface="Calibri" charset="0"/>
              </a:rPr>
              <a:t>COVE</a:t>
            </a:r>
            <a:r>
              <a:rPr lang="en-US" sz="1900" dirty="0">
                <a:solidFill>
                  <a:schemeClr val="tx1"/>
                </a:solidFill>
                <a:latin typeface="Calibri" charset="0"/>
                <a:ea typeface="ＭＳ Ｐゴシック" charset="0"/>
                <a:cs typeface="Calibri" charset="0"/>
              </a:rPr>
              <a:t>) is a browser-based suite of tools for searching, analyzing and visualizing actual and potential satellite sensor coverage.</a:t>
            </a:r>
          </a:p>
          <a:p>
            <a:pPr marL="171450" indent="-171450">
              <a:buFont typeface="Wingdings" charset="2"/>
              <a:buChar char="§"/>
            </a:pPr>
            <a:r>
              <a:rPr lang="en-US" sz="1900" dirty="0">
                <a:solidFill>
                  <a:schemeClr val="tx1"/>
                </a:solidFill>
                <a:latin typeface="Calibri" charset="0"/>
                <a:ea typeface="ＭＳ Ｐゴシック" charset="0"/>
                <a:cs typeface="Calibri" charset="0"/>
              </a:rPr>
              <a:t>COVE is </a:t>
            </a:r>
            <a:r>
              <a:rPr lang="en-US" sz="1900" dirty="0">
                <a:solidFill>
                  <a:srgbClr val="FF0000"/>
                </a:solidFill>
                <a:latin typeface="Calibri" charset="0"/>
                <a:ea typeface="ＭＳ Ｐゴシック" charset="0"/>
                <a:cs typeface="Calibri" charset="0"/>
              </a:rPr>
              <a:t>FREE and OPEN </a:t>
            </a:r>
            <a:r>
              <a:rPr lang="en-US" sz="1900" dirty="0">
                <a:solidFill>
                  <a:schemeClr val="tx1"/>
                </a:solidFill>
                <a:latin typeface="Calibri" charset="0"/>
                <a:ea typeface="ＭＳ Ｐゴシック" charset="0"/>
                <a:cs typeface="Calibri" charset="0"/>
              </a:rPr>
              <a:t>for anyone to use!</a:t>
            </a:r>
            <a:endParaRPr lang="en-US" sz="1900" b="0" dirty="0">
              <a:solidFill>
                <a:schemeClr val="tx1"/>
              </a:solidFill>
              <a:latin typeface="Calibri" charset="0"/>
              <a:ea typeface="ＭＳ Ｐゴシック" charset="0"/>
              <a:cs typeface="Calibri" charset="0"/>
            </a:endParaRPr>
          </a:p>
          <a:p>
            <a:pPr marL="171450" indent="-171450">
              <a:buFont typeface="Wingdings" charset="2"/>
              <a:buChar char="§"/>
            </a:pPr>
            <a:r>
              <a:rPr lang="en-US" sz="1900" b="0" dirty="0">
                <a:solidFill>
                  <a:schemeClr val="tx1"/>
                </a:solidFill>
                <a:latin typeface="Calibri" charset="0"/>
                <a:ea typeface="ＭＳ Ｐゴシック" charset="0"/>
                <a:cs typeface="Calibri" charset="0"/>
              </a:rPr>
              <a:t>COVE includes </a:t>
            </a:r>
            <a:r>
              <a:rPr lang="en-US" sz="1900" b="1" dirty="0" smtClean="0">
                <a:solidFill>
                  <a:schemeClr val="tx1"/>
                </a:solidFill>
                <a:latin typeface="Calibri" charset="0"/>
                <a:ea typeface="ＭＳ Ｐゴシック" charset="0"/>
                <a:cs typeface="Calibri" charset="0"/>
              </a:rPr>
              <a:t>131</a:t>
            </a:r>
            <a:r>
              <a:rPr lang="en-US" sz="1900" b="1" dirty="0" smtClean="0">
                <a:solidFill>
                  <a:schemeClr val="tx1"/>
                </a:solidFill>
                <a:latin typeface="Calibri" charset="0"/>
                <a:ea typeface="ＭＳ Ｐゴシック" charset="0"/>
                <a:cs typeface="Calibri" charset="0"/>
              </a:rPr>
              <a:t> missions</a:t>
            </a:r>
            <a:r>
              <a:rPr lang="en-US" sz="1900" b="1" dirty="0">
                <a:solidFill>
                  <a:schemeClr val="tx1"/>
                </a:solidFill>
                <a:latin typeface="Calibri" charset="0"/>
                <a:ea typeface="ＭＳ Ｐゴシック" charset="0"/>
                <a:cs typeface="Calibri" charset="0"/>
              </a:rPr>
              <a:t> </a:t>
            </a:r>
            <a:r>
              <a:rPr lang="en-US" sz="1900" dirty="0" smtClean="0">
                <a:solidFill>
                  <a:schemeClr val="tx1"/>
                </a:solidFill>
                <a:latin typeface="Calibri" charset="0"/>
                <a:ea typeface="ＭＳ Ｐゴシック" charset="0"/>
                <a:cs typeface="Calibri" charset="0"/>
              </a:rPr>
              <a:t>and </a:t>
            </a:r>
            <a:br>
              <a:rPr lang="en-US" sz="1900" dirty="0" smtClean="0">
                <a:solidFill>
                  <a:schemeClr val="tx1"/>
                </a:solidFill>
                <a:latin typeface="Calibri" charset="0"/>
                <a:ea typeface="ＭＳ Ｐゴシック" charset="0"/>
                <a:cs typeface="Calibri" charset="0"/>
              </a:rPr>
            </a:br>
            <a:r>
              <a:rPr lang="en-US" sz="1900" dirty="0" smtClean="0">
                <a:solidFill>
                  <a:schemeClr val="tx1"/>
                </a:solidFill>
                <a:latin typeface="Calibri" charset="0"/>
                <a:ea typeface="ＭＳ Ｐゴシック" charset="0"/>
                <a:cs typeface="Calibri" charset="0"/>
              </a:rPr>
              <a:t>240</a:t>
            </a:r>
            <a:r>
              <a:rPr lang="en-US" sz="1900" b="0" dirty="0" smtClean="0">
                <a:solidFill>
                  <a:schemeClr val="tx1"/>
                </a:solidFill>
                <a:latin typeface="Calibri" charset="0"/>
                <a:ea typeface="ＭＳ Ｐゴシック" charset="0"/>
                <a:cs typeface="Calibri" charset="0"/>
              </a:rPr>
              <a:t> mission-instrument </a:t>
            </a:r>
            <a:r>
              <a:rPr lang="en-US" sz="1900" b="0" dirty="0">
                <a:solidFill>
                  <a:schemeClr val="tx1"/>
                </a:solidFill>
                <a:latin typeface="Calibri" charset="0"/>
                <a:ea typeface="ＭＳ Ｐゴシック" charset="0"/>
                <a:cs typeface="Calibri" charset="0"/>
              </a:rPr>
              <a:t>combinations. </a:t>
            </a:r>
          </a:p>
          <a:p>
            <a:pPr marL="171450" indent="-171450">
              <a:buFont typeface="Wingdings" charset="2"/>
              <a:buChar char="§"/>
            </a:pPr>
            <a:r>
              <a:rPr lang="en-US" sz="1900" dirty="0">
                <a:solidFill>
                  <a:schemeClr val="tx1"/>
                </a:solidFill>
                <a:latin typeface="Calibri" charset="0"/>
                <a:ea typeface="ＭＳ Ｐゴシック" charset="0"/>
                <a:cs typeface="Calibri" charset="0"/>
              </a:rPr>
              <a:t>COVE is linked to several mission archives to get metadata and browse images for past acquired data: </a:t>
            </a:r>
            <a:r>
              <a:rPr lang="en-US" sz="1900" i="1" dirty="0">
                <a:solidFill>
                  <a:schemeClr val="tx1"/>
                </a:solidFill>
                <a:latin typeface="Calibri" charset="0"/>
                <a:ea typeface="ＭＳ Ｐゴシック" charset="0"/>
                <a:cs typeface="Calibri" charset="0"/>
              </a:rPr>
              <a:t>Landsat, SPOT, Pleaides, Radarsat-2, ALOS-1, </a:t>
            </a:r>
            <a:r>
              <a:rPr lang="en-US" sz="1900" i="1" dirty="0" err="1" smtClean="0">
                <a:solidFill>
                  <a:schemeClr val="tx1"/>
                </a:solidFill>
                <a:latin typeface="Calibri" charset="0"/>
                <a:ea typeface="ＭＳ Ｐゴシック" charset="0"/>
                <a:cs typeface="Calibri" charset="0"/>
              </a:rPr>
              <a:t>TerraSAR</a:t>
            </a:r>
            <a:r>
              <a:rPr lang="en-US" sz="1900" i="1" dirty="0" smtClean="0">
                <a:solidFill>
                  <a:schemeClr val="tx1"/>
                </a:solidFill>
                <a:latin typeface="Calibri" charset="0"/>
                <a:ea typeface="ＭＳ Ｐゴシック" charset="0"/>
                <a:cs typeface="Calibri" charset="0"/>
              </a:rPr>
              <a:t>-X, Sentinel-1, and Sentinel-2.</a:t>
            </a:r>
            <a:endParaRPr lang="en-US" sz="1900" i="1" dirty="0">
              <a:solidFill>
                <a:srgbClr val="FF0000"/>
              </a:solidFill>
              <a:latin typeface="Calibri" charset="0"/>
              <a:ea typeface="ＭＳ Ｐゴシック" charset="0"/>
              <a:cs typeface="Calibri" charset="0"/>
            </a:endParaRPr>
          </a:p>
          <a:p>
            <a:pPr marL="171450" indent="-171450">
              <a:buFont typeface="Wingdings" charset="2"/>
              <a:buChar char="§"/>
            </a:pPr>
            <a:r>
              <a:rPr lang="en-US" sz="1900" dirty="0">
                <a:solidFill>
                  <a:schemeClr val="tx1"/>
                </a:solidFill>
                <a:latin typeface="Calibri" charset="0"/>
                <a:ea typeface="ＭＳ Ｐゴシック" charset="0"/>
                <a:cs typeface="Calibri" charset="0"/>
              </a:rPr>
              <a:t>There is a large international user base ... </a:t>
            </a:r>
            <a:br>
              <a:rPr lang="en-US" sz="1900" dirty="0">
                <a:solidFill>
                  <a:schemeClr val="tx1"/>
                </a:solidFill>
                <a:latin typeface="Calibri" charset="0"/>
                <a:ea typeface="ＭＳ Ｐゴシック" charset="0"/>
                <a:cs typeface="Calibri" charset="0"/>
              </a:rPr>
            </a:br>
            <a:r>
              <a:rPr lang="en-US" sz="1900" dirty="0" smtClean="0">
                <a:solidFill>
                  <a:schemeClr val="tx1"/>
                </a:solidFill>
                <a:latin typeface="Calibri" charset="0"/>
                <a:ea typeface="ＭＳ Ｐゴシック" charset="0"/>
                <a:cs typeface="Calibri" charset="0"/>
              </a:rPr>
              <a:t>37</a:t>
            </a:r>
            <a:r>
              <a:rPr lang="en-US" sz="1900" dirty="0" smtClean="0">
                <a:solidFill>
                  <a:schemeClr val="tx1"/>
                </a:solidFill>
                <a:latin typeface="Calibri" charset="0"/>
                <a:ea typeface="ＭＳ Ｐゴシック" charset="0"/>
                <a:cs typeface="Calibri" charset="0"/>
              </a:rPr>
              <a:t>00</a:t>
            </a:r>
            <a:r>
              <a:rPr lang="en-US" sz="1900" dirty="0">
                <a:solidFill>
                  <a:schemeClr val="tx1"/>
                </a:solidFill>
                <a:latin typeface="Calibri" charset="0"/>
                <a:ea typeface="ＭＳ Ｐゴシック" charset="0"/>
                <a:cs typeface="Calibri" charset="0"/>
              </a:rPr>
              <a:t>+ unique users in </a:t>
            </a:r>
            <a:r>
              <a:rPr lang="en-US" sz="1900" dirty="0" smtClean="0">
                <a:solidFill>
                  <a:schemeClr val="tx1"/>
                </a:solidFill>
                <a:latin typeface="Calibri" charset="0"/>
                <a:ea typeface="ＭＳ Ｐゴシック" charset="0"/>
                <a:cs typeface="Calibri" charset="0"/>
              </a:rPr>
              <a:t>2016. </a:t>
            </a:r>
            <a:endParaRPr lang="en-US" sz="1900" dirty="0">
              <a:solidFill>
                <a:schemeClr val="tx1"/>
              </a:solidFill>
              <a:latin typeface="Calibri" charset="0"/>
              <a:ea typeface="ＭＳ Ｐゴシック" charset="0"/>
              <a:cs typeface="Calibri" charset="0"/>
            </a:endParaRPr>
          </a:p>
          <a:p>
            <a:pPr marL="171450" indent="-171450">
              <a:buFont typeface="Wingdings" charset="2"/>
              <a:buChar char="§"/>
            </a:pPr>
            <a:r>
              <a:rPr lang="en-US" sz="1900" b="1" dirty="0">
                <a:solidFill>
                  <a:schemeClr val="tx1"/>
                </a:solidFill>
                <a:latin typeface="Calibri" charset="0"/>
                <a:ea typeface="ＭＳ Ｐゴシック" charset="0"/>
                <a:cs typeface="Calibri" charset="0"/>
              </a:rPr>
              <a:t>Recent updates</a:t>
            </a:r>
            <a:r>
              <a:rPr lang="en-US" sz="1900" dirty="0">
                <a:solidFill>
                  <a:schemeClr val="tx1"/>
                </a:solidFill>
                <a:latin typeface="Calibri" charset="0"/>
                <a:ea typeface="ＭＳ Ｐゴシック" charset="0"/>
                <a:cs typeface="Calibri" charset="0"/>
              </a:rPr>
              <a:t>: </a:t>
            </a:r>
            <a:r>
              <a:rPr lang="en-US" sz="1900" dirty="0" smtClean="0">
                <a:solidFill>
                  <a:srgbClr val="FF0000"/>
                </a:solidFill>
                <a:latin typeface="Calibri" charset="0"/>
                <a:ea typeface="ＭＳ Ｐゴシック" charset="0"/>
                <a:cs typeface="Calibri" charset="0"/>
              </a:rPr>
              <a:t>Added Sentinel-2 acquisitions</a:t>
            </a:r>
          </a:p>
          <a:p>
            <a:pPr marL="171450" indent="-171450">
              <a:buFont typeface="Wingdings" charset="2"/>
              <a:buChar char="§"/>
            </a:pPr>
            <a:r>
              <a:rPr lang="en-US" sz="1900" b="1" dirty="0" smtClean="0">
                <a:solidFill>
                  <a:schemeClr val="tx1"/>
                </a:solidFill>
                <a:latin typeface="Calibri" charset="0"/>
                <a:ea typeface="ＭＳ Ｐゴシック" charset="0"/>
                <a:cs typeface="Calibri" charset="0"/>
              </a:rPr>
              <a:t>Future </a:t>
            </a:r>
            <a:r>
              <a:rPr lang="en-US" sz="1900" b="1" dirty="0">
                <a:solidFill>
                  <a:schemeClr val="tx1"/>
                </a:solidFill>
                <a:latin typeface="Calibri" charset="0"/>
                <a:ea typeface="ＭＳ Ｐゴシック" charset="0"/>
                <a:cs typeface="Calibri" charset="0"/>
              </a:rPr>
              <a:t>updates</a:t>
            </a:r>
            <a:r>
              <a:rPr lang="en-US" sz="1900" dirty="0">
                <a:solidFill>
                  <a:schemeClr val="tx1"/>
                </a:solidFill>
                <a:latin typeface="Calibri" charset="0"/>
                <a:ea typeface="ＭＳ Ｐゴシック" charset="0"/>
                <a:cs typeface="Calibri" charset="0"/>
              </a:rPr>
              <a:t>: Improved coverage analyzer, more links to mission archives</a:t>
            </a: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10" name="Content Placeholder 2"/>
          <p:cNvSpPr txBox="1">
            <a:spLocks/>
          </p:cNvSpPr>
          <p:nvPr/>
        </p:nvSpPr>
        <p:spPr>
          <a:xfrm>
            <a:off x="5666232" y="4091590"/>
            <a:ext cx="3352800" cy="25908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sz="1600" dirty="0">
                <a:solidFill>
                  <a:schemeClr val="tx1"/>
                </a:solidFill>
                <a:latin typeface="Calibri" charset="0"/>
                <a:ea typeface="ＭＳ Ｐゴシック" charset="0"/>
                <a:cs typeface="Calibri" charset="0"/>
              </a:rPr>
              <a:t>The </a:t>
            </a:r>
            <a:r>
              <a:rPr lang="en-US" sz="1600" b="1" dirty="0">
                <a:solidFill>
                  <a:schemeClr val="tx1"/>
                </a:solidFill>
                <a:latin typeface="Calibri" charset="0"/>
                <a:ea typeface="ＭＳ Ｐゴシック" charset="0"/>
                <a:cs typeface="Calibri" charset="0"/>
              </a:rPr>
              <a:t>COVE suite </a:t>
            </a:r>
            <a:r>
              <a:rPr lang="en-US" sz="1600" dirty="0">
                <a:solidFill>
                  <a:schemeClr val="tx1"/>
                </a:solidFill>
                <a:latin typeface="Calibri" charset="0"/>
                <a:ea typeface="ＭＳ Ｐゴシック" charset="0"/>
                <a:cs typeface="Calibri" charset="0"/>
              </a:rPr>
              <a:t>of tools includes:</a:t>
            </a:r>
          </a:p>
          <a:p>
            <a:pPr marL="171450" indent="-171450">
              <a:buFont typeface="Wingdings" charset="2"/>
              <a:buChar char="§"/>
            </a:pPr>
            <a:r>
              <a:rPr lang="en-US" sz="1600" b="1" dirty="0">
                <a:solidFill>
                  <a:schemeClr val="tx1"/>
                </a:solidFill>
                <a:latin typeface="Calibri" charset="0"/>
                <a:ea typeface="ＭＳ Ｐゴシック" charset="0"/>
                <a:cs typeface="Calibri" charset="0"/>
              </a:rPr>
              <a:t>COVE</a:t>
            </a:r>
            <a:r>
              <a:rPr lang="en-US" sz="1600" dirty="0">
                <a:solidFill>
                  <a:schemeClr val="tx1"/>
                </a:solidFill>
                <a:latin typeface="Calibri" charset="0"/>
                <a:ea typeface="ＭＳ Ｐゴシック" charset="0"/>
                <a:cs typeface="Calibri" charset="0"/>
              </a:rPr>
              <a:t> – The main tool for global visualizations</a:t>
            </a:r>
          </a:p>
          <a:p>
            <a:pPr marL="171450" indent="-171450">
              <a:buFont typeface="Wingdings" charset="2"/>
              <a:buChar char="§"/>
            </a:pPr>
            <a:r>
              <a:rPr lang="en-US" sz="1600" b="1" dirty="0">
                <a:solidFill>
                  <a:schemeClr val="tx1"/>
                </a:solidFill>
                <a:latin typeface="Calibri" charset="0"/>
                <a:ea typeface="ＭＳ Ｐゴシック" charset="0"/>
                <a:cs typeface="Calibri" charset="0"/>
              </a:rPr>
              <a:t>Rapid Acquisition Tool </a:t>
            </a:r>
            <a:r>
              <a:rPr lang="en-US" sz="1600" dirty="0">
                <a:solidFill>
                  <a:schemeClr val="tx1"/>
                </a:solidFill>
                <a:latin typeface="Calibri" charset="0"/>
                <a:ea typeface="ＭＳ Ｐゴシック" charset="0"/>
                <a:cs typeface="Calibri" charset="0"/>
              </a:rPr>
              <a:t>– A tabular tool for analyses</a:t>
            </a:r>
          </a:p>
          <a:p>
            <a:pPr marL="171450" indent="-171450">
              <a:buFont typeface="Wingdings" charset="2"/>
              <a:buChar char="§"/>
            </a:pPr>
            <a:r>
              <a:rPr lang="en-US" sz="1600" b="1" dirty="0">
                <a:solidFill>
                  <a:schemeClr val="tx1"/>
                </a:solidFill>
                <a:latin typeface="Calibri" charset="0"/>
                <a:ea typeface="ＭＳ Ｐゴシック" charset="0"/>
                <a:cs typeface="Calibri" charset="0"/>
              </a:rPr>
              <a:t>Coverage Analyzer </a:t>
            </a:r>
            <a:r>
              <a:rPr lang="en-US" sz="1600" dirty="0">
                <a:solidFill>
                  <a:schemeClr val="tx1"/>
                </a:solidFill>
                <a:latin typeface="Calibri" charset="0"/>
                <a:ea typeface="ＭＳ Ｐゴシック" charset="0"/>
                <a:cs typeface="Calibri" charset="0"/>
              </a:rPr>
              <a:t>- A tool for long-term coverage analysis</a:t>
            </a:r>
          </a:p>
          <a:p>
            <a:pPr marL="171450" indent="-171450">
              <a:buFont typeface="Wingdings" charset="2"/>
              <a:buChar char="§"/>
            </a:pPr>
            <a:r>
              <a:rPr lang="en-US" sz="1600" b="1" dirty="0">
                <a:solidFill>
                  <a:schemeClr val="tx1"/>
                </a:solidFill>
                <a:latin typeface="Calibri" charset="0"/>
                <a:ea typeface="ＭＳ Ｐゴシック" charset="0"/>
                <a:cs typeface="Calibri" charset="0"/>
              </a:rPr>
              <a:t>Mission and Instrument Browser – </a:t>
            </a:r>
            <a:r>
              <a:rPr lang="en-US" sz="1600" dirty="0">
                <a:solidFill>
                  <a:schemeClr val="tx1"/>
                </a:solidFill>
                <a:latin typeface="Calibri" charset="0"/>
                <a:ea typeface="ＭＳ Ｐゴシック" charset="0"/>
                <a:cs typeface="Calibri" charset="0"/>
              </a:rPr>
              <a:t>Details on missions</a:t>
            </a:r>
          </a:p>
          <a:p>
            <a:pPr marL="171450" indent="-171450">
              <a:buFont typeface="Wingdings" charset="2"/>
              <a:buChar char="§"/>
            </a:pPr>
            <a:endParaRPr lang="en-US" sz="1600" dirty="0">
              <a:solidFill>
                <a:schemeClr val="tx1"/>
              </a:solidFill>
              <a:latin typeface="Calibri" charset="0"/>
              <a:ea typeface="ＭＳ Ｐゴシック" charset="0"/>
              <a:cs typeface="Calibri" charset="0"/>
            </a:endParaRPr>
          </a:p>
        </p:txBody>
      </p:sp>
      <p:pic>
        <p:nvPicPr>
          <p:cNvPr id="3" name="Picture 2"/>
          <p:cNvPicPr>
            <a:picLocks noChangeAspect="1"/>
          </p:cNvPicPr>
          <p:nvPr/>
        </p:nvPicPr>
        <p:blipFill>
          <a:blip r:embed="rId3"/>
          <a:stretch>
            <a:fillRect/>
          </a:stretch>
        </p:blipFill>
        <p:spPr>
          <a:xfrm>
            <a:off x="5334000" y="1266381"/>
            <a:ext cx="3685032" cy="2701416"/>
          </a:xfrm>
          <a:prstGeom prst="rect">
            <a:avLst/>
          </a:prstGeom>
        </p:spPr>
      </p:pic>
    </p:spTree>
    <p:extLst>
      <p:ext uri="{BB962C8B-B14F-4D97-AF65-F5344CB8AC3E}">
        <p14:creationId xmlns:p14="http://schemas.microsoft.com/office/powerpoint/2010/main" val="369420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228600"/>
            <a:ext cx="5486400" cy="646331"/>
          </a:xfrm>
        </p:spPr>
        <p:txBody>
          <a:bodyPr wrap="square">
            <a:spAutoFit/>
          </a:bodyPr>
          <a:lstStyle/>
          <a:p>
            <a:pPr algn="l" eaLnBrk="1" hangingPunct="1"/>
            <a:r>
              <a:rPr lang="en-US" sz="3600" b="1" dirty="0">
                <a:latin typeface="Tahoma" charset="0"/>
                <a:ea typeface="ＭＳ Ｐゴシック" charset="0"/>
                <a:cs typeface="ＭＳ Ｐゴシック" charset="0"/>
              </a:rPr>
              <a:t>Miscellaneous Topics</a:t>
            </a:r>
            <a:endParaRPr lang="en-US" sz="4000" b="1" dirty="0">
              <a:solidFill>
                <a:srgbClr val="FFD799"/>
              </a:solidFill>
              <a:latin typeface="Tahoma" charset="0"/>
              <a:ea typeface="ＭＳ Ｐゴシック" charset="0"/>
              <a:cs typeface="ＭＳ Ｐゴシック" charset="0"/>
            </a:endParaRPr>
          </a:p>
        </p:txBody>
      </p:sp>
      <p:sp>
        <p:nvSpPr>
          <p:cNvPr id="80898" name="Content Placeholder 2"/>
          <p:cNvSpPr>
            <a:spLocks noGrp="1"/>
          </p:cNvSpPr>
          <p:nvPr>
            <p:ph idx="1"/>
          </p:nvPr>
        </p:nvSpPr>
        <p:spPr>
          <a:xfrm>
            <a:off x="228600" y="1371600"/>
            <a:ext cx="8686800" cy="5335587"/>
          </a:xfrm>
        </p:spPr>
        <p:txBody>
          <a:bodyPr/>
          <a:lstStyle/>
          <a:p>
            <a:pPr marL="288925" indent="-288925">
              <a:buFont typeface="Wingdings" charset="2"/>
              <a:buChar char="§"/>
            </a:pPr>
            <a:r>
              <a:rPr lang="en-US" sz="2200" b="1" dirty="0">
                <a:solidFill>
                  <a:schemeClr val="tx1"/>
                </a:solidFill>
                <a:latin typeface="Calibri" charset="0"/>
                <a:ea typeface="ＭＳ Ｐゴシック" charset="0"/>
                <a:cs typeface="Calibri" charset="0"/>
              </a:rPr>
              <a:t>Data Cubes </a:t>
            </a:r>
            <a:r>
              <a:rPr lang="en-US" sz="2200" dirty="0">
                <a:solidFill>
                  <a:schemeClr val="tx1"/>
                </a:solidFill>
                <a:latin typeface="Calibri" charset="0"/>
                <a:ea typeface="ＭＳ Ｐゴシック" charset="0"/>
                <a:cs typeface="Calibri" charset="0"/>
              </a:rPr>
              <a:t>– The SEO </a:t>
            </a:r>
            <a:r>
              <a:rPr lang="en-US" sz="2200" dirty="0" smtClean="0">
                <a:solidFill>
                  <a:schemeClr val="tx1"/>
                </a:solidFill>
                <a:latin typeface="Calibri" charset="0"/>
                <a:ea typeface="ＭＳ Ｐゴシック" charset="0"/>
                <a:cs typeface="Calibri" charset="0"/>
              </a:rPr>
              <a:t>is working with GA, CSIRO and USGS to develop an open </a:t>
            </a:r>
            <a:r>
              <a:rPr lang="en-US" sz="2200" dirty="0">
                <a:solidFill>
                  <a:schemeClr val="tx1"/>
                </a:solidFill>
                <a:latin typeface="Calibri" charset="0"/>
                <a:ea typeface="ＭＳ Ｐゴシック" charset="0"/>
                <a:cs typeface="Calibri" charset="0"/>
              </a:rPr>
              <a:t>source </a:t>
            </a:r>
            <a:r>
              <a:rPr lang="en-US" sz="2200" dirty="0" smtClean="0">
                <a:solidFill>
                  <a:schemeClr val="tx1"/>
                </a:solidFill>
                <a:latin typeface="Calibri" charset="0"/>
                <a:ea typeface="ＭＳ Ｐゴシック" charset="0"/>
                <a:cs typeface="Calibri" charset="0"/>
              </a:rPr>
              <a:t>architecture </a:t>
            </a:r>
            <a:r>
              <a:rPr lang="en-US" sz="2200" dirty="0">
                <a:solidFill>
                  <a:schemeClr val="tx1"/>
                </a:solidFill>
                <a:latin typeface="Calibri" charset="0"/>
                <a:ea typeface="ＭＳ Ｐゴシック" charset="0"/>
                <a:cs typeface="Calibri" charset="0"/>
              </a:rPr>
              <a:t>for data management and enhanced applications</a:t>
            </a:r>
            <a:r>
              <a:rPr lang="en-US" sz="2200" dirty="0" smtClean="0">
                <a:solidFill>
                  <a:schemeClr val="tx1"/>
                </a:solidFill>
                <a:latin typeface="Calibri" charset="0"/>
                <a:ea typeface="ＭＳ Ｐゴシック" charset="0"/>
                <a:cs typeface="Calibri" charset="0"/>
              </a:rPr>
              <a:t>. This “future data architecture” is now called </a:t>
            </a:r>
            <a:br>
              <a:rPr lang="en-US" sz="2200" dirty="0" smtClean="0">
                <a:solidFill>
                  <a:schemeClr val="tx1"/>
                </a:solidFill>
                <a:latin typeface="Calibri" charset="0"/>
                <a:ea typeface="ＭＳ Ｐゴシック" charset="0"/>
                <a:cs typeface="Calibri" charset="0"/>
              </a:rPr>
            </a:br>
            <a:r>
              <a:rPr lang="en-US" sz="2200" dirty="0" smtClean="0">
                <a:solidFill>
                  <a:schemeClr val="tx1"/>
                </a:solidFill>
                <a:latin typeface="Calibri" charset="0"/>
                <a:ea typeface="ＭＳ Ｐゴシック" charset="0"/>
                <a:cs typeface="Calibri" charset="0"/>
              </a:rPr>
              <a:t>“</a:t>
            </a:r>
            <a:r>
              <a:rPr lang="en-US" sz="2200" b="1" dirty="0" smtClean="0">
                <a:solidFill>
                  <a:srgbClr val="FF0000"/>
                </a:solidFill>
                <a:latin typeface="Calibri" charset="0"/>
                <a:ea typeface="ＭＳ Ｐゴシック" charset="0"/>
                <a:cs typeface="Calibri" charset="0"/>
              </a:rPr>
              <a:t>Open Data Cube</a:t>
            </a:r>
            <a:r>
              <a:rPr lang="en-US" sz="2200" dirty="0" smtClean="0">
                <a:solidFill>
                  <a:schemeClr val="tx1"/>
                </a:solidFill>
                <a:latin typeface="Calibri" charset="0"/>
                <a:ea typeface="ＭＳ Ｐゴシック" charset="0"/>
                <a:cs typeface="Calibri" charset="0"/>
              </a:rPr>
              <a:t>”. </a:t>
            </a:r>
            <a:endParaRPr lang="en-US" sz="2200" dirty="0">
              <a:solidFill>
                <a:schemeClr val="tx1"/>
              </a:solidFill>
              <a:latin typeface="Calibri" charset="0"/>
              <a:ea typeface="ＭＳ Ｐゴシック" charset="0"/>
              <a:cs typeface="Calibri" charset="0"/>
            </a:endParaRPr>
          </a:p>
          <a:p>
            <a:pPr marL="288925" indent="-288925">
              <a:buFont typeface="Wingdings" charset="2"/>
              <a:buChar char="§"/>
            </a:pPr>
            <a:r>
              <a:rPr lang="en-US" sz="2200" b="1" dirty="0">
                <a:solidFill>
                  <a:schemeClr val="tx1"/>
                </a:solidFill>
                <a:latin typeface="Calibri" charset="0"/>
                <a:ea typeface="ＭＳ Ｐゴシック" charset="0"/>
                <a:cs typeface="Calibri" charset="0"/>
              </a:rPr>
              <a:t>Analysis Ready Data </a:t>
            </a:r>
            <a:r>
              <a:rPr lang="en-US" sz="2200" dirty="0">
                <a:solidFill>
                  <a:schemeClr val="tx1"/>
                </a:solidFill>
                <a:latin typeface="Calibri" charset="0"/>
                <a:ea typeface="ＭＳ Ｐゴシック" charset="0"/>
                <a:cs typeface="Calibri" charset="0"/>
              </a:rPr>
              <a:t>– The SEO is working with the </a:t>
            </a:r>
            <a:r>
              <a:rPr lang="en-US" sz="2200" dirty="0" smtClean="0">
                <a:solidFill>
                  <a:schemeClr val="tx1"/>
                </a:solidFill>
                <a:latin typeface="Calibri" charset="0"/>
                <a:ea typeface="ＭＳ Ｐゴシック" charset="0"/>
                <a:cs typeface="Calibri" charset="0"/>
              </a:rPr>
              <a:t>Land </a:t>
            </a:r>
            <a:r>
              <a:rPr lang="en-US" sz="2200" dirty="0">
                <a:solidFill>
                  <a:schemeClr val="tx1"/>
                </a:solidFill>
                <a:latin typeface="Calibri" charset="0"/>
                <a:ea typeface="ＭＳ Ｐゴシック" charset="0"/>
                <a:cs typeface="Calibri" charset="0"/>
              </a:rPr>
              <a:t>Surface Imaging (LSI) </a:t>
            </a:r>
            <a:r>
              <a:rPr lang="en-US" sz="2200" dirty="0" smtClean="0">
                <a:solidFill>
                  <a:schemeClr val="tx1"/>
                </a:solidFill>
                <a:latin typeface="Calibri" charset="0"/>
                <a:ea typeface="ＭＳ Ｐゴシック" charset="0"/>
                <a:cs typeface="Calibri" charset="0"/>
              </a:rPr>
              <a:t>group </a:t>
            </a:r>
            <a:r>
              <a:rPr lang="en-US" sz="2200" dirty="0" smtClean="0">
                <a:solidFill>
                  <a:schemeClr val="tx1"/>
                </a:solidFill>
                <a:latin typeface="Calibri" charset="0"/>
                <a:ea typeface="ＭＳ Ｐゴシック" charset="0"/>
                <a:cs typeface="Calibri" charset="0"/>
              </a:rPr>
              <a:t>to </a:t>
            </a:r>
            <a:r>
              <a:rPr lang="en-US" sz="2200" dirty="0">
                <a:solidFill>
                  <a:schemeClr val="tx1"/>
                </a:solidFill>
                <a:latin typeface="Calibri" charset="0"/>
                <a:ea typeface="ＭＳ Ｐゴシック" charset="0"/>
                <a:cs typeface="Calibri" charset="0"/>
              </a:rPr>
              <a:t>develop a </a:t>
            </a:r>
            <a:r>
              <a:rPr lang="en-US" sz="2200" dirty="0" smtClean="0">
                <a:solidFill>
                  <a:schemeClr val="tx1"/>
                </a:solidFill>
                <a:latin typeface="Calibri" charset="0"/>
                <a:ea typeface="ＭＳ Ｐゴシック" charset="0"/>
                <a:cs typeface="Calibri" charset="0"/>
              </a:rPr>
              <a:t>definition </a:t>
            </a:r>
            <a:r>
              <a:rPr lang="en-US" sz="2200" dirty="0">
                <a:solidFill>
                  <a:schemeClr val="tx1"/>
                </a:solidFill>
                <a:latin typeface="Calibri" charset="0"/>
                <a:ea typeface="ＭＳ Ｐゴシック" charset="0"/>
                <a:cs typeface="Calibri" charset="0"/>
              </a:rPr>
              <a:t>and technical specification for “CEOS Analysis Ready Data for Land” (CARD4L). </a:t>
            </a:r>
            <a:r>
              <a:rPr lang="en-US" sz="2200" dirty="0" smtClean="0">
                <a:solidFill>
                  <a:schemeClr val="tx1"/>
                </a:solidFill>
                <a:latin typeface="Calibri" charset="0"/>
                <a:ea typeface="ＭＳ Ｐゴシック" charset="0"/>
                <a:cs typeface="Calibri" charset="0"/>
              </a:rPr>
              <a:t>The most recent advancements have been Sentinel-1 ARD definition, though there are still some unresolved items.</a:t>
            </a:r>
            <a:endParaRPr lang="en-US" sz="2200" dirty="0">
              <a:solidFill>
                <a:schemeClr val="tx1"/>
              </a:solidFill>
              <a:latin typeface="Calibri" charset="0"/>
              <a:ea typeface="ＭＳ Ｐゴシック" charset="0"/>
              <a:cs typeface="Calibri" charset="0"/>
            </a:endParaRPr>
          </a:p>
          <a:p>
            <a:pPr marL="288925" indent="-288925">
              <a:buFont typeface="Wingdings" charset="2"/>
              <a:buChar char="§"/>
            </a:pPr>
            <a:r>
              <a:rPr lang="en-US" sz="2200" b="1" dirty="0">
                <a:solidFill>
                  <a:schemeClr val="tx1"/>
                </a:solidFill>
                <a:latin typeface="Calibri" charset="0"/>
                <a:ea typeface="ＭＳ Ｐゴシック" charset="0"/>
                <a:cs typeface="Calibri" charset="0"/>
              </a:rPr>
              <a:t>Data Interoperability</a:t>
            </a:r>
            <a:r>
              <a:rPr lang="en-US" sz="2200" dirty="0">
                <a:solidFill>
                  <a:schemeClr val="tx1"/>
                </a:solidFill>
                <a:latin typeface="Calibri" charset="0"/>
                <a:ea typeface="ＭＳ Ｐゴシック" charset="0"/>
                <a:cs typeface="Calibri" charset="0"/>
              </a:rPr>
              <a:t> – There is a strong desire to use the Data Cube architecture to test data </a:t>
            </a:r>
            <a:r>
              <a:rPr lang="en-US" sz="2200" dirty="0" smtClean="0">
                <a:solidFill>
                  <a:schemeClr val="tx1"/>
                </a:solidFill>
                <a:latin typeface="Calibri" charset="0"/>
                <a:ea typeface="ＭＳ Ｐゴシック" charset="0"/>
                <a:cs typeface="Calibri" charset="0"/>
              </a:rPr>
              <a:t>interoperability. </a:t>
            </a:r>
            <a:r>
              <a:rPr lang="en-US" sz="2200" dirty="0">
                <a:solidFill>
                  <a:schemeClr val="tx1"/>
                </a:solidFill>
                <a:latin typeface="Calibri" charset="0"/>
                <a:ea typeface="ＭＳ Ｐゴシック" charset="0"/>
                <a:cs typeface="Calibri" charset="0"/>
              </a:rPr>
              <a:t>Combining optical and SAR, or using </a:t>
            </a:r>
            <a:r>
              <a:rPr lang="en-US" sz="2200" dirty="0" smtClean="0">
                <a:solidFill>
                  <a:schemeClr val="tx1"/>
                </a:solidFill>
                <a:latin typeface="Calibri" charset="0"/>
                <a:ea typeface="ＭＳ Ｐゴシック" charset="0"/>
                <a:cs typeface="Calibri" charset="0"/>
              </a:rPr>
              <a:t>spatially aligned optical </a:t>
            </a:r>
            <a:r>
              <a:rPr lang="en-US" sz="2200" dirty="0">
                <a:solidFill>
                  <a:schemeClr val="tx1"/>
                </a:solidFill>
                <a:latin typeface="Calibri" charset="0"/>
                <a:ea typeface="ＭＳ Ｐゴシック" charset="0"/>
                <a:cs typeface="Calibri" charset="0"/>
              </a:rPr>
              <a:t>datasets with different resolutions are two cases. </a:t>
            </a:r>
            <a:endParaRPr lang="en-US" sz="2200" dirty="0">
              <a:solidFill>
                <a:schemeClr val="tx1"/>
              </a:solidFill>
              <a:latin typeface="Calibri" charset="0"/>
              <a:ea typeface="ＭＳ Ｐゴシック" charset="0"/>
              <a:cs typeface="Calibri" charset="0"/>
            </a:endParaRPr>
          </a:p>
          <a:p>
            <a:pPr marL="0" indent="0">
              <a:buNone/>
            </a:pPr>
            <a:r>
              <a:rPr lang="en-US" sz="2200" i="1" dirty="0" smtClean="0">
                <a:solidFill>
                  <a:schemeClr val="tx1"/>
                </a:solidFill>
                <a:latin typeface="Calibri" charset="0"/>
                <a:ea typeface="ＭＳ Ｐゴシック" charset="0"/>
                <a:cs typeface="Calibri" charset="0"/>
              </a:rPr>
              <a:t/>
            </a:r>
            <a:br>
              <a:rPr lang="en-US" sz="2200" i="1" dirty="0" smtClean="0">
                <a:solidFill>
                  <a:schemeClr val="tx1"/>
                </a:solidFill>
                <a:latin typeface="Calibri" charset="0"/>
                <a:ea typeface="ＭＳ Ｐゴシック" charset="0"/>
                <a:cs typeface="Calibri" charset="0"/>
              </a:rPr>
            </a:br>
            <a:r>
              <a:rPr lang="en-US" sz="2200" i="1" dirty="0" smtClean="0">
                <a:solidFill>
                  <a:schemeClr val="tx1"/>
                </a:solidFill>
                <a:latin typeface="Calibri" charset="0"/>
                <a:ea typeface="ＭＳ Ｐゴシック" charset="0"/>
                <a:cs typeface="Calibri" charset="0"/>
              </a:rPr>
              <a:t>More charts to follow on these topics </a:t>
            </a:r>
            <a:r>
              <a:rPr lang="is-IS" sz="2200" i="1" dirty="0" smtClean="0">
                <a:solidFill>
                  <a:schemeClr val="tx1"/>
                </a:solidFill>
                <a:latin typeface="Calibri" charset="0"/>
                <a:ea typeface="ＭＳ Ｐゴシック" charset="0"/>
                <a:cs typeface="Calibri" charset="0"/>
              </a:rPr>
              <a:t>…</a:t>
            </a:r>
            <a:endParaRPr lang="en-US" sz="2200" i="1" dirty="0">
              <a:solidFill>
                <a:schemeClr val="tx1"/>
              </a:solidFill>
              <a:latin typeface="Calibri" charset="0"/>
              <a:ea typeface="ＭＳ Ｐゴシック" charset="0"/>
              <a:cs typeface="Calibri"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Tree>
    <p:extLst>
      <p:ext uri="{BB962C8B-B14F-4D97-AF65-F5344CB8AC3E}">
        <p14:creationId xmlns:p14="http://schemas.microsoft.com/office/powerpoint/2010/main" val="1304499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253424"/>
            <a:ext cx="5486400" cy="646331"/>
          </a:xfrm>
        </p:spPr>
        <p:txBody>
          <a:bodyPr wrap="square">
            <a:spAutoFit/>
          </a:bodyPr>
          <a:lstStyle/>
          <a:p>
            <a:pPr algn="l" eaLnBrk="1" hangingPunct="1"/>
            <a:r>
              <a:rPr lang="en-US" sz="3600" b="1" dirty="0" smtClean="0">
                <a:latin typeface="Tahoma" charset="0"/>
                <a:ea typeface="ＭＳ Ｐゴシック" charset="0"/>
                <a:cs typeface="ＭＳ Ｐゴシック" charset="0"/>
              </a:rPr>
              <a:t>Why Data Cubes?</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7" name="Content Placeholder 2"/>
          <p:cNvSpPr txBox="1">
            <a:spLocks/>
          </p:cNvSpPr>
          <p:nvPr/>
        </p:nvSpPr>
        <p:spPr>
          <a:xfrm>
            <a:off x="152400" y="1371600"/>
            <a:ext cx="8458200" cy="4332711"/>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US" sz="2000" kern="1200" dirty="0" smtClean="0">
                <a:latin typeface="Calibri" charset="0"/>
                <a:ea typeface="ＭＳ Ｐゴシック" charset="0"/>
                <a:cs typeface="Calibri" charset="0"/>
              </a:rPr>
              <a:t>The primary user problems are </a:t>
            </a:r>
            <a:r>
              <a:rPr lang="en-US" sz="2000" kern="1200" dirty="0">
                <a:latin typeface="Calibri" charset="0"/>
                <a:ea typeface="ＭＳ Ｐゴシック" charset="0"/>
                <a:cs typeface="Calibri" charset="0"/>
              </a:rPr>
              <a:t>data access, </a:t>
            </a:r>
            <a:r>
              <a:rPr lang="en-US" sz="2000" kern="1200" dirty="0" smtClean="0">
                <a:latin typeface="Calibri" charset="0"/>
                <a:ea typeface="ＭＳ Ｐゴシック" charset="0"/>
                <a:cs typeface="Calibri" charset="0"/>
              </a:rPr>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data </a:t>
            </a:r>
            <a:r>
              <a:rPr lang="en-US" sz="2000" kern="1200" dirty="0">
                <a:latin typeface="Calibri" charset="0"/>
                <a:ea typeface="ＭＳ Ｐゴシック" charset="0"/>
                <a:cs typeface="Calibri" charset="0"/>
              </a:rPr>
              <a:t>preparation, and efficient analyses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minimize the time and </a:t>
            </a:r>
            <a:r>
              <a:rPr lang="en-US" sz="2000" kern="1200" dirty="0" smtClean="0">
                <a:latin typeface="Calibri" charset="0"/>
                <a:ea typeface="ＭＳ Ｐゴシック" charset="0"/>
                <a:cs typeface="Calibri" charset="0"/>
              </a:rPr>
              <a:t>knowledge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required </a:t>
            </a:r>
            <a:r>
              <a:rPr lang="en-US" sz="2000" kern="1200" dirty="0">
                <a:latin typeface="Calibri" charset="0"/>
                <a:ea typeface="ＭＳ Ｐゴシック" charset="0"/>
                <a:cs typeface="Calibri" charset="0"/>
              </a:rPr>
              <a:t>to obtain and prepare satellite data</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free and open source solutions.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perform time series analyses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use multiple datasets together</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a:t>
            </a:r>
            <a:r>
              <a:rPr lang="en-US" sz="2000" kern="1200" dirty="0">
                <a:latin typeface="Calibri" charset="0"/>
                <a:ea typeface="ＭＳ Ｐゴシック" charset="0"/>
                <a:cs typeface="Calibri" charset="0"/>
              </a:rPr>
              <a:t> to use </a:t>
            </a:r>
            <a:r>
              <a:rPr lang="en-US" sz="2000" kern="1200" dirty="0" smtClean="0">
                <a:latin typeface="Calibri" charset="0"/>
                <a:ea typeface="ＭＳ Ｐゴシック" charset="0"/>
                <a:cs typeface="Calibri" charset="0"/>
              </a:rPr>
              <a:t>common </a:t>
            </a:r>
            <a:r>
              <a:rPr lang="en-US" sz="2000" kern="1200" dirty="0">
                <a:latin typeface="Calibri" charset="0"/>
                <a:ea typeface="ＭＳ Ｐゴシック" charset="0"/>
                <a:cs typeface="Calibri" charset="0"/>
              </a:rPr>
              <a:t>GIS tools</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to “own” the data and keep it locally</a:t>
            </a:r>
          </a:p>
          <a:p>
            <a:pPr marL="177800" indent="-177800" algn="l" defTabSz="914400" rtl="0">
              <a:buSzPct val="120000"/>
              <a:buFont typeface="Wingdings" charset="2"/>
              <a:buChar char="§"/>
            </a:pPr>
            <a:r>
              <a:rPr lang="en-US" sz="2000" u="sng" kern="1200" dirty="0">
                <a:latin typeface="Calibri" charset="0"/>
                <a:ea typeface="ＭＳ Ｐゴシック" charset="0"/>
                <a:cs typeface="Calibri" charset="0"/>
              </a:rPr>
              <a:t>Users want </a:t>
            </a:r>
            <a:r>
              <a:rPr lang="en-US" sz="2000" kern="1200" dirty="0">
                <a:latin typeface="Calibri" charset="0"/>
                <a:ea typeface="ＭＳ Ｐゴシック" charset="0"/>
                <a:cs typeface="Calibri" charset="0"/>
              </a:rPr>
              <a:t>customer service and </a:t>
            </a:r>
            <a:r>
              <a:rPr lang="en-US" sz="2000" kern="1200" dirty="0" smtClean="0">
                <a:latin typeface="Calibri" charset="0"/>
                <a:ea typeface="ＭＳ Ｐゴシック" charset="0"/>
                <a:cs typeface="Calibri" charset="0"/>
              </a:rPr>
              <a:t>support</a:t>
            </a:r>
            <a:endParaRPr lang="en-US" sz="2000" kern="1200" dirty="0">
              <a:latin typeface="Calibri" charset="0"/>
              <a:ea typeface="ＭＳ Ｐゴシック" charset="0"/>
              <a:cs typeface="Calibri" charset="0"/>
            </a:endParaRPr>
          </a:p>
          <a:p>
            <a:pPr marL="0" indent="0" algn="l" defTabSz="914400" rtl="0">
              <a:buSzPct val="120000"/>
              <a:buFont typeface="Arial"/>
              <a:buNone/>
            </a:pPr>
            <a:endParaRPr lang="en-US" sz="2000" kern="1200" dirty="0" smtClean="0">
              <a:latin typeface="Calibri" charset="0"/>
              <a:ea typeface="ＭＳ Ｐゴシック" charset="0"/>
              <a:cs typeface="Calibri" charset="0"/>
            </a:endParaRPr>
          </a:p>
          <a:p>
            <a:pPr marL="177800" indent="-177800" algn="l" defTabSz="914400" rtl="0">
              <a:buSzPct val="120000"/>
              <a:buFont typeface="Wingdings" charset="2"/>
              <a:buChar char="§"/>
            </a:pPr>
            <a:r>
              <a:rPr lang="en-US" sz="2000" kern="1200" dirty="0" smtClean="0">
                <a:latin typeface="Calibri" charset="0"/>
                <a:ea typeface="ＭＳ Ｐゴシック" charset="0"/>
                <a:cs typeface="Calibri" charset="0"/>
              </a:rPr>
              <a:t>Our goal is </a:t>
            </a:r>
            <a:r>
              <a:rPr lang="en-US" sz="2000" b="1" kern="1200" dirty="0" smtClean="0">
                <a:solidFill>
                  <a:srgbClr val="FF0000"/>
                </a:solidFill>
                <a:latin typeface="Calibri" charset="0"/>
                <a:ea typeface="ＭＳ Ｐゴシック" charset="0"/>
                <a:cs typeface="Calibri" charset="0"/>
              </a:rPr>
              <a:t>NOT</a:t>
            </a:r>
            <a:r>
              <a:rPr lang="en-US" sz="2000" kern="1200" dirty="0" smtClean="0">
                <a:latin typeface="Calibri" charset="0"/>
                <a:ea typeface="ＭＳ Ｐゴシック" charset="0"/>
                <a:cs typeface="Calibri" charset="0"/>
              </a:rPr>
              <a:t> to sell a product or give out a tool</a:t>
            </a:r>
            <a:r>
              <a:rPr lang="en-US" sz="2000" kern="1200" dirty="0">
                <a:latin typeface="Calibri" charset="0"/>
                <a:ea typeface="ＭＳ Ｐゴシック" charset="0"/>
                <a:cs typeface="Calibri" charset="0"/>
              </a:rPr>
              <a:t> </a:t>
            </a:r>
            <a:r>
              <a:rPr lang="is-IS" sz="2000" kern="1200" dirty="0" smtClean="0">
                <a:latin typeface="Calibri" charset="0"/>
                <a:ea typeface="ＭＳ Ｐゴシック" charset="0"/>
                <a:cs typeface="Calibri" charset="0"/>
              </a:rPr>
              <a:t>…</a:t>
            </a:r>
          </a:p>
          <a:p>
            <a:pPr marL="177800" indent="-177800" algn="l" defTabSz="914400" rtl="0">
              <a:buSzPct val="120000"/>
              <a:buFont typeface="Wingdings" charset="2"/>
              <a:buChar char="§"/>
            </a:pPr>
            <a:r>
              <a:rPr lang="en-US" sz="2000" kern="1200" dirty="0" smtClean="0">
                <a:latin typeface="Calibri" charset="0"/>
                <a:ea typeface="ＭＳ Ｐゴシック" charset="0"/>
                <a:cs typeface="Calibri" charset="0"/>
              </a:rPr>
              <a:t>Our goal is to provide a </a:t>
            </a:r>
            <a:r>
              <a:rPr lang="en-US" sz="2000" b="1" kern="1200" dirty="0" smtClean="0">
                <a:latin typeface="Calibri" charset="0"/>
                <a:ea typeface="ＭＳ Ｐゴシック" charset="0"/>
                <a:cs typeface="Calibri" charset="0"/>
              </a:rPr>
              <a:t>SOLUTION</a:t>
            </a:r>
            <a:r>
              <a:rPr lang="en-US" sz="2000" kern="1200" dirty="0" smtClean="0">
                <a:latin typeface="Calibri" charset="0"/>
                <a:ea typeface="ＭＳ Ｐゴシック" charset="0"/>
                <a:cs typeface="Calibri" charset="0"/>
              </a:rPr>
              <a:t> that has </a:t>
            </a:r>
            <a:r>
              <a:rPr lang="en-US" sz="2000" b="1" kern="1200" dirty="0" smtClean="0">
                <a:latin typeface="Calibri" charset="0"/>
                <a:ea typeface="ＭＳ Ｐゴシック" charset="0"/>
                <a:cs typeface="Calibri" charset="0"/>
              </a:rPr>
              <a:t>VALUE</a:t>
            </a:r>
            <a:r>
              <a:rPr lang="en-US" sz="2000" kern="1200" dirty="0" smtClean="0">
                <a:latin typeface="Calibri" charset="0"/>
                <a:ea typeface="ＭＳ Ｐゴシック" charset="0"/>
                <a:cs typeface="Calibri" charset="0"/>
              </a:rPr>
              <a:t> and </a:t>
            </a:r>
            <a:br>
              <a:rPr lang="en-US" sz="2000" kern="1200" dirty="0" smtClean="0">
                <a:latin typeface="Calibri" charset="0"/>
                <a:ea typeface="ＭＳ Ｐゴシック" charset="0"/>
                <a:cs typeface="Calibri" charset="0"/>
              </a:rPr>
            </a:br>
            <a:r>
              <a:rPr lang="en-US" sz="2000" kern="1200" dirty="0" smtClean="0">
                <a:latin typeface="Calibri" charset="0"/>
                <a:ea typeface="ＭＳ Ｐゴシック" charset="0"/>
                <a:cs typeface="Calibri" charset="0"/>
              </a:rPr>
              <a:t>increases the </a:t>
            </a:r>
            <a:r>
              <a:rPr lang="en-US" sz="2000" b="1" kern="1200" dirty="0" smtClean="0">
                <a:latin typeface="Calibri" charset="0"/>
                <a:ea typeface="ＭＳ Ｐゴシック" charset="0"/>
                <a:cs typeface="Calibri" charset="0"/>
              </a:rPr>
              <a:t>IMPACT</a:t>
            </a:r>
            <a:r>
              <a:rPr lang="en-US" sz="2000" kern="1200" dirty="0" smtClean="0">
                <a:latin typeface="Calibri" charset="0"/>
                <a:ea typeface="ＭＳ Ｐゴシック" charset="0"/>
                <a:cs typeface="Calibri" charset="0"/>
              </a:rPr>
              <a:t> of satellite data.</a:t>
            </a:r>
          </a:p>
        </p:txBody>
      </p:sp>
      <p:pic>
        <p:nvPicPr>
          <p:cNvPr id="6" name="Picture 5"/>
          <p:cNvPicPr>
            <a:picLocks noChangeAspect="1"/>
          </p:cNvPicPr>
          <p:nvPr/>
        </p:nvPicPr>
        <p:blipFill>
          <a:blip r:embed="rId3"/>
          <a:stretch>
            <a:fillRect/>
          </a:stretch>
        </p:blipFill>
        <p:spPr>
          <a:xfrm>
            <a:off x="5949246" y="3788664"/>
            <a:ext cx="2971800" cy="1481784"/>
          </a:xfrm>
          <a:prstGeom prst="rect">
            <a:avLst/>
          </a:prstGeom>
        </p:spPr>
      </p:pic>
      <p:pic>
        <p:nvPicPr>
          <p:cNvPr id="8" name="Picture 7"/>
          <p:cNvPicPr>
            <a:picLocks noChangeAspect="1"/>
          </p:cNvPicPr>
          <p:nvPr/>
        </p:nvPicPr>
        <p:blipFill>
          <a:blip r:embed="rId4"/>
          <a:stretch>
            <a:fillRect/>
          </a:stretch>
        </p:blipFill>
        <p:spPr>
          <a:xfrm>
            <a:off x="5882640" y="1288257"/>
            <a:ext cx="3105013" cy="2438400"/>
          </a:xfrm>
          <a:prstGeom prst="rect">
            <a:avLst/>
          </a:prstGeom>
        </p:spPr>
      </p:pic>
    </p:spTree>
    <p:extLst>
      <p:ext uri="{BB962C8B-B14F-4D97-AF65-F5344CB8AC3E}">
        <p14:creationId xmlns:p14="http://schemas.microsoft.com/office/powerpoint/2010/main" val="2143007999"/>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133600" y="304800"/>
            <a:ext cx="4953005" cy="584775"/>
          </a:xfrm>
        </p:spPr>
        <p:txBody>
          <a:bodyPr wrap="square">
            <a:spAutoFit/>
          </a:bodyPr>
          <a:lstStyle/>
          <a:p>
            <a:pPr algn="l" eaLnBrk="1" hangingPunct="1"/>
            <a:r>
              <a:rPr lang="en-US" b="1" dirty="0" smtClean="0">
                <a:latin typeface="Tahoma" charset="0"/>
                <a:ea typeface="ＭＳ Ｐゴシック" charset="0"/>
                <a:cs typeface="ＭＳ Ｐゴシック" charset="0"/>
              </a:rPr>
              <a:t>Open </a:t>
            </a:r>
            <a:r>
              <a:rPr lang="en-US" b="1" smtClean="0">
                <a:latin typeface="Tahoma" charset="0"/>
                <a:ea typeface="ＭＳ Ｐゴシック" charset="0"/>
                <a:cs typeface="ＭＳ Ｐゴシック" charset="0"/>
              </a:rPr>
              <a:t>Dat</a:t>
            </a:r>
            <a:r>
              <a:rPr lang="en-US" b="1" smtClean="0">
                <a:latin typeface="Tahoma" charset="0"/>
                <a:ea typeface="ＭＳ Ｐゴシック" charset="0"/>
                <a:cs typeface="ＭＳ Ｐゴシック" charset="0"/>
              </a:rPr>
              <a:t>a Cube </a:t>
            </a:r>
            <a:r>
              <a:rPr lang="en-US" b="1" smtClean="0">
                <a:latin typeface="Tahoma" charset="0"/>
                <a:ea typeface="ＭＳ Ｐゴシック" charset="0"/>
                <a:cs typeface="ＭＳ Ｐゴシック" charset="0"/>
              </a:rPr>
              <a:t>Vision</a:t>
            </a:r>
            <a:endParaRPr lang="en-US" sz="36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5" name="Picture 4"/>
          <p:cNvPicPr>
            <a:picLocks noChangeAspect="1"/>
          </p:cNvPicPr>
          <p:nvPr/>
        </p:nvPicPr>
        <p:blipFill>
          <a:blip r:embed="rId3"/>
          <a:stretch>
            <a:fillRect/>
          </a:stretch>
        </p:blipFill>
        <p:spPr>
          <a:xfrm>
            <a:off x="7036226" y="1464162"/>
            <a:ext cx="1964838" cy="1964838"/>
          </a:xfrm>
          <a:prstGeom prst="rect">
            <a:avLst/>
          </a:prstGeom>
        </p:spPr>
      </p:pic>
      <p:sp>
        <p:nvSpPr>
          <p:cNvPr id="8" name="Content Placeholder 2"/>
          <p:cNvSpPr txBox="1">
            <a:spLocks/>
          </p:cNvSpPr>
          <p:nvPr/>
        </p:nvSpPr>
        <p:spPr>
          <a:xfrm>
            <a:off x="328864" y="1531218"/>
            <a:ext cx="8815136" cy="4869582"/>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l" defTabSz="914400" rtl="0">
              <a:buSzPct val="120000"/>
              <a:buFont typeface="Arial"/>
              <a:buNone/>
            </a:pPr>
            <a:r>
              <a:rPr lang="en-AU" sz="1800" b="1" kern="1200" dirty="0" smtClean="0">
                <a:latin typeface="Calibri" charset="0"/>
                <a:ea typeface="ＭＳ Ｐゴシック" charset="0"/>
                <a:cs typeface="Calibri" charset="0"/>
              </a:rPr>
              <a:t>A </a:t>
            </a:r>
            <a:r>
              <a:rPr lang="en-AU" sz="1800" b="1" kern="1200" dirty="0">
                <a:latin typeface="Calibri" charset="0"/>
                <a:ea typeface="ＭＳ Ｐゴシック" charset="0"/>
                <a:cs typeface="Calibri" charset="0"/>
              </a:rPr>
              <a:t>solution </a:t>
            </a:r>
            <a:r>
              <a:rPr lang="en-AU" sz="1800" b="1" kern="1200" dirty="0" smtClean="0">
                <a:latin typeface="Calibri" charset="0"/>
                <a:ea typeface="ＭＳ Ｐゴシック" charset="0"/>
                <a:cs typeface="Calibri" charset="0"/>
              </a:rPr>
              <a:t>supporting CEOS objectives </a:t>
            </a:r>
            <a:r>
              <a:rPr lang="is-IS" sz="1800" b="1" kern="1200" dirty="0" smtClean="0">
                <a:latin typeface="Calibri" charset="0"/>
                <a:ea typeface="ＭＳ Ｐゴシック" charset="0"/>
                <a:cs typeface="Calibri" charset="0"/>
              </a:rPr>
              <a:t>…</a:t>
            </a:r>
            <a:endParaRPr lang="en-AU" sz="1800" b="1"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AU" sz="1800" kern="1200" dirty="0">
                <a:latin typeface="Calibri" charset="0"/>
                <a:ea typeface="ＭＳ Ｐゴシック" charset="0"/>
                <a:cs typeface="Calibri" charset="0"/>
              </a:rPr>
              <a:t>Build capability of users to apply CEOS </a:t>
            </a:r>
            <a:r>
              <a:rPr lang="en-AU" sz="1800" kern="1200" dirty="0" smtClean="0">
                <a:latin typeface="Calibri" charset="0"/>
                <a:ea typeface="ＭＳ Ｐゴシック" charset="0"/>
                <a:cs typeface="Calibri" charset="0"/>
              </a:rPr>
              <a:t>satellite </a:t>
            </a:r>
            <a:r>
              <a:rPr lang="en-AU" sz="1800" kern="1200" dirty="0">
                <a:latin typeface="Calibri" charset="0"/>
                <a:ea typeface="ＭＳ Ｐゴシック" charset="0"/>
                <a:cs typeface="Calibri" charset="0"/>
              </a:rPr>
              <a:t>data</a:t>
            </a:r>
          </a:p>
          <a:p>
            <a:pPr marL="603827" lvl="1" indent="-177800" algn="l" defTabSz="914400" rtl="0">
              <a:buSzPct val="120000"/>
              <a:buFont typeface="Wingdings" charset="2"/>
              <a:buChar char="§"/>
            </a:pPr>
            <a:r>
              <a:rPr lang="en-AU" sz="1800" kern="1200" dirty="0" smtClean="0">
                <a:latin typeface="Calibri" charset="0"/>
                <a:ea typeface="ＭＳ Ｐゴシック" charset="0"/>
                <a:cs typeface="Calibri" charset="0"/>
              </a:rPr>
              <a:t>Supporting </a:t>
            </a:r>
            <a:r>
              <a:rPr lang="en-AU" sz="1800" kern="1200" dirty="0">
                <a:latin typeface="Calibri" charset="0"/>
                <a:ea typeface="ＭＳ Ｐゴシック" charset="0"/>
                <a:cs typeface="Calibri" charset="0"/>
              </a:rPr>
              <a:t>priority CEOS/GEO agendas (SDGs, Paris and Sendai)</a:t>
            </a:r>
          </a:p>
          <a:p>
            <a:pPr marL="0" indent="0" algn="l" defTabSz="914400" rtl="0">
              <a:buSzPct val="120000"/>
              <a:buFont typeface="Arial"/>
              <a:buNone/>
            </a:pPr>
            <a:r>
              <a:rPr lang="en-US" sz="1800" b="1" kern="1200" dirty="0" smtClean="0">
                <a:latin typeface="Calibri" charset="0"/>
                <a:ea typeface="ＭＳ Ｐゴシック" charset="0"/>
                <a:cs typeface="Calibri" charset="0"/>
              </a:rPr>
              <a:t>CEOS Agencies wanting to participate</a:t>
            </a:r>
            <a:r>
              <a:rPr lang="en-US" sz="1800" kern="1200" dirty="0">
                <a:latin typeface="Calibri" charset="0"/>
                <a:ea typeface="ＭＳ Ｐゴシック" charset="0"/>
                <a:cs typeface="Calibri" charset="0"/>
              </a:rPr>
              <a:t> </a:t>
            </a:r>
            <a:r>
              <a:rPr lang="is-IS" sz="1800" kern="1200" dirty="0" smtClean="0">
                <a:latin typeface="Calibri" charset="0"/>
                <a:ea typeface="ＭＳ Ｐゴシック" charset="0"/>
                <a:cs typeface="Calibri" charset="0"/>
              </a:rPr>
              <a:t>…</a:t>
            </a:r>
            <a:endParaRPr lang="en-US" sz="1800"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1800" kern="1200" dirty="0">
                <a:latin typeface="Calibri" charset="0"/>
                <a:ea typeface="ＭＳ Ｐゴシック" charset="0"/>
                <a:cs typeface="Calibri" charset="0"/>
              </a:rPr>
              <a:t>T</a:t>
            </a:r>
            <a:r>
              <a:rPr lang="en-US" sz="1800" kern="1200" dirty="0" smtClean="0">
                <a:latin typeface="Calibri" charset="0"/>
                <a:ea typeface="ＭＳ Ｐゴシック" charset="0"/>
                <a:cs typeface="Calibri" charset="0"/>
              </a:rPr>
              <a:t>hrough provision of CEOS Analysis Ready Data (ARD) products</a:t>
            </a:r>
          </a:p>
          <a:p>
            <a:pPr marL="603827" lvl="1" indent="-177800" algn="l" defTabSz="914400" rtl="0">
              <a:buSzPct val="120000"/>
              <a:buFont typeface="Wingdings" charset="2"/>
              <a:buChar char="§"/>
            </a:pPr>
            <a:r>
              <a:rPr lang="en-US" sz="1800" kern="1200" dirty="0" smtClean="0">
                <a:latin typeface="Calibri" charset="0"/>
                <a:ea typeface="ＭＳ Ｐゴシック" charset="0"/>
                <a:cs typeface="Calibri" charset="0"/>
              </a:rPr>
              <a:t>Contributing to development and uptake of </a:t>
            </a:r>
            <a:r>
              <a:rPr lang="en-US" sz="1800" kern="1200" dirty="0" smtClean="0">
                <a:latin typeface="Calibri" charset="0"/>
                <a:ea typeface="ＭＳ Ｐゴシック" charset="0"/>
                <a:cs typeface="Calibri" charset="0"/>
              </a:rPr>
              <a:t>solutions</a:t>
            </a:r>
            <a:endParaRPr lang="en-US" sz="1800" kern="1200" dirty="0" smtClean="0">
              <a:latin typeface="Calibri" charset="0"/>
              <a:ea typeface="ＭＳ Ｐゴシック" charset="0"/>
              <a:cs typeface="Calibri" charset="0"/>
            </a:endParaRPr>
          </a:p>
          <a:p>
            <a:pPr marL="0" indent="0" algn="l" defTabSz="914400" rtl="0">
              <a:buSzPct val="120000"/>
              <a:buFont typeface="Arial"/>
              <a:buNone/>
            </a:pPr>
            <a:r>
              <a:rPr lang="en-US" sz="1800" b="1" kern="1200" dirty="0" smtClean="0">
                <a:latin typeface="Calibri" charset="0"/>
                <a:ea typeface="ＭＳ Ｐゴシック" charset="0"/>
                <a:cs typeface="Calibri" charset="0"/>
              </a:rPr>
              <a:t>Customers feel that they are the focus </a:t>
            </a:r>
            <a:r>
              <a:rPr lang="is-IS" sz="1800" b="1" kern="1200" dirty="0" smtClean="0">
                <a:latin typeface="Calibri" charset="0"/>
                <a:ea typeface="ＭＳ Ｐゴシック" charset="0"/>
                <a:cs typeface="Calibri" charset="0"/>
              </a:rPr>
              <a:t>… </a:t>
            </a:r>
            <a:endParaRPr lang="en-US" sz="1800" b="1" kern="1200" dirty="0" smtClean="0">
              <a:latin typeface="Calibri" charset="0"/>
              <a:ea typeface="ＭＳ Ｐゴシック" charset="0"/>
              <a:cs typeface="Calibri" charset="0"/>
            </a:endParaRPr>
          </a:p>
          <a:p>
            <a:pPr marL="603827" lvl="1" indent="-177800" algn="l" defTabSz="914400" rtl="0">
              <a:buSzPct val="120000"/>
              <a:buFont typeface="Wingdings" charset="2"/>
              <a:buChar char="§"/>
            </a:pPr>
            <a:r>
              <a:rPr lang="en-US" sz="1800" kern="1200" dirty="0" smtClean="0">
                <a:latin typeface="Calibri" charset="0"/>
                <a:ea typeface="ＭＳ Ｐゴシック" charset="0"/>
                <a:cs typeface="Calibri" charset="0"/>
              </a:rPr>
              <a:t>Training materials and easy installation/maintenance</a:t>
            </a:r>
          </a:p>
          <a:p>
            <a:pPr marL="603827" lvl="1" indent="-177800" algn="l" defTabSz="914400" rtl="0">
              <a:buSzPct val="120000"/>
              <a:buFont typeface="Wingdings" charset="2"/>
              <a:buChar char="§"/>
            </a:pPr>
            <a:r>
              <a:rPr lang="en-US" sz="1800" kern="1200" dirty="0" smtClean="0">
                <a:latin typeface="Calibri" charset="0"/>
                <a:ea typeface="ＭＳ Ｐゴシック" charset="0"/>
                <a:cs typeface="Calibri" charset="0"/>
              </a:rPr>
              <a:t>A CEOS “</a:t>
            </a:r>
            <a:r>
              <a:rPr lang="en-US" sz="1800" u="sng" kern="1200" dirty="0" smtClean="0">
                <a:latin typeface="Calibri" charset="0"/>
                <a:ea typeface="ＭＳ Ｐゴシック" charset="0"/>
                <a:cs typeface="Calibri" charset="0"/>
              </a:rPr>
              <a:t>Open </a:t>
            </a:r>
            <a:r>
              <a:rPr lang="en-US" sz="1800" u="sng" kern="1200" dirty="0">
                <a:latin typeface="Calibri" charset="0"/>
                <a:ea typeface="ＭＳ Ｐゴシック" charset="0"/>
                <a:cs typeface="Calibri" charset="0"/>
              </a:rPr>
              <a:t>Data Cube</a:t>
            </a:r>
            <a:r>
              <a:rPr lang="en-US" sz="1800" kern="1200" dirty="0">
                <a:latin typeface="Calibri" charset="0"/>
                <a:ea typeface="ＭＳ Ｐゴシック" charset="0"/>
                <a:cs typeface="Calibri" charset="0"/>
              </a:rPr>
              <a:t>” brand that people know and </a:t>
            </a:r>
            <a:r>
              <a:rPr lang="en-US" sz="1800" kern="1200" dirty="0" smtClean="0">
                <a:latin typeface="Calibri" charset="0"/>
                <a:ea typeface="ＭＳ Ｐゴシック" charset="0"/>
                <a:cs typeface="Calibri" charset="0"/>
              </a:rPr>
              <a:t>trust</a:t>
            </a:r>
          </a:p>
          <a:p>
            <a:pPr marL="603827" lvl="1" indent="-177800" algn="l" defTabSz="914400" rtl="0">
              <a:buSzPct val="120000"/>
              <a:buFont typeface="Wingdings" charset="2"/>
              <a:buChar char="§"/>
            </a:pPr>
            <a:r>
              <a:rPr lang="en-US" sz="1800" kern="1200" dirty="0" smtClean="0">
                <a:latin typeface="Calibri" charset="0"/>
                <a:ea typeface="ＭＳ Ｐゴシック" charset="0"/>
                <a:cs typeface="Calibri" charset="0"/>
              </a:rPr>
              <a:t>Users helping each other through an active Data Cube community</a:t>
            </a:r>
            <a:endParaRPr lang="en-US" sz="1800" kern="1200" dirty="0" smtClean="0">
              <a:latin typeface="Calibri" charset="0"/>
              <a:ea typeface="ＭＳ Ｐゴシック" charset="0"/>
              <a:cs typeface="Calibri" charset="0"/>
            </a:endParaRPr>
          </a:p>
          <a:p>
            <a:pPr marL="0" indent="0" algn="l" defTabSz="914400" rtl="0">
              <a:buSzPct val="120000"/>
              <a:buFont typeface="Arial"/>
              <a:buNone/>
            </a:pPr>
            <a:r>
              <a:rPr lang="en-US" sz="1800" b="1" kern="1200" dirty="0" smtClean="0">
                <a:latin typeface="Calibri" charset="0"/>
                <a:ea typeface="ＭＳ Ｐゴシック" charset="0"/>
                <a:cs typeface="Calibri" charset="0"/>
              </a:rPr>
              <a:t>Scalable solution </a:t>
            </a:r>
            <a:r>
              <a:rPr lang="is-IS" sz="1800" b="1" kern="1200" dirty="0" smtClean="0">
                <a:latin typeface="Calibri" charset="0"/>
                <a:ea typeface="ＭＳ Ｐゴシック" charset="0"/>
                <a:cs typeface="Calibri" charset="0"/>
              </a:rPr>
              <a:t>…</a:t>
            </a:r>
            <a:endParaRPr lang="en-US" sz="1800" kern="1200" dirty="0">
              <a:latin typeface="Calibri" charset="0"/>
              <a:ea typeface="ＭＳ Ｐゴシック" charset="0"/>
              <a:cs typeface="Calibri" charset="0"/>
            </a:endParaRPr>
          </a:p>
          <a:p>
            <a:pPr marL="603827" lvl="1" indent="-177800" algn="l" defTabSz="914400" rtl="0">
              <a:buSzPct val="120000"/>
              <a:buFont typeface="Wingdings" charset="2"/>
              <a:buChar char="§"/>
            </a:pPr>
            <a:r>
              <a:rPr lang="en-US" sz="1800" kern="1200" dirty="0">
                <a:latin typeface="Calibri" charset="0"/>
                <a:ea typeface="ＭＳ Ｐゴシック" charset="0"/>
                <a:cs typeface="Calibri" charset="0"/>
              </a:rPr>
              <a:t>S</a:t>
            </a:r>
            <a:r>
              <a:rPr lang="en-US" sz="1800" kern="1200" dirty="0" smtClean="0">
                <a:latin typeface="Calibri" charset="0"/>
                <a:ea typeface="ＭＳ Ｐゴシック" charset="0"/>
                <a:cs typeface="Calibri" charset="0"/>
              </a:rPr>
              <a:t>upporting Data Cubes in </a:t>
            </a:r>
            <a:r>
              <a:rPr lang="en-US" sz="1800" kern="1200" dirty="0" smtClean="0">
                <a:solidFill>
                  <a:srgbClr val="FF0000"/>
                </a:solidFill>
                <a:latin typeface="Calibri" charset="0"/>
                <a:ea typeface="ＭＳ Ｐゴシック" charset="0"/>
                <a:cs typeface="Calibri" charset="0"/>
              </a:rPr>
              <a:t>20 countries by 2022</a:t>
            </a:r>
          </a:p>
          <a:p>
            <a:pPr marL="603827" lvl="1" indent="-177800" algn="l" defTabSz="914400" rtl="0">
              <a:buSzPct val="120000"/>
              <a:buFont typeface="Wingdings" charset="2"/>
              <a:buChar char="§"/>
            </a:pPr>
            <a:r>
              <a:rPr lang="en-US" sz="1800" kern="1200" dirty="0" smtClean="0">
                <a:latin typeface="Calibri" charset="0"/>
                <a:ea typeface="ＭＳ Ｐゴシック" charset="0"/>
                <a:cs typeface="Calibri" charset="0"/>
              </a:rPr>
              <a:t>Key partners (e.g. FAO, World Bank) supporting data cube </a:t>
            </a:r>
            <a:r>
              <a:rPr lang="en-US" sz="1800" kern="1200" dirty="0" smtClean="0">
                <a:latin typeface="Calibri" charset="0"/>
                <a:ea typeface="ＭＳ Ｐゴシック" charset="0"/>
                <a:cs typeface="Calibri" charset="0"/>
              </a:rPr>
              <a:t>projects</a:t>
            </a:r>
            <a:endParaRPr lang="en-US" sz="1800" kern="1200" dirty="0" smtClean="0">
              <a:latin typeface="Calibri" charset="0"/>
              <a:ea typeface="ＭＳ Ｐゴシック" charset="0"/>
              <a:cs typeface="Calibri" charset="0"/>
            </a:endParaRPr>
          </a:p>
        </p:txBody>
      </p:sp>
    </p:spTree>
    <p:extLst>
      <p:ext uri="{BB962C8B-B14F-4D97-AF65-F5344CB8AC3E}">
        <p14:creationId xmlns:p14="http://schemas.microsoft.com/office/powerpoint/2010/main" val="1584936589"/>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arrow" w="med" len="med"/>
              </a14:hiddenLine>
            </a:ext>
          </a:extLst>
        </p:spPr>
      </p:cxnSp>
      <p:sp>
        <p:nvSpPr>
          <p:cNvPr id="5" name="Content Placeholder 2"/>
          <p:cNvSpPr txBox="1">
            <a:spLocks/>
          </p:cNvSpPr>
          <p:nvPr/>
        </p:nvSpPr>
        <p:spPr>
          <a:xfrm>
            <a:off x="152400" y="1295400"/>
            <a:ext cx="4432300" cy="548640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a:latin typeface="Calibri" charset="0"/>
                <a:ea typeface="ＭＳ Ｐゴシック" charset="0"/>
                <a:cs typeface="Calibri" charset="0"/>
              </a:rPr>
              <a:t>Data Cubes</a:t>
            </a:r>
            <a:endParaRPr lang="en-US" sz="1800" dirty="0">
              <a:latin typeface="Calibri" charset="0"/>
              <a:ea typeface="ＭＳ Ｐゴシック" charset="0"/>
              <a:cs typeface="Calibri" charset="0"/>
            </a:endParaRPr>
          </a:p>
          <a:p>
            <a:pPr marL="171450" indent="-171450">
              <a:buFont typeface="Wingdings" charset="2"/>
              <a:buChar char="§"/>
            </a:pPr>
            <a:r>
              <a:rPr lang="en-US" sz="1800" dirty="0" smtClean="0">
                <a:solidFill>
                  <a:srgbClr val="FF0000"/>
                </a:solidFill>
                <a:latin typeface="Calibri" charset="0"/>
                <a:ea typeface="ＭＳ Ｐゴシック" charset="0"/>
                <a:cs typeface="Calibri" charset="0"/>
              </a:rPr>
              <a:t>14 cubes </a:t>
            </a:r>
            <a:r>
              <a:rPr lang="en-US" sz="1800" dirty="0">
                <a:latin typeface="Calibri" charset="0"/>
                <a:ea typeface="ＭＳ Ｐゴシック" charset="0"/>
                <a:cs typeface="Calibri" charset="0"/>
              </a:rPr>
              <a:t>with 10+ years </a:t>
            </a:r>
            <a:r>
              <a:rPr lang="en-US" sz="1800" dirty="0" smtClean="0">
                <a:latin typeface="Calibri" charset="0"/>
                <a:ea typeface="ＭＳ Ｐゴシック" charset="0"/>
                <a:cs typeface="Calibri" charset="0"/>
              </a:rPr>
              <a:t>each. </a:t>
            </a:r>
          </a:p>
          <a:p>
            <a:pPr marL="171450" indent="-171450">
              <a:buFont typeface="Wingdings" charset="2"/>
              <a:buChar char="§"/>
            </a:pPr>
            <a:r>
              <a:rPr lang="en-US" sz="1800" dirty="0" smtClean="0">
                <a:latin typeface="Calibri" charset="0"/>
                <a:ea typeface="ＭＳ Ｐゴシック" charset="0"/>
                <a:cs typeface="Calibri" charset="0"/>
              </a:rPr>
              <a:t>Kenya</a:t>
            </a:r>
            <a:r>
              <a:rPr lang="en-US" sz="1800" dirty="0">
                <a:latin typeface="Calibri" charset="0"/>
                <a:ea typeface="ＭＳ Ｐゴシック" charset="0"/>
                <a:cs typeface="Calibri" charset="0"/>
              </a:rPr>
              <a:t>, </a:t>
            </a:r>
            <a:r>
              <a:rPr lang="en-US" sz="1800" dirty="0" smtClean="0">
                <a:latin typeface="Calibri" charset="0"/>
                <a:ea typeface="ＭＳ Ｐゴシック" charset="0"/>
                <a:cs typeface="Calibri" charset="0"/>
              </a:rPr>
              <a:t>Cameroon (Lake Chad), </a:t>
            </a:r>
            <a:r>
              <a:rPr lang="en-US" sz="1800" dirty="0">
                <a:latin typeface="Calibri" charset="0"/>
                <a:ea typeface="ＭＳ Ｐゴシック" charset="0"/>
                <a:cs typeface="Calibri" charset="0"/>
              </a:rPr>
              <a:t>Togo (coastal Africa), Colombia, Tonga (Pacific </a:t>
            </a:r>
            <a:r>
              <a:rPr lang="en-US" sz="1800" dirty="0" smtClean="0">
                <a:latin typeface="Calibri" charset="0"/>
                <a:ea typeface="ＭＳ Ｐゴシック" charset="0"/>
                <a:cs typeface="Calibri" charset="0"/>
              </a:rPr>
              <a:t>Islands), Vietnam, Australia (Menindee Lakes), Bangladesh.</a:t>
            </a:r>
            <a:endParaRPr lang="en-US" sz="1800" dirty="0">
              <a:latin typeface="Calibri" charset="0"/>
              <a:ea typeface="ＭＳ Ｐゴシック" charset="0"/>
              <a:cs typeface="Calibri" charset="0"/>
            </a:endParaRPr>
          </a:p>
          <a:p>
            <a:pPr marL="0" indent="0">
              <a:buFont typeface="Arial"/>
              <a:buNone/>
            </a:pPr>
            <a:r>
              <a:rPr lang="en-US" sz="1800" b="1" dirty="0">
                <a:latin typeface="Calibri" charset="0"/>
                <a:ea typeface="ＭＳ Ｐゴシック" charset="0"/>
                <a:cs typeface="Calibri" charset="0"/>
              </a:rPr>
              <a:t>User Interface Features</a:t>
            </a:r>
          </a:p>
          <a:p>
            <a:pPr marL="171450" indent="-171450">
              <a:buFont typeface="Wingdings" charset="2"/>
              <a:buChar char="§"/>
            </a:pPr>
            <a:r>
              <a:rPr lang="en-US" sz="1800" dirty="0">
                <a:latin typeface="Calibri" charset="0"/>
                <a:ea typeface="ＭＳ Ｐゴシック" charset="0"/>
                <a:cs typeface="Calibri" charset="0"/>
              </a:rPr>
              <a:t>User-selected spatial region and time</a:t>
            </a:r>
          </a:p>
          <a:p>
            <a:pPr marL="171450" indent="-171450">
              <a:buFont typeface="Wingdings" charset="2"/>
              <a:buChar char="§"/>
            </a:pPr>
            <a:r>
              <a:rPr lang="en-US" sz="1800" dirty="0">
                <a:solidFill>
                  <a:srgbClr val="FF0000"/>
                </a:solidFill>
                <a:latin typeface="Calibri" charset="0"/>
                <a:ea typeface="ＭＳ Ｐゴシック" charset="0"/>
                <a:cs typeface="Calibri" charset="0"/>
              </a:rPr>
              <a:t>7</a:t>
            </a:r>
            <a:r>
              <a:rPr lang="en-US" sz="1800" dirty="0" smtClean="0">
                <a:solidFill>
                  <a:srgbClr val="FF0000"/>
                </a:solidFill>
                <a:latin typeface="Calibri" charset="0"/>
                <a:ea typeface="ＭＳ Ｐゴシック" charset="0"/>
                <a:cs typeface="Calibri" charset="0"/>
              </a:rPr>
              <a:t> applications</a:t>
            </a:r>
            <a:r>
              <a:rPr lang="en-US" sz="1800" dirty="0" smtClean="0">
                <a:latin typeface="Calibri" charset="0"/>
                <a:ea typeface="ＭＳ Ｐゴシック" charset="0"/>
                <a:cs typeface="Calibri" charset="0"/>
              </a:rPr>
              <a:t>: custom </a:t>
            </a:r>
            <a:r>
              <a:rPr lang="en-US" sz="1800" dirty="0">
                <a:latin typeface="Calibri" charset="0"/>
                <a:ea typeface="ＭＳ Ｐゴシック" charset="0"/>
                <a:cs typeface="Calibri" charset="0"/>
              </a:rPr>
              <a:t>cloud-free mosaics, fractional cover, NDVI anomaly, water </a:t>
            </a:r>
            <a:r>
              <a:rPr lang="en-US" sz="1800" dirty="0" smtClean="0">
                <a:latin typeface="Calibri" charset="0"/>
                <a:ea typeface="ＭＳ Ｐゴシック" charset="0"/>
                <a:cs typeface="Calibri" charset="0"/>
              </a:rPr>
              <a:t>detection, water </a:t>
            </a:r>
            <a:r>
              <a:rPr lang="en-US" sz="1800" dirty="0">
                <a:latin typeface="Calibri" charset="0"/>
                <a:ea typeface="ＭＳ Ｐゴシック" charset="0"/>
                <a:cs typeface="Calibri" charset="0"/>
              </a:rPr>
              <a:t>quality (Total Suspended Matter), </a:t>
            </a:r>
            <a:r>
              <a:rPr lang="en-US" sz="1800" dirty="0" smtClean="0">
                <a:latin typeface="Calibri" charset="0"/>
                <a:ea typeface="ＭＳ Ｐゴシック" charset="0"/>
                <a:cs typeface="Calibri" charset="0"/>
              </a:rPr>
              <a:t>landslides (SLIP) and coastal change.</a:t>
            </a:r>
            <a:endParaRPr lang="en-US" sz="1800" dirty="0">
              <a:latin typeface="Calibri" charset="0"/>
              <a:ea typeface="ＭＳ Ｐゴシック" charset="0"/>
              <a:cs typeface="Calibri" charset="0"/>
            </a:endParaRPr>
          </a:p>
          <a:p>
            <a:pPr marL="171450" indent="-171450">
              <a:buFont typeface="Wingdings" charset="2"/>
              <a:buChar char="§"/>
            </a:pPr>
            <a:r>
              <a:rPr lang="en-US" sz="1800" dirty="0">
                <a:latin typeface="Calibri" charset="0"/>
                <a:ea typeface="ＭＳ Ｐゴシック" charset="0"/>
                <a:cs typeface="Calibri" charset="0"/>
              </a:rPr>
              <a:t>Outputs in GeoTIFF </a:t>
            </a:r>
            <a:r>
              <a:rPr lang="en-US" sz="1800" dirty="0" smtClean="0">
                <a:latin typeface="Calibri" charset="0"/>
                <a:ea typeface="ＭＳ Ｐゴシック" charset="0"/>
                <a:cs typeface="Calibri" charset="0"/>
              </a:rPr>
              <a:t>and GIF animation.</a:t>
            </a:r>
          </a:p>
          <a:p>
            <a:pPr marL="171450" indent="-171450">
              <a:buFont typeface="Wingdings" charset="2"/>
              <a:buChar char="§"/>
            </a:pPr>
            <a:r>
              <a:rPr lang="en-US" sz="1800" dirty="0" smtClean="0">
                <a:latin typeface="Calibri" charset="0"/>
                <a:ea typeface="ＭＳ Ｐゴシック" charset="0"/>
                <a:cs typeface="Calibri" charset="0"/>
              </a:rPr>
              <a:t>Free and open!</a:t>
            </a:r>
            <a:endParaRPr lang="en-US" sz="1800" dirty="0">
              <a:latin typeface="Calibri" charset="0"/>
              <a:ea typeface="ＭＳ Ｐゴシック" charset="0"/>
              <a:cs typeface="Calibri" charset="0"/>
            </a:endParaRPr>
          </a:p>
        </p:txBody>
      </p:sp>
      <p:sp>
        <p:nvSpPr>
          <p:cNvPr id="6" name="TextBox 5"/>
          <p:cNvSpPr txBox="1"/>
          <p:nvPr/>
        </p:nvSpPr>
        <p:spPr>
          <a:xfrm>
            <a:off x="152400" y="5980841"/>
            <a:ext cx="5712459"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3200" b="1" dirty="0">
                <a:solidFill>
                  <a:srgbClr val="FF0000"/>
                </a:solidFill>
                <a:hlinkClick r:id="rId3"/>
              </a:rPr>
              <a:t>http</a:t>
            </a:r>
            <a:r>
              <a:rPr lang="en-US" sz="3200" b="1" dirty="0" smtClean="0">
                <a:solidFill>
                  <a:srgbClr val="FF0000"/>
                </a:solidFill>
                <a:hlinkClick r:id="rId3"/>
              </a:rPr>
              <a:t>://tinyurl.com/datacubeui</a:t>
            </a:r>
            <a:endParaRPr lang="en-US" sz="3200" b="1" dirty="0">
              <a:solidFill>
                <a:srgbClr val="FF0000"/>
              </a:solidFill>
            </a:endParaRPr>
          </a:p>
        </p:txBody>
      </p:sp>
      <p:pic>
        <p:nvPicPr>
          <p:cNvPr id="9" name="Picture 8"/>
          <p:cNvPicPr>
            <a:picLocks noChangeAspect="1"/>
          </p:cNvPicPr>
          <p:nvPr/>
        </p:nvPicPr>
        <p:blipFill>
          <a:blip r:embed="rId4"/>
          <a:stretch>
            <a:fillRect/>
          </a:stretch>
        </p:blipFill>
        <p:spPr>
          <a:xfrm>
            <a:off x="6781800" y="5676464"/>
            <a:ext cx="2070100" cy="1029136"/>
          </a:xfrm>
          <a:prstGeom prst="rect">
            <a:avLst/>
          </a:prstGeom>
        </p:spPr>
      </p:pic>
      <p:sp>
        <p:nvSpPr>
          <p:cNvPr id="10" name="Content Placeholder 2"/>
          <p:cNvSpPr txBox="1">
            <a:spLocks/>
          </p:cNvSpPr>
          <p:nvPr/>
        </p:nvSpPr>
        <p:spPr bwMode="auto">
          <a:xfrm>
            <a:off x="4876800" y="4152464"/>
            <a:ext cx="3962400" cy="1325892"/>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000" b="1" dirty="0">
                <a:solidFill>
                  <a:srgbClr val="002569"/>
                </a:solidFill>
                <a:latin typeface="Calibri" charset="0"/>
                <a:cs typeface="Calibri" charset="0"/>
              </a:rPr>
              <a:t>This is the first “hands-on” global demo of the Data Cube to show its potential for rapid time series analysis and diverse applications</a:t>
            </a:r>
            <a:endParaRPr lang="en-US" sz="2000" dirty="0">
              <a:solidFill>
                <a:srgbClr val="002569"/>
              </a:solidFill>
              <a:latin typeface="Calibri" charset="0"/>
              <a:cs typeface="Calibri" charset="0"/>
            </a:endParaRPr>
          </a:p>
        </p:txBody>
      </p:sp>
      <p:sp>
        <p:nvSpPr>
          <p:cNvPr id="11" name="Title 1"/>
          <p:cNvSpPr txBox="1">
            <a:spLocks/>
          </p:cNvSpPr>
          <p:nvPr/>
        </p:nvSpPr>
        <p:spPr>
          <a:xfrm>
            <a:off x="1981200" y="128826"/>
            <a:ext cx="55626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800" b="1" dirty="0" smtClean="0">
                <a:latin typeface="Proxima Nova Regular"/>
                <a:ea typeface="Proxima Nova Regular"/>
                <a:cs typeface="Proxima Nova Regular"/>
              </a:rPr>
              <a:t>Amazon Cloud (AWS) </a:t>
            </a:r>
            <a:br>
              <a:rPr lang="en-US" sz="2800" b="1" dirty="0" smtClean="0">
                <a:latin typeface="Proxima Nova Regular"/>
                <a:ea typeface="Proxima Nova Regular"/>
                <a:cs typeface="Proxima Nova Regular"/>
              </a:rPr>
            </a:br>
            <a:r>
              <a:rPr lang="en-US" sz="2800" b="1" dirty="0" smtClean="0">
                <a:latin typeface="Proxima Nova Regular"/>
                <a:ea typeface="Proxima Nova Regular"/>
                <a:cs typeface="Proxima Nova Regular"/>
              </a:rPr>
              <a:t>Data Cube Demonstration Portal</a:t>
            </a:r>
            <a:endParaRPr lang="pt-BR" sz="2800" b="1" dirty="0">
              <a:latin typeface="Proxima Nova Regular"/>
              <a:ea typeface="Proxima Nova Regular"/>
              <a:cs typeface="Proxima Nova Regular"/>
            </a:endParaRPr>
          </a:p>
        </p:txBody>
      </p:sp>
      <p:pic>
        <p:nvPicPr>
          <p:cNvPr id="2" name="Picture 1"/>
          <p:cNvPicPr>
            <a:picLocks noChangeAspect="1"/>
          </p:cNvPicPr>
          <p:nvPr/>
        </p:nvPicPr>
        <p:blipFill>
          <a:blip r:embed="rId5"/>
          <a:stretch>
            <a:fillRect/>
          </a:stretch>
        </p:blipFill>
        <p:spPr>
          <a:xfrm>
            <a:off x="4584700" y="1313966"/>
            <a:ext cx="4267200" cy="2680584"/>
          </a:xfrm>
          <a:prstGeom prst="rect">
            <a:avLst/>
          </a:prstGeom>
        </p:spPr>
      </p:pic>
    </p:spTree>
    <p:extLst>
      <p:ext uri="{BB962C8B-B14F-4D97-AF65-F5344CB8AC3E}">
        <p14:creationId xmlns:p14="http://schemas.microsoft.com/office/powerpoint/2010/main" val="123126533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57400" y="26313"/>
            <a:ext cx="5715000" cy="800219"/>
          </a:xfrm>
          <a:ln w="12700">
            <a:miter lim="400000"/>
          </a:ln>
        </p:spPr>
        <p:txBody>
          <a:bodyPr wrap="square" lIns="0" tIns="0" rIns="0" bIns="0">
            <a:spAutoFit/>
          </a:bodyPr>
          <a:lstStyle/>
          <a:p>
            <a:r>
              <a:rPr lang="en-US" sz="2800" dirty="0">
                <a:solidFill>
                  <a:srgbClr val="FFFFFF"/>
                </a:solidFill>
                <a:latin typeface="Proxima Nova Regular"/>
                <a:ea typeface="Proxima Nova Regular"/>
                <a:cs typeface="Proxima Nova Regular"/>
              </a:rPr>
              <a:t>Lake Chad, Africa </a:t>
            </a:r>
            <a:br>
              <a:rPr lang="en-US" sz="2800" dirty="0">
                <a:solidFill>
                  <a:srgbClr val="FFFFFF"/>
                </a:solidFill>
                <a:latin typeface="Proxima Nova Regular"/>
                <a:ea typeface="Proxima Nova Regular"/>
                <a:cs typeface="Proxima Nova Regular"/>
              </a:rPr>
            </a:br>
            <a:r>
              <a:rPr lang="en-US" sz="2400" dirty="0">
                <a:solidFill>
                  <a:srgbClr val="FFFFFF"/>
                </a:solidFill>
                <a:latin typeface="Proxima Nova Regular"/>
                <a:ea typeface="Proxima Nova Regular"/>
                <a:cs typeface="Proxima Nova Regular"/>
              </a:rPr>
              <a:t>Water Detection Demonstration</a:t>
            </a:r>
            <a:endParaRPr lang="pt-BR" sz="2400" dirty="0">
              <a:solidFill>
                <a:srgbClr val="FFFFFF"/>
              </a:solidFill>
              <a:latin typeface="Proxima Nova Regular"/>
              <a:ea typeface="Proxima Nova Regular"/>
              <a:cs typeface="Proxima Nova Regular"/>
            </a:endParaRPr>
          </a:p>
        </p:txBody>
      </p:sp>
      <p:sp>
        <p:nvSpPr>
          <p:cNvPr id="17410" name="Content Placeholder 2"/>
          <p:cNvSpPr>
            <a:spLocks noGrp="1"/>
          </p:cNvSpPr>
          <p:nvPr>
            <p:ph idx="4294967295"/>
          </p:nvPr>
        </p:nvSpPr>
        <p:spPr>
          <a:xfrm>
            <a:off x="198061" y="1066800"/>
            <a:ext cx="8793539" cy="1143000"/>
          </a:xfrm>
          <a:prstGeom prst="rect">
            <a:avLst/>
          </a:prstGeom>
        </p:spPr>
        <p:txBody>
          <a:bodyPr/>
          <a:lstStyle/>
          <a:p>
            <a:pPr marL="0" indent="0">
              <a:buNone/>
            </a:pPr>
            <a:r>
              <a:rPr lang="en-GB" sz="1800" dirty="0"/>
              <a:t>Historically large and shallow lake has shrunk by 95% from 1963 to 1998 due to increased population demand (reference United Nations). Provides water to 68 million people in 4 bordering countries. </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2640409"/>
            <a:ext cx="4133215" cy="406519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2242" y="3886200"/>
            <a:ext cx="4485958" cy="2858722"/>
          </a:xfrm>
          <a:prstGeom prst="rect">
            <a:avLst/>
          </a:prstGeom>
          <a:noFill/>
          <a:ln>
            <a:noFill/>
          </a:ln>
        </p:spPr>
      </p:pic>
      <p:sp>
        <p:nvSpPr>
          <p:cNvPr id="9" name="Content Placeholder 2"/>
          <p:cNvSpPr txBox="1">
            <a:spLocks/>
          </p:cNvSpPr>
          <p:nvPr/>
        </p:nvSpPr>
        <p:spPr>
          <a:xfrm>
            <a:off x="182958" y="2514600"/>
            <a:ext cx="4465242" cy="1524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600" dirty="0">
                <a:latin typeface="Helvetica"/>
              </a:rPr>
              <a:t>Annual rainy season (May-June) gives rise to floods (Aug-Sept) which fill the lake (Oct-Jan) before evaporation during the dry season </a:t>
            </a:r>
            <a:r>
              <a:rPr lang="en-GB" sz="1600" dirty="0" smtClean="0">
                <a:latin typeface="Helvetica"/>
              </a:rPr>
              <a:t/>
            </a:r>
            <a:br>
              <a:rPr lang="en-GB" sz="1600" dirty="0" smtClean="0">
                <a:latin typeface="Helvetica"/>
              </a:rPr>
            </a:br>
            <a:r>
              <a:rPr lang="en-GB" sz="1600" dirty="0" smtClean="0">
                <a:latin typeface="Helvetica"/>
              </a:rPr>
              <a:t>(</a:t>
            </a:r>
            <a:r>
              <a:rPr lang="en-GB" sz="1600" dirty="0">
                <a:latin typeface="Helvetica"/>
              </a:rPr>
              <a:t>Feb-Mar).</a:t>
            </a: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7000" y="2057400"/>
            <a:ext cx="2222500" cy="2227353"/>
          </a:xfrm>
          <a:prstGeom prst="rect">
            <a:avLst/>
          </a:prstGeom>
        </p:spPr>
      </p:pic>
      <p:cxnSp>
        <p:nvCxnSpPr>
          <p:cNvPr id="11" name="Straight Arrow Connector 10"/>
          <p:cNvCxnSpPr/>
          <p:nvPr/>
        </p:nvCxnSpPr>
        <p:spPr bwMode="auto">
          <a:xfrm flipH="1">
            <a:off x="7272510" y="4038600"/>
            <a:ext cx="315740" cy="1371600"/>
          </a:xfrm>
          <a:prstGeom prst="straightConnector1">
            <a:avLst/>
          </a:prstGeom>
          <a:ln w="50800">
            <a:solidFill>
              <a:schemeClr val="tx1">
                <a:lumMod val="50000"/>
              </a:schemeClr>
            </a:solidFill>
            <a:headEnd type="arrow" w="sm" len="med"/>
            <a:tailEnd type="none" w="sm"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74066339"/>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6629400" y="1295400"/>
            <a:ext cx="23622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dirty="0">
                <a:solidFill>
                  <a:srgbClr val="002569"/>
                </a:solidFill>
              </a:rPr>
              <a:t>The product shows the percent of observations detected as water over the </a:t>
            </a:r>
            <a:r>
              <a:rPr lang="en-US" sz="1600" b="1" dirty="0" smtClean="0">
                <a:solidFill>
                  <a:srgbClr val="002569"/>
                </a:solidFill>
              </a:rPr>
              <a:t>17-year </a:t>
            </a:r>
            <a:r>
              <a:rPr lang="en-US" sz="1600" b="1" dirty="0">
                <a:solidFill>
                  <a:srgbClr val="002569"/>
                </a:solidFill>
              </a:rPr>
              <a:t>time series </a:t>
            </a:r>
            <a:r>
              <a:rPr lang="en-US" sz="1600" dirty="0">
                <a:solidFill>
                  <a:srgbClr val="002569"/>
                </a:solidFill>
              </a:rPr>
              <a:t>(water observations / clear observations).</a:t>
            </a:r>
          </a:p>
          <a:p>
            <a:pPr algn="l" rtl="0" eaLnBrk="1" hangingPunct="1"/>
            <a:endParaRPr lang="en-US" sz="1600" b="1" dirty="0">
              <a:solidFill>
                <a:srgbClr val="002569"/>
              </a:solidFill>
            </a:endParaRPr>
          </a:p>
          <a:p>
            <a:pPr algn="l" rtl="0" eaLnBrk="1" hangingPunct="1"/>
            <a:r>
              <a:rPr lang="en-US" sz="1600" b="1" dirty="0">
                <a:solidFill>
                  <a:srgbClr val="002569"/>
                </a:solidFill>
              </a:rPr>
              <a:t>Purple/Blue</a:t>
            </a:r>
            <a:r>
              <a:rPr lang="en-US" sz="1600" dirty="0">
                <a:solidFill>
                  <a:srgbClr val="002569"/>
                </a:solidFill>
              </a:rPr>
              <a:t>:</a:t>
            </a:r>
            <a:br>
              <a:rPr lang="en-US" sz="1600" dirty="0">
                <a:solidFill>
                  <a:srgbClr val="002569"/>
                </a:solidFill>
              </a:rPr>
            </a:br>
            <a:r>
              <a:rPr lang="en-US" sz="1600" dirty="0">
                <a:solidFill>
                  <a:srgbClr val="002569"/>
                </a:solidFill>
              </a:rPr>
              <a:t>Frequent </a:t>
            </a:r>
            <a:r>
              <a:rPr lang="en-US" sz="1600" dirty="0" smtClean="0">
                <a:solidFill>
                  <a:srgbClr val="002569"/>
                </a:solidFill>
              </a:rPr>
              <a:t>or permanent water</a:t>
            </a:r>
            <a:endParaRPr lang="en-US" sz="1600" dirty="0">
              <a:solidFill>
                <a:srgbClr val="002569"/>
              </a:solidFill>
            </a:endParaRPr>
          </a:p>
          <a:p>
            <a:pPr algn="l" rtl="0" eaLnBrk="1" hangingPunct="1"/>
            <a:r>
              <a:rPr lang="en-US" sz="1600" b="1" dirty="0">
                <a:solidFill>
                  <a:srgbClr val="002569"/>
                </a:solidFill>
              </a:rPr>
              <a:t/>
            </a:r>
            <a:br>
              <a:rPr lang="en-US" sz="1600" b="1" dirty="0">
                <a:solidFill>
                  <a:srgbClr val="002569"/>
                </a:solidFill>
              </a:rPr>
            </a:br>
            <a:r>
              <a:rPr lang="en-US" sz="1600" b="1" dirty="0">
                <a:solidFill>
                  <a:srgbClr val="002569"/>
                </a:solidFill>
              </a:rPr>
              <a:t>Red/Yellow:</a:t>
            </a:r>
            <a:r>
              <a:rPr lang="en-US" sz="1600" dirty="0">
                <a:solidFill>
                  <a:srgbClr val="002569"/>
                </a:solidFill>
              </a:rPr>
              <a:t> </a:t>
            </a:r>
            <a:br>
              <a:rPr lang="en-US" sz="1600" dirty="0">
                <a:solidFill>
                  <a:srgbClr val="002569"/>
                </a:solidFill>
              </a:rPr>
            </a:br>
            <a:r>
              <a:rPr lang="en-US" sz="1600" dirty="0">
                <a:solidFill>
                  <a:srgbClr val="002569"/>
                </a:solidFill>
              </a:rPr>
              <a:t>Infrequent water and/or flood events</a:t>
            </a:r>
          </a:p>
          <a:p>
            <a:pPr algn="l" rtl="0" eaLnBrk="1" hangingPunct="1"/>
            <a:endParaRPr lang="en-US" sz="16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smtClean="0">
                <a:latin typeface="Proxima Nova Regular"/>
                <a:ea typeface="Proxima Nova Regular"/>
                <a:cs typeface="Proxima Nova Regular"/>
              </a:rPr>
              <a:t>Time </a:t>
            </a:r>
            <a:r>
              <a:rPr lang="en-US" sz="2800" b="1" dirty="0">
                <a:latin typeface="Proxima Nova Regular"/>
                <a:ea typeface="Proxima Nova Regular"/>
                <a:cs typeface="Proxima Nova Regular"/>
              </a:rPr>
              <a:t>Series </a:t>
            </a:r>
            <a:r>
              <a:rPr lang="en-US" sz="2800" b="1" dirty="0" smtClean="0">
                <a:latin typeface="Proxima Nova Regular"/>
                <a:ea typeface="Proxima Nova Regular"/>
                <a:cs typeface="Proxima Nova Regular"/>
              </a:rPr>
              <a:t>Water Detection</a:t>
            </a:r>
            <a:endParaRPr lang="en-US" sz="2800" b="1" dirty="0">
              <a:latin typeface="Proxima Nova Regular"/>
              <a:ea typeface="Proxima Nova Regular"/>
              <a:cs typeface="Proxima Nova Regular"/>
            </a:endParaRPr>
          </a:p>
        </p:txBody>
      </p:sp>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5257800" y="1295400"/>
            <a:ext cx="1271905" cy="4465320"/>
          </a:xfrm>
          <a:prstGeom prst="rect">
            <a:avLst/>
          </a:prstGeom>
          <a:ln>
            <a:solidFill>
              <a:srgbClr val="000000"/>
            </a:solidFill>
          </a:ln>
        </p:spPr>
      </p:pic>
      <p:pic>
        <p:nvPicPr>
          <p:cNvPr id="3" name="LakeChad_Anim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 y="1310640"/>
            <a:ext cx="4876800" cy="4987636"/>
          </a:xfrm>
          <a:prstGeom prst="rect">
            <a:avLst/>
          </a:prstGeom>
        </p:spPr>
      </p:pic>
    </p:spTree>
    <p:extLst>
      <p:ext uri="{BB962C8B-B14F-4D97-AF65-F5344CB8AC3E}">
        <p14:creationId xmlns:p14="http://schemas.microsoft.com/office/powerpoint/2010/main" val="36395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a:latin typeface="Proxima Nova Regular"/>
                <a:ea typeface="Proxima Nova Regular"/>
                <a:cs typeface="Proxima Nova Regular"/>
              </a:rPr>
              <a:t>10-year Time Series Results</a:t>
            </a:r>
          </a:p>
        </p:txBody>
      </p:sp>
      <p:pic>
        <p:nvPicPr>
          <p:cNvPr id="2" name="Picture 1"/>
          <p:cNvPicPr>
            <a:picLocks noChangeAspect="1"/>
          </p:cNvPicPr>
          <p:nvPr/>
        </p:nvPicPr>
        <p:blipFill>
          <a:blip r:embed="rId3"/>
          <a:stretch>
            <a:fillRect/>
          </a:stretch>
        </p:blipFill>
        <p:spPr>
          <a:xfrm>
            <a:off x="76200" y="1295400"/>
            <a:ext cx="8991600" cy="5410200"/>
          </a:xfrm>
          <a:prstGeom prst="rect">
            <a:avLst/>
          </a:prstGeom>
        </p:spPr>
      </p:pic>
      <p:sp>
        <p:nvSpPr>
          <p:cNvPr id="9" name="Content Placeholder 2"/>
          <p:cNvSpPr txBox="1">
            <a:spLocks/>
          </p:cNvSpPr>
          <p:nvPr/>
        </p:nvSpPr>
        <p:spPr bwMode="auto">
          <a:xfrm>
            <a:off x="4953000" y="1371600"/>
            <a:ext cx="3962400" cy="1219200"/>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800" b="1" dirty="0">
                <a:solidFill>
                  <a:srgbClr val="002569"/>
                </a:solidFill>
                <a:latin typeface="Calibri" charset="0"/>
                <a:cs typeface="Calibri" charset="0"/>
              </a:rPr>
              <a:t>The severe drought in 2008 is evident in the Lake Chad time series results. The overall 10-year trend is a loss of 1.4 hectares per day for this analysis region</a:t>
            </a:r>
            <a:endParaRPr lang="en-US" sz="1800" dirty="0">
              <a:solidFill>
                <a:srgbClr val="002569"/>
              </a:solidFill>
              <a:latin typeface="Calibri" charset="0"/>
              <a:cs typeface="Calibri" charset="0"/>
            </a:endParaRPr>
          </a:p>
        </p:txBody>
      </p:sp>
    </p:spTree>
    <p:extLst>
      <p:ext uri="{BB962C8B-B14F-4D97-AF65-F5344CB8AC3E}">
        <p14:creationId xmlns:p14="http://schemas.microsoft.com/office/powerpoint/2010/main" val="41081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 White Pages">
  <a:themeElements>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Whit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Whit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Whit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Whit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Whit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Whit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Whit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Whit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Whit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Whit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Whit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Whit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Whit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Whit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5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5454</TotalTime>
  <Words>891</Words>
  <Application>Microsoft Macintosh PowerPoint</Application>
  <PresentationFormat>On-screen Show (4:3)</PresentationFormat>
  <Paragraphs>104</Paragraphs>
  <Slides>15</Slides>
  <Notes>13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15</vt:i4>
      </vt:variant>
    </vt:vector>
  </HeadingPairs>
  <TitlesOfParts>
    <vt:vector size="31" baseType="lpstr">
      <vt:lpstr>Arial Bold</vt:lpstr>
      <vt:lpstr>Avenir Roman</vt:lpstr>
      <vt:lpstr>Calibri</vt:lpstr>
      <vt:lpstr>Droid Serif</vt:lpstr>
      <vt:lpstr>Helvetica</vt:lpstr>
      <vt:lpstr>ＭＳ Ｐゴシック</vt:lpstr>
      <vt:lpstr>Proxima Nova Regular</vt:lpstr>
      <vt:lpstr>Tahoma</vt:lpstr>
      <vt:lpstr>Times New Roman</vt:lpstr>
      <vt:lpstr>Wingdings</vt:lpstr>
      <vt:lpstr>Arial</vt:lpstr>
      <vt:lpstr>Default</vt:lpstr>
      <vt:lpstr>GA White Pages</vt:lpstr>
      <vt:lpstr>4_Default</vt:lpstr>
      <vt:lpstr>5_Default</vt:lpstr>
      <vt:lpstr>2_Default</vt:lpstr>
      <vt:lpstr>SEO Report to WGISS </vt:lpstr>
      <vt:lpstr>COVE Tool Updates</vt:lpstr>
      <vt:lpstr>Miscellaneous Topics</vt:lpstr>
      <vt:lpstr>Why Data Cubes?</vt:lpstr>
      <vt:lpstr>Open Data Cube Vision</vt:lpstr>
      <vt:lpstr>PowerPoint Presentation</vt:lpstr>
      <vt:lpstr>Lake Chad, Africa  Water Detection Demonstration</vt:lpstr>
      <vt:lpstr>PowerPoint Presentation</vt:lpstr>
      <vt:lpstr>PowerPoint Presentation</vt:lpstr>
      <vt:lpstr>Data Cube Prototypes The Road to 20</vt:lpstr>
      <vt:lpstr>Sentinel-1 ARD Processing</vt:lpstr>
      <vt:lpstr>Interoperability Test Plans</vt:lpstr>
      <vt:lpstr>Vietnam Example - Optical</vt:lpstr>
      <vt:lpstr>Vietnam Example - Radar</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Brian Killough</cp:lastModifiedBy>
  <cp:revision>263</cp:revision>
  <cp:lastPrinted>2015-02-04T17:36:21Z</cp:lastPrinted>
  <dcterms:modified xsi:type="dcterms:W3CDTF">2017-04-01T15:06:35Z</dcterms:modified>
</cp:coreProperties>
</file>