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3" r:id="rId1"/>
  </p:sldMasterIdLst>
  <p:notesMasterIdLst>
    <p:notesMasterId r:id="rId24"/>
  </p:notesMasterIdLst>
  <p:sldIdLst>
    <p:sldId id="256" r:id="rId2"/>
    <p:sldId id="260" r:id="rId3"/>
    <p:sldId id="261" r:id="rId4"/>
    <p:sldId id="264" r:id="rId5"/>
    <p:sldId id="263" r:id="rId6"/>
    <p:sldId id="265" r:id="rId7"/>
    <p:sldId id="266" r:id="rId8"/>
    <p:sldId id="267" r:id="rId9"/>
    <p:sldId id="25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9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FD1EED-429F-B047-BA2C-EF998ABFB80A}">
          <p14:sldIdLst>
            <p14:sldId id="256"/>
            <p14:sldId id="260"/>
          </p14:sldIdLst>
        </p14:section>
        <p14:section name="What are Earthdata Login's Goals?" id="{CA09EC37-32DA-8646-B8BC-932B3F26F403}">
          <p14:sldIdLst>
            <p14:sldId id="261"/>
            <p14:sldId id="264"/>
            <p14:sldId id="263"/>
            <p14:sldId id="265"/>
            <p14:sldId id="266"/>
            <p14:sldId id="267"/>
            <p14:sldId id="257"/>
          </p14:sldIdLst>
        </p14:section>
        <p14:section name="A Brief Primer on OpenID" id="{08F30083-82D4-D342-A533-188045CC8367}">
          <p14:sldIdLst>
            <p14:sldId id="262"/>
            <p14:sldId id="268"/>
            <p14:sldId id="269"/>
            <p14:sldId id="270"/>
            <p14:sldId id="271"/>
            <p14:sldId id="272"/>
          </p14:sldIdLst>
        </p14:section>
        <p14:section name="Pros and Cons" id="{1036AEEC-7F1D-764F-B7B4-BB0270D30FC3}">
          <p14:sldIdLst>
            <p14:sldId id="273"/>
            <p14:sldId id="274"/>
            <p14:sldId id="275"/>
            <p14:sldId id="276"/>
          </p14:sldIdLst>
        </p14:section>
        <p14:section name="Q&amp;A" id="{40525CAA-27E5-CE49-98D7-D4DAC1ACCBE9}">
          <p14:sldIdLst>
            <p14:sldId id="277"/>
          </p14:sldIdLst>
        </p14:section>
        <p14:section name="Closing Material" id="{7E72AFB2-E880-4046-BC9E-4FDA294593B3}">
          <p14:sldIdLst>
            <p14:sldId id="259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Quinn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 showGuides="1">
      <p:cViewPr>
        <p:scale>
          <a:sx n="72" d="100"/>
          <a:sy n="72" d="100"/>
        </p:scale>
        <p:origin x="-3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1">
    <p:pos x="6000" y="0"/>
    <p:text>Presenter: Definitely Brett :-p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A51B3-FDEB-9C4C-8A14-BFAA185EE922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C4F38-8C78-1946-BB28-D32EA5004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69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94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3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04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3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0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78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osdis-orbit.png"/>
          <p:cNvPicPr>
            <a:picLocks noChangeAspect="1"/>
          </p:cNvPicPr>
          <p:nvPr/>
        </p:nvPicPr>
        <p:blipFill>
          <a:blip r:embed="rId1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7" y="3081284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56350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at.sakimura.org/2013/07/05/identity-authentication-oauth-openid-connec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 ID</a:t>
            </a:r>
            <a:br>
              <a:rPr lang="en-US" dirty="0" smtClean="0"/>
            </a:br>
            <a:r>
              <a:rPr lang="en-US" sz="3100" dirty="0" smtClean="0"/>
              <a:t>A Look at Federated User Identities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McLaughlin</a:t>
            </a:r>
          </a:p>
          <a:p>
            <a:r>
              <a:rPr lang="en-US" dirty="0" smtClean="0"/>
              <a:t>ESDIS Project</a:t>
            </a:r>
          </a:p>
          <a:p>
            <a:r>
              <a:rPr lang="en-US" dirty="0" smtClean="0"/>
              <a:t>April 4,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1" y="622935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Co. contract number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NNG10HP02C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971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Primer on </a:t>
            </a:r>
            <a:r>
              <a:rPr lang="en-US" dirty="0" err="1" smtClean="0"/>
              <a:t>OPenID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OpenID?*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algn="ctr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OpenID allows you to use an existing account to sign in to multiple websites, without needing to create new passwords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8175" y="6308725"/>
            <a:ext cx="371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http</a:t>
            </a:r>
            <a:r>
              <a:rPr lang="en-US" i="1" dirty="0"/>
              <a:t>://</a:t>
            </a:r>
            <a:r>
              <a:rPr lang="en-US" i="1" dirty="0" err="1"/>
              <a:t>openid.net</a:t>
            </a:r>
            <a:r>
              <a:rPr lang="en-US" i="1" dirty="0"/>
              <a:t>/what-is-</a:t>
            </a:r>
            <a:r>
              <a:rPr lang="en-US" i="1" dirty="0" err="1"/>
              <a:t>openid</a:t>
            </a:r>
            <a:r>
              <a:rPr lang="en-US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31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OpenID </a:t>
            </a:r>
            <a:r>
              <a:rPr lang="en-US" u="sng" dirty="0" smtClean="0"/>
              <a:t>Connect</a:t>
            </a:r>
            <a:r>
              <a:rPr lang="en-US" dirty="0" smtClean="0"/>
              <a:t>?*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It lets app and site developers authenticate users without taking on the responsibility of storing and managing passwords in the face of an Internet that is well-populated with people trying to compromise your users’ accounts for their own gain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8175" y="6308725"/>
            <a:ext cx="350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http://</a:t>
            </a:r>
            <a:r>
              <a:rPr lang="en-US" i="1" dirty="0" err="1"/>
              <a:t>openid.net</a:t>
            </a:r>
            <a:r>
              <a:rPr lang="en-US" i="1" dirty="0"/>
              <a:t>/connect/</a:t>
            </a:r>
            <a:r>
              <a:rPr lang="en-US" i="1" dirty="0" err="1"/>
              <a:t>faq</a:t>
            </a:r>
            <a:r>
              <a:rPr lang="en-US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6295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ID first, </a:t>
            </a:r>
            <a:r>
              <a:rPr lang="en-US" dirty="0" err="1" smtClean="0"/>
              <a:t>Earthdata</a:t>
            </a:r>
            <a:r>
              <a:rPr lang="en-US" dirty="0" smtClean="0"/>
              <a:t> Login (and OAuth 2.0) second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3" y="1888895"/>
            <a:ext cx="6215865" cy="3924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4314" y="6211669"/>
            <a:ext cx="493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i="1" dirty="0" smtClean="0">
                <a:hlinkClick r:id="rId3"/>
              </a:rPr>
              <a:t>http://nat.sakimura.org/2013/07/05/</a:t>
            </a:r>
            <a:br>
              <a:rPr lang="en-US" i="1" dirty="0" smtClean="0">
                <a:hlinkClick r:id="rId3"/>
              </a:rPr>
            </a:br>
            <a:r>
              <a:rPr lang="en-US" i="1" dirty="0" smtClean="0">
                <a:hlinkClick r:id="rId3"/>
              </a:rPr>
              <a:t>identity-authentication-oauth-openid-connect/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880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2" y="2310830"/>
            <a:ext cx="3959831" cy="222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17" y="2310830"/>
            <a:ext cx="2080230" cy="1391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43" y="1552943"/>
            <a:ext cx="5106113" cy="1008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18" y="2469314"/>
            <a:ext cx="2112717" cy="1157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59622" y="1417638"/>
            <a:ext cx="5514298" cy="132556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4430039"/>
            <a:ext cx="4762500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47" y="5132678"/>
            <a:ext cx="2237111" cy="51370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696432" y="3423291"/>
            <a:ext cx="0" cy="93295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4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AOL</a:t>
            </a:r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PayPal</a:t>
            </a:r>
          </a:p>
          <a:p>
            <a:r>
              <a:rPr lang="en-US" dirty="0" smtClean="0"/>
              <a:t>Verisign</a:t>
            </a:r>
          </a:p>
          <a:p>
            <a:r>
              <a:rPr lang="en-US" dirty="0" smtClean="0"/>
              <a:t>Yahoo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0228" y="5985559"/>
            <a:ext cx="5113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http://</a:t>
            </a:r>
            <a:r>
              <a:rPr lang="en-US" i="1" dirty="0" err="1"/>
              <a:t>openid.net</a:t>
            </a:r>
            <a:r>
              <a:rPr lang="en-US" i="1" dirty="0" smtClean="0"/>
              <a:t>/</a:t>
            </a:r>
            <a:br>
              <a:rPr lang="en-US" i="1" dirty="0" smtClean="0"/>
            </a:br>
            <a:r>
              <a:rPr lang="en-US" i="1" dirty="0" smtClean="0"/>
              <a:t>u-s-government-</a:t>
            </a:r>
            <a:r>
              <a:rPr lang="en-US" i="1" dirty="0" err="1" smtClean="0"/>
              <a:t>openid</a:t>
            </a:r>
            <a:r>
              <a:rPr lang="en-US" i="1" dirty="0" smtClean="0"/>
              <a:t>-pilot-program-participants</a:t>
            </a:r>
            <a:r>
              <a:rPr lang="en-US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9127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Point of 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talking about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5" y="2559810"/>
            <a:ext cx="5106113" cy="1008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214" y="2424505"/>
            <a:ext cx="5514298" cy="132556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81609" y="3475377"/>
            <a:ext cx="1880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Transfers the burden of authentication from a managed system to a trusted one</a:t>
            </a:r>
          </a:p>
          <a:p>
            <a:r>
              <a:rPr lang="en-US" dirty="0" smtClean="0"/>
              <a:t>Introduces best practices in password/account management</a:t>
            </a:r>
          </a:p>
          <a:p>
            <a:r>
              <a:rPr lang="en-US" dirty="0" smtClean="0"/>
              <a:t>Relies on established OpenID Connect partners: Google, PayPal,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3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Introduces additional API (OpenID Connect) and interoperability concerns</a:t>
            </a:r>
          </a:p>
          <a:p>
            <a:r>
              <a:rPr lang="en-US" dirty="0" smtClean="0"/>
              <a:t>Could result in information redundancy between </a:t>
            </a:r>
            <a:r>
              <a:rPr lang="en-US" dirty="0" err="1" smtClean="0"/>
              <a:t>Earthdata</a:t>
            </a:r>
            <a:r>
              <a:rPr lang="en-US" dirty="0" smtClean="0"/>
              <a:t> Login and OpenID Connect partner</a:t>
            </a:r>
          </a:p>
          <a:p>
            <a:r>
              <a:rPr lang="en-US" dirty="0" smtClean="0"/>
              <a:t>Exacerbates </a:t>
            </a:r>
            <a:r>
              <a:rPr lang="en-US" smtClean="0"/>
              <a:t>the “Which password?” problem for users with lots of accounts</a:t>
            </a:r>
            <a:endParaRPr lang="en-US" dirty="0" smtClean="0"/>
          </a:p>
          <a:p>
            <a:r>
              <a:rPr lang="en-US" dirty="0" smtClean="0"/>
              <a:t>Builds a “link” between NASA/ESDIS and commercial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6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Agenda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</a:t>
            </a:r>
            <a:r>
              <a:rPr lang="en-US" dirty="0" err="1" smtClean="0"/>
              <a:t>Earthdata</a:t>
            </a:r>
            <a:r>
              <a:rPr lang="en-US" dirty="0" smtClean="0"/>
              <a:t> Login’s Goals?</a:t>
            </a:r>
          </a:p>
          <a:p>
            <a:r>
              <a:rPr lang="en-US" dirty="0" smtClean="0"/>
              <a:t>A Brief Primer on OpenID</a:t>
            </a:r>
          </a:p>
          <a:p>
            <a:r>
              <a:rPr lang="en-US" dirty="0" smtClean="0"/>
              <a:t>Pros and Cons</a:t>
            </a:r>
          </a:p>
          <a:p>
            <a:r>
              <a:rPr lang="en-US" dirty="0" smtClean="0"/>
              <a:t>Questions and Answers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070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 ID</a:t>
            </a:r>
            <a:br>
              <a:rPr lang="en-US" dirty="0" smtClean="0"/>
            </a:br>
            <a:r>
              <a:rPr lang="en-US" sz="3100" dirty="0" smtClean="0"/>
              <a:t>A Look at Federated User Identities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McLaughlin</a:t>
            </a:r>
          </a:p>
          <a:p>
            <a:r>
              <a:rPr lang="en-US" dirty="0" smtClean="0"/>
              <a:t>ESDIS Project</a:t>
            </a:r>
          </a:p>
          <a:p>
            <a:r>
              <a:rPr lang="en-US" dirty="0" smtClean="0"/>
              <a:t>April 4,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1" y="622935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Co. contract number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NNG10HP02C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12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4495E"/>
                </a:solidFill>
                <a:latin typeface="Helvetica Neue"/>
              </a:rPr>
              <a:t>This work was supported by NASA/GSFC under Raytheon Co. contract number </a:t>
            </a:r>
            <a:r>
              <a:rPr lang="en-US" sz="2800" dirty="0" smtClean="0">
                <a:solidFill>
                  <a:srgbClr val="34495E"/>
                </a:solidFill>
                <a:latin typeface="Helvetica Neue"/>
              </a:rPr>
              <a:t>NNG10HP02C</a:t>
            </a:r>
            <a:endParaRPr lang="en-US" sz="2800" dirty="0">
              <a:solidFill>
                <a:srgbClr val="34495E"/>
              </a:solidFill>
              <a:latin typeface="Helvetica Neue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167667"/>
            <a:ext cx="2005418" cy="3946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307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Earthdata</a:t>
            </a:r>
            <a:r>
              <a:rPr lang="en-US" dirty="0" smtClean="0"/>
              <a:t> Login’s Goals?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Earthdata</a:t>
            </a:r>
            <a:r>
              <a:rPr lang="en-US" dirty="0" smtClean="0"/>
              <a:t> Login and OpenID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Abbreviated Goals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user access information related to ESDIS- and ESDIS-affiliated systems for use in metrics and analysis</a:t>
            </a:r>
          </a:p>
          <a:p>
            <a:r>
              <a:rPr lang="en-US" dirty="0" smtClean="0"/>
              <a:t>Allow users to create and maintain a profile for preference-based data sharing between applications.</a:t>
            </a:r>
          </a:p>
          <a:p>
            <a:r>
              <a:rPr lang="en-US" dirty="0" smtClean="0"/>
              <a:t>Lower the barrier of entry to application from true authentication to user “identification.”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1532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Audience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Internal to NASA, internal to ESDIS</a:t>
            </a:r>
          </a:p>
          <a:p>
            <a:pPr lvl="1"/>
            <a:r>
              <a:rPr lang="en-US" dirty="0" smtClean="0"/>
              <a:t>NASA IDs, government affiliation, trusted*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Internal to NASA, external to ESDIS</a:t>
            </a:r>
          </a:p>
          <a:p>
            <a:pPr lvl="1"/>
            <a:r>
              <a:rPr lang="en-US" dirty="0" smtClean="0"/>
              <a:t>Nasa IDs, government affiliation, semi-trusted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External to NASA, “trusted” by ESDIS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government </a:t>
            </a:r>
            <a:r>
              <a:rPr lang="en-US" dirty="0" smtClean="0"/>
              <a:t>affiliation, semi-trusted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External to NASA, unknown by ESDIS</a:t>
            </a:r>
          </a:p>
          <a:p>
            <a:pPr lvl="1"/>
            <a:r>
              <a:rPr lang="en-US" dirty="0" smtClean="0"/>
              <a:t>Doubtful government affiliation, untrusted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05565" y="6124058"/>
            <a:ext cx="432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i="1" dirty="0" smtClean="0"/>
              <a:t>Trust</a:t>
            </a:r>
            <a:r>
              <a:rPr lang="en-US" dirty="0" smtClean="0"/>
              <a:t> here is related to screening prior to providing access to ESDIS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10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</a:t>
            </a:r>
            <a:r>
              <a:rPr lang="is-IS" dirty="0" smtClean="0"/>
              <a:t>… Complicated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6738" y="1905765"/>
            <a:ext cx="6236413" cy="3919682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74661" y="3680940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Lower complexity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076739" y="368094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Higher security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H="1" flipV="1">
            <a:off x="7893629" y="1905765"/>
            <a:ext cx="1" cy="11429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>
            <a:off x="1096259" y="4787205"/>
            <a:ext cx="1" cy="96632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30314" y="5946874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Decreasing Ease </a:t>
            </a:r>
            <a:r>
              <a:rPr lang="en-US" dirty="0" smtClean="0"/>
              <a:t>of Use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5400000" flipV="1">
            <a:off x="1630188" y="-1760816"/>
            <a:ext cx="7694461" cy="7333166"/>
          </a:xfrm>
          <a:prstGeom prst="arc">
            <a:avLst>
              <a:gd name="adj1" fmla="val 16200000"/>
              <a:gd name="adj2" fmla="val 21569860"/>
            </a:avLst>
          </a:prstGeom>
          <a:ln w="476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5813686" y="6131540"/>
            <a:ext cx="167617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7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Challenges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Identification “feels like” authentication to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“one more password” problem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Passwords are a can of worms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...moreso if you aren’t even an authentication system!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383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5236" y="0"/>
            <a:ext cx="11503122" cy="7130265"/>
          </a:xfrm>
        </p:spPr>
      </p:pic>
      <p:sp>
        <p:nvSpPr>
          <p:cNvPr id="5" name="Cloud 4"/>
          <p:cNvSpPr/>
          <p:nvPr/>
        </p:nvSpPr>
        <p:spPr>
          <a:xfrm>
            <a:off x="3154166" y="1"/>
            <a:ext cx="4582274" cy="2332234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8422" y="431515"/>
            <a:ext cx="390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Wouldn’t it be dreamy if someone </a:t>
            </a:r>
            <a:r>
              <a:rPr lang="en-US" i="1" dirty="0" smtClean="0"/>
              <a:t>else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21295" y="800847"/>
            <a:ext cx="405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could </a:t>
            </a:r>
            <a:r>
              <a:rPr lang="en-US" dirty="0"/>
              <a:t>handle this authentication stuff,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8422" y="1186667"/>
            <a:ext cx="331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just TELL ME who a user 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69405" y="677288"/>
            <a:ext cx="246580" cy="24711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43633" y="861954"/>
            <a:ext cx="216362" cy="21683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7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4200" y="1578254"/>
            <a:ext cx="1795599" cy="4012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Rails Application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97803" y="3149431"/>
            <a:ext cx="629865" cy="7835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REST API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497803" y="1839604"/>
            <a:ext cx="1364619" cy="1055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Profile Management GUI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97803" y="4219024"/>
            <a:ext cx="1364619" cy="7835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OAuth</a:t>
            </a:r>
            <a:r>
              <a:rPr lang="en-US" sz="1600" dirty="0" smtClean="0"/>
              <a:t> 2 “Responders”</a:t>
            </a:r>
            <a:endParaRPr lang="en-US" sz="1600" dirty="0"/>
          </a:p>
        </p:txBody>
      </p:sp>
      <p:sp>
        <p:nvSpPr>
          <p:cNvPr id="9" name="Can 8"/>
          <p:cNvSpPr/>
          <p:nvPr/>
        </p:nvSpPr>
        <p:spPr>
          <a:xfrm>
            <a:off x="7047076" y="1658002"/>
            <a:ext cx="1358259" cy="1605088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PostgreSQL</a:t>
            </a:r>
            <a:r>
              <a:rPr lang="en-US" dirty="0" smtClean="0"/>
              <a:t> Database</a:t>
            </a:r>
          </a:p>
          <a:p>
            <a:pPr algn="ctr"/>
            <a:r>
              <a:rPr lang="en-US" sz="1400" dirty="0" smtClean="0"/>
              <a:t>(application grants)</a:t>
            </a:r>
            <a:endParaRPr lang="en-US" sz="1400" dirty="0"/>
          </a:p>
        </p:txBody>
      </p:sp>
      <p:sp>
        <p:nvSpPr>
          <p:cNvPr id="10" name="Can 9"/>
          <p:cNvSpPr/>
          <p:nvPr/>
        </p:nvSpPr>
        <p:spPr>
          <a:xfrm>
            <a:off x="7047076" y="3768256"/>
            <a:ext cx="1358259" cy="1605088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LDAP Store</a:t>
            </a:r>
          </a:p>
          <a:p>
            <a:pPr algn="ctr"/>
            <a:r>
              <a:rPr lang="en-US" sz="1400" dirty="0" smtClean="0"/>
              <a:t>(users, groups, permissions)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9" idx="2"/>
          </p:cNvCxnSpPr>
          <p:nvPr/>
        </p:nvCxnSpPr>
        <p:spPr>
          <a:xfrm>
            <a:off x="5469799" y="2460546"/>
            <a:ext cx="157727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69799" y="4685449"/>
            <a:ext cx="157727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4-10-17 at 10.2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" y="2025482"/>
            <a:ext cx="1922732" cy="63580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2566582" y="2367517"/>
            <a:ext cx="931221" cy="48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0746" y="2685631"/>
            <a:ext cx="186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 Users</a:t>
            </a:r>
            <a:endParaRPr lang="en-US" sz="1400" dirty="0"/>
          </a:p>
        </p:txBody>
      </p:sp>
      <p:sp>
        <p:nvSpPr>
          <p:cNvPr id="19" name="Hexagon 18"/>
          <p:cNvSpPr/>
          <p:nvPr/>
        </p:nvSpPr>
        <p:spPr>
          <a:xfrm>
            <a:off x="696770" y="3932971"/>
            <a:ext cx="1975651" cy="547163"/>
          </a:xfrm>
          <a:prstGeom prst="hex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0"/>
            <a:endCxn id="5" idx="1"/>
          </p:cNvCxnSpPr>
          <p:nvPr/>
        </p:nvCxnSpPr>
        <p:spPr>
          <a:xfrm flipV="1">
            <a:off x="2672421" y="3541201"/>
            <a:ext cx="825382" cy="66535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0"/>
            <a:endCxn id="7" idx="1"/>
          </p:cNvCxnSpPr>
          <p:nvPr/>
        </p:nvCxnSpPr>
        <p:spPr>
          <a:xfrm>
            <a:off x="2672421" y="4206553"/>
            <a:ext cx="825382" cy="40424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687138" y="2864954"/>
            <a:ext cx="1271685" cy="86434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arthdata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Earthdata.thmx</Template>
  <TotalTime>185</TotalTime>
  <Words>475</Words>
  <Application>Microsoft Office PowerPoint</Application>
  <PresentationFormat>On-screen Show (4:3)</PresentationFormat>
  <Paragraphs>92</Paragraphs>
  <Slides>22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Earthdata</vt:lpstr>
      <vt:lpstr>Earthdata Login and Open ID A Look at Federated User Identities</vt:lpstr>
      <vt:lpstr>Agenda</vt:lpstr>
      <vt:lpstr>What are Earthdata Login’s Goals?</vt:lpstr>
      <vt:lpstr>Abbreviated Goals</vt:lpstr>
      <vt:lpstr>Audience</vt:lpstr>
      <vt:lpstr>It’s… Complicated</vt:lpstr>
      <vt:lpstr>Challenges</vt:lpstr>
      <vt:lpstr>PowerPoint Presentation</vt:lpstr>
      <vt:lpstr>Application Architecture</vt:lpstr>
      <vt:lpstr>A Brief Primer on OPenID</vt:lpstr>
      <vt:lpstr>What is OpenID?*</vt:lpstr>
      <vt:lpstr>What is OpenID Connect?*</vt:lpstr>
      <vt:lpstr>Open ID first, Earthdata Login (and OAuth 2.0) second</vt:lpstr>
      <vt:lpstr>In other words…</vt:lpstr>
      <vt:lpstr>Participating Providers</vt:lpstr>
      <vt:lpstr>Pros and Cons</vt:lpstr>
      <vt:lpstr>A Point of Clarity</vt:lpstr>
      <vt:lpstr>Pros</vt:lpstr>
      <vt:lpstr>Cons</vt:lpstr>
      <vt:lpstr>Questions and Answers</vt:lpstr>
      <vt:lpstr>Earthdata Login and Open ID A Look at Federated User Identities</vt:lpstr>
      <vt:lpstr>PowerPoint Presentation</vt:lpstr>
    </vt:vector>
  </TitlesOfParts>
  <Company>Element 84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URS4 Application Architecture</dc:title>
  <dc:creator>Brett McLaughlin</dc:creator>
  <cp:lastModifiedBy>Anne Kennerley</cp:lastModifiedBy>
  <cp:revision>17</cp:revision>
  <dcterms:created xsi:type="dcterms:W3CDTF">2014-10-17T15:20:59Z</dcterms:created>
  <dcterms:modified xsi:type="dcterms:W3CDTF">2017-04-04T14:32:38Z</dcterms:modified>
</cp:coreProperties>
</file>