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2" r:id="rId3"/>
    <p:sldMasterId id="2147483687" r:id="rId4"/>
  </p:sldMasterIdLst>
  <p:notesMasterIdLst>
    <p:notesMasterId r:id="rId14"/>
  </p:notesMasterIdLst>
  <p:handoutMasterIdLst>
    <p:handoutMasterId r:id="rId15"/>
  </p:handoutMasterIdLst>
  <p:sldIdLst>
    <p:sldId id="259" r:id="rId5"/>
    <p:sldId id="310" r:id="rId6"/>
    <p:sldId id="272" r:id="rId7"/>
    <p:sldId id="295" r:id="rId8"/>
    <p:sldId id="311" r:id="rId9"/>
    <p:sldId id="312" r:id="rId10"/>
    <p:sldId id="313" r:id="rId11"/>
    <p:sldId id="314" r:id="rId12"/>
    <p:sldId id="30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94660"/>
  </p:normalViewPr>
  <p:slideViewPr>
    <p:cSldViewPr snapToGrid="0">
      <p:cViewPr>
        <p:scale>
          <a:sx n="74" d="100"/>
          <a:sy n="74" d="100"/>
        </p:scale>
        <p:origin x="-396" y="6"/>
      </p:cViewPr>
      <p:guideLst>
        <p:guide orient="horz" pos="2160"/>
        <p:guide pos="2880"/>
      </p:guideLst>
    </p:cSldViewPr>
  </p:slideViewPr>
  <p:notesTextViewPr>
    <p:cViewPr>
      <p:scale>
        <a:sx n="1" d="1"/>
        <a:sy n="1" d="1"/>
      </p:scale>
      <p:origin x="0" y="0"/>
    </p:cViewPr>
  </p:notesTextViewPr>
  <p:sorterViewPr>
    <p:cViewPr varScale="1">
      <p:scale>
        <a:sx n="1" d="1"/>
        <a:sy n="1" d="1"/>
      </p:scale>
      <p:origin x="0" y="-44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F88780-5DFE-DA44-A0BE-33535824D867}" type="datetimeFigureOut">
              <a:rPr lang="en-GB" smtClean="0"/>
              <a:t>04/04/2017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40093D-9178-574D-845A-10F4855E43D6}" type="slidenum">
              <a:rPr lang="en-GB" smtClean="0"/>
              <a:t>‹#›</a:t>
            </a:fld>
            <a:endParaRPr lang="en-GB"/>
          </a:p>
        </p:txBody>
      </p:sp>
    </p:spTree>
    <p:extLst>
      <p:ext uri="{BB962C8B-B14F-4D97-AF65-F5344CB8AC3E}">
        <p14:creationId xmlns:p14="http://schemas.microsoft.com/office/powerpoint/2010/main" val="861725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CCAB1-E473-4F7D-9CE6-72185CE807A5}" type="datetimeFigureOut">
              <a:rPr lang="en-AU" smtClean="0"/>
              <a:t>4/04/2017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CBB74-4D88-43FA-ABE2-6130C08FAECA}" type="slidenum">
              <a:rPr lang="en-AU" smtClean="0"/>
              <a:t>‹#›</a:t>
            </a:fld>
            <a:endParaRPr lang="en-AU"/>
          </a:p>
        </p:txBody>
      </p:sp>
    </p:spTree>
    <p:extLst>
      <p:ext uri="{BB962C8B-B14F-4D97-AF65-F5344CB8AC3E}">
        <p14:creationId xmlns:p14="http://schemas.microsoft.com/office/powerpoint/2010/main" val="140945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8CC26E7-D131-4AF6-99CC-D700510EFA5A}" type="slidenum">
              <a:rPr lang="en-AU" smtClean="0"/>
              <a:pPr/>
              <a:t>1</a:t>
            </a:fld>
            <a:endParaRPr lang="en-AU"/>
          </a:p>
        </p:txBody>
      </p:sp>
    </p:spTree>
    <p:extLst>
      <p:ext uri="{BB962C8B-B14F-4D97-AF65-F5344CB8AC3E}">
        <p14:creationId xmlns:p14="http://schemas.microsoft.com/office/powerpoint/2010/main" val="206027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2625"/>
            <a:ext cx="5956300" cy="4467225"/>
          </a:xfrm>
        </p:spPr>
      </p:sp>
      <p:sp>
        <p:nvSpPr>
          <p:cNvPr id="3" name="Notes Placeholder 2"/>
          <p:cNvSpPr>
            <a:spLocks noGrp="1"/>
          </p:cNvSpPr>
          <p:nvPr>
            <p:ph type="body" idx="1"/>
          </p:nvPr>
        </p:nvSpPr>
        <p:spPr/>
        <p:txBody>
          <a:bodyPr/>
          <a:lstStyle/>
          <a:p>
            <a:r>
              <a:rPr lang="en-AU" dirty="0"/>
              <a:t>This slide shows the architectural principles</a:t>
            </a:r>
            <a:r>
              <a:rPr lang="en-AU" baseline="0" dirty="0"/>
              <a:t> that change.</a:t>
            </a:r>
          </a:p>
          <a:p>
            <a:r>
              <a:rPr lang="en-AU" baseline="0" dirty="0"/>
              <a:t>Discussion will be mostly providing an brief explanation of each component – most likely only emphasising a few as there will likely not be time for all.</a:t>
            </a:r>
          </a:p>
          <a:p>
            <a:endParaRPr lang="en-AU" baseline="0" dirty="0"/>
          </a:p>
          <a:p>
            <a:r>
              <a:rPr lang="en-AU" baseline="0" dirty="0"/>
              <a:t>In some respects the before and after picture is really just a repeat of slides 4 and 5 but it starts to tie into architectural practices – so it leads us from the survey and analysis into the next step – how to make it work in practice. Which the AHT has touched on and is recommending is explored more fully in 2017 with both pilots and more technical work…so leads into next slide.</a:t>
            </a:r>
          </a:p>
          <a:p>
            <a:endParaRPr lang="en-AU"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DDED153-C910-4E0C-9552-ABB4CB01BEB7}" type="slidenum">
              <a:rPr lang="en-AU" smtClean="0"/>
              <a:pPr/>
              <a:t>3</a:t>
            </a:fld>
            <a:endParaRPr lang="en-AU"/>
          </a:p>
        </p:txBody>
      </p:sp>
    </p:spTree>
    <p:extLst>
      <p:ext uri="{BB962C8B-B14F-4D97-AF65-F5344CB8AC3E}">
        <p14:creationId xmlns:p14="http://schemas.microsoft.com/office/powerpoint/2010/main" val="50649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0443" tIns="45222" rIns="90443" bIns="45222" numCol="1" anchor="t" anchorCtr="0" compatLnSpc="1">
            <a:prstTxWarp prst="textNoShape">
              <a:avLst/>
            </a:prstTxWarp>
          </a:bodyPr>
          <a:lstStyle/>
          <a:p>
            <a:r>
              <a:rPr lang="en-AU" b="1" dirty="0" smtClean="0">
                <a:solidFill>
                  <a:srgbClr val="FF0000"/>
                </a:solidFill>
                <a:effectLst>
                  <a:outerShdw blurRad="38100" dist="38100" dir="2700000" algn="tl">
                    <a:srgbClr val="000000">
                      <a:alpha val="43137"/>
                    </a:srgbClr>
                  </a:outerShdw>
                </a:effectLst>
              </a:rPr>
              <a:t>Continue and support existing WGISS efforts on:</a:t>
            </a:r>
          </a:p>
          <a:p>
            <a:endParaRPr lang="en-AU" b="1" dirty="0" smtClean="0">
              <a:solidFill>
                <a:srgbClr val="FF0000"/>
              </a:solidFill>
              <a:effectLst>
                <a:outerShdw blurRad="38100" dist="38100" dir="2700000" algn="tl">
                  <a:srgbClr val="000000">
                    <a:alpha val="43137"/>
                  </a:srgbClr>
                </a:outerShdw>
              </a:effectLst>
            </a:endParaRPr>
          </a:p>
          <a:p>
            <a:pPr lvl="1">
              <a:buFont typeface=".AppleSystemUIFont" charset="0"/>
              <a:buChar char="-"/>
            </a:pPr>
            <a:r>
              <a:rPr lang="en-US" b="1" dirty="0" smtClean="0">
                <a:solidFill>
                  <a:srgbClr val="FF0000"/>
                </a:solidFill>
                <a:effectLst>
                  <a:outerShdw blurRad="38100" dist="38100" dir="2700000" algn="tl">
                    <a:srgbClr val="000000">
                      <a:alpha val="43137"/>
                    </a:srgbClr>
                  </a:outerShdw>
                </a:effectLst>
              </a:rPr>
              <a:t>Discovery Search Engine Optimization  (search relevancy, keyword search, persistent identifiers)</a:t>
            </a:r>
          </a:p>
          <a:p>
            <a:pPr lvl="1">
              <a:buFont typeface=".AppleSystemUIFont" charset="0"/>
              <a:buChar char="-"/>
            </a:pPr>
            <a:r>
              <a:rPr lang="en-US" b="1" dirty="0" smtClean="0">
                <a:solidFill>
                  <a:srgbClr val="FF0000"/>
                </a:solidFill>
                <a:effectLst>
                  <a:outerShdw blurRad="38100" dist="38100" dir="2700000" algn="tl">
                    <a:srgbClr val="000000">
                      <a:alpha val="43137"/>
                    </a:srgbClr>
                  </a:outerShdw>
                </a:effectLst>
              </a:rPr>
              <a:t>Access Common Standards for Interoperability of Product Formats (metadata/data) and Application Program Interface (API)</a:t>
            </a:r>
          </a:p>
          <a:p>
            <a:pPr lvl="1">
              <a:buFont typeface=".AppleSystemUIFont" charset="0"/>
              <a:buChar char="-"/>
            </a:pPr>
            <a:r>
              <a:rPr lang="en-US" b="1" dirty="0" smtClean="0">
                <a:solidFill>
                  <a:srgbClr val="FF0000"/>
                </a:solidFill>
                <a:effectLst>
                  <a:outerShdw blurRad="38100" dist="38100" dir="2700000" algn="tl">
                    <a:srgbClr val="000000">
                      <a:alpha val="43137"/>
                    </a:srgbClr>
                  </a:outerShdw>
                </a:effectLst>
              </a:rPr>
              <a:t>Exploration of Emerging Big Data services including Cloud Computing</a:t>
            </a:r>
            <a:endParaRPr lang="en-AU" b="1" dirty="0" smtClean="0">
              <a:solidFill>
                <a:srgbClr val="FF0000"/>
              </a:solidFill>
              <a:effectLst>
                <a:outerShdw blurRad="38100" dist="38100" dir="2700000" algn="tl">
                  <a:srgbClr val="000000">
                    <a:alpha val="43137"/>
                  </a:srgbClr>
                </a:outerShdw>
              </a:effectLst>
            </a:endParaRPr>
          </a:p>
          <a:p>
            <a:pPr lvl="1">
              <a:buFont typeface=".AppleSystemUIFont" charset="0"/>
              <a:buChar char="-"/>
            </a:pPr>
            <a:endParaRPr lang="is-IS" b="1" dirty="0" smtClean="0"/>
          </a:p>
          <a:p>
            <a:endParaRPr lang="en-AU" b="1" dirty="0" smtClean="0"/>
          </a:p>
          <a:p>
            <a:endParaRPr lang="en-AU" b="1" dirty="0" smtClean="0"/>
          </a:p>
          <a:p>
            <a:endParaRPr lang="en-AU" sz="1800" b="1" dirty="0" smtClean="0"/>
          </a:p>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9</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3790661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Collaborator logo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5" y="3122613"/>
            <a:ext cx="8467495"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4" y="4257092"/>
            <a:ext cx="8475711" cy="360040"/>
          </a:xfrm>
        </p:spPr>
        <p:txBody>
          <a:bodyPr>
            <a:normAutofit/>
          </a:bodyPr>
          <a:lstStyle>
            <a:lvl1pPr marL="0" indent="0" algn="l">
              <a:buNone/>
              <a:defRPr sz="2267" b="1">
                <a:solidFill>
                  <a:schemeClr val="bg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endParaRPr lang="en-AU" dirty="0"/>
          </a:p>
        </p:txBody>
      </p:sp>
      <p:grpSp>
        <p:nvGrpSpPr>
          <p:cNvPr id="7" name="Group 6"/>
          <p:cNvGrpSpPr/>
          <p:nvPr/>
        </p:nvGrpSpPr>
        <p:grpSpPr>
          <a:xfrm>
            <a:off x="1498" y="5500326"/>
            <a:ext cx="9170984" cy="1357681"/>
            <a:chOff x="1497" y="5500319"/>
            <a:chExt cx="9170984" cy="1357681"/>
          </a:xfrm>
        </p:grpSpPr>
        <p:sp>
          <p:nvSpPr>
            <p:cNvPr id="8" name="Rectangle 7"/>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10"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11"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12"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pic>
          <p:nvPicPr>
            <p:cNvPr id="1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14" name="Group 19"/>
            <p:cNvGrpSpPr/>
            <p:nvPr userDrawn="1"/>
          </p:nvGrpSpPr>
          <p:grpSpPr>
            <a:xfrm>
              <a:off x="360000" y="5807505"/>
              <a:ext cx="814388" cy="95250"/>
              <a:chOff x="3495675" y="5969000"/>
              <a:chExt cx="814388" cy="95250"/>
            </a:xfrm>
            <a:solidFill>
              <a:schemeClr val="accent1"/>
            </a:solidFill>
          </p:grpSpPr>
          <p:sp>
            <p:nvSpPr>
              <p:cNvPr id="1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1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1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1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2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2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2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2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2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2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2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2937612561"/>
      </p:ext>
    </p:extLst>
  </p:cSld>
  <p:clrMapOvr>
    <a:masterClrMapping/>
  </p:clrMapOvr>
  <p:transition spd="med"/>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Presentation title  |  Presenter name</a:t>
            </a:r>
          </a:p>
        </p:txBody>
      </p:sp>
      <p:sp>
        <p:nvSpPr>
          <p:cNvPr id="5"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719171160"/>
      </p:ext>
    </p:extLst>
  </p:cSld>
  <p:clrMapOvr>
    <a:masterClrMapping/>
  </p:clrMapOvr>
  <p:transition spd="med"/>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Content Placeholder 2"/>
          <p:cNvSpPr>
            <a:spLocks noGrp="1"/>
          </p:cNvSpPr>
          <p:nvPr>
            <p:ph idx="1"/>
          </p:nvPr>
        </p:nvSpPr>
        <p:spPr>
          <a:xfrm>
            <a:off x="360000" y="1276351"/>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122268514"/>
      </p:ext>
    </p:extLst>
  </p:cSld>
  <p:clrMapOvr>
    <a:masterClrMapping/>
  </p:clrMapOvr>
  <p:transition spd="med"/>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grpSp>
        <p:nvGrpSpPr>
          <p:cNvPr id="31" name="Group 30"/>
          <p:cNvGrpSpPr/>
          <p:nvPr/>
        </p:nvGrpSpPr>
        <p:grpSpPr>
          <a:xfrm>
            <a:off x="-7933" y="6056319"/>
            <a:ext cx="9161463" cy="801687"/>
            <a:chOff x="-7938" y="6056313"/>
            <a:chExt cx="9161463" cy="801687"/>
          </a:xfrm>
        </p:grpSpPr>
        <p:sp>
          <p:nvSpPr>
            <p:cNvPr id="32"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sz="2400"/>
            </a:p>
          </p:txBody>
        </p:sp>
        <p:grpSp>
          <p:nvGrpSpPr>
            <p:cNvPr id="33" name="Group 1"/>
            <p:cNvGrpSpPr>
              <a:grpSpLocks/>
            </p:cNvGrpSpPr>
            <p:nvPr userDrawn="1"/>
          </p:nvGrpSpPr>
          <p:grpSpPr bwMode="auto">
            <a:xfrm>
              <a:off x="1588" y="6065838"/>
              <a:ext cx="9142412" cy="690562"/>
              <a:chOff x="1495" y="6065893"/>
              <a:chExt cx="9143026" cy="690563"/>
            </a:xfrm>
          </p:grpSpPr>
          <p:sp>
            <p:nvSpPr>
              <p:cNvPr id="35"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sz="2400"/>
              </a:p>
            </p:txBody>
          </p:sp>
          <p:sp>
            <p:nvSpPr>
              <p:cNvPr id="36"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sz="2400"/>
              </a:p>
            </p:txBody>
          </p:sp>
          <p:sp>
            <p:nvSpPr>
              <p:cNvPr id="37"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sz="2400"/>
              </a:p>
            </p:txBody>
          </p:sp>
          <p:sp>
            <p:nvSpPr>
              <p:cNvPr id="38"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sz="2400"/>
              </a:p>
            </p:txBody>
          </p:sp>
        </p:grpSp>
        <p:pic>
          <p:nvPicPr>
            <p:cNvPr id="34" name="Picture 78"/>
            <p:cNvPicPr>
              <a:picLocks noChangeAspect="1" noChangeArrowheads="1"/>
            </p:cNvPicPr>
            <p:nvPr userDrawn="1"/>
          </p:nvPicPr>
          <p:blipFill>
            <a:blip r:embed="rId2"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1"/>
            <a:ext cx="7477125" cy="4559301"/>
          </a:xfrm>
        </p:spPr>
        <p:txBody>
          <a:bodyPr/>
          <a:lstStyle>
            <a:lvl1pPr>
              <a:spcAft>
                <a:spcPts val="0"/>
              </a:spcAft>
              <a:buFontTx/>
              <a:buNone/>
              <a:defRPr sz="4400" b="1">
                <a:solidFill>
                  <a:schemeClr val="accent1"/>
                </a:solidFill>
              </a:defRPr>
            </a:lvl1pPr>
            <a:lvl2pPr marL="0" indent="0">
              <a:lnSpc>
                <a:spcPct val="75000"/>
              </a:lnSpc>
              <a:spcAft>
                <a:spcPts val="851"/>
              </a:spcAft>
              <a:buNone/>
              <a:defRPr sz="4400" b="1">
                <a:solidFill>
                  <a:schemeClr val="bg1"/>
                </a:solidFill>
              </a:defRPr>
            </a:lvl2pPr>
            <a:lvl3pPr marL="0" indent="0">
              <a:buNone/>
              <a:defRPr sz="2267" b="1">
                <a:solidFill>
                  <a:srgbClr val="FFFFFF"/>
                </a:solidFill>
              </a:defRPr>
            </a:lvl3pPr>
          </a:lstStyle>
          <a:p>
            <a:pPr lvl="0"/>
            <a:r>
              <a:rPr lang="en-US"/>
              <a:t>Click to edit Master text styles</a:t>
            </a:r>
          </a:p>
          <a:p>
            <a:pPr lvl="1"/>
            <a:r>
              <a:rPr lang="en-US"/>
              <a:t>Second level</a:t>
            </a:r>
          </a:p>
          <a:p>
            <a:pPr lvl="2"/>
            <a:r>
              <a:rPr lang="en-US"/>
              <a:t>Third level</a:t>
            </a:r>
          </a:p>
        </p:txBody>
      </p:sp>
      <p:sp>
        <p:nvSpPr>
          <p:cNvPr id="12" name="Footer Placeholder 3"/>
          <p:cNvSpPr>
            <a:spLocks noGrp="1"/>
          </p:cNvSpPr>
          <p:nvPr>
            <p:ph type="ftr" sz="quarter" idx="11"/>
          </p:nvPr>
        </p:nvSpPr>
        <p:spPr>
          <a:xfrm>
            <a:off x="677992" y="6504334"/>
            <a:ext cx="6083846" cy="124275"/>
          </a:xfrm>
        </p:spPr>
        <p:txBody>
          <a:bodyPr/>
          <a:lstStyle/>
          <a:p>
            <a:r>
              <a:rPr lang="en-AU"/>
              <a:t>Presentation title  |  Presenter name</a:t>
            </a:r>
          </a:p>
        </p:txBody>
      </p:sp>
      <p:sp>
        <p:nvSpPr>
          <p:cNvPr id="13"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916660278"/>
      </p:ext>
    </p:extLst>
  </p:cSld>
  <p:clrMapOvr>
    <a:masterClrMapping/>
  </p:clrMapOvr>
  <p:transition spd="med"/>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p:nvGrpSpPr>
        <p:grpSpPr>
          <a:xfrm>
            <a:off x="609" y="5500324"/>
            <a:ext cx="9167813" cy="996951"/>
            <a:chOff x="608" y="5500319"/>
            <a:chExt cx="9167813" cy="996950"/>
          </a:xfrm>
        </p:grpSpPr>
        <p:grpSp>
          <p:nvGrpSpPr>
            <p:cNvPr id="4"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24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24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24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sp>
        <p:nvSpPr>
          <p:cNvPr id="3" name="Subtitle 2"/>
          <p:cNvSpPr>
            <a:spLocks noGrp="1"/>
          </p:cNvSpPr>
          <p:nvPr>
            <p:ph type="subTitle" idx="1" hasCustomPrompt="1"/>
          </p:nvPr>
        </p:nvSpPr>
        <p:spPr>
          <a:xfrm>
            <a:off x="358778" y="3717032"/>
            <a:ext cx="6121439" cy="1539200"/>
          </a:xfrm>
        </p:spPr>
        <p:txBody>
          <a:bodyPr numCol="2" spcCol="359973">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373" indent="-266373" algn="l">
              <a:lnSpc>
                <a:spcPct val="90000"/>
              </a:lnSpc>
              <a:spcBef>
                <a:spcPts val="0"/>
              </a:spcBef>
              <a:buNone/>
              <a:tabLst>
                <a:tab pos="356366" algn="l"/>
              </a:tabLst>
              <a:defRPr sz="1600">
                <a:solidFill>
                  <a:schemeClr val="bg1"/>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
        <p:nvSpPr>
          <p:cNvPr id="23" name="Title 22"/>
          <p:cNvSpPr>
            <a:spLocks noGrp="1"/>
          </p:cNvSpPr>
          <p:nvPr>
            <p:ph type="title"/>
          </p:nvPr>
        </p:nvSpPr>
        <p:spPr>
          <a:xfrm>
            <a:off x="358781" y="2744931"/>
            <a:ext cx="8461375" cy="852487"/>
          </a:xfrm>
        </p:spPr>
        <p:txBody>
          <a:bodyPr>
            <a:noAutofit/>
          </a:bodyPr>
          <a:lstStyle>
            <a:lvl1pPr>
              <a:defRPr sz="5467">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048347861"/>
      </p:ext>
    </p:extLst>
  </p:cSld>
  <p:clrMapOvr>
    <a:masterClrMapping/>
  </p:clrMapOvr>
  <p:transition spd="med"/>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Option 2">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p:nvGrpSpPr>
        <p:grpSpPr>
          <a:xfrm>
            <a:off x="609" y="5500324"/>
            <a:ext cx="9167813" cy="996951"/>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24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24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24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sp>
        <p:nvSpPr>
          <p:cNvPr id="3" name="Subtitle 2"/>
          <p:cNvSpPr>
            <a:spLocks noGrp="1"/>
          </p:cNvSpPr>
          <p:nvPr>
            <p:ph type="subTitle" idx="1" hasCustomPrompt="1"/>
          </p:nvPr>
        </p:nvSpPr>
        <p:spPr>
          <a:xfrm>
            <a:off x="358778" y="2168863"/>
            <a:ext cx="6121439" cy="3087372"/>
          </a:xfrm>
        </p:spPr>
        <p:txBody>
          <a:bodyPr numCol="2" spcCol="359973">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373" indent="-266373" algn="l">
              <a:lnSpc>
                <a:spcPct val="90000"/>
              </a:lnSpc>
              <a:spcBef>
                <a:spcPts val="0"/>
              </a:spcBef>
              <a:buNone/>
              <a:tabLst>
                <a:tab pos="356366" algn="l"/>
              </a:tabLst>
              <a:defRPr sz="1600">
                <a:solidFill>
                  <a:schemeClr val="bg1"/>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170219038"/>
      </p:ext>
    </p:extLst>
  </p:cSld>
  <p:clrMapOvr>
    <a:masterClrMapping/>
  </p:clrMapOvr>
  <p:transition spd="med"/>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18900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a:t>Click to edit Master title style</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lgn="l" rtl="0">
              <a:defRPr/>
            </a:pPr>
            <a:r>
              <a:rPr lang="en-US" b="1" dirty="0">
                <a:latin typeface="Avenir Roman"/>
                <a:ea typeface="Avenir Roman"/>
                <a:cs typeface="Avenir Roman"/>
              </a:rPr>
              <a:t>SDCG-8</a:t>
            </a:r>
          </a:p>
          <a:p>
            <a:pPr algn="l" rtl="0">
              <a:defRPr/>
            </a:pPr>
            <a:r>
              <a:rPr lang="en-US" b="1" dirty="0">
                <a:latin typeface="Avenir Roman"/>
                <a:ea typeface="Avenir Roman"/>
                <a:cs typeface="Avenir Roman"/>
              </a:rPr>
              <a:t>DLR, Bonn, Germany</a:t>
            </a:r>
            <a:endParaRPr lang="en-US" sz="1000" b="1" dirty="0">
              <a:latin typeface="Avenir Roman"/>
              <a:ea typeface="Avenir Roman"/>
              <a:cs typeface="Avenir Roman"/>
            </a:endParaRPr>
          </a:p>
          <a:p>
            <a:pPr algn="l" rtl="0">
              <a:defRPr/>
            </a:pPr>
            <a:r>
              <a:rPr lang="en-US" sz="1000" b="1" dirty="0">
                <a:latin typeface="Avenir Roman"/>
                <a:ea typeface="Avenir Roman"/>
                <a:cs typeface="Avenir Roman"/>
              </a:rPr>
              <a:t>September 23</a:t>
            </a:r>
            <a:r>
              <a:rPr lang="en-US" sz="1000" b="1" baseline="30000" dirty="0">
                <a:latin typeface="Avenir Roman"/>
                <a:ea typeface="Avenir Roman"/>
                <a:cs typeface="Avenir Roman"/>
              </a:rPr>
              <a:t>rd</a:t>
            </a:r>
            <a:r>
              <a:rPr lang="en-US" sz="1000" b="1" dirty="0">
                <a:latin typeface="Avenir Roman"/>
                <a:ea typeface="Avenir Roman"/>
                <a:cs typeface="Avenir Roman"/>
              </a:rPr>
              <a:t>-25</a:t>
            </a:r>
            <a:r>
              <a:rPr lang="en-US" sz="1000" b="1" baseline="30000" dirty="0">
                <a:latin typeface="Avenir Roman"/>
                <a:ea typeface="Avenir Roman"/>
                <a:cs typeface="Avenir Roman"/>
              </a:rPr>
              <a:t>th</a:t>
            </a:r>
            <a:r>
              <a:rPr lang="en-US" sz="1000" b="1" dirty="0">
                <a:latin typeface="Avenir Roman"/>
                <a:ea typeface="Avenir Roman"/>
                <a:cs typeface="Avenir Roman"/>
              </a:rPr>
              <a:t> 2015</a:t>
            </a:r>
            <a:endParaRPr lang="en-US" sz="1000" dirty="0">
              <a:latin typeface="Avenir Roman"/>
              <a:ea typeface="Avenir Roman"/>
              <a:cs typeface="Avenir Roman"/>
            </a:endParaRPr>
          </a:p>
          <a:p>
            <a:pPr algn="l" rtl="0"/>
            <a:endParaRPr lang="en-US" dirty="0">
              <a:latin typeface="Avenir Roman"/>
              <a:ea typeface="Avenir Roman"/>
              <a:cs typeface="Avenir Roman"/>
            </a:endParaRPr>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rtl="0"/>
            <a:fld id="{82D36AB3-2316-484A-8EF9-67EFC1B9B32B}" type="slidenum">
              <a:rPr lang="en-US" smtClean="0">
                <a:latin typeface="Avenir Roman"/>
                <a:ea typeface="Avenir Roman"/>
                <a:cs typeface="Avenir Roman"/>
              </a:rPr>
              <a:pPr algn="ctr" rtl="0"/>
              <a:t>‹#›</a:t>
            </a:fld>
            <a:endParaRPr lang="en-US" dirty="0">
              <a:latin typeface="Avenir Roman"/>
              <a:ea typeface="Avenir Roman"/>
              <a:cs typeface="Avenir Roman"/>
            </a:endParaRPr>
          </a:p>
        </p:txBody>
      </p:sp>
      <p:sp>
        <p:nvSpPr>
          <p:cNvPr id="8" name="Rectangle 7"/>
          <p:cNvSpPr/>
          <p:nvPr userDrawn="1"/>
        </p:nvSpPr>
        <p:spPr>
          <a:xfrm>
            <a:off x="1308" y="895405"/>
            <a:ext cx="9144000" cy="5283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solidFill>
                <a:srgbClr val="696969"/>
              </a:solidFill>
            </a:endParaRPr>
          </a:p>
        </p:txBody>
      </p:sp>
    </p:spTree>
    <p:extLst>
      <p:ext uri="{BB962C8B-B14F-4D97-AF65-F5344CB8AC3E}">
        <p14:creationId xmlns:p14="http://schemas.microsoft.com/office/powerpoint/2010/main" val="161371775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pPr algn="l" rtl="0"/>
            <a:r>
              <a:rPr lang="en-AU" dirty="0">
                <a:latin typeface="Avenir Roman"/>
                <a:ea typeface="Avenir Roman"/>
                <a:cs typeface="Avenir Roman"/>
              </a:rPr>
              <a:t>Datacube Training Workshop</a:t>
            </a:r>
          </a:p>
        </p:txBody>
      </p:sp>
    </p:spTree>
    <p:extLst>
      <p:ext uri="{BB962C8B-B14F-4D97-AF65-F5344CB8AC3E}">
        <p14:creationId xmlns:p14="http://schemas.microsoft.com/office/powerpoint/2010/main" val="28527560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34615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5948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p:nvGrpSpPr>
        <p:grpSpPr>
          <a:xfrm>
            <a:off x="-26988" y="357191"/>
            <a:ext cx="9199469" cy="6500812"/>
            <a:chOff x="-26988" y="357188"/>
            <a:chExt cx="9199469" cy="6500812"/>
          </a:xfrm>
        </p:grpSpPr>
        <p:grpSp>
          <p:nvGrpSpPr>
            <p:cNvPr id="29" name="Group 66"/>
            <p:cNvGrpSpPr>
              <a:grpSpLocks/>
            </p:cNvGrpSpPr>
            <p:nvPr userDrawn="1"/>
          </p:nvGrpSpPr>
          <p:grpSpPr bwMode="auto">
            <a:xfrm>
              <a:off x="-26988" y="357188"/>
              <a:ext cx="9178926" cy="2571750"/>
              <a:chOff x="-17463" y="357188"/>
              <a:chExt cx="9186863" cy="2571750"/>
            </a:xfrm>
          </p:grpSpPr>
          <p:sp>
            <p:nvSpPr>
              <p:cNvPr id="5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5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5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5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2400"/>
              </a:p>
            </p:txBody>
          </p:sp>
          <p:sp>
            <p:nvSpPr>
              <p:cNvPr id="5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5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5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5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5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6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2400"/>
              </a:p>
            </p:txBody>
          </p:sp>
          <p:sp>
            <p:nvSpPr>
              <p:cNvPr id="6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6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2400"/>
              </a:p>
            </p:txBody>
          </p:sp>
        </p:grpSp>
        <p:grpSp>
          <p:nvGrpSpPr>
            <p:cNvPr id="30" name="Group 29"/>
            <p:cNvGrpSpPr/>
            <p:nvPr userDrawn="1"/>
          </p:nvGrpSpPr>
          <p:grpSpPr>
            <a:xfrm>
              <a:off x="1497" y="5500319"/>
              <a:ext cx="9170984" cy="1357681"/>
              <a:chOff x="1497" y="5500319"/>
              <a:chExt cx="9170984" cy="1357681"/>
            </a:xfrm>
          </p:grpSpPr>
          <p:sp>
            <p:nvSpPr>
              <p:cNvPr id="31" name="Rectangle 30"/>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grpSp>
            <p:nvGrpSpPr>
              <p:cNvPr id="32" name="Group 31"/>
              <p:cNvGrpSpPr/>
              <p:nvPr userDrawn="1"/>
            </p:nvGrpSpPr>
            <p:grpSpPr>
              <a:xfrm>
                <a:off x="1497" y="5500319"/>
                <a:ext cx="9170984" cy="996231"/>
                <a:chOff x="1497" y="5500319"/>
                <a:chExt cx="9170984" cy="996231"/>
              </a:xfrm>
            </p:grpSpPr>
            <p:sp>
              <p:nvSpPr>
                <p:cNvPr id="47"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48"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49"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50"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grpSp>
          <p:pic>
            <p:nvPicPr>
              <p:cNvPr id="3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34" name="Group 19"/>
              <p:cNvGrpSpPr/>
              <p:nvPr userDrawn="1"/>
            </p:nvGrpSpPr>
            <p:grpSpPr>
              <a:xfrm>
                <a:off x="360000" y="5807505"/>
                <a:ext cx="814388" cy="95250"/>
                <a:chOff x="3495675" y="5969000"/>
                <a:chExt cx="814388" cy="95250"/>
              </a:xfrm>
              <a:solidFill>
                <a:schemeClr val="accent1"/>
              </a:solidFill>
            </p:grpSpPr>
            <p:sp>
              <p:nvSpPr>
                <p:cNvPr id="3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3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3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3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3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4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4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4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4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4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4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4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grpSp>
      <p:sp>
        <p:nvSpPr>
          <p:cNvPr id="2" name="Title 1"/>
          <p:cNvSpPr>
            <a:spLocks noGrp="1"/>
          </p:cNvSpPr>
          <p:nvPr>
            <p:ph type="ctrTitle"/>
          </p:nvPr>
        </p:nvSpPr>
        <p:spPr>
          <a:xfrm>
            <a:off x="344445" y="3122613"/>
            <a:ext cx="8467495"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4" y="4257092"/>
            <a:ext cx="8475711" cy="360040"/>
          </a:xfrm>
        </p:spPr>
        <p:txBody>
          <a:bodyPr>
            <a:normAutofit/>
          </a:bodyPr>
          <a:lstStyle>
            <a:lvl1pPr marL="0" indent="0" algn="l">
              <a:buNone/>
              <a:defRPr sz="2267" b="1">
                <a:solidFill>
                  <a:schemeClr val="bg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2923421106"/>
      </p:ext>
    </p:extLst>
  </p:cSld>
  <p:clrMapOvr>
    <a:masterClrMapping/>
  </p:clrMapOvr>
  <p:transition spd="med"/>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6" y="274638"/>
            <a:ext cx="8461374" cy="852487"/>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358775" y="1268413"/>
            <a:ext cx="8461375" cy="4572855"/>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677991" y="6504332"/>
            <a:ext cx="6083845" cy="124274"/>
          </a:xfrm>
          <a:prstGeom prst="rect">
            <a:avLst/>
          </a:prstGeom>
        </p:spPr>
        <p:txBody>
          <a:bodyPr/>
          <a:lstStyle/>
          <a:p>
            <a:r>
              <a:rPr lang="en-AU" dirty="0"/>
              <a:t>Earth Observation Informatics TCP  |  Arnold Dekker</a:t>
            </a:r>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4478177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AU" noProof="0"/>
              <a:t>Click to edit Master Title style</a:t>
            </a:r>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solidFill>
                  <a:schemeClr val="tx1"/>
                </a:solidFill>
              </a:defRPr>
            </a:lvl1pPr>
          </a:lstStyle>
          <a:p>
            <a:pPr lvl="0"/>
            <a:r>
              <a:rPr lang="en-AU" noProof="0"/>
              <a:t>Click to edit Master Author style</a:t>
            </a:r>
          </a:p>
        </p:txBody>
      </p:sp>
    </p:spTree>
    <p:extLst>
      <p:ext uri="{BB962C8B-B14F-4D97-AF65-F5344CB8AC3E}">
        <p14:creationId xmlns:p14="http://schemas.microsoft.com/office/powerpoint/2010/main" val="287135255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endParaRPr lang="en-AU" dirty="0">
              <a:solidFill>
                <a:srgbClr val="FFFFFF"/>
              </a:solidFill>
            </a:endParaRPr>
          </a:p>
        </p:txBody>
      </p:sp>
    </p:spTree>
    <p:extLst>
      <p:ext uri="{BB962C8B-B14F-4D97-AF65-F5344CB8AC3E}">
        <p14:creationId xmlns:p14="http://schemas.microsoft.com/office/powerpoint/2010/main" val="12659970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p:nvGrpSpPr>
        <p:grpSpPr>
          <a:xfrm>
            <a:off x="609" y="5500324"/>
            <a:ext cx="9167813" cy="996951"/>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24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24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24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sp>
        <p:nvSpPr>
          <p:cNvPr id="2" name="Title 1"/>
          <p:cNvSpPr>
            <a:spLocks noGrp="1"/>
          </p:cNvSpPr>
          <p:nvPr>
            <p:ph type="ctrTitle"/>
          </p:nvPr>
        </p:nvSpPr>
        <p:spPr>
          <a:xfrm>
            <a:off x="344445" y="3122613"/>
            <a:ext cx="8467495"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4" y="4257092"/>
            <a:ext cx="8475711" cy="360040"/>
          </a:xfrm>
        </p:spPr>
        <p:txBody>
          <a:bodyPr>
            <a:normAutofit/>
          </a:bodyPr>
          <a:lstStyle>
            <a:lvl1pPr marL="0" indent="0" algn="l">
              <a:buNone/>
              <a:defRPr sz="2267" b="1">
                <a:solidFill>
                  <a:schemeClr val="bg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516127676"/>
      </p:ext>
    </p:extLst>
  </p:cSld>
  <p:clrMapOvr>
    <a:masterClrMapping/>
  </p:clrMapOvr>
  <p:transition spd="med"/>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p:nvGrpSpPr>
        <p:grpSpPr>
          <a:xfrm>
            <a:off x="-26985" y="357194"/>
            <a:ext cx="9195410" cy="6140081"/>
            <a:chOff x="-26988" y="357188"/>
            <a:chExt cx="9195409" cy="6140081"/>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24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24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24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grpSp>
          <p:nvGrpSpPr>
            <p:cNvPr id="30" name="Group 66"/>
            <p:cNvGrpSpPr>
              <a:grpSpLocks/>
            </p:cNvGrpSpPr>
            <p:nvPr userDrawn="1"/>
          </p:nvGrpSpPr>
          <p:grpSpPr bwMode="auto">
            <a:xfrm>
              <a:off x="-26988" y="357188"/>
              <a:ext cx="9178926" cy="2571750"/>
              <a:chOff x="-17463" y="357188"/>
              <a:chExt cx="9186863" cy="2571750"/>
            </a:xfrm>
          </p:grpSpPr>
          <p:sp>
            <p:nvSpPr>
              <p:cNvPr id="3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3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3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3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2400"/>
              </a:p>
            </p:txBody>
          </p:sp>
          <p:sp>
            <p:nvSpPr>
              <p:cNvPr id="3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3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3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3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3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4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2400"/>
              </a:p>
            </p:txBody>
          </p:sp>
          <p:sp>
            <p:nvSpPr>
              <p:cNvPr id="4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4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2400"/>
              </a:p>
            </p:txBody>
          </p:sp>
        </p:grpSp>
      </p:grpSp>
      <p:sp>
        <p:nvSpPr>
          <p:cNvPr id="2" name="Title 1"/>
          <p:cNvSpPr>
            <a:spLocks noGrp="1"/>
          </p:cNvSpPr>
          <p:nvPr>
            <p:ph type="ctrTitle"/>
          </p:nvPr>
        </p:nvSpPr>
        <p:spPr>
          <a:xfrm>
            <a:off x="344445" y="3122613"/>
            <a:ext cx="8467495"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4" y="4257092"/>
            <a:ext cx="8475711" cy="360040"/>
          </a:xfrm>
        </p:spPr>
        <p:txBody>
          <a:bodyPr>
            <a:normAutofit/>
          </a:bodyPr>
          <a:lstStyle>
            <a:lvl1pPr marL="0" indent="0" algn="l">
              <a:buNone/>
              <a:defRPr sz="2267" b="1">
                <a:solidFill>
                  <a:schemeClr val="bg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625656526"/>
      </p:ext>
    </p:extLst>
  </p:cSld>
  <p:clrMapOvr>
    <a:masterClrMapping/>
  </p:clrMapOvr>
  <p:transition spd="med"/>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10"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983648272"/>
      </p:ext>
    </p:extLst>
  </p:cSld>
  <p:clrMapOvr>
    <a:masterClrMapping/>
  </p:clrMapOvr>
  <p:transition spd="med"/>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59973"/>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7"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697714285"/>
      </p:ext>
    </p:extLst>
  </p:cSld>
  <p:clrMapOvr>
    <a:masterClrMapping/>
  </p:clrMapOvr>
  <p:transition spd="med"/>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67"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8"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718064356"/>
      </p:ext>
    </p:extLst>
  </p:cSld>
  <p:clrMapOvr>
    <a:masterClrMapping/>
  </p:clrMapOvr>
  <p:transition spd="med"/>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58775" y="1268414"/>
            <a:ext cx="4038600" cy="4525963"/>
          </a:xfrm>
        </p:spPr>
        <p:txBody>
          <a:bodyPr/>
          <a:lstStyle>
            <a:lvl1pPr>
              <a:defRPr sz="2400"/>
            </a:lvl1pPr>
            <a:lvl2pPr>
              <a:defRPr sz="2000"/>
            </a:lvl2pPr>
            <a:lvl3pPr>
              <a:defRPr sz="2000"/>
            </a:lvl3pPr>
            <a:lvl4pPr>
              <a:defRPr sz="2000"/>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1" y="1268414"/>
            <a:ext cx="4038600" cy="4525963"/>
          </a:xfrm>
        </p:spPr>
        <p:txBody>
          <a:bodyPr/>
          <a:lstStyle>
            <a:lvl1pPr>
              <a:defRPr sz="2400"/>
            </a:lvl1pPr>
            <a:lvl2pPr>
              <a:defRPr sz="2000"/>
            </a:lvl2pPr>
            <a:lvl3pPr>
              <a:defRPr sz="2000"/>
            </a:lvl3pPr>
            <a:lvl4pPr>
              <a:defRPr sz="2000"/>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r>
              <a:rPr lang="en-AU"/>
              <a:t>Presentation title  |  Presenter name</a:t>
            </a:r>
          </a:p>
        </p:txBody>
      </p:sp>
      <p:sp>
        <p:nvSpPr>
          <p:cNvPr id="8"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360710070"/>
      </p:ext>
    </p:extLst>
  </p:cSld>
  <p:clrMapOvr>
    <a:masterClrMapping/>
  </p:clrMapOvr>
  <p:transition spd="med"/>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Presentation title  |  Presenter name</a:t>
            </a:r>
          </a:p>
        </p:txBody>
      </p:sp>
      <p:sp>
        <p:nvSpPr>
          <p:cNvPr id="7"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525159736"/>
      </p:ext>
    </p:extLst>
  </p:cSld>
  <p:clrMapOvr>
    <a:masterClrMapping/>
  </p:clrMapOvr>
  <p:transition spd="med"/>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9525" y="6051557"/>
            <a:ext cx="9169400" cy="849313"/>
            <a:chOff x="-9525" y="6051550"/>
            <a:chExt cx="9169400" cy="849313"/>
          </a:xfrm>
        </p:grpSpPr>
        <p:sp>
          <p:nvSpPr>
            <p:cNvPr id="8"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sz="2400"/>
            </a:p>
          </p:txBody>
        </p:sp>
        <p:sp>
          <p:nvSpPr>
            <p:cNvPr id="9" name="Rectangle 6"/>
            <p:cNvSpPr>
              <a:spLocks noChangeArrowheads="1"/>
            </p:cNvSpPr>
            <p:nvPr userDrawn="1"/>
          </p:nvSpPr>
          <p:spPr bwMode="auto">
            <a:xfrm>
              <a:off x="1588" y="6367463"/>
              <a:ext cx="9142412" cy="490537"/>
            </a:xfrm>
            <a:prstGeom prst="rect">
              <a:avLst/>
            </a:prstGeom>
            <a:solidFill>
              <a:schemeClr val="accent2"/>
            </a:solidFill>
            <a:ln>
              <a:noFill/>
            </a:ln>
            <a:extLst/>
          </p:spPr>
          <p:txBody>
            <a:bodyPr/>
            <a:lstStyle/>
            <a:p>
              <a:pPr>
                <a:defRPr/>
              </a:pPr>
              <a:endParaRPr lang="en-AU" sz="2400"/>
            </a:p>
          </p:txBody>
        </p:sp>
        <p:sp>
          <p:nvSpPr>
            <p:cNvPr id="10" name="Rectangle 7"/>
            <p:cNvSpPr>
              <a:spLocks noChangeArrowheads="1"/>
            </p:cNvSpPr>
            <p:nvPr userDrawn="1"/>
          </p:nvSpPr>
          <p:spPr bwMode="auto">
            <a:xfrm>
              <a:off x="1588" y="6367463"/>
              <a:ext cx="9142412" cy="490537"/>
            </a:xfrm>
            <a:prstGeom prst="rect">
              <a:avLst/>
            </a:prstGeom>
            <a:noFill/>
            <a:ln>
              <a:noFill/>
            </a:ln>
            <a:extLst/>
          </p:spPr>
          <p:txBody>
            <a:bodyPr/>
            <a:lstStyle/>
            <a:p>
              <a:pPr>
                <a:defRPr/>
              </a:pPr>
              <a:endParaRPr lang="en-AU" sz="2400"/>
            </a:p>
          </p:txBody>
        </p:sp>
        <p:sp>
          <p:nvSpPr>
            <p:cNvPr id="11" name="Freeform 8"/>
            <p:cNvSpPr>
              <a:spLocks noEditPoints="1"/>
            </p:cNvSpPr>
            <p:nvPr userDrawn="1"/>
          </p:nvSpPr>
          <p:spPr bwMode="auto">
            <a:xfrm>
              <a:off x="1588" y="6065837"/>
              <a:ext cx="9142412" cy="690562"/>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a:defRPr/>
              </a:pPr>
              <a:endParaRPr lang="en-AU" sz="2400"/>
            </a:p>
          </p:txBody>
        </p:sp>
        <p:sp>
          <p:nvSpPr>
            <p:cNvPr id="12"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sz="2400"/>
            </a:p>
          </p:txBody>
        </p:sp>
        <p:sp>
          <p:nvSpPr>
            <p:cNvPr id="13" name="Freeform 10"/>
            <p:cNvSpPr>
              <a:spLocks/>
            </p:cNvSpPr>
            <p:nvPr userDrawn="1"/>
          </p:nvSpPr>
          <p:spPr bwMode="auto">
            <a:xfrm>
              <a:off x="1588" y="6110288"/>
              <a:ext cx="789146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sz="2400"/>
            </a:p>
          </p:txBody>
        </p:sp>
        <p:sp>
          <p:nvSpPr>
            <p:cNvPr id="14" name="Freeform 11"/>
            <p:cNvSpPr>
              <a:spLocks/>
            </p:cNvSpPr>
            <p:nvPr userDrawn="1"/>
          </p:nvSpPr>
          <p:spPr bwMode="auto">
            <a:xfrm>
              <a:off x="7893050" y="6110285"/>
              <a:ext cx="1250950" cy="601662"/>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a:extLst/>
          </p:spPr>
          <p:txBody>
            <a:bodyPr/>
            <a:lstStyle/>
            <a:p>
              <a:pPr>
                <a:defRPr/>
              </a:pPr>
              <a:endParaRPr lang="en-AU" sz="2400"/>
            </a:p>
          </p:txBody>
        </p:sp>
        <p:sp>
          <p:nvSpPr>
            <p:cNvPr id="15"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US" sz="2400"/>
            </a:p>
          </p:txBody>
        </p:sp>
        <p:sp>
          <p:nvSpPr>
            <p:cNvPr id="16"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sz="2400"/>
            </a:p>
          </p:txBody>
        </p:sp>
        <p:pic>
          <p:nvPicPr>
            <p:cNvPr id="17" name="Picture 78"/>
            <p:cNvPicPr>
              <a:picLocks noChangeAspect="1" noChangeArrowheads="1"/>
            </p:cNvPicPr>
            <p:nvPr/>
          </p:nvPicPr>
          <p:blipFill>
            <a:blip r:embed="rId16" cstate="print"/>
            <a:srcRect/>
            <a:stretch>
              <a:fillRect/>
            </a:stretch>
          </p:blipFill>
          <p:spPr bwMode="auto">
            <a:xfrm>
              <a:off x="8459788" y="6191250"/>
              <a:ext cx="454025" cy="454025"/>
            </a:xfrm>
            <a:prstGeom prst="rect">
              <a:avLst/>
            </a:prstGeom>
            <a:noFill/>
            <a:ln w="9525">
              <a:noFill/>
              <a:miter lim="800000"/>
              <a:headEnd/>
              <a:tailEnd/>
            </a:ln>
          </p:spPr>
        </p:pic>
      </p:grpSp>
      <p:sp>
        <p:nvSpPr>
          <p:cNvPr id="2" name="Title Placeholder 1"/>
          <p:cNvSpPr>
            <a:spLocks noGrp="1"/>
          </p:cNvSpPr>
          <p:nvPr>
            <p:ph type="title"/>
          </p:nvPr>
        </p:nvSpPr>
        <p:spPr>
          <a:xfrm>
            <a:off x="358781" y="274644"/>
            <a:ext cx="8461375" cy="852487"/>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358781" y="1268419"/>
            <a:ext cx="8461375" cy="45728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77992" y="6504334"/>
            <a:ext cx="6083846" cy="124275"/>
          </a:xfrm>
          <a:prstGeom prst="rect">
            <a:avLst/>
          </a:prstGeom>
        </p:spPr>
        <p:txBody>
          <a:bodyPr vert="horz" lIns="0" tIns="0" rIns="0" bIns="0" rtlCol="0" anchor="ctr"/>
          <a:lstStyle>
            <a:lvl1pPr algn="l">
              <a:defRPr sz="933">
                <a:solidFill>
                  <a:srgbClr val="FFFFFF"/>
                </a:solidFill>
              </a:defRPr>
            </a:lvl1pPr>
          </a:lstStyle>
          <a:p>
            <a:r>
              <a:rPr lang="en-AU" dirty="0"/>
              <a:t>Presentation title  |  Presenter name</a:t>
            </a:r>
          </a:p>
        </p:txBody>
      </p:sp>
      <p:sp>
        <p:nvSpPr>
          <p:cNvPr id="18"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
        <p:nvSpPr>
          <p:cNvPr id="36" name="AutoShape 4"/>
          <p:cNvSpPr>
            <a:spLocks noChangeAspect="1" noChangeArrowheads="1" noTextEdit="1"/>
          </p:cNvSpPr>
          <p:nvPr/>
        </p:nvSpPr>
        <p:spPr bwMode="auto">
          <a:xfrm>
            <a:off x="3181" y="3326612"/>
            <a:ext cx="9161463" cy="801687"/>
          </a:xfrm>
          <a:prstGeom prst="rect">
            <a:avLst/>
          </a:prstGeom>
          <a:noFill/>
          <a:ln>
            <a:noFill/>
          </a:ln>
          <a:extLst/>
        </p:spPr>
        <p:txBody>
          <a:bodyPr lIns="121912" tIns="60956" rIns="121912" bIns="60956"/>
          <a:lstStyle/>
          <a:p>
            <a:pPr>
              <a:defRPr/>
            </a:pPr>
            <a:endParaRPr lang="en-AU" sz="2400"/>
          </a:p>
        </p:txBody>
      </p:sp>
      <p:sp>
        <p:nvSpPr>
          <p:cNvPr id="38" name="Rectangle 7"/>
          <p:cNvSpPr>
            <a:spLocks noChangeArrowheads="1"/>
          </p:cNvSpPr>
          <p:nvPr/>
        </p:nvSpPr>
        <p:spPr bwMode="auto">
          <a:xfrm>
            <a:off x="12704" y="3637762"/>
            <a:ext cx="9142412" cy="490537"/>
          </a:xfrm>
          <a:prstGeom prst="rect">
            <a:avLst/>
          </a:prstGeom>
          <a:noFill/>
          <a:ln>
            <a:noFill/>
          </a:ln>
          <a:extLst/>
        </p:spPr>
        <p:txBody>
          <a:bodyPr lIns="121912" tIns="60956" rIns="121912" bIns="60956"/>
          <a:lstStyle/>
          <a:p>
            <a:pPr>
              <a:defRPr/>
            </a:pPr>
            <a:endParaRPr lang="en-AU" sz="2400"/>
          </a:p>
        </p:txBody>
      </p:sp>
      <p:sp>
        <p:nvSpPr>
          <p:cNvPr id="43" name="AutoShape 81"/>
          <p:cNvSpPr>
            <a:spLocks noChangeAspect="1" noChangeArrowheads="1" noTextEdit="1"/>
          </p:cNvSpPr>
          <p:nvPr/>
        </p:nvSpPr>
        <p:spPr bwMode="auto">
          <a:xfrm>
            <a:off x="1588" y="3321850"/>
            <a:ext cx="9169400" cy="849313"/>
          </a:xfrm>
          <a:prstGeom prst="rect">
            <a:avLst/>
          </a:prstGeom>
          <a:noFill/>
          <a:ln w="9525">
            <a:noFill/>
            <a:miter lim="800000"/>
            <a:headEnd/>
            <a:tailEnd/>
          </a:ln>
        </p:spPr>
        <p:txBody>
          <a:bodyPr lIns="121912" tIns="60956" rIns="121912" bIns="60956"/>
          <a:lstStyle/>
          <a:p>
            <a:pPr>
              <a:defRPr/>
            </a:pPr>
            <a:endParaRPr lang="en-US" sz="2400"/>
          </a:p>
        </p:txBody>
      </p:sp>
      <p:sp>
        <p:nvSpPr>
          <p:cNvPr id="44" name="Rectangle 84"/>
          <p:cNvSpPr>
            <a:spLocks noChangeArrowheads="1"/>
          </p:cNvSpPr>
          <p:nvPr/>
        </p:nvSpPr>
        <p:spPr bwMode="auto">
          <a:xfrm>
            <a:off x="1588" y="3626649"/>
            <a:ext cx="9167813" cy="544513"/>
          </a:xfrm>
          <a:prstGeom prst="rect">
            <a:avLst/>
          </a:prstGeom>
          <a:noFill/>
          <a:ln w="9525">
            <a:noFill/>
            <a:miter lim="800000"/>
            <a:headEnd/>
            <a:tailEnd/>
          </a:ln>
        </p:spPr>
        <p:txBody>
          <a:bodyPr lIns="121912" tIns="60956" rIns="121912" bIns="60956"/>
          <a:lstStyle/>
          <a:p>
            <a:pPr>
              <a:defRPr/>
            </a:pPr>
            <a:endParaRPr lang="en-US" sz="2400"/>
          </a:p>
        </p:txBody>
      </p:sp>
    </p:spTree>
    <p:extLst>
      <p:ext uri="{BB962C8B-B14F-4D97-AF65-F5344CB8AC3E}">
        <p14:creationId xmlns:p14="http://schemas.microsoft.com/office/powerpoint/2010/main" val="2183375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hf sldNum="0" hdr="0" dt="0"/>
  <p:txStyles>
    <p:titleStyle>
      <a:lvl1pPr algn="l" defTabSz="914309" rtl="0" eaLnBrk="1" latinLnBrk="0" hangingPunct="1">
        <a:spcBef>
          <a:spcPct val="0"/>
        </a:spcBef>
        <a:buNone/>
        <a:defRPr sz="3600" b="1" kern="1200">
          <a:solidFill>
            <a:schemeClr val="accent2"/>
          </a:solidFill>
          <a:latin typeface="+mj-lt"/>
          <a:ea typeface="+mj-ea"/>
          <a:cs typeface="+mj-cs"/>
        </a:defRPr>
      </a:lvl1pPr>
    </p:titleStyle>
    <p:bodyStyle>
      <a:lvl1pPr marL="215979" indent="-215979" algn="l" defTabSz="914309"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1957" indent="-215979" algn="l" defTabSz="914309"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7936" indent="-215979" algn="l" defTabSz="914309"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14" indent="-215979" algn="l" defTabSz="914309"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893" indent="-215979" algn="l" defTabSz="914309" rtl="0" eaLnBrk="1" latinLnBrk="0" hangingPunct="1">
        <a:lnSpc>
          <a:spcPct val="90000"/>
        </a:lnSpc>
        <a:spcBef>
          <a:spcPts val="600"/>
        </a:spcBef>
        <a:buFont typeface="Calibri" pitchFamily="34" charset="0"/>
        <a:buChar char="•"/>
        <a:tabLst/>
        <a:defRPr sz="1867" kern="1200">
          <a:solidFill>
            <a:schemeClr val="accent2"/>
          </a:solidFill>
          <a:latin typeface="+mn-lt"/>
          <a:ea typeface="+mn-ea"/>
          <a:cs typeface="+mn-cs"/>
        </a:defRPr>
      </a:lvl5pPr>
      <a:lvl6pPr marL="2514349"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67" kern="1200">
          <a:solidFill>
            <a:schemeClr val="tx1"/>
          </a:solidFill>
          <a:latin typeface="+mn-lt"/>
          <a:ea typeface="+mn-ea"/>
          <a:cs typeface="+mn-cs"/>
        </a:defRPr>
      </a:lvl1pPr>
      <a:lvl2pPr marL="457155" algn="l" defTabSz="914309" rtl="0" eaLnBrk="1" latinLnBrk="0" hangingPunct="1">
        <a:defRPr sz="1867" kern="1200">
          <a:solidFill>
            <a:schemeClr val="tx1"/>
          </a:solidFill>
          <a:latin typeface="+mn-lt"/>
          <a:ea typeface="+mn-ea"/>
          <a:cs typeface="+mn-cs"/>
        </a:defRPr>
      </a:lvl2pPr>
      <a:lvl3pPr marL="914309" algn="l" defTabSz="914309" rtl="0" eaLnBrk="1" latinLnBrk="0" hangingPunct="1">
        <a:defRPr sz="1867" kern="1200">
          <a:solidFill>
            <a:schemeClr val="tx1"/>
          </a:solidFill>
          <a:latin typeface="+mn-lt"/>
          <a:ea typeface="+mn-ea"/>
          <a:cs typeface="+mn-cs"/>
        </a:defRPr>
      </a:lvl3pPr>
      <a:lvl4pPr marL="1371464" algn="l" defTabSz="914309" rtl="0" eaLnBrk="1" latinLnBrk="0" hangingPunct="1">
        <a:defRPr sz="1867" kern="1200">
          <a:solidFill>
            <a:schemeClr val="tx1"/>
          </a:solidFill>
          <a:latin typeface="+mn-lt"/>
          <a:ea typeface="+mn-ea"/>
          <a:cs typeface="+mn-cs"/>
        </a:defRPr>
      </a:lvl4pPr>
      <a:lvl5pPr marL="1828618" algn="l" defTabSz="914309" rtl="0" eaLnBrk="1" latinLnBrk="0" hangingPunct="1">
        <a:defRPr sz="1867" kern="1200">
          <a:solidFill>
            <a:schemeClr val="tx1"/>
          </a:solidFill>
          <a:latin typeface="+mn-lt"/>
          <a:ea typeface="+mn-ea"/>
          <a:cs typeface="+mn-cs"/>
        </a:defRPr>
      </a:lvl5pPr>
      <a:lvl6pPr marL="2285774" algn="l" defTabSz="914309" rtl="0" eaLnBrk="1" latinLnBrk="0" hangingPunct="1">
        <a:defRPr sz="1867" kern="1200">
          <a:solidFill>
            <a:schemeClr val="tx1"/>
          </a:solidFill>
          <a:latin typeface="+mn-lt"/>
          <a:ea typeface="+mn-ea"/>
          <a:cs typeface="+mn-cs"/>
        </a:defRPr>
      </a:lvl6pPr>
      <a:lvl7pPr marL="2742926" algn="l" defTabSz="914309" rtl="0" eaLnBrk="1" latinLnBrk="0" hangingPunct="1">
        <a:defRPr sz="1867" kern="1200">
          <a:solidFill>
            <a:schemeClr val="tx1"/>
          </a:solidFill>
          <a:latin typeface="+mn-lt"/>
          <a:ea typeface="+mn-ea"/>
          <a:cs typeface="+mn-cs"/>
        </a:defRPr>
      </a:lvl7pPr>
      <a:lvl8pPr marL="3200080" algn="l" defTabSz="914309" rtl="0" eaLnBrk="1" latinLnBrk="0" hangingPunct="1">
        <a:defRPr sz="1867" kern="1200">
          <a:solidFill>
            <a:schemeClr val="tx1"/>
          </a:solidFill>
          <a:latin typeface="+mn-lt"/>
          <a:ea typeface="+mn-ea"/>
          <a:cs typeface="+mn-cs"/>
        </a:defRPr>
      </a:lvl8pPr>
      <a:lvl9pPr marL="3657235" algn="l" defTabSz="914309"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latin typeface="Avenir Roman"/>
              <a:ea typeface="Avenir Roman"/>
              <a:cs typeface="Avenir Roman"/>
            </a:endParaRPr>
          </a:p>
        </p:txBody>
      </p:sp>
    </p:spTree>
    <p:extLst>
      <p:ext uri="{BB962C8B-B14F-4D97-AF65-F5344CB8AC3E}">
        <p14:creationId xmlns:p14="http://schemas.microsoft.com/office/powerpoint/2010/main" val="27917664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3378592831"/>
      </p:ext>
    </p:extLst>
  </p:cSld>
  <p:clrMap bg1="lt1" tx1="dk1" bg2="lt2" tx2="dk2" accent1="accent1" accent2="accent2" accent3="accent3" accent4="accent4" accent5="accent5" accent6="accent6" hlink="hlink" folHlink="folHlink"/>
  <p:sldLayoutIdLst>
    <p:sldLayoutId id="2147483683" r:id="rId1"/>
    <p:sldLayoutId id="2147483684"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a:t>Click to edit Master Title style</a:t>
            </a:r>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fontAlgn="base">
              <a:spcAft>
                <a:spcPct val="0"/>
              </a:spcAft>
            </a:pPr>
            <a:endParaRPr lang="en-AU" dirty="0">
              <a:solidFill>
                <a:srgbClr val="FFFFFF"/>
              </a:solidFill>
            </a:endParaRPr>
          </a:p>
        </p:txBody>
      </p:sp>
    </p:spTree>
    <p:extLst>
      <p:ext uri="{BB962C8B-B14F-4D97-AF65-F5344CB8AC3E}">
        <p14:creationId xmlns:p14="http://schemas.microsoft.com/office/powerpoint/2010/main" val="568682610"/>
      </p:ext>
    </p:extLst>
  </p:cSld>
  <p:clrMap bg1="lt1" tx1="dk1" bg2="lt2" tx2="dk2" accent1="accent1" accent2="accent2" accent3="accent3" accent4="accent4" accent5="accent5" accent6="accent6" hlink="hlink" folHlink="folHlink"/>
  <p:sldLayoutIdLst>
    <p:sldLayoutId id="2147483688" r:id="rId1"/>
    <p:sldLayoutId id="2147483689" r:id="rId2"/>
  </p:sldLayoutIdLst>
  <p:transition spd="med"/>
  <p:hf sldNum="0" hdr="0" dt="0"/>
  <p:txStyles>
    <p:titleStyle>
      <a:lvl1pPr algn="l" rtl="0" fontAlgn="base">
        <a:spcBef>
          <a:spcPct val="0"/>
        </a:spcBef>
        <a:spcAft>
          <a:spcPct val="0"/>
        </a:spcAft>
        <a:defRPr sz="2600" b="1">
          <a:solidFill>
            <a:srgbClr val="66CCFF"/>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2200">
          <a:solidFill>
            <a:schemeClr val="bg1"/>
          </a:solidFill>
          <a:latin typeface="+mn-lt"/>
          <a:ea typeface="+mn-ea"/>
          <a:cs typeface="+mn-cs"/>
        </a:defRPr>
      </a:lvl1pPr>
      <a:lvl2pPr marL="447675" indent="-268288" algn="l" rtl="0" fontAlgn="base">
        <a:spcBef>
          <a:spcPct val="50000"/>
        </a:spcBef>
        <a:spcAft>
          <a:spcPct val="0"/>
        </a:spcAft>
        <a:buChar char="•"/>
        <a:defRPr sz="2200">
          <a:solidFill>
            <a:schemeClr val="bg1"/>
          </a:solidFill>
          <a:latin typeface="+mn-lt"/>
        </a:defRPr>
      </a:lvl2pPr>
      <a:lvl3pPr marL="895350" indent="-268288" algn="l" rtl="0" fontAlgn="base">
        <a:spcBef>
          <a:spcPct val="25000"/>
        </a:spcBef>
        <a:spcAft>
          <a:spcPct val="0"/>
        </a:spcAft>
        <a:buFont typeface="Arial" charset="0"/>
        <a:buChar char="–"/>
        <a:defRPr sz="2000">
          <a:solidFill>
            <a:schemeClr val="bg1"/>
          </a:solidFill>
          <a:latin typeface="+mn-lt"/>
        </a:defRPr>
      </a:lvl3pPr>
      <a:lvl4pPr marL="1350963" indent="-271463" algn="l" rtl="0" fontAlgn="base">
        <a:spcBef>
          <a:spcPct val="25000"/>
        </a:spcBef>
        <a:spcAft>
          <a:spcPct val="0"/>
        </a:spcAft>
        <a:buChar char="•"/>
        <a:defRPr sz="2000">
          <a:solidFill>
            <a:schemeClr val="bg1"/>
          </a:solidFill>
          <a:latin typeface="+mn-lt"/>
        </a:defRPr>
      </a:lvl4pPr>
      <a:lvl5pPr marL="1792288" indent="-261938" algn="l" rtl="0" fontAlgn="base">
        <a:spcBef>
          <a:spcPct val="25000"/>
        </a:spcBef>
        <a:spcAft>
          <a:spcPct val="0"/>
        </a:spcAft>
        <a:buFont typeface="Arial" charset="0"/>
        <a:buChar char="–"/>
        <a:defRPr sz="2000">
          <a:solidFill>
            <a:schemeClr val="bg1"/>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4445" y="3758684"/>
            <a:ext cx="8467495" cy="1080000"/>
          </a:xfrm>
        </p:spPr>
        <p:txBody>
          <a:bodyPr>
            <a:noAutofit/>
          </a:bodyPr>
          <a:lstStyle/>
          <a:p>
            <a:r>
              <a:rPr lang="en-AU" sz="3733" dirty="0"/>
              <a:t>Future Data Access and Analysis Architectures </a:t>
            </a:r>
            <a:r>
              <a:rPr lang="en-AU" sz="3733" dirty="0" smtClean="0"/>
              <a:t>– Discussion</a:t>
            </a:r>
          </a:p>
        </p:txBody>
      </p:sp>
      <p:sp>
        <p:nvSpPr>
          <p:cNvPr id="5" name="Subtitle 4"/>
          <p:cNvSpPr>
            <a:spLocks noGrp="1"/>
          </p:cNvSpPr>
          <p:nvPr>
            <p:ph type="subTitle" idx="1"/>
          </p:nvPr>
        </p:nvSpPr>
        <p:spPr>
          <a:xfrm>
            <a:off x="344445" y="4989173"/>
            <a:ext cx="8475711" cy="360040"/>
          </a:xfrm>
        </p:spPr>
        <p:txBody>
          <a:bodyPr/>
          <a:lstStyle/>
          <a:p>
            <a:r>
              <a:rPr lang="en-AU" dirty="0"/>
              <a:t>Dr Robert Woodcock – WGISS 43</a:t>
            </a:r>
          </a:p>
        </p:txBody>
      </p:sp>
      <p:sp>
        <p:nvSpPr>
          <p:cNvPr id="6" name="Text Placeholder 5"/>
          <p:cNvSpPr>
            <a:spLocks noGrp="1"/>
          </p:cNvSpPr>
          <p:nvPr>
            <p:ph type="body" sz="quarter" idx="17"/>
          </p:nvPr>
        </p:nvSpPr>
        <p:spPr/>
        <p:txBody>
          <a:bodyPr/>
          <a:lstStyle/>
          <a:p>
            <a:r>
              <a:rPr lang="en-AU" dirty="0"/>
              <a:t>CSIRO</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4095"/>
          <a:stretch/>
        </p:blipFill>
        <p:spPr>
          <a:xfrm>
            <a:off x="-8128" y="-27384"/>
            <a:ext cx="9152128" cy="3053141"/>
          </a:xfrm>
          <a:prstGeom prst="rect">
            <a:avLst/>
          </a:prstGeom>
        </p:spPr>
      </p:pic>
    </p:spTree>
    <p:extLst>
      <p:ext uri="{BB962C8B-B14F-4D97-AF65-F5344CB8AC3E}">
        <p14:creationId xmlns:p14="http://schemas.microsoft.com/office/powerpoint/2010/main" val="146175395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424" y="415925"/>
            <a:ext cx="5792491" cy="565150"/>
          </a:xfrm>
        </p:spPr>
        <p:txBody>
          <a:bodyPr/>
          <a:lstStyle/>
          <a:p>
            <a:r>
              <a:rPr lang="en-AU" dirty="0" smtClean="0"/>
              <a:t>What do WE need to know?</a:t>
            </a:r>
            <a:endParaRPr lang="en-GB" dirty="0"/>
          </a:p>
        </p:txBody>
      </p:sp>
      <p:sp>
        <p:nvSpPr>
          <p:cNvPr id="3" name="Content Placeholder 2"/>
          <p:cNvSpPr>
            <a:spLocks noGrp="1"/>
          </p:cNvSpPr>
          <p:nvPr>
            <p:ph idx="1"/>
          </p:nvPr>
        </p:nvSpPr>
        <p:spPr>
          <a:xfrm>
            <a:off x="457200" y="1394847"/>
            <a:ext cx="4017936" cy="4842441"/>
          </a:xfrm>
        </p:spPr>
        <p:txBody>
          <a:bodyPr/>
          <a:lstStyle/>
          <a:p>
            <a:pPr marL="0" indent="0">
              <a:buNone/>
            </a:pPr>
            <a:r>
              <a:rPr lang="en-AU" sz="2000" dirty="0" smtClean="0"/>
              <a:t>Examples of topics from OGC ORM:</a:t>
            </a:r>
          </a:p>
          <a:p>
            <a:pPr>
              <a:buFont typeface="Arial" charset="0"/>
              <a:buChar char="•"/>
            </a:pPr>
            <a:r>
              <a:rPr lang="en-AU" sz="2000" dirty="0" smtClean="0"/>
              <a:t>Enterprise view</a:t>
            </a:r>
          </a:p>
          <a:p>
            <a:pPr lvl="1">
              <a:buFont typeface="Arial" charset="0"/>
              <a:buChar char="•"/>
            </a:pPr>
            <a:r>
              <a:rPr lang="en-AU" sz="2000" dirty="0" smtClean="0"/>
              <a:t>Why and the value proposition</a:t>
            </a:r>
          </a:p>
          <a:p>
            <a:pPr>
              <a:buFont typeface="Arial" charset="0"/>
              <a:buChar char="•"/>
            </a:pPr>
            <a:r>
              <a:rPr lang="en-AU" sz="2000" dirty="0" smtClean="0"/>
              <a:t>Geospatial Information</a:t>
            </a:r>
          </a:p>
          <a:p>
            <a:pPr lvl="1">
              <a:buFont typeface="Arial" charset="0"/>
              <a:buChar char="•"/>
            </a:pPr>
            <a:r>
              <a:rPr lang="en-AU" sz="2000" dirty="0" smtClean="0"/>
              <a:t>Information specifications</a:t>
            </a:r>
          </a:p>
          <a:p>
            <a:pPr lvl="1">
              <a:buFont typeface="Arial" charset="0"/>
              <a:buChar char="•"/>
            </a:pPr>
            <a:r>
              <a:rPr lang="en-AU" sz="2000" dirty="0" smtClean="0"/>
              <a:t>Spatial referencing</a:t>
            </a:r>
          </a:p>
          <a:p>
            <a:pPr lvl="1">
              <a:buFont typeface="Arial" charset="0"/>
              <a:buChar char="•"/>
            </a:pPr>
            <a:r>
              <a:rPr lang="en-AU" sz="2000" dirty="0" smtClean="0"/>
              <a:t>Geographies features</a:t>
            </a:r>
          </a:p>
          <a:p>
            <a:pPr>
              <a:buFont typeface="Arial" charset="0"/>
              <a:buChar char="•"/>
            </a:pPr>
            <a:r>
              <a:rPr lang="en-AU" sz="2000" dirty="0" smtClean="0"/>
              <a:t>Geospatial Services</a:t>
            </a:r>
          </a:p>
          <a:p>
            <a:pPr lvl="1">
              <a:buFont typeface="Arial" charset="0"/>
              <a:buChar char="•"/>
            </a:pPr>
            <a:r>
              <a:rPr lang="en-AU" sz="2000" dirty="0" smtClean="0"/>
              <a:t>Services architectures</a:t>
            </a:r>
          </a:p>
          <a:p>
            <a:pPr lvl="1">
              <a:buFont typeface="Arial" charset="0"/>
              <a:buChar char="•"/>
            </a:pPr>
            <a:r>
              <a:rPr lang="en-AU" sz="2000" dirty="0" smtClean="0"/>
              <a:t>OGC Web Services</a:t>
            </a:r>
          </a:p>
        </p:txBody>
      </p:sp>
      <p:sp>
        <p:nvSpPr>
          <p:cNvPr id="4" name="Content Placeholder 2"/>
          <p:cNvSpPr txBox="1">
            <a:spLocks/>
          </p:cNvSpPr>
          <p:nvPr/>
        </p:nvSpPr>
        <p:spPr>
          <a:xfrm>
            <a:off x="4736669" y="1666068"/>
            <a:ext cx="4017936" cy="4531694"/>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endParaRPr lang="en-AU" sz="2000" kern="0" dirty="0" smtClean="0"/>
          </a:p>
          <a:p>
            <a:pPr>
              <a:buFont typeface="Arial" charset="0"/>
              <a:buChar char="•"/>
            </a:pPr>
            <a:r>
              <a:rPr lang="en-AU" sz="2000" kern="0" dirty="0" smtClean="0"/>
              <a:t>Reusable Patterns for Deployment</a:t>
            </a:r>
          </a:p>
          <a:p>
            <a:pPr lvl="1">
              <a:buFont typeface="Arial" charset="0"/>
              <a:buChar char="•"/>
            </a:pPr>
            <a:r>
              <a:rPr lang="en-AU" sz="2000" kern="0" dirty="0" smtClean="0"/>
              <a:t>Publish, find, bind pattern</a:t>
            </a:r>
          </a:p>
          <a:p>
            <a:pPr lvl="1">
              <a:buFont typeface="Arial" charset="0"/>
              <a:buChar char="•"/>
            </a:pPr>
            <a:r>
              <a:rPr lang="en-AU" sz="2000" kern="0" dirty="0" smtClean="0"/>
              <a:t>Geospatial portal and clients</a:t>
            </a:r>
          </a:p>
          <a:p>
            <a:pPr lvl="1">
              <a:buFont typeface="Arial" charset="0"/>
              <a:buChar char="•"/>
            </a:pPr>
            <a:r>
              <a:rPr lang="en-AU" sz="2000" kern="0" dirty="0" smtClean="0"/>
              <a:t>Spatial Data Infrastructures</a:t>
            </a:r>
          </a:p>
          <a:p>
            <a:pPr lvl="1">
              <a:buFont typeface="Arial" charset="0"/>
              <a:buChar char="•"/>
            </a:pPr>
            <a:r>
              <a:rPr lang="en-AU" sz="2000" kern="0" dirty="0" err="1" smtClean="0"/>
              <a:t>Geoprocessing</a:t>
            </a:r>
            <a:r>
              <a:rPr lang="en-AU" sz="2000" kern="0" dirty="0" smtClean="0"/>
              <a:t> workflows</a:t>
            </a:r>
          </a:p>
          <a:p>
            <a:pPr>
              <a:buFont typeface="Arial" charset="0"/>
              <a:buChar char="•"/>
            </a:pPr>
            <a:r>
              <a:rPr lang="en-AU" sz="2000" kern="0" dirty="0" smtClean="0"/>
              <a:t>Implementation of standards</a:t>
            </a:r>
          </a:p>
          <a:p>
            <a:pPr>
              <a:buFont typeface="Arial" charset="0"/>
              <a:buChar char="•"/>
            </a:pPr>
            <a:endParaRPr lang="en-AU" sz="2000" kern="0" dirty="0" smtClean="0"/>
          </a:p>
        </p:txBody>
      </p:sp>
    </p:spTree>
    <p:extLst>
      <p:ext uri="{BB962C8B-B14F-4D97-AF65-F5344CB8AC3E}">
        <p14:creationId xmlns:p14="http://schemas.microsoft.com/office/powerpoint/2010/main" val="80206740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0"/>
            <a:ext cx="5943600" cy="1127125"/>
          </a:xfrm>
        </p:spPr>
        <p:txBody>
          <a:bodyPr>
            <a:normAutofit/>
          </a:bodyPr>
          <a:lstStyle/>
          <a:p>
            <a:pPr algn="l"/>
            <a:r>
              <a:rPr lang="en-AU" dirty="0"/>
              <a:t>Future Data Architectures</a:t>
            </a:r>
            <a:br>
              <a:rPr lang="en-AU" dirty="0"/>
            </a:br>
            <a:r>
              <a:rPr lang="en-AU" dirty="0"/>
              <a:t>Principles</a:t>
            </a:r>
          </a:p>
        </p:txBody>
      </p:sp>
      <p:graphicFrame>
        <p:nvGraphicFramePr>
          <p:cNvPr id="14" name="Content Placeholder 13"/>
          <p:cNvGraphicFramePr>
            <a:graphicFrameLocks noGrp="1"/>
          </p:cNvGraphicFramePr>
          <p:nvPr>
            <p:ph idx="1"/>
            <p:extLst/>
          </p:nvPr>
        </p:nvGraphicFramePr>
        <p:xfrm>
          <a:off x="330200" y="1295400"/>
          <a:ext cx="8461377" cy="5166360"/>
        </p:xfrm>
        <a:graphic>
          <a:graphicData uri="http://schemas.openxmlformats.org/drawingml/2006/table">
            <a:tbl>
              <a:tblPr firstRow="1" firstCol="1" bandRow="1">
                <a:tableStyleId>{5940675A-B579-460E-94D1-54222C63F5DA}</a:tableStyleId>
              </a:tblPr>
              <a:tblGrid>
                <a:gridCol w="18034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3609977">
                  <a:extLst>
                    <a:ext uri="{9D8B030D-6E8A-4147-A177-3AD203B41FA5}">
                      <a16:colId xmlns:a16="http://schemas.microsoft.com/office/drawing/2014/main" xmlns="" val="20002"/>
                    </a:ext>
                  </a:extLst>
                </a:gridCol>
              </a:tblGrid>
              <a:tr h="381000">
                <a:tc gridSpan="3">
                  <a:txBody>
                    <a:bodyPr/>
                    <a:lstStyle/>
                    <a:p>
                      <a:pPr algn="ctr"/>
                      <a:r>
                        <a:rPr lang="en-AU" sz="1800" b="1" dirty="0"/>
                        <a:t>“Analysis for the masses”</a:t>
                      </a:r>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xmlns="" val="10000"/>
                  </a:ext>
                </a:extLst>
              </a:tr>
              <a:tr h="637540">
                <a:tc>
                  <a:txBody>
                    <a:bodyPr/>
                    <a:lstStyle/>
                    <a:p>
                      <a:pPr algn="l"/>
                      <a:r>
                        <a:rPr lang="en-AU" sz="1800" b="0" dirty="0"/>
                        <a:t>Interaction</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Discovery</a:t>
                      </a:r>
                      <a:r>
                        <a:rPr lang="en-AU" sz="1800" baseline="0" dirty="0"/>
                        <a:t> and Download (files)</a:t>
                      </a:r>
                    </a:p>
                    <a:p>
                      <a:pPr marL="285750" indent="-285750" algn="l">
                        <a:buFont typeface="Arial" panose="020B0604020202020204" pitchFamily="34" charset="0"/>
                        <a:buChar char="•"/>
                      </a:pPr>
                      <a:r>
                        <a:rPr lang="en-AU" sz="1800" baseline="0" dirty="0"/>
                        <a:t>User provides compute</a:t>
                      </a:r>
                      <a:endParaRPr lang="en-AU" sz="1800" dirty="0"/>
                    </a:p>
                  </a:txBody>
                  <a:tcPr/>
                </a:tc>
                <a:tc>
                  <a:txBody>
                    <a:bodyPr/>
                    <a:lstStyle/>
                    <a:p>
                      <a:pPr marL="285750" indent="-285750" algn="l">
                        <a:buFont typeface="Arial" panose="020B0604020202020204" pitchFamily="34" charset="0"/>
                        <a:buChar char="•"/>
                      </a:pPr>
                      <a:r>
                        <a:rPr lang="en-AU" sz="1800" dirty="0"/>
                        <a:t>In-place</a:t>
                      </a:r>
                      <a:r>
                        <a:rPr lang="en-AU" sz="1800" baseline="0" dirty="0"/>
                        <a:t> analysis of ready-to-use data</a:t>
                      </a:r>
                    </a:p>
                    <a:p>
                      <a:pPr marL="285750" indent="-285750" algn="l">
                        <a:buFont typeface="Arial" panose="020B0604020202020204" pitchFamily="34" charset="0"/>
                        <a:buChar char="•"/>
                      </a:pPr>
                      <a:r>
                        <a:rPr lang="en-AU" sz="1800" baseline="0" dirty="0"/>
                        <a:t>User application, data and compute combine from different parties on-demand</a:t>
                      </a:r>
                      <a:endParaRPr lang="en-AU" sz="1800" dirty="0"/>
                    </a:p>
                  </a:txBody>
                  <a:tcPr/>
                </a:tc>
                <a:extLst>
                  <a:ext uri="{0D108BD9-81ED-4DB2-BD59-A6C34878D82A}">
                    <a16:rowId xmlns:a16="http://schemas.microsoft.com/office/drawing/2014/main" xmlns="" val="10001"/>
                  </a:ext>
                </a:extLst>
              </a:tr>
              <a:tr h="637540">
                <a:tc>
                  <a:txBody>
                    <a:bodyPr/>
                    <a:lstStyle/>
                    <a:p>
                      <a:pPr algn="l"/>
                      <a:r>
                        <a:rPr lang="en-AU" sz="1800" b="0" dirty="0"/>
                        <a:t>Integration</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Single sensor</a:t>
                      </a:r>
                      <a:r>
                        <a:rPr lang="en-AU" sz="1800" baseline="0" dirty="0"/>
                        <a:t> discovery</a:t>
                      </a:r>
                    </a:p>
                    <a:p>
                      <a:pPr marL="285750" indent="-285750" algn="l">
                        <a:buFont typeface="Arial" panose="020B0604020202020204" pitchFamily="34" charset="0"/>
                        <a:buChar char="•"/>
                      </a:pPr>
                      <a:r>
                        <a:rPr lang="en-AU" sz="1800" baseline="0" dirty="0"/>
                        <a:t>Integration a user problem</a:t>
                      </a:r>
                      <a:endParaRPr lang="en-AU" sz="1800" dirty="0"/>
                    </a:p>
                  </a:txBody>
                  <a:tcPr/>
                </a:tc>
                <a:tc>
                  <a:txBody>
                    <a:bodyPr/>
                    <a:lstStyle/>
                    <a:p>
                      <a:pPr marL="285750" indent="-285750" algn="l">
                        <a:buFont typeface="Arial" panose="020B0604020202020204" pitchFamily="34" charset="0"/>
                        <a:buChar char="•"/>
                      </a:pPr>
                      <a:r>
                        <a:rPr lang="en-AU" sz="1800" dirty="0"/>
                        <a:t>Comparable</a:t>
                      </a:r>
                      <a:r>
                        <a:rPr lang="en-AU" sz="1800" baseline="0" dirty="0"/>
                        <a:t> observations</a:t>
                      </a:r>
                    </a:p>
                    <a:p>
                      <a:pPr marL="285750" indent="-285750" algn="l">
                        <a:buFont typeface="Arial" panose="020B0604020202020204" pitchFamily="34" charset="0"/>
                        <a:buChar char="•"/>
                      </a:pPr>
                      <a:r>
                        <a:rPr lang="en-AU" sz="1800" baseline="0" dirty="0"/>
                        <a:t>Global multi-sensor analysis routine</a:t>
                      </a:r>
                      <a:endParaRPr lang="en-AU" sz="1800" dirty="0"/>
                    </a:p>
                  </a:txBody>
                  <a:tcPr/>
                </a:tc>
                <a:extLst>
                  <a:ext uri="{0D108BD9-81ED-4DB2-BD59-A6C34878D82A}">
                    <a16:rowId xmlns:a16="http://schemas.microsoft.com/office/drawing/2014/main" xmlns="" val="10002"/>
                  </a:ext>
                </a:extLst>
              </a:tr>
              <a:tr h="637540">
                <a:tc>
                  <a:txBody>
                    <a:bodyPr/>
                    <a:lstStyle/>
                    <a:p>
                      <a:pPr algn="l"/>
                      <a:r>
                        <a:rPr lang="en-AU" sz="1800" b="0" dirty="0"/>
                        <a:t>Interoperability</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Discovery of files</a:t>
                      </a:r>
                    </a:p>
                    <a:p>
                      <a:pPr marL="285750" indent="-285750" algn="l">
                        <a:buFont typeface="Arial" panose="020B0604020202020204" pitchFamily="34" charset="0"/>
                        <a:buChar char="•"/>
                      </a:pPr>
                      <a:r>
                        <a:rPr lang="en-AU" sz="1800" dirty="0"/>
                        <a:t>Emphasis on access</a:t>
                      </a:r>
                    </a:p>
                  </a:txBody>
                  <a:tcPr/>
                </a:tc>
                <a:tc>
                  <a:txBody>
                    <a:bodyPr/>
                    <a:lstStyle/>
                    <a:p>
                      <a:pPr marL="285750" indent="-285750" algn="l">
                        <a:buFont typeface="Arial" panose="020B0604020202020204" pitchFamily="34" charset="0"/>
                        <a:buChar char="•"/>
                      </a:pPr>
                      <a:r>
                        <a:rPr lang="en-AU" sz="1800" dirty="0"/>
                        <a:t>Refined discovery of pixels</a:t>
                      </a:r>
                    </a:p>
                    <a:p>
                      <a:pPr marL="285750" indent="-285750" algn="l">
                        <a:buFont typeface="Arial" panose="020B0604020202020204" pitchFamily="34" charset="0"/>
                        <a:buChar char="•"/>
                      </a:pPr>
                      <a:r>
                        <a:rPr lang="en-AU" sz="1800" dirty="0"/>
                        <a:t>Emphasis on usability</a:t>
                      </a:r>
                      <a:r>
                        <a:rPr lang="en-AU" sz="1800" baseline="0" dirty="0"/>
                        <a:t> for </a:t>
                      </a:r>
                      <a:r>
                        <a:rPr lang="en-AU" sz="1800" dirty="0"/>
                        <a:t>analysis</a:t>
                      </a:r>
                    </a:p>
                  </a:txBody>
                  <a:tcPr/>
                </a:tc>
                <a:extLst>
                  <a:ext uri="{0D108BD9-81ED-4DB2-BD59-A6C34878D82A}">
                    <a16:rowId xmlns:a16="http://schemas.microsoft.com/office/drawing/2014/main" xmlns="" val="10003"/>
                  </a:ext>
                </a:extLst>
              </a:tr>
              <a:tr h="637540">
                <a:tc>
                  <a:txBody>
                    <a:bodyPr/>
                    <a:lstStyle/>
                    <a:p>
                      <a:pPr algn="l"/>
                      <a:r>
                        <a:rPr lang="en-AU" sz="1800" b="0" dirty="0"/>
                        <a:t>Interfaces</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Independent</a:t>
                      </a:r>
                      <a:r>
                        <a:rPr lang="en-AU" sz="1800" baseline="0" dirty="0"/>
                        <a:t> application development over data</a:t>
                      </a:r>
                    </a:p>
                    <a:p>
                      <a:pPr marL="285750" indent="-285750" algn="l">
                        <a:buFont typeface="Arial" panose="020B0604020202020204" pitchFamily="34" charset="0"/>
                        <a:buChar char="•"/>
                      </a:pPr>
                      <a:r>
                        <a:rPr lang="en-AU" sz="1800" baseline="0" dirty="0"/>
                        <a:t>Agency stores and distributes data</a:t>
                      </a:r>
                      <a:endParaRPr lang="en-AU" sz="1800" dirty="0"/>
                    </a:p>
                  </a:txBody>
                  <a:tcPr/>
                </a:tc>
                <a:tc>
                  <a:txBody>
                    <a:bodyPr/>
                    <a:lstStyle/>
                    <a:p>
                      <a:pPr marL="285750" indent="-285750" algn="l">
                        <a:buFont typeface="Arial" panose="020B0604020202020204" pitchFamily="34" charset="0"/>
                        <a:buChar char="•"/>
                      </a:pPr>
                      <a:r>
                        <a:rPr lang="en-AU" sz="1800" dirty="0"/>
                        <a:t>APIs, Virtual Labs enabled by standards</a:t>
                      </a:r>
                    </a:p>
                    <a:p>
                      <a:pPr marL="285750" indent="-285750" algn="l">
                        <a:buFont typeface="Arial" panose="020B0604020202020204" pitchFamily="34" charset="0"/>
                        <a:buChar char="•"/>
                      </a:pPr>
                      <a:r>
                        <a:rPr lang="en-AU" sz="1800" dirty="0"/>
                        <a:t>Use of third parties</a:t>
                      </a:r>
                      <a:r>
                        <a:rPr lang="en-AU" sz="1800" baseline="0" dirty="0"/>
                        <a:t> for storage, distribution and analysis</a:t>
                      </a:r>
                      <a:endParaRPr lang="en-AU" sz="1800" dirty="0"/>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4"/>
          </p:nvPr>
        </p:nvSpPr>
        <p:spPr/>
        <p:txBody>
          <a:bodyPr/>
          <a:lstStyle/>
          <a:p>
            <a:pPr defTabSz="488698"/>
            <a:fld id="{2ABE124A-B5C5-46E0-B944-45307B126769}" type="slidenum">
              <a:rPr lang="en-AU" smtClean="0">
                <a:solidFill>
                  <a:srgbClr val="FFFFFF"/>
                </a:solidFill>
              </a:rPr>
              <a:pPr defTabSz="488698"/>
              <a:t>3</a:t>
            </a:fld>
            <a:r>
              <a:rPr lang="en-AU">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231738016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796" y="116632"/>
            <a:ext cx="6881004" cy="1143000"/>
          </a:xfrm>
        </p:spPr>
        <p:txBody>
          <a:bodyPr/>
          <a:lstStyle/>
          <a:p>
            <a:pPr algn="l"/>
            <a:r>
              <a:rPr lang="en-AU" dirty="0" smtClean="0"/>
              <a:t>What do WE need to know?</a:t>
            </a:r>
          </a:p>
          <a:p>
            <a:pPr algn="l"/>
            <a:r>
              <a:rPr lang="en-AU" dirty="0" smtClean="0"/>
              <a:t>Themes </a:t>
            </a:r>
            <a:r>
              <a:rPr lang="en-AU" dirty="0"/>
              <a:t>that need attention</a:t>
            </a:r>
          </a:p>
        </p:txBody>
      </p:sp>
      <p:sp>
        <p:nvSpPr>
          <p:cNvPr id="3" name="Content Placeholder 2"/>
          <p:cNvSpPr>
            <a:spLocks noGrp="1"/>
          </p:cNvSpPr>
          <p:nvPr>
            <p:ph idx="1"/>
          </p:nvPr>
        </p:nvSpPr>
        <p:spPr>
          <a:xfrm>
            <a:off x="467544" y="1340769"/>
            <a:ext cx="8229600" cy="4929411"/>
          </a:xfrm>
        </p:spPr>
        <p:txBody>
          <a:bodyPr>
            <a:normAutofit fontScale="70000" lnSpcReduction="20000"/>
          </a:bodyPr>
          <a:lstStyle/>
          <a:p>
            <a:r>
              <a:rPr lang="en-AU" b="1" dirty="0"/>
              <a:t>Doing and learning</a:t>
            </a:r>
          </a:p>
          <a:p>
            <a:pPr lvl="1"/>
            <a:r>
              <a:rPr lang="en-AU" dirty="0"/>
              <a:t>Pilots of different architectures/approaches – engaging users and other key stakeholders (e.g. partner governments, world bank, </a:t>
            </a:r>
            <a:r>
              <a:rPr lang="en-AU" dirty="0" err="1"/>
              <a:t>etc</a:t>
            </a:r>
            <a:r>
              <a:rPr lang="en-AU" dirty="0"/>
              <a:t>).</a:t>
            </a:r>
          </a:p>
          <a:p>
            <a:pPr lvl="2"/>
            <a:r>
              <a:rPr lang="en-AU" dirty="0"/>
              <a:t>Includes producing “ARD” – make it real to find the challenges.</a:t>
            </a:r>
          </a:p>
          <a:p>
            <a:r>
              <a:rPr lang="en-AU" b="1" dirty="0"/>
              <a:t>Technical frameworks</a:t>
            </a:r>
          </a:p>
          <a:p>
            <a:pPr lvl="1"/>
            <a:r>
              <a:rPr lang="en-AU" dirty="0"/>
              <a:t>Architectural recommendations and best practices.</a:t>
            </a:r>
          </a:p>
          <a:p>
            <a:pPr lvl="1"/>
            <a:r>
              <a:rPr lang="en-AU" dirty="0"/>
              <a:t>ARD </a:t>
            </a:r>
            <a:r>
              <a:rPr lang="en-AU" dirty="0" smtClean="0"/>
              <a:t>framework.</a:t>
            </a:r>
          </a:p>
          <a:p>
            <a:pPr lvl="1"/>
            <a:r>
              <a:rPr lang="en-AU" dirty="0" smtClean="0"/>
              <a:t>User Requirements </a:t>
            </a:r>
            <a:r>
              <a:rPr lang="en-AU" dirty="0"/>
              <a:t>framework.</a:t>
            </a:r>
          </a:p>
          <a:p>
            <a:r>
              <a:rPr lang="en-AU" b="1" dirty="0"/>
              <a:t>Community dimension</a:t>
            </a:r>
          </a:p>
          <a:p>
            <a:pPr lvl="1"/>
            <a:r>
              <a:rPr lang="en-AU" dirty="0"/>
              <a:t>Fostering engagement, e.g. open source community, algorithm sharing, etc</a:t>
            </a:r>
            <a:r>
              <a:rPr lang="en-AU" dirty="0" smtClean="0"/>
              <a:t>.</a:t>
            </a:r>
          </a:p>
          <a:p>
            <a:pPr lvl="1"/>
            <a:r>
              <a:rPr lang="en-AU" dirty="0" smtClean="0"/>
              <a:t>Measuring engagement</a:t>
            </a:r>
            <a:endParaRPr lang="en-AU" dirty="0"/>
          </a:p>
          <a:p>
            <a:r>
              <a:rPr lang="en-AU" b="1" dirty="0"/>
              <a:t>Strategic dimension</a:t>
            </a:r>
          </a:p>
          <a:p>
            <a:pPr lvl="1"/>
            <a:r>
              <a:rPr lang="en-AU" dirty="0"/>
              <a:t>What do we need to do </a:t>
            </a:r>
            <a:r>
              <a:rPr lang="en-AU" b="1" i="1" dirty="0"/>
              <a:t>together </a:t>
            </a:r>
            <a:r>
              <a:rPr lang="en-AU" dirty="0"/>
              <a:t>to support uptake of satellite EO data from the “CEOS Constellation” e.g. in support of key global agendas?</a:t>
            </a:r>
          </a:p>
          <a:p>
            <a:pPr lvl="1"/>
            <a:r>
              <a:rPr lang="en-AU" dirty="0"/>
              <a:t>What should CEOS do to support agencies to do their own things, e.g. best practices </a:t>
            </a:r>
            <a:r>
              <a:rPr lang="en-AU" dirty="0" err="1"/>
              <a:t>etc</a:t>
            </a:r>
            <a:r>
              <a:rPr lang="en-AU" dirty="0"/>
              <a:t>?</a:t>
            </a:r>
          </a:p>
          <a:p>
            <a:pPr lvl="1"/>
            <a:r>
              <a:rPr lang="en-AU" dirty="0"/>
              <a:t>What should be ‘outside scope’ for CEOS</a:t>
            </a:r>
            <a:r>
              <a:rPr lang="en-AU" dirty="0" smtClean="0"/>
              <a:t>?</a:t>
            </a:r>
          </a:p>
          <a:p>
            <a:r>
              <a:rPr lang="en-AU" dirty="0" smtClean="0"/>
              <a:t>Connection to CARD4l</a:t>
            </a:r>
            <a:endParaRPr lang="en-AU" dirty="0"/>
          </a:p>
        </p:txBody>
      </p:sp>
    </p:spTree>
    <p:extLst>
      <p:ext uri="{BB962C8B-B14F-4D97-AF65-F5344CB8AC3E}">
        <p14:creationId xmlns:p14="http://schemas.microsoft.com/office/powerpoint/2010/main" val="7515661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CEOS Awesomeness #1</a:t>
            </a:r>
            <a:endParaRPr lang="en-GB" dirty="0"/>
          </a:p>
        </p:txBody>
      </p:sp>
      <p:sp>
        <p:nvSpPr>
          <p:cNvPr id="4" name="Content Placeholder 3"/>
          <p:cNvSpPr>
            <a:spLocks noGrp="1"/>
          </p:cNvSpPr>
          <p:nvPr>
            <p:ph idx="1"/>
          </p:nvPr>
        </p:nvSpPr>
        <p:spPr>
          <a:xfrm>
            <a:off x="457200" y="1414219"/>
            <a:ext cx="8229600" cy="5191933"/>
          </a:xfrm>
        </p:spPr>
        <p:txBody>
          <a:bodyPr/>
          <a:lstStyle/>
          <a:p>
            <a:r>
              <a:rPr lang="en-AU" sz="1800" dirty="0" smtClean="0"/>
              <a:t>Sensor </a:t>
            </a:r>
            <a:r>
              <a:rPr lang="en-AU" sz="1800" dirty="0" err="1" smtClean="0"/>
              <a:t>Integratability</a:t>
            </a:r>
            <a:r>
              <a:rPr lang="en-AU" sz="1800" dirty="0" smtClean="0"/>
              <a:t> Services</a:t>
            </a:r>
          </a:p>
          <a:p>
            <a:r>
              <a:rPr lang="en-AU" sz="1800" dirty="0" smtClean="0"/>
              <a:t>Application packages for TEP, OGC </a:t>
            </a:r>
            <a:r>
              <a:rPr lang="en-AU" sz="1800" dirty="0" err="1" smtClean="0"/>
              <a:t>Contect</a:t>
            </a:r>
            <a:endParaRPr lang="en-AU" sz="1800" dirty="0" smtClean="0"/>
          </a:p>
          <a:p>
            <a:pPr lvl="1"/>
            <a:r>
              <a:rPr lang="en-AU" sz="1800" dirty="0" smtClean="0"/>
              <a:t>OGC TB13</a:t>
            </a:r>
          </a:p>
          <a:p>
            <a:r>
              <a:rPr lang="en-AU" sz="1800" dirty="0" smtClean="0"/>
              <a:t>Single sign-on authentication and identity federation</a:t>
            </a:r>
          </a:p>
          <a:p>
            <a:pPr lvl="1"/>
            <a:r>
              <a:rPr lang="en-AU" sz="1800" dirty="0" smtClean="0"/>
              <a:t>Needs to be machine to machine too</a:t>
            </a:r>
          </a:p>
          <a:p>
            <a:r>
              <a:rPr lang="en-AU" sz="1800" dirty="0" smtClean="0"/>
              <a:t>Data Cube tech (and analysis tech)</a:t>
            </a:r>
          </a:p>
          <a:p>
            <a:pPr lvl="1"/>
            <a:r>
              <a:rPr lang="en-AU" sz="1800" dirty="0" smtClean="0"/>
              <a:t>Open Data Cube</a:t>
            </a:r>
          </a:p>
          <a:p>
            <a:pPr lvl="1"/>
            <a:r>
              <a:rPr lang="en-AU" sz="1800" dirty="0" smtClean="0"/>
              <a:t>SciDB</a:t>
            </a:r>
          </a:p>
          <a:p>
            <a:pPr lvl="1"/>
            <a:r>
              <a:rPr lang="en-AU" sz="1800" dirty="0" smtClean="0"/>
              <a:t>Earth Server (</a:t>
            </a:r>
            <a:r>
              <a:rPr lang="en-AU" sz="1800" dirty="0" err="1" smtClean="0"/>
              <a:t>Rasdamann</a:t>
            </a:r>
            <a:r>
              <a:rPr lang="en-AU" sz="1800" dirty="0" smtClean="0"/>
              <a:t>)</a:t>
            </a:r>
          </a:p>
          <a:p>
            <a:pPr lvl="1"/>
            <a:r>
              <a:rPr lang="en-AU" sz="1800" dirty="0" err="1" smtClean="0"/>
              <a:t>Geohazard</a:t>
            </a:r>
            <a:r>
              <a:rPr lang="en-AU" sz="1800" dirty="0" smtClean="0"/>
              <a:t> TEP</a:t>
            </a:r>
          </a:p>
          <a:p>
            <a:pPr lvl="1"/>
            <a:r>
              <a:rPr lang="en-AU" sz="1800" dirty="0" smtClean="0"/>
              <a:t>Cassandra and related tech stack</a:t>
            </a:r>
          </a:p>
          <a:p>
            <a:r>
              <a:rPr lang="en-AU" sz="1800" dirty="0" smtClean="0"/>
              <a:t>Software Libraries and Languages</a:t>
            </a:r>
          </a:p>
          <a:p>
            <a:pPr lvl="1"/>
            <a:r>
              <a:rPr lang="en-AU" sz="1800" dirty="0" smtClean="0"/>
              <a:t>Python and R</a:t>
            </a:r>
          </a:p>
          <a:p>
            <a:pPr lvl="1"/>
            <a:r>
              <a:rPr lang="en-AU" sz="1800" dirty="0" smtClean="0"/>
              <a:t>Apache spark</a:t>
            </a:r>
          </a:p>
          <a:p>
            <a:r>
              <a:rPr lang="en-AU" sz="1800" dirty="0" smtClean="0"/>
              <a:t>Architecture – a lot of similarity. Reference architecture, shared services implementation?</a:t>
            </a:r>
          </a:p>
          <a:p>
            <a:pPr lvl="1"/>
            <a:endParaRPr lang="en-GB" sz="1800" dirty="0"/>
          </a:p>
        </p:txBody>
      </p:sp>
    </p:spTree>
    <p:extLst>
      <p:ext uri="{BB962C8B-B14F-4D97-AF65-F5344CB8AC3E}">
        <p14:creationId xmlns:p14="http://schemas.microsoft.com/office/powerpoint/2010/main" val="49141848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CEOS Awesomeness #2</a:t>
            </a:r>
            <a:endParaRPr lang="en-GB" dirty="0"/>
          </a:p>
        </p:txBody>
      </p:sp>
      <p:sp>
        <p:nvSpPr>
          <p:cNvPr id="3" name="Content Placeholder 2"/>
          <p:cNvSpPr>
            <a:spLocks noGrp="1"/>
          </p:cNvSpPr>
          <p:nvPr>
            <p:ph idx="1"/>
          </p:nvPr>
        </p:nvSpPr>
        <p:spPr>
          <a:xfrm>
            <a:off x="457200" y="1368533"/>
            <a:ext cx="8229600" cy="5256213"/>
          </a:xfrm>
        </p:spPr>
        <p:txBody>
          <a:bodyPr/>
          <a:lstStyle/>
          <a:p>
            <a:r>
              <a:rPr lang="en-AU" sz="2000" dirty="0" smtClean="0"/>
              <a:t>Lessons and experience to be shared:</a:t>
            </a:r>
          </a:p>
          <a:p>
            <a:pPr lvl="1"/>
            <a:r>
              <a:rPr lang="en-AU" sz="2000" dirty="0" smtClean="0"/>
              <a:t>CNES Orfeo toolbox</a:t>
            </a:r>
          </a:p>
          <a:p>
            <a:pPr lvl="1"/>
            <a:r>
              <a:rPr lang="en-AU" sz="2000" dirty="0" err="1" smtClean="0"/>
              <a:t>Jupyter</a:t>
            </a:r>
            <a:r>
              <a:rPr lang="en-AU" sz="2000" dirty="0" smtClean="0"/>
              <a:t> notebooks (Python and R)</a:t>
            </a:r>
          </a:p>
          <a:p>
            <a:pPr lvl="1"/>
            <a:r>
              <a:rPr lang="en-AU" sz="2000" dirty="0" smtClean="0"/>
              <a:t>Machine learning libraries (MLLib)</a:t>
            </a:r>
          </a:p>
          <a:p>
            <a:pPr lvl="1"/>
            <a:r>
              <a:rPr lang="en-AU" sz="2000" dirty="0" smtClean="0"/>
              <a:t>TEP Lessons</a:t>
            </a:r>
          </a:p>
          <a:p>
            <a:pPr lvl="1"/>
            <a:r>
              <a:rPr lang="en-AU" sz="2000" dirty="0" smtClean="0"/>
              <a:t>Savings from Cloud based test environments (and SPOT)</a:t>
            </a:r>
          </a:p>
          <a:p>
            <a:pPr lvl="1"/>
            <a:r>
              <a:rPr lang="en-AU" sz="2000" dirty="0" smtClean="0"/>
              <a:t>Design patterns – there are a lot of similar patterns</a:t>
            </a:r>
          </a:p>
          <a:p>
            <a:r>
              <a:rPr lang="en-AU" sz="2000" dirty="0" smtClean="0"/>
              <a:t>Web Services</a:t>
            </a:r>
          </a:p>
          <a:p>
            <a:pPr lvl="1"/>
            <a:r>
              <a:rPr lang="en-AU" sz="2000" dirty="0" err="1" smtClean="0"/>
              <a:t>pyWPS</a:t>
            </a:r>
            <a:r>
              <a:rPr lang="en-AU" sz="2000" dirty="0" smtClean="0"/>
              <a:t>, WPS, </a:t>
            </a:r>
            <a:r>
              <a:rPr lang="en-AU" sz="2000" dirty="0" err="1" smtClean="0"/>
              <a:t>Geoserver</a:t>
            </a:r>
            <a:r>
              <a:rPr lang="en-AU" sz="2000" dirty="0" smtClean="0"/>
              <a:t>, W*S, Domain Services too</a:t>
            </a:r>
            <a:r>
              <a:rPr lang="mr-IN" sz="2000" dirty="0" smtClean="0"/>
              <a:t>…</a:t>
            </a:r>
            <a:endParaRPr lang="en-AU" sz="2000" dirty="0"/>
          </a:p>
          <a:p>
            <a:r>
              <a:rPr lang="en-AU" sz="2000" dirty="0" smtClean="0"/>
              <a:t>Tech futures</a:t>
            </a:r>
          </a:p>
          <a:p>
            <a:pPr lvl="1"/>
            <a:r>
              <a:rPr lang="en-AU" sz="2000" dirty="0" smtClean="0"/>
              <a:t>Pyramidal Data Cube for multi-resolution (and OGC DGGS)</a:t>
            </a:r>
          </a:p>
          <a:p>
            <a:pPr lvl="1"/>
            <a:r>
              <a:rPr lang="en-AU" sz="2000" dirty="0" smtClean="0"/>
              <a:t>DC Consumer and Server split and deployment</a:t>
            </a:r>
          </a:p>
          <a:p>
            <a:pPr lvl="1"/>
            <a:r>
              <a:rPr lang="en-AU" sz="2000" dirty="0" smtClean="0"/>
              <a:t>Containerisation (Docker)</a:t>
            </a:r>
          </a:p>
          <a:p>
            <a:pPr lvl="1"/>
            <a:r>
              <a:rPr lang="en-AU" sz="2000" dirty="0" smtClean="0"/>
              <a:t>S3- native architectures</a:t>
            </a:r>
          </a:p>
          <a:p>
            <a:pPr lvl="1"/>
            <a:endParaRPr lang="en-AU" sz="2000" dirty="0" smtClean="0"/>
          </a:p>
        </p:txBody>
      </p:sp>
    </p:spTree>
    <p:extLst>
      <p:ext uri="{BB962C8B-B14F-4D97-AF65-F5344CB8AC3E}">
        <p14:creationId xmlns:p14="http://schemas.microsoft.com/office/powerpoint/2010/main" val="4830380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CEOS </a:t>
            </a:r>
            <a:r>
              <a:rPr lang="en-AU" dirty="0" smtClean="0"/>
              <a:t>Awesomeness </a:t>
            </a:r>
            <a:r>
              <a:rPr lang="en-AU" dirty="0" smtClean="0"/>
              <a:t>#3</a:t>
            </a:r>
            <a:endParaRPr lang="en-GB" dirty="0"/>
          </a:p>
        </p:txBody>
      </p:sp>
      <p:sp>
        <p:nvSpPr>
          <p:cNvPr id="3" name="Content Placeholder 2"/>
          <p:cNvSpPr>
            <a:spLocks noGrp="1"/>
          </p:cNvSpPr>
          <p:nvPr>
            <p:ph idx="1"/>
          </p:nvPr>
        </p:nvSpPr>
        <p:spPr>
          <a:xfrm>
            <a:off x="457200" y="1349160"/>
            <a:ext cx="8229600" cy="5256213"/>
          </a:xfrm>
        </p:spPr>
        <p:txBody>
          <a:bodyPr/>
          <a:lstStyle/>
          <a:p>
            <a:r>
              <a:rPr lang="en-AU" sz="2000" dirty="0" smtClean="0"/>
              <a:t>Global Data Cube network</a:t>
            </a:r>
          </a:p>
          <a:p>
            <a:pPr lvl="1"/>
            <a:r>
              <a:rPr lang="en-AU" sz="2000" dirty="0" smtClean="0"/>
              <a:t>Interoperability experiment?</a:t>
            </a:r>
          </a:p>
          <a:p>
            <a:pPr lvl="1"/>
            <a:r>
              <a:rPr lang="en-AU" sz="2000" dirty="0" smtClean="0"/>
              <a:t>Different Data Cube technology with same workflow?</a:t>
            </a:r>
          </a:p>
          <a:p>
            <a:r>
              <a:rPr lang="en-AU" sz="2000" dirty="0" smtClean="0"/>
              <a:t>Analytics Tools/Services</a:t>
            </a:r>
          </a:p>
          <a:p>
            <a:pPr lvl="1"/>
            <a:r>
              <a:rPr lang="en-AU" sz="2000" dirty="0" smtClean="0"/>
              <a:t>BFAST, WTSS, TWDTW, CCDC, </a:t>
            </a:r>
            <a:r>
              <a:rPr lang="mr-IN" sz="2000" dirty="0" smtClean="0"/>
              <a:t>…</a:t>
            </a:r>
            <a:r>
              <a:rPr lang="en-AU" sz="2000" dirty="0"/>
              <a:t> </a:t>
            </a:r>
            <a:r>
              <a:rPr lang="en-AU" sz="2000" dirty="0" smtClean="0"/>
              <a:t>A2Z</a:t>
            </a:r>
          </a:p>
          <a:p>
            <a:pPr lvl="1"/>
            <a:r>
              <a:rPr lang="en-AU" sz="2000" dirty="0" smtClean="0"/>
              <a:t>Algorithm portability and sharing</a:t>
            </a:r>
          </a:p>
          <a:p>
            <a:pPr lvl="1"/>
            <a:r>
              <a:rPr lang="en-AU" sz="2000" dirty="0" smtClean="0"/>
              <a:t>Registry of solutions?</a:t>
            </a:r>
          </a:p>
          <a:p>
            <a:r>
              <a:rPr lang="en-AU" sz="2000" dirty="0" smtClean="0"/>
              <a:t>Data provenance and ancillary data</a:t>
            </a:r>
          </a:p>
          <a:p>
            <a:pPr lvl="1"/>
            <a:r>
              <a:rPr lang="en-AU" sz="2000" dirty="0" smtClean="0"/>
              <a:t>Cloud Masks, etc pixel level</a:t>
            </a:r>
          </a:p>
          <a:p>
            <a:pPr lvl="1"/>
            <a:r>
              <a:rPr lang="en-AU" sz="2000" dirty="0" smtClean="0"/>
              <a:t>General and pixel level consistency</a:t>
            </a:r>
          </a:p>
          <a:p>
            <a:r>
              <a:rPr lang="en-AU" sz="2000" dirty="0" smtClean="0"/>
              <a:t>Web Portals</a:t>
            </a:r>
          </a:p>
          <a:p>
            <a:pPr lvl="1"/>
            <a:r>
              <a:rPr lang="en-AU" sz="2000" dirty="0" smtClean="0"/>
              <a:t>All different branding for good reason but</a:t>
            </a:r>
            <a:r>
              <a:rPr lang="mr-IN" sz="2000" dirty="0" smtClean="0"/>
              <a:t>…</a:t>
            </a:r>
            <a:endParaRPr lang="en-AU" sz="2000" dirty="0"/>
          </a:p>
          <a:p>
            <a:pPr lvl="1"/>
            <a:r>
              <a:rPr lang="en-AU" sz="2000" dirty="0" smtClean="0"/>
              <a:t>Can we use similar components and frameworks (e.g. </a:t>
            </a:r>
            <a:r>
              <a:rPr lang="en-AU" sz="2000" dirty="0" err="1" smtClean="0"/>
              <a:t>Angular.js</a:t>
            </a:r>
            <a:r>
              <a:rPr lang="en-AU" sz="2000" dirty="0" smtClean="0"/>
              <a:t>)</a:t>
            </a:r>
          </a:p>
        </p:txBody>
      </p:sp>
    </p:spTree>
    <p:extLst>
      <p:ext uri="{BB962C8B-B14F-4D97-AF65-F5344CB8AC3E}">
        <p14:creationId xmlns:p14="http://schemas.microsoft.com/office/powerpoint/2010/main" val="9323206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CEOS Awesomeness #4</a:t>
            </a:r>
            <a:endParaRPr lang="en-GB" dirty="0"/>
          </a:p>
        </p:txBody>
      </p:sp>
      <p:sp>
        <p:nvSpPr>
          <p:cNvPr id="3" name="Content Placeholder 2"/>
          <p:cNvSpPr>
            <a:spLocks noGrp="1"/>
          </p:cNvSpPr>
          <p:nvPr>
            <p:ph idx="1"/>
          </p:nvPr>
        </p:nvSpPr>
        <p:spPr>
          <a:xfrm>
            <a:off x="457200" y="1368533"/>
            <a:ext cx="8229600" cy="5256213"/>
          </a:xfrm>
        </p:spPr>
        <p:txBody>
          <a:bodyPr/>
          <a:lstStyle/>
          <a:p>
            <a:r>
              <a:rPr lang="en-AU" sz="2000" dirty="0" smtClean="0"/>
              <a:t>Validation of results – can we work on this together?</a:t>
            </a:r>
          </a:p>
          <a:p>
            <a:pPr lvl="1"/>
            <a:r>
              <a:rPr lang="en-AU" sz="2000" dirty="0" smtClean="0"/>
              <a:t>Super sites?</a:t>
            </a:r>
          </a:p>
          <a:p>
            <a:r>
              <a:rPr lang="en-AU" sz="2000" dirty="0" smtClean="0"/>
              <a:t>CBERS ARD – Brian getting onto this already</a:t>
            </a:r>
          </a:p>
          <a:p>
            <a:r>
              <a:rPr lang="en-AU" sz="2000" dirty="0" smtClean="0"/>
              <a:t>Capacity building?</a:t>
            </a:r>
          </a:p>
          <a:p>
            <a:r>
              <a:rPr lang="en-AU" sz="2000" dirty="0" smtClean="0"/>
              <a:t>Files vs Web Objects (e.g. AWS S3) – performance, organisation, mindset challenges, experience lessons</a:t>
            </a:r>
          </a:p>
          <a:p>
            <a:r>
              <a:rPr lang="en-AU" sz="2000" dirty="0" smtClean="0"/>
              <a:t>Compliance-as-a-Service</a:t>
            </a:r>
          </a:p>
          <a:p>
            <a:r>
              <a:rPr lang="en-AU" sz="2000" dirty="0" smtClean="0"/>
              <a:t>Govt-commercial relationship for common large archives in Cloud</a:t>
            </a:r>
          </a:p>
          <a:p>
            <a:r>
              <a:rPr lang="en-AU" sz="2000" dirty="0" smtClean="0"/>
              <a:t>User characterisation and success metrics – making it manageable</a:t>
            </a:r>
          </a:p>
          <a:p>
            <a:r>
              <a:rPr lang="en-AU" sz="2000" dirty="0" smtClean="0"/>
              <a:t>At scale this is hard – much to learn though can be done</a:t>
            </a:r>
          </a:p>
          <a:p>
            <a:endParaRPr lang="en-AU" sz="2000" dirty="0" smtClean="0"/>
          </a:p>
          <a:p>
            <a:endParaRPr lang="en-AU" sz="2000" dirty="0" smtClean="0"/>
          </a:p>
        </p:txBody>
      </p:sp>
    </p:spTree>
    <p:extLst>
      <p:ext uri="{BB962C8B-B14F-4D97-AF65-F5344CB8AC3E}">
        <p14:creationId xmlns:p14="http://schemas.microsoft.com/office/powerpoint/2010/main" val="143580502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78180" y="253415"/>
            <a:ext cx="5624945" cy="584775"/>
          </a:xfrm>
        </p:spPr>
        <p:txBody>
          <a:bodyPr wrap="square">
            <a:spAutoFit/>
          </a:bodyPr>
          <a:lstStyle/>
          <a:p>
            <a:pPr algn="l" eaLnBrk="1" hangingPunct="1"/>
            <a:r>
              <a:rPr lang="en-US" b="1" dirty="0">
                <a:latin typeface="Tahoma" charset="0"/>
                <a:ea typeface="ＭＳ Ｐゴシック" charset="0"/>
                <a:cs typeface="ＭＳ Ｐゴシック" charset="0"/>
              </a:rPr>
              <a:t>How do we get there?</a:t>
            </a:r>
            <a:endParaRPr lang="en-US" sz="3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7" name="Content Placeholder 2"/>
          <p:cNvSpPr txBox="1">
            <a:spLocks/>
          </p:cNvSpPr>
          <p:nvPr/>
        </p:nvSpPr>
        <p:spPr>
          <a:xfrm>
            <a:off x="304799" y="1449843"/>
            <a:ext cx="6083969" cy="490609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87338" indent="-287338" algn="l" defTabSz="914400" rtl="0">
              <a:buSzPct val="120000"/>
              <a:buFont typeface="Wingdings" charset="2"/>
              <a:buChar char="§"/>
            </a:pPr>
            <a:r>
              <a:rPr lang="en-US" sz="2000" kern="1200" dirty="0" smtClean="0">
                <a:latin typeface="Calibri" charset="0"/>
                <a:ea typeface="ＭＳ Ｐゴシック" charset="0"/>
                <a:cs typeface="Calibri" charset="0"/>
              </a:rPr>
              <a:t>Grow </a:t>
            </a:r>
            <a:r>
              <a:rPr lang="en-US" sz="2000" kern="1200" dirty="0">
                <a:latin typeface="Calibri" charset="0"/>
                <a:ea typeface="ＭＳ Ｐゴシック" charset="0"/>
                <a:cs typeface="Calibri" charset="0"/>
              </a:rPr>
              <a:t>a </a:t>
            </a:r>
            <a:r>
              <a:rPr lang="en-US" sz="2000" b="1" kern="1200" dirty="0">
                <a:latin typeface="Calibri" charset="0"/>
                <a:ea typeface="ＭＳ Ｐゴシック" charset="0"/>
                <a:cs typeface="Calibri" charset="0"/>
              </a:rPr>
              <a:t>community of contributors </a:t>
            </a:r>
            <a:r>
              <a:rPr lang="en-US" sz="2000" kern="1200" dirty="0">
                <a:latin typeface="Calibri" charset="0"/>
                <a:ea typeface="ＭＳ Ｐゴシック" charset="0"/>
                <a:cs typeface="Calibri" charset="0"/>
              </a:rPr>
              <a:t>to underpin </a:t>
            </a:r>
            <a:r>
              <a:rPr lang="en-AU" sz="2000" kern="1200" dirty="0" smtClean="0">
                <a:latin typeface="Calibri" charset="0"/>
                <a:ea typeface="ＭＳ Ｐゴシック" charset="0"/>
                <a:cs typeface="Calibri" charset="0"/>
              </a:rPr>
              <a:t>FDA technology (e.g. </a:t>
            </a:r>
            <a:r>
              <a:rPr lang="en-US" sz="2000" kern="1200" dirty="0" smtClean="0">
                <a:latin typeface="Calibri" charset="0"/>
                <a:ea typeface="ＭＳ Ｐゴシック" charset="0"/>
                <a:cs typeface="Calibri" charset="0"/>
              </a:rPr>
              <a:t>Data Cube</a:t>
            </a:r>
            <a:r>
              <a:rPr lang="en-AU" sz="2000" kern="1200" dirty="0" smtClean="0">
                <a:latin typeface="Calibri" charset="0"/>
                <a:ea typeface="ＭＳ Ｐゴシック" charset="0"/>
                <a:cs typeface="Calibri" charset="0"/>
              </a:rPr>
              <a:t>)</a:t>
            </a:r>
            <a:r>
              <a:rPr lang="en-US" sz="2000" kern="1200" dirty="0" smtClean="0">
                <a:latin typeface="Calibri" charset="0"/>
                <a:ea typeface="ＭＳ Ｐゴシック" charset="0"/>
                <a:cs typeface="Calibri" charset="0"/>
              </a:rPr>
              <a:t> </a:t>
            </a:r>
            <a:r>
              <a:rPr lang="is-IS" sz="2000" kern="1200" dirty="0">
                <a:latin typeface="Calibri" charset="0"/>
                <a:ea typeface="ＭＳ Ｐゴシック" charset="0"/>
                <a:cs typeface="Calibri" charset="0"/>
              </a:rPr>
              <a:t>… CEOS, countries, domain experts</a:t>
            </a:r>
            <a:endParaRPr lang="en-US" sz="2000" kern="1200" dirty="0">
              <a:latin typeface="Calibri" charset="0"/>
              <a:ea typeface="ＭＳ Ｐゴシック" charset="0"/>
              <a:cs typeface="Calibri" charset="0"/>
            </a:endParaRP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Prototype </a:t>
            </a:r>
            <a:r>
              <a:rPr lang="en-US" sz="2000" b="1" kern="1200" dirty="0">
                <a:latin typeface="Calibri" charset="0"/>
                <a:ea typeface="ＭＳ Ｐゴシック" charset="0"/>
                <a:cs typeface="Calibri" charset="0"/>
              </a:rPr>
              <a:t>demonstration projects </a:t>
            </a:r>
            <a:r>
              <a:rPr lang="is-IS" sz="2000" kern="1200" dirty="0">
                <a:latin typeface="Calibri" charset="0"/>
                <a:ea typeface="ＭＳ Ｐゴシック" charset="0"/>
                <a:cs typeface="Calibri" charset="0"/>
              </a:rPr>
              <a:t>… 3 now + more</a:t>
            </a:r>
            <a:endParaRPr lang="en-US" sz="2000" kern="1200" dirty="0">
              <a:latin typeface="Calibri" charset="0"/>
              <a:ea typeface="ＭＳ Ｐゴシック" charset="0"/>
              <a:cs typeface="Calibri" charset="0"/>
            </a:endParaRP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Develop a </a:t>
            </a:r>
            <a:r>
              <a:rPr lang="en-AU" sz="2000" kern="1200" dirty="0" smtClean="0">
                <a:latin typeface="Calibri" charset="0"/>
                <a:ea typeface="ＭＳ Ｐゴシック" charset="0"/>
                <a:cs typeface="Calibri" charset="0"/>
              </a:rPr>
              <a:t>FDA </a:t>
            </a:r>
            <a:r>
              <a:rPr lang="en-US" sz="2000" b="1" kern="1200" dirty="0" smtClean="0">
                <a:latin typeface="Calibri" charset="0"/>
                <a:ea typeface="ＭＳ Ｐゴシック" charset="0"/>
                <a:cs typeface="Calibri" charset="0"/>
              </a:rPr>
              <a:t>Learning </a:t>
            </a:r>
            <a:r>
              <a:rPr lang="en-US" sz="2000" b="1" kern="1200" dirty="0">
                <a:latin typeface="Calibri" charset="0"/>
                <a:ea typeface="ＭＳ Ｐゴシック" charset="0"/>
                <a:cs typeface="Calibri" charset="0"/>
              </a:rPr>
              <a:t>Center </a:t>
            </a:r>
            <a:r>
              <a:rPr lang="en-US" sz="2000" kern="1200" dirty="0">
                <a:latin typeface="Calibri" charset="0"/>
                <a:ea typeface="ＭＳ Ｐゴシック" charset="0"/>
                <a:cs typeface="Calibri" charset="0"/>
              </a:rPr>
              <a:t>with documentation, training tools, and a user forum </a:t>
            </a:r>
            <a:r>
              <a:rPr lang="is-IS" sz="2000" kern="1200" dirty="0">
                <a:latin typeface="Calibri" charset="0"/>
                <a:ea typeface="ＭＳ Ｐゴシック" charset="0"/>
                <a:cs typeface="Calibri" charset="0"/>
              </a:rPr>
              <a:t>… </a:t>
            </a:r>
            <a:r>
              <a:rPr lang="en-US" sz="2000" kern="1200" dirty="0">
                <a:latin typeface="Calibri" charset="0"/>
                <a:ea typeface="ＭＳ Ｐゴシック" charset="0"/>
                <a:cs typeface="Calibri" charset="0"/>
              </a:rPr>
              <a:t>end of 2017</a:t>
            </a: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Conduct frequent </a:t>
            </a:r>
            <a:r>
              <a:rPr lang="en-US" sz="2000" b="1" kern="1200" dirty="0">
                <a:latin typeface="Calibri" charset="0"/>
                <a:ea typeface="ＭＳ Ｐゴシック" charset="0"/>
                <a:cs typeface="Calibri" charset="0"/>
              </a:rPr>
              <a:t>training workshops </a:t>
            </a:r>
            <a:r>
              <a:rPr lang="en-AU" sz="2000" b="1" kern="1200" dirty="0" smtClean="0">
                <a:latin typeface="Calibri" charset="0"/>
                <a:ea typeface="ＭＳ Ｐゴシック" charset="0"/>
                <a:cs typeface="Calibri" charset="0"/>
              </a:rPr>
              <a:t>and webinars</a:t>
            </a:r>
            <a:r>
              <a:rPr lang="en-AU" sz="2000" kern="1200" dirty="0" smtClean="0">
                <a:latin typeface="Calibri" charset="0"/>
                <a:ea typeface="ＭＳ Ｐゴシック" charset="0"/>
                <a:cs typeface="Calibri" charset="0"/>
              </a:rPr>
              <a:t>?</a:t>
            </a:r>
            <a:endParaRPr lang="en-US" sz="2000" kern="1200" dirty="0">
              <a:latin typeface="Calibri" charset="0"/>
              <a:ea typeface="ＭＳ Ｐゴシック" charset="0"/>
              <a:cs typeface="Calibri" charset="0"/>
            </a:endParaRP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Agency focus on </a:t>
            </a:r>
            <a:r>
              <a:rPr lang="en-US" sz="2000" b="1" kern="1200" dirty="0">
                <a:latin typeface="Calibri" charset="0"/>
                <a:ea typeface="ＭＳ Ｐゴシック" charset="0"/>
                <a:cs typeface="Calibri" charset="0"/>
              </a:rPr>
              <a:t>ARD creation and </a:t>
            </a:r>
            <a:r>
              <a:rPr lang="en-US" sz="2000" b="1" kern="1200" dirty="0" smtClean="0">
                <a:latin typeface="Calibri" charset="0"/>
                <a:ea typeface="ＭＳ Ｐゴシック" charset="0"/>
                <a:cs typeface="Calibri" charset="0"/>
              </a:rPr>
              <a:t>provision</a:t>
            </a:r>
            <a:r>
              <a:rPr lang="en-AU" sz="2000" b="1" kern="1200" dirty="0" smtClean="0">
                <a:latin typeface="Calibri" charset="0"/>
                <a:ea typeface="ＭＳ Ｐゴシック" charset="0"/>
                <a:cs typeface="Calibri" charset="0"/>
              </a:rPr>
              <a:t> - WGCV</a:t>
            </a:r>
            <a:endParaRPr lang="en-US" sz="2000" b="1" kern="1200" dirty="0">
              <a:latin typeface="Calibri" charset="0"/>
              <a:ea typeface="ＭＳ Ｐゴシック" charset="0"/>
              <a:cs typeface="Calibri" charset="0"/>
            </a:endParaRP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Leverage </a:t>
            </a:r>
            <a:r>
              <a:rPr lang="en-US" sz="2000" b="1" kern="1200" dirty="0" smtClean="0">
                <a:latin typeface="Calibri" charset="0"/>
                <a:ea typeface="ＭＳ Ｐゴシック" charset="0"/>
                <a:cs typeface="Calibri" charset="0"/>
              </a:rPr>
              <a:t>WGISS </a:t>
            </a:r>
            <a:r>
              <a:rPr lang="en-AU" sz="2000" b="1" dirty="0" smtClean="0">
                <a:latin typeface="Calibri" charset="0"/>
                <a:ea typeface="ＭＳ Ｐゴシック" charset="0"/>
                <a:cs typeface="Calibri" charset="0"/>
              </a:rPr>
              <a:t>exisiting and expand </a:t>
            </a:r>
            <a:r>
              <a:rPr lang="en-US" sz="2000" kern="1200" dirty="0" smtClean="0">
                <a:latin typeface="Calibri" charset="0"/>
                <a:ea typeface="ＭＳ Ｐゴシック" charset="0"/>
                <a:cs typeface="Calibri" charset="0"/>
              </a:rPr>
              <a:t>capabilities</a:t>
            </a:r>
            <a:endParaRPr lang="en-US" sz="2000" kern="1200" dirty="0">
              <a:latin typeface="Calibri" charset="0"/>
              <a:ea typeface="ＭＳ Ｐゴシック" charset="0"/>
              <a:cs typeface="Calibri" charset="0"/>
            </a:endParaRP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Engage </a:t>
            </a:r>
            <a:r>
              <a:rPr lang="en-US" sz="2000" b="1" kern="1200" dirty="0">
                <a:latin typeface="Calibri" charset="0"/>
                <a:ea typeface="ＭＳ Ｐゴシック" charset="0"/>
                <a:cs typeface="Calibri" charset="0"/>
              </a:rPr>
              <a:t>key </a:t>
            </a:r>
            <a:r>
              <a:rPr lang="en-US" sz="2000" b="1" kern="1200" dirty="0" smtClean="0">
                <a:latin typeface="Calibri" charset="0"/>
                <a:ea typeface="ＭＳ Ｐゴシック" charset="0"/>
                <a:cs typeface="Calibri" charset="0"/>
              </a:rPr>
              <a:t>stakeholders</a:t>
            </a:r>
            <a:r>
              <a:rPr lang="en-US" sz="2000" kern="1200" dirty="0" smtClean="0">
                <a:latin typeface="Calibri" charset="0"/>
                <a:ea typeface="ＭＳ Ｐゴシック" charset="0"/>
                <a:cs typeface="Calibri" charset="0"/>
              </a:rPr>
              <a:t> </a:t>
            </a:r>
            <a:r>
              <a:rPr lang="en-US" sz="2000" kern="1200" dirty="0">
                <a:latin typeface="Calibri" charset="0"/>
                <a:ea typeface="ＭＳ Ｐゴシック" charset="0"/>
                <a:cs typeface="Calibri" charset="0"/>
              </a:rPr>
              <a:t>who can help with scaling and sustainability</a:t>
            </a:r>
          </a:p>
        </p:txBody>
      </p:sp>
      <p:pic>
        <p:nvPicPr>
          <p:cNvPr id="2" name="Picture 1"/>
          <p:cNvPicPr>
            <a:picLocks noChangeAspect="1"/>
          </p:cNvPicPr>
          <p:nvPr/>
        </p:nvPicPr>
        <p:blipFill>
          <a:blip r:embed="rId3"/>
          <a:stretch>
            <a:fillRect/>
          </a:stretch>
        </p:blipFill>
        <p:spPr>
          <a:xfrm>
            <a:off x="6498723" y="1630316"/>
            <a:ext cx="2408804" cy="2749178"/>
          </a:xfrm>
          <a:prstGeom prst="rect">
            <a:avLst/>
          </a:prstGeom>
        </p:spPr>
      </p:pic>
    </p:spTree>
    <p:extLst>
      <p:ext uri="{BB962C8B-B14F-4D97-AF65-F5344CB8AC3E}">
        <p14:creationId xmlns:p14="http://schemas.microsoft.com/office/powerpoint/2010/main" val="302036613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CSIRO Theme">
  <a:themeElements>
    <a:clrScheme name="CSIRO Midday">
      <a:dk1>
        <a:sysClr val="windowText" lastClr="000000"/>
      </a:dk1>
      <a:lt1>
        <a:srgbClr val="FFFFFF"/>
      </a:lt1>
      <a:dk2>
        <a:srgbClr val="000000"/>
      </a:dk2>
      <a:lt2>
        <a:srgbClr val="FFFFFF"/>
      </a:lt2>
      <a:accent1>
        <a:srgbClr val="00A9CE"/>
      </a:accent1>
      <a:accent2>
        <a:srgbClr val="00313C"/>
      </a:accent2>
      <a:accent3>
        <a:srgbClr val="78BE20"/>
      </a:accent3>
      <a:accent4>
        <a:srgbClr val="4A7729"/>
      </a:accent4>
      <a:accent5>
        <a:srgbClr val="9FAEE5"/>
      </a:accent5>
      <a:accent6>
        <a:srgbClr val="1E22AA"/>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CSIRO Sky">
      <a:dk1>
        <a:sysClr val="windowText" lastClr="000000"/>
      </a:dk1>
      <a:lt1>
        <a:srgbClr val="FFFFFF"/>
      </a:lt1>
      <a:dk2>
        <a:srgbClr val="000000"/>
      </a:dk2>
      <a:lt2>
        <a:srgbClr val="FFFFFF"/>
      </a:lt2>
      <a:accent1>
        <a:srgbClr val="41B6E6"/>
      </a:accent1>
      <a:accent2>
        <a:srgbClr val="004B87"/>
      </a:accent2>
      <a:accent3>
        <a:srgbClr val="78BE20"/>
      </a:accent3>
      <a:accent4>
        <a:srgbClr val="4A7729"/>
      </a:accent4>
      <a:accent5>
        <a:srgbClr val="00A9CE"/>
      </a:accent5>
      <a:accent6>
        <a:srgbClr val="00313C"/>
      </a:accent6>
      <a:hlink>
        <a:srgbClr val="9FAEE5"/>
      </a:hlink>
      <a:folHlink>
        <a:srgbClr val="1E22AA"/>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851</Words>
  <Application>Microsoft Office PowerPoint</Application>
  <PresentationFormat>On-screen Show (4:3)</PresentationFormat>
  <Paragraphs>139</Paragraphs>
  <Slides>9</Slides>
  <Notes>3</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1_CSIRO Theme</vt:lpstr>
      <vt:lpstr>4_Default</vt:lpstr>
      <vt:lpstr>Default</vt:lpstr>
      <vt:lpstr>GA Blue Pages</vt:lpstr>
      <vt:lpstr>Future Data Access and Analysis Architectures – Discussion</vt:lpstr>
      <vt:lpstr>What do WE need to know?</vt:lpstr>
      <vt:lpstr>Future Data Architectures Principles</vt:lpstr>
      <vt:lpstr>What do WE need to know? Themes that need attention</vt:lpstr>
      <vt:lpstr>CEOS Awesomeness #1</vt:lpstr>
      <vt:lpstr>CEOS Awesomeness #2</vt:lpstr>
      <vt:lpstr>CEOS Awesomeness #3</vt:lpstr>
      <vt:lpstr>CEOS Awesomeness #4</vt:lpstr>
      <vt:lpstr>How do we get there?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Data Access and Analysis Architectures - Overview</dc:title>
  <dc:creator>Rob Woodcock</dc:creator>
  <cp:lastModifiedBy>Anne Kennerley</cp:lastModifiedBy>
  <cp:revision>145</cp:revision>
  <dcterms:created xsi:type="dcterms:W3CDTF">2017-03-29T22:59:19Z</dcterms:created>
  <dcterms:modified xsi:type="dcterms:W3CDTF">2017-04-04T21:34:51Z</dcterms:modified>
</cp:coreProperties>
</file>