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9" r:id="rId6"/>
    <p:sldId id="267" r:id="rId7"/>
    <p:sldId id="257" r:id="rId8"/>
    <p:sldId id="266" r:id="rId9"/>
    <p:sldId id="258" r:id="rId10"/>
    <p:sldId id="259" r:id="rId11"/>
    <p:sldId id="269" r:id="rId12"/>
    <p:sldId id="271" r:id="rId13"/>
    <p:sldId id="273" r:id="rId14"/>
    <p:sldId id="275" r:id="rId15"/>
    <p:sldId id="276" r:id="rId16"/>
    <p:sldId id="277" r:id="rId17"/>
    <p:sldId id="268" r:id="rId18"/>
    <p:sldId id="260" r:id="rId19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687"/>
    <a:srgbClr val="22705D"/>
    <a:srgbClr val="102645"/>
    <a:srgbClr val="FFE5CD"/>
    <a:srgbClr val="A5E3BE"/>
    <a:srgbClr val="B2DBBE"/>
    <a:srgbClr val="FBFFA3"/>
    <a:srgbClr val="EBA0C7"/>
    <a:srgbClr val="A4E1F9"/>
    <a:srgbClr val="8D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94660"/>
  </p:normalViewPr>
  <p:slideViewPr>
    <p:cSldViewPr snapToGrid="0">
      <p:cViewPr>
        <p:scale>
          <a:sx n="156" d="100"/>
          <a:sy n="156" d="100"/>
        </p:scale>
        <p:origin x="2322" y="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4/4/2017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r>
              <a:rPr lang="en-US" baseline="0" dirty="0" smtClean="0"/>
              <a:t> of users, delivery of what users need, advocating available functionality and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Enhancements are based on overall</a:t>
            </a:r>
            <a:r>
              <a:rPr lang="en-US" baseline="0" dirty="0" smtClean="0"/>
              <a:t> objectives (4 </a:t>
            </a:r>
            <a:r>
              <a:rPr lang="en-US" baseline="0" dirty="0" err="1" smtClean="0"/>
              <a:t>visualised</a:t>
            </a:r>
            <a:r>
              <a:rPr lang="en-US" baseline="0" dirty="0" smtClean="0"/>
              <a:t> at the left). For each of these 4 objectives – focal improvement/enhancement areas have been identified (outer circle on the left) – the figure at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right shows the actual proposed (already identified) enhancements that will be/are addressed in the enhanced GEOSS Portal / GEO DAB  [</a:t>
            </a:r>
            <a:r>
              <a:rPr lang="en-US" baseline="0" dirty="0" err="1" smtClean="0"/>
              <a:t>colours</a:t>
            </a:r>
            <a:r>
              <a:rPr lang="en-US" baseline="0" dirty="0" smtClean="0"/>
              <a:t> correspond with the objectives/enhancement areas on the left]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7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7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7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4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4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 userDrawn="1"/>
        </p:nvPicPr>
        <p:blipFill rotWithShape="1">
          <a:blip r:embed="rId2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4706"/>
            <a:ext cx="77724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4038600" cy="3143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57350"/>
            <a:ext cx="4038600" cy="3143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9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| 3-6/04/2017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  <p:sldLayoutId id="2147483939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Enhanced GEOSS Portal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948" y="2809888"/>
            <a:ext cx="466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Joost van Bemmelen / Guido </a:t>
            </a:r>
            <a:r>
              <a:rPr lang="en-US" dirty="0" err="1" smtClean="0">
                <a:solidFill>
                  <a:schemeClr val="bg1"/>
                </a:solidFill>
              </a:rPr>
              <a:t>Colangeli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948" y="3243277"/>
            <a:ext cx="148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ESA/ESRIN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48" y="4115008"/>
            <a:ext cx="430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WGISS#43 Meeting, 3-6 April 2017 – </a:t>
            </a:r>
            <a:r>
              <a:rPr lang="en-US" sz="1200" dirty="0">
                <a:solidFill>
                  <a:schemeClr val="bg1"/>
                </a:solidFill>
              </a:rPr>
              <a:t>Annapolis (US)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9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7254240" y="2156460"/>
            <a:ext cx="1813560" cy="2438400"/>
          </a:xfrm>
          <a:prstGeom prst="roundRect">
            <a:avLst/>
          </a:prstGeom>
          <a:solidFill>
            <a:schemeClr val="bg1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4. Then search for CWIC …</a:t>
            </a: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54240" y="655320"/>
            <a:ext cx="1813560" cy="1424940"/>
          </a:xfrm>
          <a:prstGeom prst="roundRect">
            <a:avLst/>
          </a:prstGeom>
          <a:solidFill>
            <a:srgbClr val="409687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to access </a:t>
            </a:r>
            <a:r>
              <a:rPr lang="en-GB" sz="1400" dirty="0" err="1" smtClean="0"/>
              <a:t>FedEO</a:t>
            </a:r>
            <a:r>
              <a:rPr lang="en-GB" sz="1400" dirty="0" smtClean="0"/>
              <a:t>/CWIC Catalogues from the GEOSS Portal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6" y="1120140"/>
            <a:ext cx="3621404" cy="21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496" y="809830"/>
            <a:ext cx="3631671" cy="2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175" y="1464635"/>
            <a:ext cx="1572411" cy="3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251961" y="2154162"/>
            <a:ext cx="1813560" cy="2438400"/>
          </a:xfrm>
          <a:prstGeom prst="roundRect">
            <a:avLst/>
          </a:prstGeom>
          <a:noFill/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… and select</a:t>
            </a:r>
          </a:p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CWIC</a:t>
            </a:r>
            <a:endParaRPr lang="en-GB" sz="1400" dirty="0">
              <a:solidFill>
                <a:srgbClr val="22705D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50"/>
          <a:stretch/>
        </p:blipFill>
        <p:spPr bwMode="auto">
          <a:xfrm>
            <a:off x="324297" y="1758602"/>
            <a:ext cx="1572411" cy="8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gcolagneli\AppData\Local\Microsoft\Windows\INetCache\IE\B9FYWP3A\Pointing-Hand-14030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06630">
            <a:off x="816514" y="2016484"/>
            <a:ext cx="27469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816" y="1880726"/>
            <a:ext cx="219798" cy="1384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C:\Users\gcolagneli\AppData\Local\Microsoft\Windows\INetCache\IE\R9XU4DP2\LetterX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94" y="2211818"/>
            <a:ext cx="76835" cy="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43E-6 5.43042E-7 L -0.03212 0.03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19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9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7254240" y="2156460"/>
            <a:ext cx="1813560" cy="2438400"/>
          </a:xfrm>
          <a:prstGeom prst="roundRect">
            <a:avLst/>
          </a:prstGeom>
          <a:solidFill>
            <a:schemeClr val="bg1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5. You can now start the Search, to retrieve resources from </a:t>
            </a:r>
            <a:r>
              <a:rPr lang="en-GB" sz="1400" b="1" i="1" dirty="0" err="1" smtClean="0">
                <a:solidFill>
                  <a:srgbClr val="22705D"/>
                </a:solidFill>
              </a:rPr>
              <a:t>FedEO</a:t>
            </a:r>
            <a:r>
              <a:rPr lang="en-GB" sz="1400" dirty="0" smtClean="0">
                <a:solidFill>
                  <a:srgbClr val="22705D"/>
                </a:solidFill>
              </a:rPr>
              <a:t> and </a:t>
            </a:r>
            <a:r>
              <a:rPr lang="en-GB" sz="1400" b="1" i="1" dirty="0" smtClean="0">
                <a:solidFill>
                  <a:srgbClr val="22705D"/>
                </a:solidFill>
              </a:rPr>
              <a:t>CWIC</a:t>
            </a:r>
            <a:r>
              <a:rPr lang="en-GB" sz="1400" dirty="0" smtClean="0">
                <a:solidFill>
                  <a:srgbClr val="22705D"/>
                </a:solidFill>
              </a:rPr>
              <a:t> only.</a:t>
            </a:r>
            <a:endParaRPr lang="en-GB" sz="1400" dirty="0">
              <a:solidFill>
                <a:srgbClr val="22705D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54240" y="655320"/>
            <a:ext cx="1813560" cy="1424940"/>
          </a:xfrm>
          <a:prstGeom prst="roundRect">
            <a:avLst/>
          </a:prstGeom>
          <a:solidFill>
            <a:srgbClr val="409687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to access </a:t>
            </a:r>
            <a:r>
              <a:rPr lang="en-GB" sz="1400" dirty="0" err="1" smtClean="0"/>
              <a:t>FedEO</a:t>
            </a:r>
            <a:r>
              <a:rPr lang="en-GB" sz="1400" dirty="0" smtClean="0"/>
              <a:t>/CWIC Catalogues from the GEOSS Portal</a:t>
            </a:r>
            <a:endParaRPr lang="en-GB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"/>
          <a:stretch/>
        </p:blipFill>
        <p:spPr bwMode="auto">
          <a:xfrm>
            <a:off x="150497" y="809831"/>
            <a:ext cx="3631670" cy="24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71770" y="809830"/>
            <a:ext cx="381000" cy="32766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5" descr="C:\Users\gcolagneli\AppData\Local\Microsoft\Windows\INetCache\IE\B9FYWP3A\Pointing-Hand-14030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06630">
            <a:off x="3248250" y="1031729"/>
            <a:ext cx="27469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6" t="29870" r="51042" b="25713"/>
          <a:stretch/>
        </p:blipFill>
        <p:spPr bwMode="auto">
          <a:xfrm>
            <a:off x="252360" y="1774884"/>
            <a:ext cx="1685118" cy="9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465" y="2121794"/>
            <a:ext cx="3172924" cy="7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9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7254240" y="2156460"/>
            <a:ext cx="1813560" cy="2438400"/>
          </a:xfrm>
          <a:prstGeom prst="roundRect">
            <a:avLst/>
          </a:prstGeom>
          <a:solidFill>
            <a:schemeClr val="bg1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rgbClr val="22705D"/>
                </a:solidFill>
              </a:rPr>
              <a:t>As per today,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b="1" dirty="0" err="1" smtClean="0">
                <a:solidFill>
                  <a:srgbClr val="22705D"/>
                </a:solidFill>
              </a:rPr>
              <a:t>FedEO</a:t>
            </a:r>
            <a:r>
              <a:rPr lang="en-GB" sz="1400" b="1" dirty="0" smtClean="0">
                <a:solidFill>
                  <a:srgbClr val="22705D"/>
                </a:solidFill>
              </a:rPr>
              <a:t>:</a:t>
            </a:r>
          </a:p>
          <a:p>
            <a:pPr algn="ctr"/>
            <a:r>
              <a:rPr lang="en-GB" sz="1200" i="1" dirty="0" smtClean="0">
                <a:solidFill>
                  <a:srgbClr val="22705D"/>
                </a:solidFill>
              </a:rPr>
              <a:t>2210 Collections</a:t>
            </a:r>
          </a:p>
          <a:p>
            <a:endParaRPr lang="en-GB" sz="1400" dirty="0" smtClean="0">
              <a:solidFill>
                <a:srgbClr val="22705D"/>
              </a:solidFill>
            </a:endParaRPr>
          </a:p>
          <a:p>
            <a:r>
              <a:rPr lang="en-GB" sz="1400" b="1" dirty="0" smtClean="0">
                <a:solidFill>
                  <a:srgbClr val="22705D"/>
                </a:solidFill>
              </a:rPr>
              <a:t>CWIC:</a:t>
            </a:r>
            <a:endParaRPr lang="en-GB" sz="1400" b="1" dirty="0">
              <a:solidFill>
                <a:srgbClr val="22705D"/>
              </a:solidFill>
            </a:endParaRPr>
          </a:p>
          <a:p>
            <a:pPr algn="ctr"/>
            <a:r>
              <a:rPr lang="en-GB" sz="1200" i="1" dirty="0" smtClean="0">
                <a:solidFill>
                  <a:srgbClr val="22705D"/>
                </a:solidFill>
              </a:rPr>
              <a:t>1844 Collections</a:t>
            </a:r>
            <a:endParaRPr lang="en-GB" sz="1200" i="1" dirty="0">
              <a:solidFill>
                <a:srgbClr val="22705D"/>
              </a:solidFill>
            </a:endParaRPr>
          </a:p>
          <a:p>
            <a:pPr algn="ctr"/>
            <a:endParaRPr lang="en-GB" sz="1200" dirty="0">
              <a:solidFill>
                <a:srgbClr val="22705D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54240" y="655320"/>
            <a:ext cx="1813560" cy="1424940"/>
          </a:xfrm>
          <a:prstGeom prst="roundRect">
            <a:avLst/>
          </a:prstGeom>
          <a:solidFill>
            <a:srgbClr val="409687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How to access </a:t>
            </a:r>
            <a:r>
              <a:rPr lang="en-GB" sz="1400" dirty="0" err="1" smtClean="0"/>
              <a:t>FedEO</a:t>
            </a:r>
            <a:r>
              <a:rPr lang="en-GB" sz="1400" dirty="0" smtClean="0"/>
              <a:t>/CWIC Catalogues from the GEOSS Portal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6" y="1120140"/>
            <a:ext cx="3621404" cy="21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6" y="809830"/>
            <a:ext cx="3621404" cy="26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6" y="809830"/>
            <a:ext cx="3631671" cy="26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7" y="809830"/>
            <a:ext cx="3631670" cy="26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6" y="809830"/>
            <a:ext cx="3820151" cy="350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2774" y="61170"/>
            <a:ext cx="7278833" cy="76944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/>
              <a:t>CWIC and </a:t>
            </a:r>
            <a:r>
              <a:rPr lang="en-GB" kern="0" dirty="0" err="1" smtClean="0"/>
              <a:t>FedEO</a:t>
            </a:r>
            <a:r>
              <a:rPr lang="en-GB" kern="0" dirty="0" smtClean="0"/>
              <a:t> Resources Accessible</a:t>
            </a:r>
          </a:p>
          <a:p>
            <a:r>
              <a:rPr lang="en-GB" kern="0" dirty="0" smtClean="0"/>
              <a:t>From the GEOSS Portal</a:t>
            </a:r>
            <a:endParaRPr lang="en-GB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2627397" y="3511548"/>
            <a:ext cx="3889206" cy="600164"/>
          </a:xfrm>
          <a:prstGeom prst="rect">
            <a:avLst/>
          </a:prstGeom>
          <a:noFill/>
          <a:ln>
            <a:solidFill>
              <a:srgbClr val="B2DBBE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u="sng" dirty="0" smtClean="0"/>
              <a:t>Source</a:t>
            </a:r>
            <a:r>
              <a:rPr lang="en-GB" sz="1100" dirty="0" smtClean="0"/>
              <a:t>	: GEO DAB</a:t>
            </a:r>
          </a:p>
          <a:p>
            <a:r>
              <a:rPr lang="en-GB" sz="1100" u="sng" dirty="0" smtClean="0"/>
              <a:t>Link</a:t>
            </a:r>
            <a:r>
              <a:rPr lang="en-GB" sz="1100" dirty="0"/>
              <a:t>	: </a:t>
            </a:r>
            <a:r>
              <a:rPr lang="en-GB" sz="1100" dirty="0" smtClean="0"/>
              <a:t>http</a:t>
            </a:r>
            <a:r>
              <a:rPr lang="en-GB" sz="1100" dirty="0"/>
              <a:t>://www.geodab.net/11-nov-2016</a:t>
            </a:r>
          </a:p>
          <a:p>
            <a:r>
              <a:rPr lang="en-GB" sz="1100" u="sng" dirty="0" smtClean="0"/>
              <a:t>Date</a:t>
            </a:r>
            <a:r>
              <a:rPr lang="en-GB" sz="1100" dirty="0"/>
              <a:t>	: </a:t>
            </a:r>
            <a:r>
              <a:rPr lang="en-GB" sz="1100" dirty="0" smtClean="0"/>
              <a:t>11/Nov/2016</a:t>
            </a:r>
            <a:endParaRPr lang="en-GB" sz="1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26380"/>
              </p:ext>
            </p:extLst>
          </p:nvPr>
        </p:nvGraphicFramePr>
        <p:xfrm>
          <a:off x="285750" y="1270000"/>
          <a:ext cx="85979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50"/>
                <a:gridCol w="857250"/>
                <a:gridCol w="1117600"/>
                <a:gridCol w="971550"/>
                <a:gridCol w="1003300"/>
                <a:gridCol w="2927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Brokered source</a:t>
                      </a:r>
                    </a:p>
                  </a:txBody>
                  <a:tcPr anchor="ctr">
                    <a:solidFill>
                      <a:srgbClr val="4096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Records</a:t>
                      </a:r>
                      <a:endParaRPr lang="en-GB" sz="1100" dirty="0"/>
                    </a:p>
                  </a:txBody>
                  <a:tcPr anchor="ctr">
                    <a:solidFill>
                      <a:srgbClr val="4096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GEOSS Data Core records</a:t>
                      </a:r>
                    </a:p>
                  </a:txBody>
                  <a:tcPr anchor="ctr">
                    <a:solidFill>
                      <a:srgbClr val="4096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Elements</a:t>
                      </a:r>
                    </a:p>
                  </a:txBody>
                  <a:tcPr anchor="ctr">
                    <a:solidFill>
                      <a:srgbClr val="4096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</a:rPr>
                        <a:t>GEOSS Data Core elements</a:t>
                      </a:r>
                    </a:p>
                  </a:txBody>
                  <a:tcPr anchor="ctr">
                    <a:solidFill>
                      <a:srgbClr val="4096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Comments</a:t>
                      </a:r>
                    </a:p>
                  </a:txBody>
                  <a:tcPr anchor="ctr">
                    <a:solidFill>
                      <a:srgbClr val="40968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  <a:t>CEOS WGISS Integrated 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</a:rPr>
                        <a:t>Catalog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  <a:t> (CWIC)</a:t>
                      </a:r>
                    </a:p>
                  </a:txBody>
                  <a:tcPr anchor="ctr">
                    <a:solidFill>
                      <a:srgbClr val="B2D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1.844</a:t>
                      </a:r>
                    </a:p>
                  </a:txBody>
                  <a:tcPr anchor="ctr">
                    <a:solidFill>
                      <a:srgbClr val="B2D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1.814</a:t>
                      </a:r>
                    </a:p>
                  </a:txBody>
                  <a:tcPr anchor="ctr">
                    <a:solidFill>
                      <a:srgbClr val="B2D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70.000.000</a:t>
                      </a:r>
                    </a:p>
                  </a:txBody>
                  <a:tcPr anchor="ctr">
                    <a:solidFill>
                      <a:srgbClr val="B2D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70.000.000</a:t>
                      </a:r>
                    </a:p>
                  </a:txBody>
                  <a:tcPr anchor="ctr">
                    <a:solidFill>
                      <a:srgbClr val="B2DB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Declared by Provider</a:t>
                      </a:r>
                    </a:p>
                  </a:txBody>
                  <a:tcPr anchor="ctr">
                    <a:solidFill>
                      <a:srgbClr val="B2DBB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  <a:t>Federated EO Gateway (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</a:rPr>
                        <a:t>FedEO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</a:rPr>
                        <a:t>) - CEOS</a:t>
                      </a:r>
                    </a:p>
                  </a:txBody>
                  <a:tcPr anchor="ctr">
                    <a:solidFill>
                      <a:srgbClr val="A5E3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2.210</a:t>
                      </a:r>
                    </a:p>
                  </a:txBody>
                  <a:tcPr anchor="ctr">
                    <a:solidFill>
                      <a:srgbClr val="A5E3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</a:t>
                      </a:r>
                    </a:p>
                  </a:txBody>
                  <a:tcPr anchor="ctr">
                    <a:solidFill>
                      <a:srgbClr val="A5E3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82.355.410</a:t>
                      </a:r>
                    </a:p>
                  </a:txBody>
                  <a:tcPr anchor="ctr">
                    <a:solidFill>
                      <a:srgbClr val="A5E3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0</a:t>
                      </a:r>
                    </a:p>
                  </a:txBody>
                  <a:tcPr anchor="ctr">
                    <a:solidFill>
                      <a:srgbClr val="A5E3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The number of granules is obtained by issuing a request with no constraint to each collection, and summing the total number of records</a:t>
                      </a:r>
                    </a:p>
                  </a:txBody>
                  <a:tcPr anchor="ctr">
                    <a:solidFill>
                      <a:srgbClr val="A5E3B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 flipH="1">
            <a:off x="4973950" y="197727"/>
            <a:ext cx="1291024" cy="30777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GB" sz="1400" b="1" i="1" dirty="0" smtClean="0">
                <a:solidFill>
                  <a:srgbClr val="102645"/>
                </a:solidFill>
              </a:rPr>
              <a:t>demo</a:t>
            </a:r>
            <a:endParaRPr lang="en-GB" sz="1600" b="1" i="1" dirty="0">
              <a:solidFill>
                <a:srgbClr val="1026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9466" y="183407"/>
            <a:ext cx="9004533" cy="430887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4185" y="897784"/>
            <a:ext cx="8628020" cy="88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</a:defRPr>
            </a:lvl1pPr>
            <a:lvl2pPr marL="1227138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GB" sz="1800" dirty="0" smtClean="0">
                <a:solidFill>
                  <a:srgbClr val="00549F"/>
                </a:solidFill>
              </a:rPr>
              <a:t>URL:</a:t>
            </a:r>
          </a:p>
          <a:p>
            <a:pPr marL="0" indent="0" algn="just">
              <a:buNone/>
            </a:pPr>
            <a:r>
              <a:rPr lang="en-GB" sz="1800" dirty="0">
                <a:solidFill>
                  <a:srgbClr val="00549F"/>
                </a:solidFill>
              </a:rPr>
              <a:t>	</a:t>
            </a:r>
            <a:r>
              <a:rPr lang="en-GB" sz="1800" i="1" dirty="0" smtClean="0">
                <a:solidFill>
                  <a:srgbClr val="3366FF"/>
                </a:solidFill>
              </a:rPr>
              <a:t>http://www.geoportal.org</a:t>
            </a:r>
          </a:p>
          <a:p>
            <a:pPr marL="0" indent="0" algn="just">
              <a:buNone/>
            </a:pPr>
            <a:endParaRPr lang="en-GB" sz="1800" dirty="0">
              <a:solidFill>
                <a:srgbClr val="00549F"/>
              </a:solidFill>
            </a:endParaRPr>
          </a:p>
          <a:p>
            <a:pPr marL="0" indent="0" algn="just">
              <a:buNone/>
            </a:pPr>
            <a:r>
              <a:rPr lang="en-GB" sz="1800" dirty="0" smtClean="0">
                <a:solidFill>
                  <a:srgbClr val="00549F"/>
                </a:solidFill>
              </a:rPr>
              <a:t>Contact:</a:t>
            </a:r>
          </a:p>
          <a:p>
            <a:pPr marL="0" indent="0" algn="just">
              <a:buNone/>
            </a:pPr>
            <a:endParaRPr lang="en-GB" sz="1800" dirty="0">
              <a:solidFill>
                <a:srgbClr val="00549F"/>
              </a:solidFill>
            </a:endParaRPr>
          </a:p>
          <a:p>
            <a:pPr marL="884238" lvl="1" indent="0" algn="just">
              <a:buNone/>
            </a:pPr>
            <a:r>
              <a:rPr lang="en-GB" sz="1800" dirty="0" smtClean="0">
                <a:solidFill>
                  <a:srgbClr val="00549F"/>
                </a:solidFill>
              </a:rPr>
              <a:t>Joost van Bemmelen – </a:t>
            </a:r>
            <a:r>
              <a:rPr lang="en-GB" sz="1800" i="1" dirty="0" smtClean="0">
                <a:solidFill>
                  <a:srgbClr val="3366FF"/>
                </a:solidFill>
              </a:rPr>
              <a:t>joost.van.bemmelen@esa.int</a:t>
            </a:r>
          </a:p>
          <a:p>
            <a:pPr marL="884238" lvl="1" indent="0" algn="just">
              <a:buNone/>
            </a:pPr>
            <a:r>
              <a:rPr lang="en-GB" sz="1800" dirty="0">
                <a:solidFill>
                  <a:srgbClr val="00549F"/>
                </a:solidFill>
              </a:rPr>
              <a:t/>
            </a:r>
            <a:br>
              <a:rPr lang="en-GB" sz="1800" dirty="0">
                <a:solidFill>
                  <a:srgbClr val="00549F"/>
                </a:solidFill>
              </a:rPr>
            </a:br>
            <a:r>
              <a:rPr lang="en-GB" sz="1800" dirty="0" smtClean="0">
                <a:solidFill>
                  <a:srgbClr val="00549F"/>
                </a:solidFill>
              </a:rPr>
              <a:t>Guido </a:t>
            </a:r>
            <a:r>
              <a:rPr lang="en-GB" sz="1800" dirty="0" err="1" smtClean="0">
                <a:solidFill>
                  <a:srgbClr val="00549F"/>
                </a:solidFill>
              </a:rPr>
              <a:t>Colangeli</a:t>
            </a:r>
            <a:r>
              <a:rPr lang="en-GB" sz="1800" dirty="0" smtClean="0">
                <a:solidFill>
                  <a:srgbClr val="00549F"/>
                </a:solidFill>
              </a:rPr>
              <a:t> – </a:t>
            </a:r>
            <a:r>
              <a:rPr lang="en-GB" sz="1800" i="1" dirty="0" err="1" smtClean="0">
                <a:solidFill>
                  <a:srgbClr val="3366FF"/>
                </a:solidFill>
              </a:rPr>
              <a:t>g.colangeli@rheagroup.com</a:t>
            </a:r>
            <a:endParaRPr lang="en-GB" sz="14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Short Introduction</a:t>
            </a:r>
          </a:p>
          <a:p>
            <a:pPr>
              <a:buFont typeface="Arial"/>
              <a:buChar char="•"/>
            </a:pPr>
            <a:r>
              <a:rPr lang="en-GB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FedEO</a:t>
            </a:r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/CWIC </a:t>
            </a:r>
            <a:r>
              <a:rPr lang="en-GB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GEOSS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0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eft-Right Arrow 48"/>
          <p:cNvSpPr/>
          <p:nvPr/>
        </p:nvSpPr>
        <p:spPr>
          <a:xfrm>
            <a:off x="4091988" y="2918926"/>
            <a:ext cx="1584176" cy="476981"/>
          </a:xfrm>
          <a:prstGeom prst="leftRightArrow">
            <a:avLst/>
          </a:prstGeom>
          <a:solidFill>
            <a:srgbClr val="436DB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9196" y="724609"/>
            <a:ext cx="4147669" cy="3944444"/>
            <a:chOff x="29195" y="1349328"/>
            <a:chExt cx="4147669" cy="32778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188" y="1599488"/>
              <a:ext cx="4074676" cy="300914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195" y="1524487"/>
              <a:ext cx="3985331" cy="3102656"/>
            </a:xfrm>
            <a:prstGeom prst="rect">
              <a:avLst/>
            </a:prstGeom>
            <a:noFill/>
            <a:ln>
              <a:solidFill>
                <a:srgbClr val="0098D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4571" y="1349328"/>
              <a:ext cx="1415602" cy="288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00549F"/>
                  </a:solidFill>
                  <a:latin typeface="Arial"/>
                  <a:cs typeface="Arial"/>
                </a:rPr>
                <a:t>Data Providers</a:t>
              </a:r>
              <a:endParaRPr lang="en-US" sz="1400" i="1" dirty="0">
                <a:solidFill>
                  <a:srgbClr val="00549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647343" y="4406865"/>
            <a:ext cx="150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i="1" dirty="0">
                <a:solidFill>
                  <a:srgbClr val="267D70"/>
                </a:solidFill>
              </a:rPr>
              <a:t>&gt; 200 million data resources spanning all SBAs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72513" y="2820586"/>
            <a:ext cx="2703899" cy="1860874"/>
            <a:chOff x="3772512" y="2162523"/>
            <a:chExt cx="2703899" cy="2205642"/>
          </a:xfrm>
          <a:noFill/>
        </p:grpSpPr>
        <p:sp>
          <p:nvSpPr>
            <p:cNvPr id="13" name="Oval 12"/>
            <p:cNvSpPr/>
            <p:nvPr/>
          </p:nvSpPr>
          <p:spPr>
            <a:xfrm>
              <a:off x="3772512" y="2335467"/>
              <a:ext cx="2703899" cy="2032698"/>
            </a:xfrm>
            <a:prstGeom prst="ellipse">
              <a:avLst/>
            </a:prstGeom>
            <a:grpFill/>
            <a:ln w="762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5749" y="2162523"/>
              <a:ext cx="547375" cy="41036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00549F"/>
                  </a:solidFill>
                  <a:latin typeface="Arial"/>
                  <a:cs typeface="Arial"/>
                </a:rPr>
                <a:t>GCI</a:t>
              </a:r>
              <a:endParaRPr lang="en-US" sz="1400" i="1" dirty="0">
                <a:solidFill>
                  <a:srgbClr val="00549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430105">
            <a:off x="5792899" y="3101720"/>
            <a:ext cx="719667" cy="215444"/>
            <a:chOff x="5830978" y="2464829"/>
            <a:chExt cx="719667" cy="287259"/>
          </a:xfrm>
        </p:grpSpPr>
        <p:sp>
          <p:nvSpPr>
            <p:cNvPr id="19" name="Left-Right Arrow 18"/>
            <p:cNvSpPr/>
            <p:nvPr/>
          </p:nvSpPr>
          <p:spPr>
            <a:xfrm rot="20124944">
              <a:off x="5830978" y="2490280"/>
              <a:ext cx="719667" cy="217685"/>
            </a:xfrm>
            <a:prstGeom prst="leftRightArrow">
              <a:avLst/>
            </a:prstGeom>
            <a:solidFill>
              <a:srgbClr val="436DB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20227644">
              <a:off x="5982650" y="2464829"/>
              <a:ext cx="392081" cy="2872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i="1" dirty="0">
                  <a:solidFill>
                    <a:schemeClr val="bg1"/>
                  </a:solidFill>
                  <a:latin typeface="Arial"/>
                  <a:cs typeface="Arial"/>
                </a:rPr>
                <a:t>GUI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95521" y="3076195"/>
            <a:ext cx="2378740" cy="652690"/>
            <a:chOff x="4002820" y="2503333"/>
            <a:chExt cx="2378740" cy="70830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8162" y="3029007"/>
              <a:ext cx="533398" cy="18263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002820" y="2503333"/>
              <a:ext cx="2041206" cy="593524"/>
              <a:chOff x="4002820" y="2503333"/>
              <a:chExt cx="2041206" cy="59352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5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0133" y="2503333"/>
                <a:ext cx="632647" cy="267248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65000"/>
                  </a:schemeClr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perspectiveHeroicExtremeRightFacing"/>
                <a:lightRig rig="threePt" dir="t"/>
              </a:scene3d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02820" y="2739645"/>
                <a:ext cx="2041206" cy="357212"/>
              </a:xfrm>
              <a:prstGeom prst="rect">
                <a:avLst/>
              </a:prstGeom>
            </p:spPr>
          </p:pic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8611" y="3611486"/>
            <a:ext cx="2367775" cy="93971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59864" y="4177912"/>
            <a:ext cx="1118053" cy="215444"/>
            <a:chOff x="3761749" y="3711760"/>
            <a:chExt cx="880505" cy="287258"/>
          </a:xfrm>
        </p:grpSpPr>
        <p:sp>
          <p:nvSpPr>
            <p:cNvPr id="28" name="Left-Right Arrow 27"/>
            <p:cNvSpPr/>
            <p:nvPr/>
          </p:nvSpPr>
          <p:spPr>
            <a:xfrm>
              <a:off x="3793636" y="3759325"/>
              <a:ext cx="848618" cy="217685"/>
            </a:xfrm>
            <a:prstGeom prst="leftRightArrow">
              <a:avLst/>
            </a:prstGeom>
            <a:solidFill>
              <a:srgbClr val="436DB2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61749" y="3711760"/>
              <a:ext cx="875999" cy="2872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i="1" dirty="0" smtClean="0">
                  <a:solidFill>
                    <a:schemeClr val="bg1"/>
                  </a:solidFill>
                  <a:latin typeface="Arial"/>
                  <a:cs typeface="Arial"/>
                </a:rPr>
                <a:t>Discovery &amp; Access</a:t>
              </a:r>
              <a:endParaRPr lang="en-US" sz="800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9" name="Picture 3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1709752"/>
            <a:ext cx="1323880" cy="902552"/>
          </a:xfrm>
          <a:prstGeom prst="rect">
            <a:avLst/>
          </a:prstGeom>
        </p:spPr>
      </p:pic>
      <p:sp>
        <p:nvSpPr>
          <p:cNvPr id="41" name="Left-Right Arrow 40"/>
          <p:cNvSpPr/>
          <p:nvPr/>
        </p:nvSpPr>
        <p:spPr>
          <a:xfrm>
            <a:off x="5508104" y="2069442"/>
            <a:ext cx="360040" cy="103910"/>
          </a:xfrm>
          <a:prstGeom prst="leftRightArrow">
            <a:avLst>
              <a:gd name="adj1" fmla="val 21215"/>
              <a:gd name="adj2" fmla="val 53536"/>
            </a:avLst>
          </a:prstGeom>
          <a:solidFill>
            <a:srgbClr val="2A8A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729827" y="977000"/>
            <a:ext cx="3414173" cy="2449510"/>
            <a:chOff x="5729827" y="2132856"/>
            <a:chExt cx="3414173" cy="2435824"/>
          </a:xfrm>
        </p:grpSpPr>
        <p:grpSp>
          <p:nvGrpSpPr>
            <p:cNvPr id="30" name="Group 29"/>
            <p:cNvGrpSpPr/>
            <p:nvPr/>
          </p:nvGrpSpPr>
          <p:grpSpPr>
            <a:xfrm>
              <a:off x="5729827" y="2204864"/>
              <a:ext cx="3414173" cy="2363816"/>
              <a:chOff x="5729827" y="606605"/>
              <a:chExt cx="3414173" cy="236381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729827" y="606605"/>
                <a:ext cx="3414173" cy="2363816"/>
                <a:chOff x="5729827" y="606605"/>
                <a:chExt cx="3414173" cy="2363816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950993" y="856257"/>
                  <a:ext cx="3193007" cy="2099568"/>
                </a:xfrm>
                <a:prstGeom prst="rect">
                  <a:avLst/>
                </a:prstGeom>
              </p:spPr>
            </p:pic>
            <p:sp>
              <p:nvSpPr>
                <p:cNvPr id="36" name="Rectangle 35"/>
                <p:cNvSpPr/>
                <p:nvPr/>
              </p:nvSpPr>
              <p:spPr>
                <a:xfrm>
                  <a:off x="5729827" y="780922"/>
                  <a:ext cx="3392276" cy="2189499"/>
                </a:xfrm>
                <a:prstGeom prst="rect">
                  <a:avLst/>
                </a:prstGeom>
                <a:noFill/>
                <a:ln>
                  <a:solidFill>
                    <a:srgbClr val="0098D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899318" y="606605"/>
                  <a:ext cx="697018" cy="410369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rgbClr val="00549F"/>
                      </a:solidFill>
                      <a:latin typeface="Arial"/>
                      <a:cs typeface="Arial"/>
                    </a:rPr>
                    <a:t>Users</a:t>
                  </a:r>
                  <a:endParaRPr lang="en-US" sz="1400" i="1" dirty="0">
                    <a:solidFill>
                      <a:srgbClr val="00549F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2" name="Oval 31"/>
              <p:cNvSpPr/>
              <p:nvPr/>
            </p:nvSpPr>
            <p:spPr>
              <a:xfrm>
                <a:off x="6984690" y="1432935"/>
                <a:ext cx="1009442" cy="9932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97575" y="1789060"/>
                <a:ext cx="570142" cy="16782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64608" y="1936114"/>
                <a:ext cx="456630" cy="151261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97157" y="2132856"/>
              <a:ext cx="387211" cy="394928"/>
            </a:xfrm>
            <a:prstGeom prst="rect">
              <a:avLst/>
            </a:prstGeom>
          </p:spPr>
        </p:pic>
      </p:grpSp>
      <p:sp>
        <p:nvSpPr>
          <p:cNvPr id="53" name="Left-Right Arrow 52"/>
          <p:cNvSpPr/>
          <p:nvPr/>
        </p:nvSpPr>
        <p:spPr>
          <a:xfrm rot="5400000">
            <a:off x="4866539" y="2561937"/>
            <a:ext cx="270030" cy="138546"/>
          </a:xfrm>
          <a:prstGeom prst="leftRightArrow">
            <a:avLst>
              <a:gd name="adj1" fmla="val 21215"/>
              <a:gd name="adj2" fmla="val 53536"/>
            </a:avLst>
          </a:prstGeom>
          <a:solidFill>
            <a:srgbClr val="2A8A7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77999" y="3267771"/>
            <a:ext cx="926989" cy="980750"/>
            <a:chOff x="5977998" y="2758770"/>
            <a:chExt cx="926989" cy="1307667"/>
          </a:xfrm>
        </p:grpSpPr>
        <p:sp>
          <p:nvSpPr>
            <p:cNvPr id="16" name="Left-Up Arrow 15"/>
            <p:cNvSpPr/>
            <p:nvPr/>
          </p:nvSpPr>
          <p:spPr>
            <a:xfrm>
              <a:off x="5977998" y="2758770"/>
              <a:ext cx="926989" cy="1226119"/>
            </a:xfrm>
            <a:prstGeom prst="leftUpArrow">
              <a:avLst>
                <a:gd name="adj1" fmla="val 4545"/>
                <a:gd name="adj2" fmla="val 5680"/>
                <a:gd name="adj3" fmla="val 833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90097" y="3779178"/>
              <a:ext cx="437667" cy="2872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rgbClr val="00549F"/>
                  </a:solidFill>
                  <a:latin typeface="Arial"/>
                  <a:cs typeface="Arial"/>
                </a:rPr>
                <a:t>M2M</a:t>
              </a:r>
              <a:endParaRPr lang="en-US" sz="800" i="1" dirty="0">
                <a:solidFill>
                  <a:srgbClr val="00549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dirty="0" smtClean="0"/>
              <a:t>Linking of Users with Resource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4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GEOSS Portal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549F"/>
                </a:solidFill>
              </a:rPr>
              <a:t>Enhanced during 2016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549F"/>
                </a:solidFill>
              </a:rPr>
              <a:t>Accessible from </a:t>
            </a:r>
            <a:r>
              <a:rPr lang="en-US" sz="2000" i="1" dirty="0" smtClean="0">
                <a:solidFill>
                  <a:srgbClr val="0000FF"/>
                </a:solidFill>
              </a:rPr>
              <a:t>www.geoportal.org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549F"/>
                </a:solidFill>
              </a:rPr>
              <a:t>Coordinated with </a:t>
            </a:r>
            <a:r>
              <a:rPr lang="en-US" sz="2000" i="1" dirty="0" smtClean="0">
                <a:solidFill>
                  <a:srgbClr val="00549F"/>
                </a:solidFill>
              </a:rPr>
              <a:t>ESA</a:t>
            </a:r>
            <a:r>
              <a:rPr lang="en-US" sz="2000" dirty="0" smtClean="0">
                <a:solidFill>
                  <a:srgbClr val="00549F"/>
                </a:solidFill>
              </a:rPr>
              <a:t>, </a:t>
            </a:r>
            <a:r>
              <a:rPr lang="en-US" sz="2000" i="1" dirty="0" smtClean="0">
                <a:solidFill>
                  <a:srgbClr val="00549F"/>
                </a:solidFill>
              </a:rPr>
              <a:t>CNR-IIA</a:t>
            </a:r>
            <a:r>
              <a:rPr lang="en-US" sz="2000" dirty="0" smtClean="0">
                <a:solidFill>
                  <a:srgbClr val="00549F"/>
                </a:solidFill>
              </a:rPr>
              <a:t>, </a:t>
            </a:r>
            <a:r>
              <a:rPr lang="en-US" sz="2000" i="1" dirty="0" smtClean="0">
                <a:solidFill>
                  <a:srgbClr val="00549F"/>
                </a:solidFill>
              </a:rPr>
              <a:t>DG-RTD</a:t>
            </a:r>
            <a:r>
              <a:rPr lang="en-US" sz="2000" dirty="0" smtClean="0">
                <a:solidFill>
                  <a:srgbClr val="00549F"/>
                </a:solidFill>
              </a:rPr>
              <a:t>, </a:t>
            </a:r>
            <a:r>
              <a:rPr lang="en-US" sz="2000" i="1" dirty="0" smtClean="0">
                <a:solidFill>
                  <a:srgbClr val="00549F"/>
                </a:solidFill>
              </a:rPr>
              <a:t>DG-JRC </a:t>
            </a:r>
            <a:r>
              <a:rPr lang="en-US" sz="2000" dirty="0" smtClean="0">
                <a:solidFill>
                  <a:srgbClr val="00549F"/>
                </a:solidFill>
              </a:rPr>
              <a:t>and </a:t>
            </a:r>
            <a:r>
              <a:rPr lang="en-US" sz="2000" i="1" dirty="0" err="1" smtClean="0">
                <a:solidFill>
                  <a:srgbClr val="00549F"/>
                </a:solidFill>
              </a:rPr>
              <a:t>GeoSec</a:t>
            </a:r>
            <a:endParaRPr lang="en-US" sz="2000" i="1" dirty="0" smtClean="0">
              <a:solidFill>
                <a:srgbClr val="00549F"/>
              </a:solidFill>
            </a:endParaRPr>
          </a:p>
          <a:p>
            <a:pPr marL="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i="1" dirty="0">
                <a:solidFill>
                  <a:srgbClr val="00549F"/>
                </a:solidFill>
              </a:rPr>
              <a:t>Focus </a:t>
            </a:r>
            <a:r>
              <a:rPr lang="en-US" sz="2000" i="1" dirty="0" smtClean="0">
                <a:solidFill>
                  <a:srgbClr val="00549F"/>
                </a:solidFill>
              </a:rPr>
              <a:t>on</a:t>
            </a:r>
            <a:r>
              <a:rPr lang="en-US" sz="2000" b="1" i="1" dirty="0" smtClean="0">
                <a:solidFill>
                  <a:srgbClr val="800000"/>
                </a:solidFill>
              </a:rPr>
              <a:t> engagement, delivery and advocating</a:t>
            </a:r>
            <a:endParaRPr lang="en-US" sz="2000" b="1" i="1" dirty="0">
              <a:solidFill>
                <a:srgbClr val="800000"/>
              </a:solidFill>
            </a:endParaRPr>
          </a:p>
          <a:p>
            <a:pPr marL="0" lvl="1" indent="-342900">
              <a:lnSpc>
                <a:spcPct val="150000"/>
              </a:lnSpc>
              <a:buFont typeface="Arial"/>
              <a:buChar char="•"/>
            </a:pPr>
            <a:r>
              <a:rPr lang="en-US" sz="2000" i="1" dirty="0" smtClean="0">
                <a:solidFill>
                  <a:srgbClr val="00549F"/>
                </a:solidFill>
              </a:rPr>
              <a:t>Structured </a:t>
            </a:r>
            <a:r>
              <a:rPr lang="en-US" sz="2000" i="1" dirty="0">
                <a:solidFill>
                  <a:srgbClr val="00549F"/>
                </a:solidFill>
              </a:rPr>
              <a:t>in </a:t>
            </a:r>
            <a:r>
              <a:rPr lang="en-US" sz="2000" b="1" i="1" dirty="0">
                <a:solidFill>
                  <a:srgbClr val="800000"/>
                </a:solidFill>
              </a:rPr>
              <a:t>3 phases</a:t>
            </a:r>
          </a:p>
          <a:p>
            <a:pPr marL="633038" indent="-282575">
              <a:buFont typeface="Arial"/>
              <a:buChar char="•"/>
            </a:pPr>
            <a:r>
              <a:rPr lang="en-US" sz="2000" i="1" dirty="0">
                <a:solidFill>
                  <a:srgbClr val="00549F"/>
                </a:solidFill>
              </a:rPr>
              <a:t>1</a:t>
            </a:r>
            <a:r>
              <a:rPr lang="en-US" sz="2000" i="1" baseline="30000" dirty="0">
                <a:solidFill>
                  <a:srgbClr val="00549F"/>
                </a:solidFill>
              </a:rPr>
              <a:t>st</a:t>
            </a:r>
            <a:r>
              <a:rPr lang="en-US" sz="2000" i="1" dirty="0">
                <a:solidFill>
                  <a:srgbClr val="00549F"/>
                </a:solidFill>
              </a:rPr>
              <a:t> </a:t>
            </a:r>
            <a:r>
              <a:rPr lang="en-US" sz="2000" i="1" dirty="0" smtClean="0">
                <a:solidFill>
                  <a:srgbClr val="00549F"/>
                </a:solidFill>
              </a:rPr>
              <a:t>phase </a:t>
            </a:r>
            <a:r>
              <a:rPr lang="en-US" sz="2000" dirty="0" smtClean="0">
                <a:solidFill>
                  <a:srgbClr val="00549F"/>
                </a:solidFill>
              </a:rPr>
              <a:t>– </a:t>
            </a:r>
            <a:r>
              <a:rPr lang="en-US" sz="2000" b="1" i="1" dirty="0">
                <a:solidFill>
                  <a:srgbClr val="800000"/>
                </a:solidFill>
              </a:rPr>
              <a:t>2016</a:t>
            </a:r>
            <a:r>
              <a:rPr lang="en-US" sz="2000" dirty="0">
                <a:solidFill>
                  <a:srgbClr val="00549F"/>
                </a:solidFill>
              </a:rPr>
              <a:t>: </a:t>
            </a:r>
            <a:r>
              <a:rPr lang="en-US" sz="2000" i="1" dirty="0">
                <a:solidFill>
                  <a:srgbClr val="00549F"/>
                </a:solidFill>
              </a:rPr>
              <a:t>interface </a:t>
            </a:r>
            <a:r>
              <a:rPr lang="en-US" sz="2000" i="1" dirty="0" smtClean="0">
                <a:solidFill>
                  <a:srgbClr val="00549F"/>
                </a:solidFill>
              </a:rPr>
              <a:t>restyling: </a:t>
            </a:r>
            <a:r>
              <a:rPr lang="en-US" sz="2000" i="1" u="sng" dirty="0" smtClean="0">
                <a:solidFill>
                  <a:srgbClr val="00549F"/>
                </a:solidFill>
              </a:rPr>
              <a:t>completed </a:t>
            </a:r>
            <a:endParaRPr lang="en-US" sz="2000" i="1" u="sng" dirty="0">
              <a:solidFill>
                <a:srgbClr val="00549F"/>
              </a:solidFill>
            </a:endParaRPr>
          </a:p>
          <a:p>
            <a:pPr marL="633038" indent="-282575">
              <a:buFont typeface="Arial"/>
              <a:buChar char="•"/>
            </a:pPr>
            <a:r>
              <a:rPr lang="en-US" sz="2000" i="1" dirty="0">
                <a:solidFill>
                  <a:srgbClr val="00549F"/>
                </a:solidFill>
              </a:rPr>
              <a:t>2</a:t>
            </a:r>
            <a:r>
              <a:rPr lang="en-US" sz="2000" i="1" baseline="30000" dirty="0">
                <a:solidFill>
                  <a:srgbClr val="00549F"/>
                </a:solidFill>
              </a:rPr>
              <a:t>nd</a:t>
            </a:r>
            <a:r>
              <a:rPr lang="en-US" sz="2000" i="1" dirty="0">
                <a:solidFill>
                  <a:srgbClr val="00549F"/>
                </a:solidFill>
              </a:rPr>
              <a:t> </a:t>
            </a:r>
            <a:r>
              <a:rPr lang="en-US" sz="2000" i="1" dirty="0" smtClean="0">
                <a:solidFill>
                  <a:srgbClr val="00549F"/>
                </a:solidFill>
              </a:rPr>
              <a:t>phase </a:t>
            </a:r>
            <a:r>
              <a:rPr lang="en-US" sz="2000" dirty="0" smtClean="0">
                <a:solidFill>
                  <a:srgbClr val="00549F"/>
                </a:solidFill>
              </a:rPr>
              <a:t>– </a:t>
            </a:r>
            <a:r>
              <a:rPr lang="en-US" sz="2000" b="1" i="1" dirty="0">
                <a:solidFill>
                  <a:srgbClr val="800000"/>
                </a:solidFill>
              </a:rPr>
              <a:t>2017/18</a:t>
            </a:r>
            <a:r>
              <a:rPr lang="en-US" sz="2000" dirty="0">
                <a:solidFill>
                  <a:srgbClr val="00549F"/>
                </a:solidFill>
              </a:rPr>
              <a:t>: deployment of </a:t>
            </a:r>
            <a:r>
              <a:rPr lang="en-US" sz="2000" i="1" dirty="0">
                <a:solidFill>
                  <a:srgbClr val="00549F"/>
                </a:solidFill>
              </a:rPr>
              <a:t>major upgrades</a:t>
            </a:r>
          </a:p>
          <a:p>
            <a:pPr marL="633038" indent="-282575">
              <a:buFont typeface="Arial"/>
              <a:buChar char="•"/>
            </a:pPr>
            <a:r>
              <a:rPr lang="en-US" sz="2000" i="1" dirty="0">
                <a:solidFill>
                  <a:srgbClr val="00549F"/>
                </a:solidFill>
              </a:rPr>
              <a:t>3</a:t>
            </a:r>
            <a:r>
              <a:rPr lang="en-US" sz="2000" i="1" baseline="30000" dirty="0">
                <a:solidFill>
                  <a:srgbClr val="00549F"/>
                </a:solidFill>
              </a:rPr>
              <a:t>rd</a:t>
            </a:r>
            <a:r>
              <a:rPr lang="en-US" sz="2000" i="1" dirty="0">
                <a:solidFill>
                  <a:srgbClr val="00549F"/>
                </a:solidFill>
              </a:rPr>
              <a:t> phase </a:t>
            </a:r>
            <a:r>
              <a:rPr lang="en-US" sz="2000" dirty="0">
                <a:solidFill>
                  <a:srgbClr val="00549F"/>
                </a:solidFill>
              </a:rPr>
              <a:t>– </a:t>
            </a:r>
            <a:r>
              <a:rPr lang="en-US" sz="2000" b="1" i="1" dirty="0">
                <a:solidFill>
                  <a:srgbClr val="800000"/>
                </a:solidFill>
              </a:rPr>
              <a:t>2019 onwards</a:t>
            </a:r>
            <a:r>
              <a:rPr lang="en-US" sz="2000" b="1" i="1" dirty="0">
                <a:solidFill>
                  <a:srgbClr val="00549F"/>
                </a:solidFill>
              </a:rPr>
              <a:t> </a:t>
            </a:r>
            <a:r>
              <a:rPr lang="en-US" sz="2000" dirty="0">
                <a:solidFill>
                  <a:srgbClr val="00549F"/>
                </a:solidFill>
              </a:rPr>
              <a:t>– operations and </a:t>
            </a:r>
            <a:r>
              <a:rPr lang="en-US" sz="2000" dirty="0" smtClean="0">
                <a:solidFill>
                  <a:srgbClr val="00549F"/>
                </a:solidFill>
              </a:rPr>
              <a:t>evolutions</a:t>
            </a:r>
            <a:endParaRPr lang="en-US" sz="2000" dirty="0">
              <a:solidFill>
                <a:srgbClr val="00549F"/>
              </a:solidFill>
            </a:endParaRPr>
          </a:p>
          <a:p>
            <a:pPr marL="0" lvl="1" indent="-342900">
              <a:buFont typeface="Arial"/>
              <a:buChar char="•"/>
            </a:pPr>
            <a:endParaRPr lang="en-US" b="1" i="1" dirty="0">
              <a:solidFill>
                <a:srgbClr val="800000"/>
              </a:solidFill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313" y="181418"/>
            <a:ext cx="2054195" cy="963786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0214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GEOSS Portal Enhancements (phase 1/2)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17679" y="2133113"/>
            <a:ext cx="960599" cy="854875"/>
            <a:chOff x="3647018" y="822310"/>
            <a:chExt cx="806278" cy="724608"/>
          </a:xfrm>
        </p:grpSpPr>
        <p:sp>
          <p:nvSpPr>
            <p:cNvPr id="5" name="Oval 4"/>
            <p:cNvSpPr/>
            <p:nvPr/>
          </p:nvSpPr>
          <p:spPr>
            <a:xfrm>
              <a:off x="3663299" y="822310"/>
              <a:ext cx="781504" cy="7246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647018" y="822310"/>
              <a:ext cx="806278" cy="723124"/>
              <a:chOff x="548065" y="2002850"/>
              <a:chExt cx="1324638" cy="131746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8065" y="2002850"/>
                <a:ext cx="1324638" cy="1317466"/>
              </a:xfrm>
              <a:prstGeom prst="donut">
                <a:avLst>
                  <a:gd name="adj" fmla="val 19168"/>
                </a:avLst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0404" y="2427088"/>
                <a:ext cx="786209" cy="25917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2840" y="2654182"/>
                <a:ext cx="629679" cy="233590"/>
              </a:xfrm>
              <a:prstGeom prst="rect">
                <a:avLst/>
              </a:prstGeom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1359488" y="1134157"/>
            <a:ext cx="2100291" cy="2332156"/>
            <a:chOff x="-521002" y="1687793"/>
            <a:chExt cx="2100291" cy="2332156"/>
          </a:xfrm>
        </p:grpSpPr>
        <p:sp>
          <p:nvSpPr>
            <p:cNvPr id="32" name="Block Arc 31"/>
            <p:cNvSpPr/>
            <p:nvPr/>
          </p:nvSpPr>
          <p:spPr>
            <a:xfrm>
              <a:off x="-521002" y="1935681"/>
              <a:ext cx="2100291" cy="2084268"/>
            </a:xfrm>
            <a:prstGeom prst="blockArc">
              <a:avLst>
                <a:gd name="adj1" fmla="val 16241720"/>
                <a:gd name="adj2" fmla="val 21530253"/>
                <a:gd name="adj3" fmla="val 34603"/>
              </a:avLst>
            </a:prstGeom>
            <a:solidFill>
              <a:srgbClr val="42BBF1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2845592">
              <a:off x="136584" y="2297197"/>
              <a:ext cx="16343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262626"/>
                  </a:solidFill>
                </a:rPr>
                <a:t>Improve </a:t>
              </a:r>
              <a:r>
                <a:rPr lang="en-US" sz="1050" b="1" i="1" dirty="0" smtClean="0">
                  <a:solidFill>
                    <a:srgbClr val="262626"/>
                  </a:solidFill>
                </a:rPr>
                <a:t>User </a:t>
              </a:r>
              <a:r>
                <a:rPr lang="en-US" sz="1050" dirty="0" smtClean="0">
                  <a:solidFill>
                    <a:srgbClr val="262626"/>
                  </a:solidFill>
                </a:rPr>
                <a:t>Experience</a:t>
              </a:r>
              <a:endParaRPr lang="en-US" sz="105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>
            <a:off x="805960" y="1237742"/>
            <a:ext cx="2100291" cy="2364727"/>
            <a:chOff x="-618725" y="1663382"/>
            <a:chExt cx="2100291" cy="2364727"/>
          </a:xfrm>
        </p:grpSpPr>
        <p:sp>
          <p:nvSpPr>
            <p:cNvPr id="38" name="Block Arc 37"/>
            <p:cNvSpPr/>
            <p:nvPr/>
          </p:nvSpPr>
          <p:spPr>
            <a:xfrm>
              <a:off x="-618725" y="1943841"/>
              <a:ext cx="2100291" cy="2084268"/>
            </a:xfrm>
            <a:prstGeom prst="blockArc">
              <a:avLst>
                <a:gd name="adj1" fmla="val 16241720"/>
                <a:gd name="adj2" fmla="val 21530253"/>
                <a:gd name="adj3" fmla="val 34603"/>
              </a:avLst>
            </a:prstGeom>
            <a:solidFill>
              <a:srgbClr val="329658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2845592">
              <a:off x="38880" y="2272786"/>
              <a:ext cx="16343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262626"/>
                  </a:solidFill>
                </a:rPr>
                <a:t>Better Respond to </a:t>
              </a:r>
              <a:r>
                <a:rPr lang="en-US" sz="1050" b="1" i="1" dirty="0" smtClean="0">
                  <a:solidFill>
                    <a:srgbClr val="262626"/>
                  </a:solidFill>
                </a:rPr>
                <a:t>User</a:t>
              </a:r>
              <a:r>
                <a:rPr lang="en-US" sz="1050" dirty="0" smtClean="0">
                  <a:solidFill>
                    <a:srgbClr val="262626"/>
                  </a:solidFill>
                </a:rPr>
                <a:t> Needs</a:t>
              </a:r>
              <a:endParaRPr lang="en-US" sz="105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1487475" y="1504429"/>
            <a:ext cx="2100291" cy="2364718"/>
            <a:chOff x="-521002" y="1655231"/>
            <a:chExt cx="2100291" cy="2364718"/>
          </a:xfrm>
        </p:grpSpPr>
        <p:sp>
          <p:nvSpPr>
            <p:cNvPr id="41" name="Block Arc 40"/>
            <p:cNvSpPr/>
            <p:nvPr/>
          </p:nvSpPr>
          <p:spPr>
            <a:xfrm>
              <a:off x="-521002" y="1935681"/>
              <a:ext cx="2100291" cy="2084268"/>
            </a:xfrm>
            <a:prstGeom prst="blockArc">
              <a:avLst>
                <a:gd name="adj1" fmla="val 16241720"/>
                <a:gd name="adj2" fmla="val 21530253"/>
                <a:gd name="adj3" fmla="val 34603"/>
              </a:avLst>
            </a:prstGeom>
            <a:solidFill>
              <a:srgbClr val="D02D80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3693260">
              <a:off x="177294" y="2103052"/>
              <a:ext cx="16343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rgbClr val="262626"/>
                  </a:solidFill>
                </a:rPr>
                <a:t>Serve Comprehensive Community of </a:t>
              </a:r>
            </a:p>
            <a:p>
              <a:pPr algn="ctr"/>
              <a:r>
                <a:rPr lang="en-US" sz="1050" b="1" i="1" dirty="0" smtClean="0">
                  <a:solidFill>
                    <a:srgbClr val="262626"/>
                  </a:solidFill>
                </a:rPr>
                <a:t>Users</a:t>
              </a:r>
              <a:endParaRPr lang="en-US" sz="1050" b="1" i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10800000">
            <a:off x="933905" y="1628500"/>
            <a:ext cx="2100291" cy="2348440"/>
            <a:chOff x="-553566" y="1671509"/>
            <a:chExt cx="2100291" cy="2348440"/>
          </a:xfrm>
        </p:grpSpPr>
        <p:sp>
          <p:nvSpPr>
            <p:cNvPr id="44" name="Block Arc 43"/>
            <p:cNvSpPr/>
            <p:nvPr/>
          </p:nvSpPr>
          <p:spPr>
            <a:xfrm>
              <a:off x="-553566" y="1935681"/>
              <a:ext cx="2100291" cy="2084268"/>
            </a:xfrm>
            <a:prstGeom prst="blockArc">
              <a:avLst>
                <a:gd name="adj1" fmla="val 16241720"/>
                <a:gd name="adj2" fmla="val 21530253"/>
                <a:gd name="adj3" fmla="val 34603"/>
              </a:avLst>
            </a:prstGeom>
            <a:solidFill>
              <a:srgbClr val="B3E065"/>
            </a:soli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3682884">
              <a:off x="217994" y="2200121"/>
              <a:ext cx="163430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Raise </a:t>
              </a:r>
              <a:r>
                <a:rPr lang="en-US" sz="105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User </a:t>
              </a:r>
            </a:p>
            <a:p>
              <a:pPr algn="ctr"/>
              <a:r>
                <a:rPr 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Interest and</a:t>
              </a:r>
            </a:p>
            <a:p>
              <a:pPr algn="ctr"/>
              <a:r>
                <a:rPr 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Awareness</a:t>
              </a:r>
              <a:endPara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26825" y="569903"/>
            <a:ext cx="3590934" cy="3600000"/>
            <a:chOff x="626825" y="659465"/>
            <a:chExt cx="3590934" cy="3600000"/>
          </a:xfrm>
        </p:grpSpPr>
        <p:sp>
          <p:nvSpPr>
            <p:cNvPr id="47" name="Block Arc 46"/>
            <p:cNvSpPr>
              <a:spLocks noChangeAspect="1"/>
            </p:cNvSpPr>
            <p:nvPr/>
          </p:nvSpPr>
          <p:spPr>
            <a:xfrm>
              <a:off x="626825" y="659465"/>
              <a:ext cx="3590934" cy="3600000"/>
            </a:xfrm>
            <a:prstGeom prst="blockArc">
              <a:avLst>
                <a:gd name="adj1" fmla="val 16214907"/>
                <a:gd name="adj2" fmla="val 71630"/>
                <a:gd name="adj3" fmla="val 18070"/>
              </a:avLst>
            </a:prstGeom>
            <a:solidFill>
              <a:srgbClr val="A4E1F9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351650" y="743234"/>
              <a:ext cx="1813912" cy="1867272"/>
              <a:chOff x="2351650" y="718808"/>
              <a:chExt cx="1813912" cy="1867272"/>
            </a:xfrm>
          </p:grpSpPr>
          <p:sp>
            <p:nvSpPr>
              <p:cNvPr id="52" name="TextBox 51"/>
              <p:cNvSpPr txBox="1"/>
              <p:nvPr/>
            </p:nvSpPr>
            <p:spPr>
              <a:xfrm rot="871286">
                <a:off x="2435330" y="718808"/>
                <a:ext cx="9128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Usability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2745671">
                <a:off x="3190140" y="1180596"/>
                <a:ext cx="9128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Integrity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4507518">
                <a:off x="3570716" y="1895826"/>
                <a:ext cx="9588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Desirability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V="1">
                <a:off x="3036467" y="908681"/>
                <a:ext cx="335880" cy="548678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3451641" y="1588590"/>
                <a:ext cx="548701" cy="308419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 rot="871286">
                <a:off x="2351650" y="876578"/>
                <a:ext cx="9128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Is it easy and intuitive enough for the user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2745671">
                <a:off x="2930437" y="1234392"/>
                <a:ext cx="1000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Are we providing appropriate, verifiable information?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4507518">
                <a:off x="3283516" y="1845040"/>
                <a:ext cx="958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Is it pleasant</a:t>
                </a:r>
              </a:p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and appealing enough for users?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636303" y="897805"/>
            <a:ext cx="3600000" cy="3590934"/>
            <a:chOff x="636303" y="1019935"/>
            <a:chExt cx="3600000" cy="3590934"/>
          </a:xfrm>
        </p:grpSpPr>
        <p:sp>
          <p:nvSpPr>
            <p:cNvPr id="49" name="Block Arc 48"/>
            <p:cNvSpPr>
              <a:spLocks noChangeAspect="1"/>
            </p:cNvSpPr>
            <p:nvPr/>
          </p:nvSpPr>
          <p:spPr>
            <a:xfrm rot="5400000">
              <a:off x="640836" y="1015402"/>
              <a:ext cx="3590934" cy="3600000"/>
            </a:xfrm>
            <a:prstGeom prst="blockArc">
              <a:avLst>
                <a:gd name="adj1" fmla="val 16214907"/>
                <a:gd name="adj2" fmla="val 71630"/>
                <a:gd name="adj3" fmla="val 18070"/>
              </a:avLst>
            </a:prstGeom>
            <a:solidFill>
              <a:srgbClr val="EBA0C7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5400000">
              <a:off x="2321621" y="2703093"/>
              <a:ext cx="1822057" cy="1901320"/>
              <a:chOff x="2504049" y="2660968"/>
              <a:chExt cx="1822057" cy="1901320"/>
            </a:xfrm>
          </p:grpSpPr>
          <p:sp>
            <p:nvSpPr>
              <p:cNvPr id="89" name="TextBox 88"/>
              <p:cNvSpPr txBox="1"/>
              <p:nvPr/>
            </p:nvSpPr>
            <p:spPr>
              <a:xfrm rot="906198">
                <a:off x="2520178" y="2695016"/>
                <a:ext cx="104801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Accessibility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2745671">
                <a:off x="3187736" y="3156804"/>
                <a:ext cx="122250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Customizability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4507518">
                <a:off x="3679445" y="3912739"/>
                <a:ext cx="106249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rgbClr val="262626"/>
                    </a:solidFill>
                  </a:rPr>
                  <a:t>Adaptability</a:t>
                </a:r>
                <a:endParaRPr lang="en-US" sz="900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3188867" y="2884889"/>
                <a:ext cx="335880" cy="548678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3604041" y="3564798"/>
                <a:ext cx="548701" cy="308419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 rot="1025612">
                <a:off x="2504049" y="2823349"/>
                <a:ext cx="912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Is access well supported in diverse conditions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2745671">
                <a:off x="3082837" y="3210600"/>
                <a:ext cx="1000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Can the portal be easily customized for different communities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4507518">
                <a:off x="3435916" y="3821248"/>
                <a:ext cx="958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Is the portal adaptable to different devices?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180424" y="580286"/>
            <a:ext cx="3600000" cy="3590934"/>
            <a:chOff x="156001" y="661706"/>
            <a:chExt cx="3600000" cy="3590934"/>
          </a:xfrm>
        </p:grpSpPr>
        <p:sp>
          <p:nvSpPr>
            <p:cNvPr id="50" name="Block Arc 49"/>
            <p:cNvSpPr>
              <a:spLocks noChangeAspect="1"/>
            </p:cNvSpPr>
            <p:nvPr/>
          </p:nvSpPr>
          <p:spPr>
            <a:xfrm rot="16200000">
              <a:off x="160534" y="657173"/>
              <a:ext cx="3590934" cy="3600000"/>
            </a:xfrm>
            <a:prstGeom prst="blockArc">
              <a:avLst>
                <a:gd name="adj1" fmla="val 16214907"/>
                <a:gd name="adj2" fmla="val 71630"/>
                <a:gd name="adj3" fmla="val 18070"/>
              </a:avLst>
            </a:prstGeom>
            <a:solidFill>
              <a:srgbClr val="A5E3BE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 rot="16200000">
              <a:off x="268447" y="697157"/>
              <a:ext cx="1807761" cy="1867273"/>
              <a:chOff x="2357801" y="718808"/>
              <a:chExt cx="1807761" cy="1867273"/>
            </a:xfrm>
          </p:grpSpPr>
          <p:sp>
            <p:nvSpPr>
              <p:cNvPr id="100" name="TextBox 99"/>
              <p:cNvSpPr txBox="1"/>
              <p:nvPr/>
            </p:nvSpPr>
            <p:spPr>
              <a:xfrm rot="871286">
                <a:off x="2357801" y="718808"/>
                <a:ext cx="106795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Completeness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2745671">
                <a:off x="3190140" y="1180596"/>
                <a:ext cx="91289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Openness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 rot="4507518">
                <a:off x="3570716" y="1895826"/>
                <a:ext cx="9588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Usefulness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flipV="1">
                <a:off x="3036467" y="908681"/>
                <a:ext cx="335880" cy="548678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V="1">
                <a:off x="3451641" y="1588590"/>
                <a:ext cx="548701" cy="308419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 rot="871286">
                <a:off x="2359792" y="847140"/>
                <a:ext cx="912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Do we offer everything the user needs for their purpose?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 rot="2745671">
                <a:off x="2930439" y="1234394"/>
                <a:ext cx="1000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Are access and use restrictions kept to a minimum?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 rot="4507518">
                <a:off x="3283517" y="1898902"/>
                <a:ext cx="9588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Is this really what the users want?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164362" y="907262"/>
            <a:ext cx="3601117" cy="3600000"/>
            <a:chOff x="164362" y="1013108"/>
            <a:chExt cx="3601117" cy="3600000"/>
          </a:xfrm>
        </p:grpSpPr>
        <p:sp>
          <p:nvSpPr>
            <p:cNvPr id="51" name="Block Arc 50"/>
            <p:cNvSpPr>
              <a:spLocks noChangeAspect="1"/>
            </p:cNvSpPr>
            <p:nvPr/>
          </p:nvSpPr>
          <p:spPr>
            <a:xfrm rot="10800000">
              <a:off x="174545" y="1013108"/>
              <a:ext cx="3590934" cy="3600000"/>
            </a:xfrm>
            <a:prstGeom prst="blockArc">
              <a:avLst>
                <a:gd name="adj1" fmla="val 16214907"/>
                <a:gd name="adj2" fmla="val 71630"/>
                <a:gd name="adj3" fmla="val 18070"/>
              </a:avLst>
            </a:prstGeom>
            <a:solidFill>
              <a:srgbClr val="FBFFA3"/>
            </a:solidFill>
            <a:ln w="31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 rot="10800000">
              <a:off x="164362" y="2673288"/>
              <a:ext cx="1934956" cy="1899841"/>
              <a:chOff x="2299856" y="686240"/>
              <a:chExt cx="1934956" cy="1899841"/>
            </a:xfrm>
          </p:grpSpPr>
          <p:sp>
            <p:nvSpPr>
              <p:cNvPr id="109" name="TextBox 108"/>
              <p:cNvSpPr txBox="1"/>
              <p:nvPr/>
            </p:nvSpPr>
            <p:spPr>
              <a:xfrm rot="871286">
                <a:off x="2365942" y="686240"/>
                <a:ext cx="106795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err="1" smtClean="0">
                    <a:solidFill>
                      <a:srgbClr val="262626"/>
                    </a:solidFill>
                  </a:rPr>
                  <a:t>Findability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 rot="2745671">
                <a:off x="3190140" y="1111346"/>
                <a:ext cx="912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Social Inter-connection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 rot="4507518">
                <a:off x="3570716" y="1826576"/>
                <a:ext cx="958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i="1" dirty="0" smtClean="0">
                    <a:solidFill>
                      <a:srgbClr val="262626"/>
                    </a:solidFill>
                  </a:rPr>
                  <a:t>User Involvement</a:t>
                </a:r>
                <a:endParaRPr lang="en-US" sz="900" i="1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V="1">
                <a:off x="3036467" y="908681"/>
                <a:ext cx="335880" cy="548678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3451641" y="1588590"/>
                <a:ext cx="548701" cy="308419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 rot="871286">
                <a:off x="2299856" y="847140"/>
                <a:ext cx="1032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Can the portal be found easily (e.g., through search engines(?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 rot="2745671">
                <a:off x="2906016" y="1250678"/>
                <a:ext cx="10002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Can the users get to know each other and share ideas?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 rot="4507518">
                <a:off x="3283517" y="1898902"/>
                <a:ext cx="9588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 smtClean="0">
                    <a:solidFill>
                      <a:srgbClr val="262626"/>
                    </a:solidFill>
                  </a:rPr>
                  <a:t>Do we make users feel considered?</a:t>
                </a:r>
                <a:endParaRPr lang="en-US" sz="700" dirty="0">
                  <a:solidFill>
                    <a:srgbClr val="262626"/>
                  </a:solidFill>
                </a:endParaRPr>
              </a:p>
            </p:txBody>
          </p:sp>
        </p:grpSp>
      </p:grpSp>
      <p:sp>
        <p:nvSpPr>
          <p:cNvPr id="121" name="TextBox 120"/>
          <p:cNvSpPr txBox="1"/>
          <p:nvPr/>
        </p:nvSpPr>
        <p:spPr>
          <a:xfrm>
            <a:off x="4729730" y="936292"/>
            <a:ext cx="40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58775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1. 	User Central to Enhancements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27453" y="1308515"/>
            <a:ext cx="403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tabLst>
                <a:tab pos="358775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2. 	GCI Enhancements Objectives are user focused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717035" y="1900565"/>
            <a:ext cx="4131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tabLst>
                <a:tab pos="358775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3. 	Enhancements Areas identified to achieve the objectives</a:t>
            </a:r>
          </a:p>
        </p:txBody>
      </p: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69" y="814170"/>
            <a:ext cx="4365431" cy="3593182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4133485" y="2336652"/>
            <a:ext cx="753718" cy="40613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4163227" y="4096531"/>
            <a:ext cx="49807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8775" indent="-358775">
              <a:tabLst>
                <a:tab pos="358775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4.  Different actual Enhancements identified for the Enhancement Areas</a:t>
            </a:r>
          </a:p>
        </p:txBody>
      </p:sp>
    </p:spTree>
    <p:extLst>
      <p:ext uri="{BB962C8B-B14F-4D97-AF65-F5344CB8AC3E}">
        <p14:creationId xmlns:p14="http://schemas.microsoft.com/office/powerpoint/2010/main" val="1939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1"/>
      <p:bldP spid="123" grpId="0"/>
      <p:bldP spid="3" grpId="0" animBg="1"/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81400"/>
            <a:ext cx="7807479" cy="2775476"/>
          </a:xfrm>
        </p:spPr>
        <p:txBody>
          <a:bodyPr/>
          <a:lstStyle/>
          <a:p>
            <a:pPr marL="366713">
              <a:buFont typeface="+mj-lt"/>
              <a:buAutoNum type="arabicPeriod"/>
            </a:pPr>
            <a:r>
              <a:rPr lang="en-GB" sz="1400" i="1" dirty="0" smtClean="0">
                <a:solidFill>
                  <a:srgbClr val="2966A7"/>
                </a:solidFill>
              </a:rPr>
              <a:t>Restyling</a:t>
            </a:r>
            <a:r>
              <a:rPr lang="en-GB" sz="1400" dirty="0" smtClean="0">
                <a:solidFill>
                  <a:srgbClr val="2966A7"/>
                </a:solidFill>
              </a:rPr>
              <a:t> of the </a:t>
            </a:r>
            <a:r>
              <a:rPr lang="en-GB" sz="1400" i="1" dirty="0" smtClean="0">
                <a:solidFill>
                  <a:srgbClr val="2966A7"/>
                </a:solidFill>
              </a:rPr>
              <a:t>Graphical User Interface</a:t>
            </a:r>
            <a:r>
              <a:rPr lang="en-GB" sz="1400" dirty="0" smtClean="0">
                <a:solidFill>
                  <a:srgbClr val="2966A7"/>
                </a:solidFill>
              </a:rPr>
              <a:t>: </a:t>
            </a:r>
            <a:r>
              <a:rPr lang="en-GB" sz="1400" b="1" dirty="0" smtClean="0">
                <a:solidFill>
                  <a:srgbClr val="2966A7"/>
                </a:solidFill>
              </a:rPr>
              <a:t>completed</a:t>
            </a:r>
          </a:p>
          <a:p>
            <a:pPr marL="709613" lvl="1" indent="-171450">
              <a:buFont typeface="Arial"/>
              <a:buChar char="•"/>
            </a:pPr>
            <a:r>
              <a:rPr lang="en-GB" sz="1050" dirty="0" smtClean="0">
                <a:solidFill>
                  <a:srgbClr val="257A68"/>
                </a:solidFill>
              </a:rPr>
              <a:t>Aligned with new GEO Web-site and Brand</a:t>
            </a:r>
          </a:p>
          <a:p>
            <a:pPr marL="709613" lvl="1" indent="-171450">
              <a:buFont typeface="Arial"/>
              <a:buChar char="•"/>
            </a:pPr>
            <a:r>
              <a:rPr lang="en-GB" sz="1050" dirty="0" smtClean="0">
                <a:solidFill>
                  <a:srgbClr val="257A68"/>
                </a:solidFill>
              </a:rPr>
              <a:t>Simpler / More Intuitive</a:t>
            </a:r>
          </a:p>
          <a:p>
            <a:pPr marL="895350" lvl="2" indent="238125">
              <a:buFont typeface="Arial"/>
              <a:buChar char="•"/>
            </a:pPr>
            <a:r>
              <a:rPr lang="en-GB" sz="1000" i="1" dirty="0" smtClean="0">
                <a:solidFill>
                  <a:srgbClr val="257A68"/>
                </a:solidFill>
              </a:rPr>
              <a:t>Improvements include: page structures, search &amp; discovery, results display &amp; access</a:t>
            </a:r>
          </a:p>
          <a:p>
            <a:pPr marL="1616075" lvl="2" indent="-209550"/>
            <a:endParaRPr lang="en-GB" sz="800" i="1" dirty="0" smtClean="0">
              <a:solidFill>
                <a:srgbClr val="257A68"/>
              </a:solidFill>
            </a:endParaRPr>
          </a:p>
          <a:p>
            <a:pPr marL="366713">
              <a:buFont typeface="+mj-lt"/>
              <a:buAutoNum type="arabicPeriod"/>
            </a:pPr>
            <a:r>
              <a:rPr lang="en-GB" sz="1400" dirty="0" smtClean="0">
                <a:solidFill>
                  <a:srgbClr val="2966A7"/>
                </a:solidFill>
              </a:rPr>
              <a:t>Inclusion of </a:t>
            </a:r>
            <a:r>
              <a:rPr lang="en-GB" sz="1400" i="1" dirty="0" smtClean="0">
                <a:solidFill>
                  <a:srgbClr val="2966A7"/>
                </a:solidFill>
              </a:rPr>
              <a:t>smart</a:t>
            </a:r>
            <a:r>
              <a:rPr lang="en-GB" sz="1400" dirty="0" smtClean="0">
                <a:solidFill>
                  <a:srgbClr val="2966A7"/>
                </a:solidFill>
              </a:rPr>
              <a:t> filters for imagery </a:t>
            </a:r>
            <a:r>
              <a:rPr lang="en-GB" sz="1200" i="1" dirty="0">
                <a:solidFill>
                  <a:srgbClr val="2966A7"/>
                </a:solidFill>
              </a:rPr>
              <a:t>(Landsat</a:t>
            </a:r>
            <a:r>
              <a:rPr lang="en-GB" sz="1200" i="1" dirty="0" smtClean="0">
                <a:solidFill>
                  <a:srgbClr val="2966A7"/>
                </a:solidFill>
              </a:rPr>
              <a:t>, Sentinel 2) </a:t>
            </a:r>
            <a:r>
              <a:rPr lang="en-GB" sz="1400" dirty="0">
                <a:solidFill>
                  <a:srgbClr val="2966A7"/>
                </a:solidFill>
              </a:rPr>
              <a:t>and </a:t>
            </a:r>
            <a:r>
              <a:rPr lang="en-GB" sz="1400" dirty="0" smtClean="0">
                <a:solidFill>
                  <a:srgbClr val="2966A7"/>
                </a:solidFill>
              </a:rPr>
              <a:t>SAR-type </a:t>
            </a:r>
            <a:br>
              <a:rPr lang="en-GB" sz="1400" dirty="0" smtClean="0">
                <a:solidFill>
                  <a:srgbClr val="2966A7"/>
                </a:solidFill>
              </a:rPr>
            </a:br>
            <a:r>
              <a:rPr lang="en-GB" sz="1200" i="1" dirty="0" smtClean="0">
                <a:solidFill>
                  <a:srgbClr val="2966A7"/>
                </a:solidFill>
              </a:rPr>
              <a:t>(</a:t>
            </a:r>
            <a:r>
              <a:rPr lang="en-GB" sz="1200" i="1" dirty="0">
                <a:solidFill>
                  <a:srgbClr val="2966A7"/>
                </a:solidFill>
              </a:rPr>
              <a:t>Sentinel 1) </a:t>
            </a:r>
            <a:r>
              <a:rPr lang="en-GB" sz="1400" dirty="0" smtClean="0">
                <a:solidFill>
                  <a:srgbClr val="2966A7"/>
                </a:solidFill>
              </a:rPr>
              <a:t>satellite data</a:t>
            </a:r>
          </a:p>
          <a:p>
            <a:endParaRPr lang="en-GB" sz="800" dirty="0">
              <a:solidFill>
                <a:srgbClr val="2966A7"/>
              </a:solidFill>
            </a:endParaRPr>
          </a:p>
          <a:p>
            <a:pPr marL="366713">
              <a:buFont typeface="+mj-lt"/>
              <a:buAutoNum type="arabicPeriod"/>
            </a:pPr>
            <a:r>
              <a:rPr lang="en-GB" sz="1400" dirty="0" smtClean="0">
                <a:solidFill>
                  <a:srgbClr val="2966A7"/>
                </a:solidFill>
              </a:rPr>
              <a:t>My </a:t>
            </a:r>
            <a:r>
              <a:rPr lang="en-GB" sz="1400" dirty="0" err="1" smtClean="0">
                <a:solidFill>
                  <a:srgbClr val="2966A7"/>
                </a:solidFill>
              </a:rPr>
              <a:t>WorkSpace</a:t>
            </a:r>
            <a:r>
              <a:rPr lang="en-GB" sz="1400" dirty="0" smtClean="0">
                <a:solidFill>
                  <a:srgbClr val="2966A7"/>
                </a:solidFill>
              </a:rPr>
              <a:t> initial set-up</a:t>
            </a:r>
            <a:r>
              <a:rPr lang="en-GB" sz="1400" dirty="0">
                <a:solidFill>
                  <a:srgbClr val="2966A7"/>
                </a:solidFill>
              </a:rPr>
              <a:t> </a:t>
            </a:r>
            <a:r>
              <a:rPr lang="en-GB" sz="1200" i="1" dirty="0" smtClean="0">
                <a:solidFill>
                  <a:srgbClr val="257A68"/>
                </a:solidFill>
              </a:rPr>
              <a:t>(Personalisation/Profiling, Save </a:t>
            </a:r>
            <a:r>
              <a:rPr lang="en-GB" sz="1200" i="1" dirty="0">
                <a:solidFill>
                  <a:srgbClr val="257A68"/>
                </a:solidFill>
              </a:rPr>
              <a:t>and </a:t>
            </a:r>
            <a:r>
              <a:rPr lang="en-GB" sz="1200" i="1" dirty="0" smtClean="0">
                <a:solidFill>
                  <a:srgbClr val="257A68"/>
                </a:solidFill>
              </a:rPr>
              <a:t>reuse searches, Bookmark results)</a:t>
            </a:r>
          </a:p>
          <a:p>
            <a:endParaRPr lang="en-GB" sz="800" i="1" dirty="0">
              <a:solidFill>
                <a:srgbClr val="257A68"/>
              </a:solidFill>
            </a:endParaRPr>
          </a:p>
          <a:p>
            <a:pPr>
              <a:buFont typeface="+mj-lt"/>
              <a:buAutoNum type="arabicPeriod" startAt="4"/>
            </a:pPr>
            <a:r>
              <a:rPr lang="en-GB" sz="1400" dirty="0">
                <a:solidFill>
                  <a:srgbClr val="2966A7"/>
                </a:solidFill>
              </a:rPr>
              <a:t>Geo-localisation </a:t>
            </a:r>
            <a:r>
              <a:rPr lang="en-GB" sz="1400" dirty="0" smtClean="0">
                <a:solidFill>
                  <a:srgbClr val="2966A7"/>
                </a:solidFill>
              </a:rPr>
              <a:t>services:                  </a:t>
            </a:r>
            <a:r>
              <a:rPr lang="en-GB" sz="1200" dirty="0" smtClean="0">
                <a:solidFill>
                  <a:srgbClr val="288375"/>
                </a:solidFill>
              </a:rPr>
              <a:t>API,</a:t>
            </a:r>
          </a:p>
          <a:p>
            <a:pPr>
              <a:buFont typeface="+mj-lt"/>
              <a:buAutoNum type="arabicPeriod" startAt="4"/>
            </a:pPr>
            <a:endParaRPr lang="en-GB" sz="800" dirty="0" smtClean="0">
              <a:solidFill>
                <a:srgbClr val="288375"/>
              </a:solidFill>
            </a:endParaRPr>
          </a:p>
          <a:p>
            <a:pPr>
              <a:buFont typeface="+mj-lt"/>
              <a:buAutoNum type="arabicPeriod" startAt="4"/>
            </a:pPr>
            <a:r>
              <a:rPr lang="en-GB" sz="1400" dirty="0" smtClean="0">
                <a:solidFill>
                  <a:srgbClr val="2966A7"/>
                </a:solidFill>
              </a:rPr>
              <a:t>Base </a:t>
            </a:r>
            <a:r>
              <a:rPr lang="en-GB" sz="1400" dirty="0">
                <a:solidFill>
                  <a:srgbClr val="2966A7"/>
                </a:solidFill>
              </a:rPr>
              <a:t>maps selection </a:t>
            </a:r>
            <a:r>
              <a:rPr lang="en-GB" sz="1200" i="1" dirty="0">
                <a:solidFill>
                  <a:srgbClr val="288375"/>
                </a:solidFill>
              </a:rPr>
              <a:t>(</a:t>
            </a:r>
            <a:r>
              <a:rPr lang="en-GB" sz="1200" i="1" dirty="0" err="1">
                <a:solidFill>
                  <a:srgbClr val="288375"/>
                </a:solidFill>
              </a:rPr>
              <a:t>CartoDB</a:t>
            </a:r>
            <a:r>
              <a:rPr lang="en-GB" sz="1200" i="1" dirty="0">
                <a:solidFill>
                  <a:srgbClr val="288375"/>
                </a:solidFill>
              </a:rPr>
              <a:t>, ESRI, </a:t>
            </a:r>
            <a:r>
              <a:rPr lang="en-GB" sz="1200" i="1" dirty="0" err="1">
                <a:solidFill>
                  <a:srgbClr val="288375"/>
                </a:solidFill>
              </a:rPr>
              <a:t>MapBox</a:t>
            </a:r>
            <a:r>
              <a:rPr lang="en-GB" sz="1200" i="1" dirty="0">
                <a:solidFill>
                  <a:srgbClr val="288375"/>
                </a:solidFill>
              </a:rPr>
              <a:t>, </a:t>
            </a:r>
            <a:r>
              <a:rPr lang="en-GB" sz="1200" i="1" dirty="0" err="1">
                <a:solidFill>
                  <a:srgbClr val="288375"/>
                </a:solidFill>
              </a:rPr>
              <a:t>OpenStreetMap</a:t>
            </a:r>
            <a:r>
              <a:rPr lang="en-GB" sz="1200" i="1" dirty="0" smtClean="0">
                <a:solidFill>
                  <a:srgbClr val="288375"/>
                </a:solidFill>
              </a:rPr>
              <a:t>)</a:t>
            </a:r>
          </a:p>
          <a:p>
            <a:pPr>
              <a:buFont typeface="+mj-lt"/>
              <a:buAutoNum type="arabicPeriod" startAt="4"/>
            </a:pPr>
            <a:endParaRPr lang="en-GB" sz="800" i="1" dirty="0">
              <a:solidFill>
                <a:srgbClr val="288375"/>
              </a:solidFill>
            </a:endParaRPr>
          </a:p>
          <a:p>
            <a:pPr>
              <a:buAutoNum type="arabicPeriod" startAt="4"/>
            </a:pPr>
            <a:r>
              <a:rPr lang="en-GB" sz="1400" dirty="0" smtClean="0">
                <a:solidFill>
                  <a:srgbClr val="2966A7"/>
                </a:solidFill>
              </a:rPr>
              <a:t>Proprietary </a:t>
            </a:r>
            <a:r>
              <a:rPr lang="en-GB" sz="1400" dirty="0">
                <a:solidFill>
                  <a:srgbClr val="2966A7"/>
                </a:solidFill>
              </a:rPr>
              <a:t>ESRI </a:t>
            </a:r>
            <a:r>
              <a:rPr lang="en-GB" sz="1400" dirty="0" smtClean="0">
                <a:solidFill>
                  <a:srgbClr val="2966A7"/>
                </a:solidFill>
              </a:rPr>
              <a:t>data </a:t>
            </a:r>
            <a:r>
              <a:rPr lang="en-GB" sz="1200" i="1" dirty="0" smtClean="0">
                <a:solidFill>
                  <a:srgbClr val="288375"/>
                </a:solidFill>
              </a:rPr>
              <a:t>(e.g. regarding active hurricanes, tropical storms)</a:t>
            </a:r>
            <a:endParaRPr lang="en-GB" sz="1400" i="1" dirty="0">
              <a:solidFill>
                <a:srgbClr val="288375"/>
              </a:solidFill>
            </a:endParaRPr>
          </a:p>
          <a:p>
            <a:pPr marL="0" indent="0">
              <a:buNone/>
            </a:pPr>
            <a:endParaRPr lang="en-GB" sz="1200" i="1" dirty="0" smtClean="0">
              <a:solidFill>
                <a:srgbClr val="257A68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801" y="230447"/>
            <a:ext cx="6553200" cy="430887"/>
          </a:xfrm>
        </p:spPr>
        <p:txBody>
          <a:bodyPr/>
          <a:lstStyle/>
          <a:p>
            <a:r>
              <a:rPr lang="en-GB" dirty="0" smtClean="0"/>
              <a:t>Enhancements: first phase status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265" y="3549962"/>
            <a:ext cx="2146875" cy="451369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w="1143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330" y="679296"/>
            <a:ext cx="1451396" cy="788203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w="1143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399" y="1884737"/>
            <a:ext cx="2310714" cy="68913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66" y="3396279"/>
            <a:ext cx="1122947" cy="220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239" y="3401836"/>
            <a:ext cx="1136070" cy="189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661" y="4095978"/>
            <a:ext cx="691980" cy="639329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 w="114300" prst="artDeco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849" y="1093734"/>
            <a:ext cx="568591" cy="62922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933" y="1239292"/>
            <a:ext cx="696890" cy="398318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364" y="2461581"/>
            <a:ext cx="1523259" cy="70951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836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921" y="876282"/>
            <a:ext cx="8354570" cy="4168729"/>
          </a:xfrm>
        </p:spPr>
        <p:txBody>
          <a:bodyPr/>
          <a:lstStyle/>
          <a:p>
            <a:pPr marL="342900">
              <a:spcBef>
                <a:spcPts val="1000"/>
              </a:spcBef>
              <a:buFont typeface="+mj-lt"/>
              <a:buAutoNum type="arabicPeriod"/>
            </a:pPr>
            <a:r>
              <a:rPr lang="en-US" sz="1400" i="1" dirty="0" smtClean="0">
                <a:solidFill>
                  <a:srgbClr val="00549F"/>
                </a:solidFill>
              </a:rPr>
              <a:t>User</a:t>
            </a:r>
            <a:r>
              <a:rPr lang="en-US" sz="1400" i="1" dirty="0">
                <a:solidFill>
                  <a:srgbClr val="00549F"/>
                </a:solidFill>
              </a:rPr>
              <a:t>-</a:t>
            </a:r>
            <a:r>
              <a:rPr lang="en-US" sz="1400" i="1" dirty="0" smtClean="0">
                <a:solidFill>
                  <a:srgbClr val="00549F"/>
                </a:solidFill>
              </a:rPr>
              <a:t>centric, considering various user communities</a:t>
            </a:r>
            <a:r>
              <a:rPr lang="en-US" sz="1400" dirty="0" smtClean="0">
                <a:solidFill>
                  <a:srgbClr val="00549F"/>
                </a:solidFill>
              </a:rPr>
              <a:t>:</a:t>
            </a:r>
            <a:endParaRPr lang="en-US" sz="1400" dirty="0">
              <a:solidFill>
                <a:srgbClr val="00549F"/>
              </a:solidFill>
            </a:endParaRPr>
          </a:p>
          <a:p>
            <a:pPr marL="619125" lvl="1" indent="-285750">
              <a:buFont typeface="Arial"/>
              <a:buChar char="•"/>
            </a:pPr>
            <a:r>
              <a:rPr lang="en-US" sz="1100" dirty="0">
                <a:solidFill>
                  <a:srgbClr val="00549F"/>
                </a:solidFill>
              </a:rPr>
              <a:t>GEO Flagships and </a:t>
            </a:r>
            <a:r>
              <a:rPr lang="en-US" sz="1100" dirty="0" smtClean="0">
                <a:solidFill>
                  <a:srgbClr val="00549F"/>
                </a:solidFill>
              </a:rPr>
              <a:t>Global initiatives</a:t>
            </a:r>
            <a:endParaRPr lang="en-US" sz="1100" dirty="0">
              <a:solidFill>
                <a:srgbClr val="00549F"/>
              </a:solidFill>
            </a:endParaRPr>
          </a:p>
          <a:p>
            <a:pPr marL="619125" lvl="1" indent="-285750">
              <a:buFont typeface="Arial"/>
              <a:buChar char="•"/>
            </a:pPr>
            <a:r>
              <a:rPr lang="en-US" sz="1100" dirty="0" smtClean="0">
                <a:solidFill>
                  <a:srgbClr val="00549F"/>
                </a:solidFill>
              </a:rPr>
              <a:t>ESA </a:t>
            </a:r>
            <a:r>
              <a:rPr lang="en-US" sz="1100" dirty="0">
                <a:solidFill>
                  <a:srgbClr val="00549F"/>
                </a:solidFill>
              </a:rPr>
              <a:t>Thematic Exploitation </a:t>
            </a:r>
            <a:r>
              <a:rPr lang="en-US" sz="1100" dirty="0" smtClean="0">
                <a:solidFill>
                  <a:srgbClr val="00549F"/>
                </a:solidFill>
              </a:rPr>
              <a:t>Platforms</a:t>
            </a:r>
            <a:endParaRPr lang="en-US" sz="1100" dirty="0">
              <a:solidFill>
                <a:srgbClr val="00549F"/>
              </a:solidFill>
            </a:endParaRPr>
          </a:p>
          <a:p>
            <a:pPr marL="719138" lvl="1">
              <a:buFont typeface="Arial"/>
              <a:buChar char="•"/>
            </a:pPr>
            <a:endParaRPr lang="en-US" sz="600" dirty="0">
              <a:solidFill>
                <a:srgbClr val="00549F"/>
              </a:solidFill>
            </a:endParaRPr>
          </a:p>
          <a:p>
            <a:pPr marL="366713">
              <a:spcBef>
                <a:spcPts val="1000"/>
              </a:spcBef>
              <a:buFont typeface="+mj-lt"/>
              <a:buAutoNum type="arabicPeriod"/>
            </a:pPr>
            <a:r>
              <a:rPr lang="en-US" sz="1400" i="1" dirty="0" smtClean="0">
                <a:solidFill>
                  <a:srgbClr val="00549F"/>
                </a:solidFill>
              </a:rPr>
              <a:t>Additional enhancements considered include</a:t>
            </a:r>
            <a:r>
              <a:rPr lang="en-US" sz="1400" dirty="0" smtClean="0">
                <a:solidFill>
                  <a:srgbClr val="00549F"/>
                </a:solidFill>
              </a:rPr>
              <a:t>:</a:t>
            </a:r>
          </a:p>
          <a:p>
            <a:pPr marL="619125" lvl="1" indent="-285750">
              <a:buFont typeface="Arial"/>
              <a:buChar char="•"/>
            </a:pPr>
            <a:r>
              <a:rPr lang="en-US" sz="1100" dirty="0">
                <a:solidFill>
                  <a:srgbClr val="00549F"/>
                </a:solidFill>
              </a:rPr>
              <a:t>Improved </a:t>
            </a:r>
            <a:r>
              <a:rPr lang="en-US" sz="1100" i="1" dirty="0">
                <a:solidFill>
                  <a:srgbClr val="00549F"/>
                </a:solidFill>
              </a:rPr>
              <a:t>search</a:t>
            </a:r>
            <a:r>
              <a:rPr lang="en-US" sz="1100" dirty="0">
                <a:solidFill>
                  <a:srgbClr val="00549F"/>
                </a:solidFill>
              </a:rPr>
              <a:t> and results </a:t>
            </a:r>
            <a:r>
              <a:rPr lang="en-US" sz="1100" i="1" dirty="0" smtClean="0">
                <a:solidFill>
                  <a:srgbClr val="00549F"/>
                </a:solidFill>
              </a:rPr>
              <a:t>access</a:t>
            </a:r>
          </a:p>
          <a:p>
            <a:pPr marL="619125" lvl="1" indent="-285750">
              <a:buFont typeface="Arial"/>
              <a:buChar char="•"/>
            </a:pPr>
            <a:r>
              <a:rPr lang="en-US" sz="1100" i="1" dirty="0" smtClean="0">
                <a:solidFill>
                  <a:srgbClr val="00549F"/>
                </a:solidFill>
              </a:rPr>
              <a:t>User </a:t>
            </a:r>
            <a:r>
              <a:rPr lang="en-US" sz="1100" i="1" dirty="0">
                <a:solidFill>
                  <a:srgbClr val="00549F"/>
                </a:solidFill>
              </a:rPr>
              <a:t>management </a:t>
            </a:r>
            <a:r>
              <a:rPr lang="en-US" sz="1100" dirty="0">
                <a:solidFill>
                  <a:srgbClr val="00549F"/>
                </a:solidFill>
              </a:rPr>
              <a:t>and </a:t>
            </a:r>
            <a:r>
              <a:rPr lang="en-US" sz="1100" i="1" dirty="0">
                <a:solidFill>
                  <a:srgbClr val="00549F"/>
                </a:solidFill>
              </a:rPr>
              <a:t>My workspace </a:t>
            </a:r>
            <a:r>
              <a:rPr lang="en-US" sz="1100" dirty="0">
                <a:solidFill>
                  <a:srgbClr val="00549F"/>
                </a:solidFill>
              </a:rPr>
              <a:t>evolution </a:t>
            </a:r>
            <a:endParaRPr lang="en-US" sz="1100" dirty="0" smtClean="0">
              <a:solidFill>
                <a:srgbClr val="00549F"/>
              </a:solidFill>
            </a:endParaRPr>
          </a:p>
          <a:p>
            <a:pPr marL="619125" lvl="1" indent="-285750">
              <a:buFont typeface="Arial"/>
              <a:buChar char="•"/>
            </a:pPr>
            <a:r>
              <a:rPr lang="en-US" sz="1100" i="1" dirty="0" smtClean="0">
                <a:solidFill>
                  <a:srgbClr val="00549F"/>
                </a:solidFill>
              </a:rPr>
              <a:t>Multi</a:t>
            </a:r>
            <a:r>
              <a:rPr lang="en-US" sz="1100" i="1" dirty="0">
                <a:solidFill>
                  <a:srgbClr val="00549F"/>
                </a:solidFill>
              </a:rPr>
              <a:t>-</a:t>
            </a:r>
            <a:r>
              <a:rPr lang="en-US" sz="1100" i="1" dirty="0" smtClean="0">
                <a:solidFill>
                  <a:srgbClr val="00549F"/>
                </a:solidFill>
              </a:rPr>
              <a:t>modality </a:t>
            </a:r>
            <a:r>
              <a:rPr lang="en-US" sz="1100" dirty="0" smtClean="0">
                <a:solidFill>
                  <a:srgbClr val="00549F"/>
                </a:solidFill>
              </a:rPr>
              <a:t>(including hand-held devices)</a:t>
            </a:r>
            <a:endParaRPr lang="en-US" sz="1100" dirty="0">
              <a:solidFill>
                <a:srgbClr val="00549F"/>
              </a:solidFill>
            </a:endParaRPr>
          </a:p>
          <a:p>
            <a:pPr marL="619125" lvl="1" indent="-285750">
              <a:buFont typeface="Arial"/>
              <a:buChar char="•"/>
            </a:pPr>
            <a:r>
              <a:rPr lang="en-US" sz="1100" i="1" dirty="0">
                <a:solidFill>
                  <a:srgbClr val="00549F"/>
                </a:solidFill>
              </a:rPr>
              <a:t>Modular evolution </a:t>
            </a:r>
            <a:r>
              <a:rPr lang="en-US" sz="1100" dirty="0">
                <a:solidFill>
                  <a:srgbClr val="00549F"/>
                </a:solidFill>
              </a:rPr>
              <a:t>via </a:t>
            </a:r>
            <a:r>
              <a:rPr lang="en-US" sz="1100" dirty="0" err="1" smtClean="0">
                <a:solidFill>
                  <a:srgbClr val="00549F"/>
                </a:solidFill>
              </a:rPr>
              <a:t>Portlets</a:t>
            </a:r>
            <a:r>
              <a:rPr lang="en-US" sz="1100" dirty="0" smtClean="0">
                <a:solidFill>
                  <a:srgbClr val="00549F"/>
                </a:solidFill>
              </a:rPr>
              <a:t> (for reuse)</a:t>
            </a:r>
          </a:p>
          <a:p>
            <a:pPr marL="619125" lvl="1" indent="-285750">
              <a:buFont typeface="Arial"/>
              <a:buChar char="•"/>
            </a:pPr>
            <a:r>
              <a:rPr lang="en-US" sz="1100" i="1" dirty="0" smtClean="0">
                <a:solidFill>
                  <a:srgbClr val="00549F"/>
                </a:solidFill>
              </a:rPr>
              <a:t>Processing</a:t>
            </a:r>
            <a:r>
              <a:rPr lang="en-US" sz="1100" dirty="0" smtClean="0">
                <a:solidFill>
                  <a:srgbClr val="00549F"/>
                </a:solidFill>
              </a:rPr>
              <a:t> services</a:t>
            </a:r>
          </a:p>
          <a:p>
            <a:pPr marL="619125" lvl="1" indent="-285750">
              <a:buFont typeface="Arial"/>
              <a:buChar char="•"/>
            </a:pPr>
            <a:r>
              <a:rPr lang="en-US" sz="1100" i="1" dirty="0" err="1" smtClean="0">
                <a:solidFill>
                  <a:srgbClr val="00549F"/>
                </a:solidFill>
              </a:rPr>
              <a:t>Visualisation</a:t>
            </a:r>
            <a:r>
              <a:rPr lang="en-US" sz="1100" dirty="0" smtClean="0">
                <a:solidFill>
                  <a:srgbClr val="00549F"/>
                </a:solidFill>
              </a:rPr>
              <a:t> services (e.g. layers, responsive web-design, …)</a:t>
            </a:r>
          </a:p>
          <a:p>
            <a:pPr marL="619125" lvl="1" indent="-285750">
              <a:buFont typeface="Arial"/>
              <a:buChar char="•"/>
            </a:pPr>
            <a:endParaRPr lang="en-US" sz="1100" dirty="0">
              <a:solidFill>
                <a:srgbClr val="00549F"/>
              </a:solidFill>
            </a:endParaRPr>
          </a:p>
          <a:p>
            <a:pPr indent="-476625">
              <a:buFont typeface="+mj-lt"/>
              <a:buAutoNum type="arabicPeriod"/>
            </a:pPr>
            <a:r>
              <a:rPr lang="en-US" sz="1400" i="1" dirty="0" smtClean="0">
                <a:solidFill>
                  <a:srgbClr val="00549F"/>
                </a:solidFill>
              </a:rPr>
              <a:t>Upcoming</a:t>
            </a:r>
          </a:p>
          <a:p>
            <a:pPr lvl="1" indent="-476625">
              <a:buFont typeface="Arial"/>
              <a:buChar char="•"/>
            </a:pPr>
            <a:r>
              <a:rPr lang="en-US" sz="1100" i="1" dirty="0" smtClean="0">
                <a:solidFill>
                  <a:srgbClr val="00549F"/>
                </a:solidFill>
              </a:rPr>
              <a:t>(Online) Workshops: User-Oriented ones, Data-Provider-Oriented ones, Developer-Oriented ones</a:t>
            </a:r>
            <a:endParaRPr lang="en-US" sz="1100" i="1" dirty="0">
              <a:solidFill>
                <a:srgbClr val="00549F"/>
              </a:solidFill>
            </a:endParaRPr>
          </a:p>
          <a:p>
            <a:pPr marL="619125" lvl="1" indent="-285750">
              <a:buFont typeface="Arial"/>
              <a:buChar char="•"/>
            </a:pPr>
            <a:endParaRPr lang="en-US" sz="1100" dirty="0">
              <a:solidFill>
                <a:srgbClr val="00549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888" y="195167"/>
            <a:ext cx="7479880" cy="430887"/>
          </a:xfrm>
        </p:spPr>
        <p:txBody>
          <a:bodyPr/>
          <a:lstStyle/>
          <a:p>
            <a:r>
              <a:rPr lang="en-GB" dirty="0" smtClean="0"/>
              <a:t>Current focus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897" y="1179045"/>
            <a:ext cx="4640281" cy="263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694" y="1428612"/>
            <a:ext cx="860906" cy="189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290" y="1457949"/>
            <a:ext cx="574801" cy="153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33" y="1459762"/>
            <a:ext cx="793987" cy="164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780" y="1468181"/>
            <a:ext cx="715707" cy="16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691" y="1472662"/>
            <a:ext cx="530389" cy="158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28" y="1470168"/>
            <a:ext cx="771621" cy="159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4" t="-7717" r="-1082" b="-9371"/>
          <a:stretch/>
        </p:blipFill>
        <p:spPr>
          <a:xfrm>
            <a:off x="4774290" y="2136204"/>
            <a:ext cx="2550797" cy="144955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988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9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7254240" y="2156460"/>
            <a:ext cx="1813560" cy="2438400"/>
          </a:xfrm>
          <a:prstGeom prst="roundRect">
            <a:avLst/>
          </a:prstGeom>
          <a:solidFill>
            <a:schemeClr val="bg1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1. Open the </a:t>
            </a:r>
            <a:r>
              <a:rPr lang="en-GB" sz="1400" dirty="0" smtClean="0">
                <a:solidFill>
                  <a:srgbClr val="227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Search Criteria </a:t>
            </a:r>
            <a:r>
              <a:rPr lang="en-GB" sz="1400" dirty="0" smtClean="0">
                <a:solidFill>
                  <a:srgbClr val="22705D"/>
                </a:solidFill>
              </a:rPr>
              <a:t>panel</a:t>
            </a: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54240" y="655320"/>
            <a:ext cx="1813560" cy="1424940"/>
          </a:xfrm>
          <a:prstGeom prst="roundRect">
            <a:avLst/>
          </a:prstGeom>
          <a:solidFill>
            <a:srgbClr val="409687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How to access </a:t>
            </a:r>
            <a:r>
              <a:rPr lang="en-GB" sz="1400" dirty="0" err="1" smtClean="0">
                <a:solidFill>
                  <a:schemeClr val="bg1"/>
                </a:solidFill>
              </a:rPr>
              <a:t>FedEO</a:t>
            </a:r>
            <a:r>
              <a:rPr lang="en-GB" sz="1400" dirty="0" smtClean="0">
                <a:solidFill>
                  <a:schemeClr val="bg1"/>
                </a:solidFill>
              </a:rPr>
              <a:t>/CWIC Catalogues from the GEOSS Portal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6" y="1120140"/>
            <a:ext cx="3621404" cy="21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5686" y="1471163"/>
            <a:ext cx="1296489" cy="32766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257174" y="2154162"/>
            <a:ext cx="1813560" cy="2438400"/>
          </a:xfrm>
          <a:prstGeom prst="roundRect">
            <a:avLst/>
          </a:prstGeom>
          <a:noFill/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2. Click on the </a:t>
            </a:r>
            <a:r>
              <a:rPr lang="en-GB" sz="1400" dirty="0" smtClean="0">
                <a:solidFill>
                  <a:srgbClr val="227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observations </a:t>
            </a:r>
            <a:r>
              <a:rPr lang="en-GB" sz="1400" dirty="0" err="1">
                <a:solidFill>
                  <a:srgbClr val="227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400" dirty="0" err="1" smtClean="0">
                <a:solidFill>
                  <a:srgbClr val="227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atalogs</a:t>
            </a:r>
            <a:r>
              <a:rPr lang="en-GB" sz="1400" dirty="0" smtClean="0">
                <a:solidFill>
                  <a:srgbClr val="2270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1400" dirty="0">
                <a:solidFill>
                  <a:srgbClr val="22705D"/>
                </a:solidFill>
              </a:rPr>
              <a:t>d</a:t>
            </a:r>
            <a:r>
              <a:rPr lang="en-GB" sz="1400" dirty="0" smtClean="0">
                <a:solidFill>
                  <a:srgbClr val="22705D"/>
                </a:solidFill>
              </a:rPr>
              <a:t>rop-down menu</a:t>
            </a:r>
            <a:endParaRPr lang="en-GB" sz="1400" dirty="0">
              <a:solidFill>
                <a:srgbClr val="22705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" y="807720"/>
            <a:ext cx="381000" cy="32766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69" y="1792375"/>
            <a:ext cx="1556501" cy="221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251961" y="2154162"/>
            <a:ext cx="1813560" cy="2438400"/>
          </a:xfrm>
          <a:prstGeom prst="roundRect">
            <a:avLst/>
          </a:prstGeom>
          <a:solidFill>
            <a:schemeClr val="bg1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3. Search for </a:t>
            </a:r>
            <a:r>
              <a:rPr lang="en-GB" sz="1400" dirty="0" err="1" smtClean="0">
                <a:solidFill>
                  <a:srgbClr val="22705D"/>
                </a:solidFill>
              </a:rPr>
              <a:t>FedEO</a:t>
            </a:r>
            <a:r>
              <a:rPr lang="en-GB" sz="1400" dirty="0" smtClean="0">
                <a:solidFill>
                  <a:srgbClr val="22705D"/>
                </a:solidFill>
              </a:rPr>
              <a:t> …</a:t>
            </a: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908" y="1836942"/>
            <a:ext cx="891537" cy="296175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fedeo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gcolagneli\AppData\Local\Microsoft\Windows\INetCache\IE\B9FYWP3A\Pointing-Hand-14030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06630">
            <a:off x="519656" y="1007494"/>
            <a:ext cx="27469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921E-6 -2.27399E-6 L 0.05418 -2.27399E-6 C 0.07832 -2.27399E-6 0.10853 0.03024 0.10853 0.05554 L 0.10853 0.112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" y="5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3 0.112 L 0.02553 0.181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" y="3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8" grpId="0" animBg="1"/>
      <p:bldP spid="10" grpId="0" animBg="1"/>
      <p:bldP spid="6" grpId="0" animBg="1"/>
      <p:bldP spid="6" grpId="1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9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7254240" y="2156460"/>
            <a:ext cx="1813560" cy="2438400"/>
          </a:xfrm>
          <a:prstGeom prst="roundRect">
            <a:avLst/>
          </a:prstGeom>
          <a:solidFill>
            <a:schemeClr val="bg1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3. Search for </a:t>
            </a:r>
            <a:r>
              <a:rPr lang="en-GB" sz="1400" dirty="0" err="1" smtClean="0">
                <a:solidFill>
                  <a:srgbClr val="22705D"/>
                </a:solidFill>
              </a:rPr>
              <a:t>FedEO</a:t>
            </a:r>
            <a:r>
              <a:rPr lang="en-GB" sz="1400" dirty="0" smtClean="0">
                <a:solidFill>
                  <a:srgbClr val="22705D"/>
                </a:solidFill>
              </a:rPr>
              <a:t> …</a:t>
            </a: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54240" y="655320"/>
            <a:ext cx="1813560" cy="1424940"/>
          </a:xfrm>
          <a:prstGeom prst="roundRect">
            <a:avLst/>
          </a:prstGeom>
          <a:solidFill>
            <a:srgbClr val="409687"/>
          </a:solidFill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How to access </a:t>
            </a:r>
            <a:r>
              <a:rPr lang="en-GB" sz="1400" dirty="0" err="1" smtClean="0">
                <a:solidFill>
                  <a:srgbClr val="FFFFFF"/>
                </a:solidFill>
              </a:rPr>
              <a:t>FedEO</a:t>
            </a:r>
            <a:r>
              <a:rPr lang="en-GB" sz="1400" dirty="0" smtClean="0">
                <a:solidFill>
                  <a:srgbClr val="FFFFFF"/>
                </a:solidFill>
              </a:rPr>
              <a:t>/CWIC Catalogues from the GEOSS Portal</a:t>
            </a:r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6" y="1120140"/>
            <a:ext cx="3621404" cy="21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673" y="1147974"/>
            <a:ext cx="3621404" cy="215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249033" y="2154167"/>
            <a:ext cx="1813560" cy="2438400"/>
          </a:xfrm>
          <a:prstGeom prst="roundRect">
            <a:avLst/>
          </a:prstGeom>
          <a:noFill/>
          <a:ln>
            <a:solidFill>
              <a:srgbClr val="227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endParaRPr lang="en-GB" sz="1400" dirty="0">
              <a:solidFill>
                <a:srgbClr val="22705D"/>
              </a:solidFill>
            </a:endParaRPr>
          </a:p>
          <a:p>
            <a:pPr algn="ctr"/>
            <a:endParaRPr lang="en-GB" sz="1400" dirty="0" smtClean="0">
              <a:solidFill>
                <a:srgbClr val="22705D"/>
              </a:solidFill>
            </a:endParaRPr>
          </a:p>
          <a:p>
            <a:pPr algn="ctr"/>
            <a:r>
              <a:rPr lang="en-GB" sz="1400" dirty="0" smtClean="0">
                <a:solidFill>
                  <a:srgbClr val="22705D"/>
                </a:solidFill>
              </a:rPr>
              <a:t>… and select</a:t>
            </a:r>
          </a:p>
          <a:p>
            <a:pPr algn="ctr"/>
            <a:r>
              <a:rPr lang="en-GB" sz="1400" dirty="0" err="1" smtClean="0">
                <a:solidFill>
                  <a:srgbClr val="22705D"/>
                </a:solidFill>
              </a:rPr>
              <a:t>FedEO</a:t>
            </a:r>
            <a:endParaRPr lang="en-GB" sz="1400" dirty="0">
              <a:solidFill>
                <a:srgbClr val="22705D"/>
              </a:solidFill>
            </a:endParaRPr>
          </a:p>
        </p:txBody>
      </p:sp>
      <p:pic>
        <p:nvPicPr>
          <p:cNvPr id="13" name="Picture 4" descr="C:\Users\gcolagneli\AppData\Local\Microsoft\Windows\INetCache\IE\R9XU4DP2\LetterX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75" y="2221438"/>
            <a:ext cx="76835" cy="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8908" y="1836942"/>
            <a:ext cx="891537" cy="296175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fedeo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" name="Picture 5" descr="C:\Users\gcolagneli\AppData\Local\Microsoft\Windows\INetCache\IE\B9FYWP3A\Pointing-Hand-14030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06630">
            <a:off x="534184" y="2257382"/>
            <a:ext cx="27469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496" y="809830"/>
            <a:ext cx="3631671" cy="28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614 L 0.00156 0.00679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 Mac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f2760952-b3bb-408f-ace6-eb1e07642b86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Mac Presentation 16-9.potx</Template>
  <TotalTime>886</TotalTime>
  <Words>696</Words>
  <Application>Microsoft Office PowerPoint</Application>
  <PresentationFormat>On-screen Show (16:9)</PresentationFormat>
  <Paragraphs>190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ESA Mac Presentation 16-9</vt:lpstr>
      <vt:lpstr>PowerPoint Presentation</vt:lpstr>
      <vt:lpstr>Overview</vt:lpstr>
      <vt:lpstr>Linking of Users with Resource Providers</vt:lpstr>
      <vt:lpstr>Enhanced GEOSS Portal - Overview</vt:lpstr>
      <vt:lpstr>GEOSS Portal Enhancements (phase 1/2) </vt:lpstr>
      <vt:lpstr>Enhancements: first phase status</vt:lpstr>
      <vt:lpstr>Current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THANK YOU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GEOSS Portal</dc:title>
  <dc:subject>Enhanced Geoss Portal</dc:subject>
  <dc:creator>Joost van Bemmelen</dc:creator>
  <cp:lastModifiedBy>Anne Kennerley</cp:lastModifiedBy>
  <cp:revision>488</cp:revision>
  <cp:lastPrinted>2008-08-26T16:26:23Z</cp:lastPrinted>
  <dcterms:created xsi:type="dcterms:W3CDTF">2009-03-03T09:28:14Z</dcterms:created>
  <dcterms:modified xsi:type="dcterms:W3CDTF">2017-04-04T12:27:54Z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