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7" r:id="rId1"/>
  </p:sldMasterIdLst>
  <p:notesMasterIdLst>
    <p:notesMasterId r:id="rId33"/>
  </p:notesMasterIdLst>
  <p:handoutMasterIdLst>
    <p:handoutMasterId r:id="rId34"/>
  </p:handoutMasterIdLst>
  <p:sldIdLst>
    <p:sldId id="341" r:id="rId2"/>
    <p:sldId id="583" r:id="rId3"/>
    <p:sldId id="546" r:id="rId4"/>
    <p:sldId id="511" r:id="rId5"/>
    <p:sldId id="569" r:id="rId6"/>
    <p:sldId id="571" r:id="rId7"/>
    <p:sldId id="570" r:id="rId8"/>
    <p:sldId id="519" r:id="rId9"/>
    <p:sldId id="543" r:id="rId10"/>
    <p:sldId id="513" r:id="rId11"/>
    <p:sldId id="550" r:id="rId12"/>
    <p:sldId id="515" r:id="rId13"/>
    <p:sldId id="551" r:id="rId14"/>
    <p:sldId id="516" r:id="rId15"/>
    <p:sldId id="520" r:id="rId16"/>
    <p:sldId id="530" r:id="rId17"/>
    <p:sldId id="506" r:id="rId18"/>
    <p:sldId id="507" r:id="rId19"/>
    <p:sldId id="508" r:id="rId20"/>
    <p:sldId id="560" r:id="rId21"/>
    <p:sldId id="509" r:id="rId22"/>
    <p:sldId id="518" r:id="rId23"/>
    <p:sldId id="552" r:id="rId24"/>
    <p:sldId id="553" r:id="rId25"/>
    <p:sldId id="544" r:id="rId26"/>
    <p:sldId id="584" r:id="rId27"/>
    <p:sldId id="581" r:id="rId28"/>
    <p:sldId id="521" r:id="rId29"/>
    <p:sldId id="517" r:id="rId30"/>
    <p:sldId id="542" r:id="rId31"/>
    <p:sldId id="532" r:id="rId3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1728" userDrawn="1">
          <p15:clr>
            <a:srgbClr val="A4A3A4"/>
          </p15:clr>
        </p15:guide>
        <p15:guide id="3" pos="40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Paul Morahan" initials="" lastIdx="16" clrIdx="0"/>
  <p:cmAuthor id="1" name="stephen wharton" initials="sw" lastIdx="3" clrIdx="1"/>
  <p:cmAuthor id="2" name="Patrick Quinn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0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270" autoAdjust="0"/>
    <p:restoredTop sz="96998" autoAdjust="0"/>
  </p:normalViewPr>
  <p:slideViewPr>
    <p:cSldViewPr snapToGrid="0" snapToObjects="1">
      <p:cViewPr varScale="1">
        <p:scale>
          <a:sx n="92" d="100"/>
          <a:sy n="92" d="100"/>
        </p:scale>
        <p:origin x="-1784" y="-104"/>
      </p:cViewPr>
      <p:guideLst>
        <p:guide orient="horz" pos="2160"/>
        <p:guide pos="1728"/>
        <p:guide pos="40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5" d="100"/>
        <a:sy n="155" d="100"/>
      </p:scale>
      <p:origin x="0" y="0"/>
    </p:cViewPr>
  </p:notesTextViewPr>
  <p:sorterViewPr>
    <p:cViewPr>
      <p:scale>
        <a:sx n="112" d="100"/>
        <a:sy n="11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B57720A-D000-43EF-9D0F-3604A1A39101}" type="datetime1">
              <a:rPr lang="en-US" altLang="en-US"/>
              <a:pPr>
                <a:defRPr/>
              </a:pPr>
              <a:t>4/5/2017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9218147-AD49-456F-8F0A-F5E463C79ED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68826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B7DD57E-5966-424B-A41C-3A8A133F67A4}" type="datetime1">
              <a:rPr lang="en-US" altLang="en-US"/>
              <a:pPr>
                <a:defRPr/>
              </a:pPr>
              <a:t>4/5/2017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BFD23CB-1919-408B-9EF9-D49AA75399F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38542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04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94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030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94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34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94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64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title</a:t>
            </a:r>
            <a:r>
              <a:rPr lang="en-US" baseline="0" dirty="0" smtClean="0"/>
              <a:t> to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53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0684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64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Remove Highly</a:t>
            </a:r>
            <a:r>
              <a:rPr lang="en-US" baseline="0" dirty="0" smtClean="0"/>
              <a:t> recommended and recommended </a:t>
            </a:r>
            <a:r>
              <a:rPr lang="en-US" baseline="0" dirty="0" err="1" smtClean="0"/>
              <a:t>opinal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2451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AC0F9-9D58-2E4A-A208-3EC2F32814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00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681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646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5533716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646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94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64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7219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347219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347219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347219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64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AC0F9-9D58-2E4A-A208-3EC2F32814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0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0" y="3244850"/>
            <a:ext cx="91440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" name="Picture 11" descr="meatb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8913"/>
            <a:ext cx="8128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2364" y="962313"/>
            <a:ext cx="6092891" cy="1874838"/>
          </a:xfrm>
        </p:spPr>
        <p:txBody>
          <a:bodyPr anchor="b"/>
          <a:lstStyle>
            <a:lvl1pPr algn="l">
              <a:defRPr sz="4800"/>
            </a:lvl1pPr>
          </a:lstStyle>
          <a:p>
            <a:endParaRPr lang="en-GB" dirty="0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236" y="4915045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spcBef>
                <a:spcPct val="0"/>
              </a:spcBef>
            </a:pPr>
            <a:endParaRPr lang="en-US" alt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573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rrent Sta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540178" y="6572497"/>
            <a:ext cx="1905000" cy="257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Rectangle 58"/>
          <p:cNvSpPr>
            <a:spLocks noGrp="1" noChangeArrowheads="1"/>
          </p:cNvSpPr>
          <p:nvPr>
            <p:ph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811543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673870" y="6600825"/>
            <a:ext cx="1905000" cy="257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397000" y="114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36193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8526" y="6356350"/>
            <a:ext cx="975557" cy="365125"/>
          </a:xfrm>
          <a:prstGeom prst="rect">
            <a:avLst/>
          </a:prstGeom>
        </p:spPr>
        <p:txBody>
          <a:bodyPr/>
          <a:lstStyle/>
          <a:p>
            <a:fld id="{C47CB7BB-D6CF-B340-9DAF-F4ED6C7D13F6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27122" y="6356350"/>
            <a:ext cx="36877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EC85-5A16-B04F-B3DD-DECEF51CA9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02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4AAFEF-F63A-9B44-81D7-5272A606389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4C33-0091-B94A-97CE-38EC55269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7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760413"/>
            <a:ext cx="9144000" cy="6097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defTabSz="914400">
              <a:defRPr/>
            </a:pPr>
            <a:endParaRPr lang="en-US" altLang="en-US" sz="1500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3300" y="122238"/>
            <a:ext cx="739616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pic>
        <p:nvPicPr>
          <p:cNvPr id="1030" name="Picture 4" descr="meatbal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4" y="157293"/>
            <a:ext cx="601352" cy="51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11699" y="64788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52498-9E32-644F-8AAD-3F01EF255F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5" r:id="rId3"/>
    <p:sldLayoutId id="2147483876" r:id="rId4"/>
    <p:sldLayoutId id="2147483877" r:id="rId5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b="1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000" b="1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b="1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b="1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idn.ceos.org/DocumentBuilder/Home.do?Portal=ceos_idn&amp;MetadataType=0" TargetMode="External"/><Relationship Id="rId3" Type="http://schemas.openxmlformats.org/officeDocument/2006/relationships/hyperlink" Target="http://idn.ceos.org/subset/idn/defaultDif10/index.html" TargetMode="External"/><Relationship Id="rId7" Type="http://schemas.openxmlformats.org/officeDocument/2006/relationships/hyperlink" Target="http://idn.ceos.org/DocumentBuilder/Home.do?Portal=ceos_idn&amp;MetadataType=7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gcmd.nasa.gov/Aboutus/xml/dif/dif.xsd" TargetMode="External"/><Relationship Id="rId5" Type="http://schemas.openxmlformats.org/officeDocument/2006/relationships/hyperlink" Target="http://gcmd.gsfc.nasa.gov/Aboutus/xml/dif/dif_v10.2.xsd" TargetMode="External"/><Relationship Id="rId4" Type="http://schemas.openxmlformats.org/officeDocument/2006/relationships/hyperlink" Target="http://idn.ceos.org/subset/idn/defaultDif/index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mr.earthdata.nasa.gov/csw/collections?request=GetCapabilities&amp;service=CSW&amp;version=2.0.2" TargetMode="External"/><Relationship Id="rId2" Type="http://schemas.openxmlformats.org/officeDocument/2006/relationships/hyperlink" Target="https://cmr.earthdata.nasa.gov/search/site/search_api_doc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mr.earthdata.nasa.gov/opensearch/collections/descriptor_document.xml?clientId=cswOpenSearchDoc" TargetMode="External"/><Relationship Id="rId4" Type="http://schemas.openxmlformats.org/officeDocument/2006/relationships/hyperlink" Target="https://cmr.earthdata.nasa.gov/opensearch/home/docs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 sz="quarter"/>
          </p:nvPr>
        </p:nvSpPr>
        <p:spPr>
          <a:xfrm>
            <a:off x="207963" y="1255221"/>
            <a:ext cx="8388133" cy="1874838"/>
          </a:xfrm>
        </p:spPr>
        <p:txBody>
          <a:bodyPr anchor="t"/>
          <a:lstStyle/>
          <a:p>
            <a:pPr algn="ctr">
              <a:defRPr/>
            </a:pPr>
            <a:r>
              <a:rPr lang="en-US" sz="4000" dirty="0"/>
              <a:t>IDN C</a:t>
            </a:r>
            <a:r>
              <a:rPr lang="en-US" sz="4000" dirty="0" smtClean="0"/>
              <a:t>apabilities: </a:t>
            </a:r>
            <a:r>
              <a:rPr lang="en-US" sz="4000" dirty="0"/>
              <a:t>Registration </a:t>
            </a:r>
            <a:r>
              <a:rPr lang="en-US" sz="4000" dirty="0" smtClean="0"/>
              <a:t>Tools, </a:t>
            </a:r>
            <a:r>
              <a:rPr lang="en-US" sz="4000" dirty="0"/>
              <a:t>Search </a:t>
            </a:r>
            <a:r>
              <a:rPr lang="en-US" sz="4000" dirty="0" smtClean="0"/>
              <a:t>tools, APIs, and IDN Metadata</a:t>
            </a:r>
            <a:endParaRPr lang="en-US" altLang="en-US" sz="40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2238" y="5070475"/>
            <a:ext cx="6852046" cy="109378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600" dirty="0" smtClean="0">
                <a:solidFill>
                  <a:srgbClr val="002569"/>
                </a:solidFill>
                <a:latin typeface="Arial"/>
                <a:cs typeface="Arial"/>
              </a:rPr>
              <a:t>Michael Morahan</a:t>
            </a:r>
          </a:p>
          <a:p>
            <a:pPr>
              <a:spcBef>
                <a:spcPct val="0"/>
              </a:spcBef>
            </a:pPr>
            <a:r>
              <a:rPr lang="en-US" altLang="en-US" sz="1600" dirty="0" smtClean="0">
                <a:solidFill>
                  <a:srgbClr val="002569"/>
                </a:solidFill>
                <a:latin typeface="Arial"/>
                <a:cs typeface="Arial"/>
              </a:rPr>
              <a:t>CEOS WGISS-43 Meeting</a:t>
            </a:r>
          </a:p>
          <a:p>
            <a:pPr>
              <a:spcBef>
                <a:spcPct val="0"/>
              </a:spcBef>
            </a:pPr>
            <a:r>
              <a:rPr lang="en-GB" sz="1600" dirty="0"/>
              <a:t>GEOSS-WGISS Interoperability </a:t>
            </a:r>
            <a:r>
              <a:rPr lang="en-GB" sz="1600" dirty="0" smtClean="0"/>
              <a:t>Workshop</a:t>
            </a:r>
            <a:r>
              <a:rPr lang="en-US" sz="1600" dirty="0"/>
              <a:t> </a:t>
            </a:r>
            <a:endParaRPr lang="en-US" sz="1600" dirty="0" smtClean="0"/>
          </a:p>
          <a:p>
            <a:pPr>
              <a:spcBef>
                <a:spcPct val="0"/>
              </a:spcBef>
            </a:pPr>
            <a:r>
              <a:rPr lang="en-GB" sz="1600" dirty="0"/>
              <a:t>CEOS WGISS Connected Data Assets</a:t>
            </a:r>
            <a:r>
              <a:rPr lang="en-US" sz="1600" dirty="0"/>
              <a:t> </a:t>
            </a:r>
            <a:r>
              <a:rPr lang="en-US" sz="1600" dirty="0" smtClean="0"/>
              <a:t>Session</a:t>
            </a:r>
            <a:endParaRPr lang="en-US" altLang="en-US" sz="1600" dirty="0" smtClean="0">
              <a:solidFill>
                <a:srgbClr val="002569"/>
              </a:solidFill>
              <a:latin typeface="Arial"/>
              <a:cs typeface="Arial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rgbClr val="002569"/>
                </a:solidFill>
                <a:latin typeface="Arial"/>
                <a:cs typeface="Arial"/>
              </a:rPr>
              <a:t>Annapolis, Maryland</a:t>
            </a:r>
            <a:endParaRPr lang="en-US" sz="1600" dirty="0">
              <a:solidFill>
                <a:srgbClr val="002569"/>
              </a:solidFill>
              <a:latin typeface="Arial"/>
              <a:cs typeface="Arial"/>
            </a:endParaRPr>
          </a:p>
          <a:p>
            <a:pPr>
              <a:spcBef>
                <a:spcPct val="0"/>
              </a:spcBef>
            </a:pPr>
            <a:r>
              <a:rPr lang="en-US" altLang="en-US" sz="1600" dirty="0" smtClean="0">
                <a:solidFill>
                  <a:srgbClr val="002569"/>
                </a:solidFill>
                <a:latin typeface="Arial"/>
                <a:cs typeface="Arial"/>
              </a:rPr>
              <a:t>April 5, 2017</a:t>
            </a:r>
          </a:p>
        </p:txBody>
      </p:sp>
    </p:spTree>
    <p:extLst>
      <p:ext uri="{BB962C8B-B14F-4D97-AF65-F5344CB8AC3E}">
        <p14:creationId xmlns:p14="http://schemas.microsoft.com/office/powerpoint/2010/main" val="3047143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999068" y="168864"/>
            <a:ext cx="8144932" cy="50165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docBuilder</a:t>
            </a:r>
            <a:r>
              <a:rPr lang="en-US" sz="3200" dirty="0" smtClean="0"/>
              <a:t>: Modify a Record</a:t>
            </a:r>
            <a:endParaRPr lang="en-US" sz="3200" dirty="0"/>
          </a:p>
        </p:txBody>
      </p:sp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AD5C3E-A63D-0E4D-9927-9898878804D3}" type="slidenum">
              <a:rPr lang="en-US"/>
              <a:pPr/>
              <a:t>10</a:t>
            </a:fld>
            <a:endParaRPr lang="en-US" dirty="0"/>
          </a:p>
        </p:txBody>
      </p:sp>
      <p:pic>
        <p:nvPicPr>
          <p:cNvPr id="3" name="Picture 2" descr="Screen Shot 2017-03-24 at 10.26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7" y="757737"/>
            <a:ext cx="7799324" cy="57917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4701213" y="3810000"/>
            <a:ext cx="2185009" cy="73377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70990" y="4269317"/>
            <a:ext cx="1366566" cy="30268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314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999068" y="125892"/>
            <a:ext cx="8144932" cy="501650"/>
          </a:xfrm>
        </p:spPr>
        <p:txBody>
          <a:bodyPr>
            <a:noAutofit/>
          </a:bodyPr>
          <a:lstStyle/>
          <a:p>
            <a:r>
              <a:rPr lang="en-US" sz="3000" dirty="0" err="1"/>
              <a:t>docBuilder</a:t>
            </a:r>
            <a:r>
              <a:rPr lang="en-US" sz="3000" dirty="0"/>
              <a:t>: Modify Metadata Fields Option</a:t>
            </a:r>
          </a:p>
        </p:txBody>
      </p:sp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AD5C3E-A63D-0E4D-9927-9898878804D3}" type="slidenum">
              <a:rPr lang="en-US"/>
              <a:pPr/>
              <a:t>11</a:t>
            </a:fld>
            <a:endParaRPr lang="en-US" dirty="0"/>
          </a:p>
        </p:txBody>
      </p:sp>
      <p:pic>
        <p:nvPicPr>
          <p:cNvPr id="6" name="Picture 5" descr="IDN_docBuilder_Fields_layout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" r="1363"/>
          <a:stretch/>
        </p:blipFill>
        <p:spPr>
          <a:xfrm>
            <a:off x="92533" y="1369368"/>
            <a:ext cx="8984584" cy="4799076"/>
          </a:xfrm>
          <a:prstGeom prst="rect">
            <a:avLst/>
          </a:prstGeom>
          <a:ln w="19050" cmpd="sng">
            <a:solidFill>
              <a:schemeClr val="accent4">
                <a:lumMod val="75000"/>
                <a:lumOff val="25000"/>
              </a:schemeClr>
            </a:solidFill>
          </a:ln>
        </p:spPr>
      </p:pic>
      <p:sp>
        <p:nvSpPr>
          <p:cNvPr id="5" name="Rectangle 4"/>
          <p:cNvSpPr/>
          <p:nvPr/>
        </p:nvSpPr>
        <p:spPr bwMode="auto">
          <a:xfrm>
            <a:off x="1783870" y="3642839"/>
            <a:ext cx="1527048" cy="26400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45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3537691" y="651104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6AD5C3E-A63D-0E4D-9927-9898878804D3}" type="slidenum">
              <a:rPr lang="en-US"/>
              <a:pPr/>
              <a:t>12</a:t>
            </a:fld>
            <a:endParaRPr lang="en-US" dirty="0"/>
          </a:p>
        </p:txBody>
      </p:sp>
      <p:pic>
        <p:nvPicPr>
          <p:cNvPr id="4" name="Picture 3" descr="IDN_docBuilder_Temporal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1" r="2135" b="668"/>
          <a:stretch/>
        </p:blipFill>
        <p:spPr>
          <a:xfrm>
            <a:off x="306565" y="1231990"/>
            <a:ext cx="8612988" cy="533400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d</a:t>
            </a:r>
            <a:r>
              <a:rPr lang="en-US" sz="3200" dirty="0" err="1" smtClean="0"/>
              <a:t>ocBuilder</a:t>
            </a:r>
            <a:r>
              <a:rPr lang="en-US" sz="3200" dirty="0"/>
              <a:t>: Modify Select </a:t>
            </a:r>
            <a:r>
              <a:rPr lang="en-US" sz="3200" dirty="0" smtClean="0"/>
              <a:t>Field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86055" y="792103"/>
            <a:ext cx="5359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6600"/>
                </a:solidFill>
              </a:rPr>
              <a:t>Immediate QA Feedback from In-line Validation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526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999068" y="140003"/>
            <a:ext cx="8144932" cy="501650"/>
          </a:xfrm>
        </p:spPr>
        <p:txBody>
          <a:bodyPr>
            <a:noAutofit/>
          </a:bodyPr>
          <a:lstStyle/>
          <a:p>
            <a:r>
              <a:rPr lang="en-US" sz="3200" dirty="0" err="1"/>
              <a:t>docBuilder</a:t>
            </a:r>
            <a:r>
              <a:rPr lang="en-US" sz="3200" dirty="0"/>
              <a:t>: </a:t>
            </a:r>
            <a:r>
              <a:rPr lang="en-US" sz="3200" dirty="0" smtClean="0"/>
              <a:t>Generate Error Report</a:t>
            </a:r>
            <a:endParaRPr lang="en-US" sz="3200" dirty="0"/>
          </a:p>
        </p:txBody>
      </p:sp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AD5C3E-A63D-0E4D-9927-9898878804D3}" type="slidenum">
              <a:rPr lang="en-US"/>
              <a:pPr/>
              <a:t>13</a:t>
            </a:fld>
            <a:endParaRPr lang="en-US" dirty="0"/>
          </a:p>
        </p:txBody>
      </p:sp>
      <p:pic>
        <p:nvPicPr>
          <p:cNvPr id="6" name="Picture 5" descr="IDN_docBuilder_Fields_layout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" r="1363"/>
          <a:stretch/>
        </p:blipFill>
        <p:spPr>
          <a:xfrm>
            <a:off x="64311" y="993174"/>
            <a:ext cx="8984584" cy="4799076"/>
          </a:xfrm>
          <a:prstGeom prst="rect">
            <a:avLst/>
          </a:prstGeom>
          <a:ln w="19050" cmpd="sng">
            <a:solidFill>
              <a:schemeClr val="accent4">
                <a:lumMod val="75000"/>
                <a:lumOff val="25000"/>
              </a:schemeClr>
            </a:solidFill>
          </a:ln>
        </p:spPr>
      </p:pic>
      <p:sp>
        <p:nvSpPr>
          <p:cNvPr id="5" name="Rectangle 4"/>
          <p:cNvSpPr/>
          <p:nvPr/>
        </p:nvSpPr>
        <p:spPr bwMode="auto">
          <a:xfrm>
            <a:off x="96465" y="1898852"/>
            <a:ext cx="1653137" cy="26400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99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999068" y="140006"/>
            <a:ext cx="8144932" cy="501650"/>
          </a:xfrm>
        </p:spPr>
        <p:txBody>
          <a:bodyPr>
            <a:noAutofit/>
          </a:bodyPr>
          <a:lstStyle/>
          <a:p>
            <a:r>
              <a:rPr lang="en-US" sz="3200" dirty="0" err="1"/>
              <a:t>docBuilder</a:t>
            </a:r>
            <a:r>
              <a:rPr lang="en-US" sz="3200" dirty="0"/>
              <a:t>: </a:t>
            </a:r>
            <a:r>
              <a:rPr lang="en-US" sz="3200" dirty="0" smtClean="0"/>
              <a:t>View QA Feedback</a:t>
            </a:r>
            <a:endParaRPr lang="en-US" sz="3200" dirty="0"/>
          </a:p>
        </p:txBody>
      </p:sp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AD5C3E-A63D-0E4D-9927-9898878804D3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3511699" y="647889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F6AD5C3E-A63D-0E4D-9927-9898878804D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" name="Picture 1" descr="IDN_QAView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" t="7887" r="1560" b="4174"/>
          <a:stretch/>
        </p:blipFill>
        <p:spPr>
          <a:xfrm>
            <a:off x="45720" y="1294901"/>
            <a:ext cx="9057363" cy="4685276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7851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1"/>
          <p:cNvSpPr>
            <a:spLocks noGrp="1"/>
          </p:cNvSpPr>
          <p:nvPr>
            <p:ph type="subTitle" sz="quarter" idx="1"/>
          </p:nvPr>
        </p:nvSpPr>
        <p:spPr>
          <a:xfrm>
            <a:off x="1041400" y="5362525"/>
            <a:ext cx="6997700" cy="841046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en-US" sz="2000" dirty="0" smtClean="0"/>
              <a:t>Search </a:t>
            </a:r>
            <a:r>
              <a:rPr lang="en-US" sz="2000" dirty="0"/>
              <a:t>APIs: CMR Search </a:t>
            </a:r>
            <a:r>
              <a:rPr lang="en-US" sz="2000" dirty="0" smtClean="0"/>
              <a:t>API,  Catalog Services for the Web (CSW), and OpenSearch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8731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122238"/>
            <a:ext cx="7988300" cy="501650"/>
          </a:xfrm>
        </p:spPr>
        <p:txBody>
          <a:bodyPr/>
          <a:lstStyle/>
          <a:p>
            <a:r>
              <a:rPr lang="en-US" sz="3200" dirty="0"/>
              <a:t>CMR </a:t>
            </a:r>
            <a:r>
              <a:rPr lang="en-US" sz="3200" dirty="0" smtClean="0"/>
              <a:t>Search </a:t>
            </a:r>
            <a:r>
              <a:rPr lang="en-US" sz="3200" dirty="0"/>
              <a:t>API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540178" y="7741539"/>
            <a:ext cx="1905000" cy="257175"/>
          </a:xfrm>
        </p:spPr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7896" y="885472"/>
            <a:ext cx="8793704" cy="861521"/>
          </a:xfrm>
        </p:spPr>
        <p:txBody>
          <a:bodyPr/>
          <a:lstStyle/>
          <a:p>
            <a:pPr marL="0" indent="0" algn="ctr">
              <a:buNone/>
            </a:pPr>
            <a:r>
              <a:rPr lang="en-US" b="0" dirty="0" smtClean="0"/>
              <a:t>Provides access </a:t>
            </a:r>
            <a:r>
              <a:rPr lang="en-US" b="0" dirty="0"/>
              <a:t>to all IDN Collection </a:t>
            </a:r>
            <a:r>
              <a:rPr lang="en-US" b="0" dirty="0" smtClean="0"/>
              <a:t>metadata</a:t>
            </a:r>
          </a:p>
          <a:p>
            <a:pPr marL="1200150" lvl="2" indent="-342900" algn="ctr"/>
            <a:endParaRPr lang="en-US" b="0" dirty="0"/>
          </a:p>
          <a:p>
            <a:pPr marL="457200" lvl="1" indent="0" algn="ctr">
              <a:buNone/>
            </a:pPr>
            <a:endParaRPr lang="en-US" b="0" dirty="0" smtClean="0"/>
          </a:p>
          <a:p>
            <a:pPr algn="ctr"/>
            <a:endParaRPr lang="en-US" b="0" dirty="0" smtClean="0"/>
          </a:p>
          <a:p>
            <a:pPr lvl="1" algn="ctr"/>
            <a:endParaRPr lang="en-US" b="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108901"/>
              </p:ext>
            </p:extLst>
          </p:nvPr>
        </p:nvGraphicFramePr>
        <p:xfrm>
          <a:off x="270556" y="1587928"/>
          <a:ext cx="8648383" cy="1527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2730"/>
                <a:gridCol w="1186180"/>
                <a:gridCol w="1859280"/>
                <a:gridCol w="1641793"/>
                <a:gridCol w="2438400"/>
              </a:tblGrid>
              <a:tr h="321972">
                <a:tc gridSpan="5"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  <a:tabLst/>
                      </a:pPr>
                      <a:r>
                        <a:rPr lang="en-US" sz="1800" b="0" dirty="0" smtClean="0">
                          <a:latin typeface="Arial"/>
                          <a:cs typeface="Arial"/>
                        </a:rPr>
                        <a:t>Selected Set</a:t>
                      </a:r>
                      <a:r>
                        <a:rPr lang="en-US" sz="1800" b="0" baseline="0" dirty="0" smtClean="0">
                          <a:latin typeface="Arial"/>
                          <a:cs typeface="Arial"/>
                        </a:rPr>
                        <a:t> of </a:t>
                      </a:r>
                      <a:r>
                        <a:rPr lang="en-US" sz="1800" b="0" dirty="0" err="1" smtClean="0">
                          <a:latin typeface="Arial"/>
                          <a:cs typeface="Arial"/>
                        </a:rPr>
                        <a:t>Queryable</a:t>
                      </a:r>
                      <a:r>
                        <a:rPr lang="en-US" sz="1800" b="0" dirty="0" smtClean="0">
                          <a:latin typeface="Arial"/>
                          <a:cs typeface="Arial"/>
                        </a:rPr>
                        <a:t> fields (15 of 32 fields)</a:t>
                      </a:r>
                      <a:endParaRPr lang="en-US" sz="1800" b="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7475" indent="-117475" algn="l">
                        <a:buFont typeface="Arial" charset="0"/>
                        <a:buChar char="•"/>
                        <a:tabLst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17475" indent="-117475" algn="l">
                        <a:buFont typeface="Arial" charset="0"/>
                        <a:buChar char="•"/>
                        <a:tabLst/>
                      </a:pPr>
                      <a:endParaRPr lang="en-US" sz="14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27000" marR="0" indent="-127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4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27000" indent="-127000" algn="l">
                        <a:buFont typeface="Arial" charset="0"/>
                        <a:buChar char="•"/>
                        <a:tabLst/>
                      </a:pPr>
                      <a:endParaRPr lang="en-US" sz="14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1972">
                <a:tc>
                  <a:txBody>
                    <a:bodyPr/>
                    <a:lstStyle/>
                    <a:p>
                      <a:pPr marL="117475" indent="-117475" algn="l">
                        <a:buFont typeface="Arial" charset="0"/>
                        <a:buChar char="•"/>
                        <a:tabLst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Concept ID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17475" indent="-117475" algn="l">
                        <a:buFont typeface="Arial" charset="0"/>
                        <a:buChar char="•"/>
                        <a:tabLst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DOI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17475" indent="-117475" algn="l">
                        <a:buFont typeface="Arial" charset="0"/>
                        <a:buChar char="•"/>
                        <a:tabLst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Entry ID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27000" marR="0" indent="-127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Platform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27000" indent="-127000" algn="l">
                        <a:buFont typeface="Arial" charset="0"/>
                        <a:buChar char="•"/>
                        <a:tabLst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Entry Title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1972">
                <a:tc>
                  <a:txBody>
                    <a:bodyPr/>
                    <a:lstStyle/>
                    <a:p>
                      <a:pPr marL="117475" indent="-117475" algn="l">
                        <a:buFont typeface="Arial" charset="0"/>
                        <a:buChar char="•"/>
                        <a:tabLst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Archive Center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17475" indent="-117475" algn="l">
                        <a:buFont typeface="Arial" charset="0"/>
                        <a:buChar char="•"/>
                        <a:tabLst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Temporal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-117475" algn="l">
                        <a:buFont typeface="Arial" charset="0"/>
                        <a:buChar char="•"/>
                        <a:tabLst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Updated since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marR="0" indent="-127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Spatial Keyword</a:t>
                      </a:r>
                      <a:endParaRPr lang="en-US" sz="1400" b="0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indent="-127000" algn="l">
                        <a:buFont typeface="Arial" charset="0"/>
                        <a:buChar char="•"/>
                        <a:tabLst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Project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3621">
                <a:tc>
                  <a:txBody>
                    <a:bodyPr/>
                    <a:lstStyle/>
                    <a:p>
                      <a:pPr marL="117475" indent="-117475" algn="l">
                        <a:buFont typeface="Arial" charset="0"/>
                        <a:buChar char="•"/>
                        <a:tabLst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Revision date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7475" indent="-117475" algn="l">
                        <a:buFont typeface="Arial" charset="0"/>
                        <a:buChar char="•"/>
                        <a:tabLst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Instrument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7475" indent="-117475" algn="l">
                        <a:buFont typeface="Arial" charset="0"/>
                        <a:buChar char="•"/>
                        <a:tabLst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Science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Keywords 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indent="-127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Provider ID</a:t>
                      </a:r>
                      <a:endParaRPr lang="en-US" sz="1400" b="0" dirty="0" smtClean="0">
                        <a:latin typeface="Arial"/>
                        <a:cs typeface="Arial"/>
                      </a:endParaRPr>
                    </a:p>
                    <a:p>
                      <a:pPr marL="285750" indent="-285750" algn="l">
                        <a:buFont typeface="Arial" charset="0"/>
                        <a:buChar char="•"/>
                      </a:pP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indent="-127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Spatial </a:t>
                      </a:r>
                      <a:r>
                        <a:rPr lang="en-US" sz="1100" dirty="0" smtClean="0">
                          <a:latin typeface="Arial"/>
                          <a:cs typeface="Arial"/>
                        </a:rPr>
                        <a:t>(Polygon, Bounding Box, Point, Line)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687072"/>
              </p:ext>
            </p:extLst>
          </p:nvPr>
        </p:nvGraphicFramePr>
        <p:xfrm>
          <a:off x="3451955" y="3633635"/>
          <a:ext cx="5444237" cy="1324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035"/>
                <a:gridCol w="1356360"/>
                <a:gridCol w="1218248"/>
                <a:gridCol w="1573594"/>
              </a:tblGrid>
              <a:tr h="319565">
                <a:tc gridSpan="4"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  <a:tabLst/>
                      </a:pPr>
                      <a:r>
                        <a:rPr lang="en-US" sz="1800" b="0" dirty="0" smtClean="0">
                          <a:latin typeface="Arial"/>
                          <a:cs typeface="Arial"/>
                        </a:rPr>
                        <a:t>IDN Search API Result Formats</a:t>
                      </a:r>
                      <a:endParaRPr lang="en-US" sz="1800" b="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19565">
                <a:tc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ATOM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CSV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DIF-9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DIF-10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9565">
                <a:tc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ECHO10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ISO-MENDS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ISO-SMAP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JSON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9565">
                <a:tc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UMM JSON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KML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Open Data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XML Reference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64461" y="5454587"/>
            <a:ext cx="886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Search </a:t>
            </a:r>
            <a:r>
              <a:rPr lang="en-US" sz="2400" dirty="0"/>
              <a:t>API </a:t>
            </a:r>
            <a:r>
              <a:rPr lang="en-US" sz="2400" u="sng" dirty="0"/>
              <a:t>Collection</a:t>
            </a:r>
            <a:r>
              <a:rPr lang="en-US" sz="2400" dirty="0"/>
              <a:t> </a:t>
            </a:r>
            <a:r>
              <a:rPr lang="en-US" sz="2400" dirty="0" smtClean="0"/>
              <a:t>Query</a:t>
            </a:r>
            <a:r>
              <a:rPr lang="en-US" sz="2400" dirty="0"/>
              <a:t>: </a:t>
            </a:r>
          </a:p>
          <a:p>
            <a:pPr marL="400050" lvl="1" indent="0">
              <a:buNone/>
            </a:pPr>
            <a:r>
              <a:rPr lang="en-US" sz="2000" dirty="0" smtClean="0"/>
              <a:t>Curl "https</a:t>
            </a:r>
            <a:r>
              <a:rPr lang="en-US" sz="2000" dirty="0"/>
              <a:t>://cmr.earthdata.nasa.gov/search/collections?</a:t>
            </a:r>
            <a:r>
              <a:rPr lang="en-US" sz="2000" dirty="0">
                <a:solidFill>
                  <a:srgbClr val="008000"/>
                </a:solidFill>
              </a:rPr>
              <a:t>platform</a:t>
            </a:r>
            <a:r>
              <a:rPr lang="en-US" sz="2000" dirty="0"/>
              <a:t>\[\]=</a:t>
            </a:r>
            <a:r>
              <a:rPr lang="en-US" sz="2000" dirty="0">
                <a:solidFill>
                  <a:srgbClr val="008000"/>
                </a:solidFill>
              </a:rPr>
              <a:t>CBERS-4</a:t>
            </a:r>
            <a:r>
              <a:rPr lang="en-US" sz="2000" dirty="0"/>
              <a:t>&amp;pretty=true"</a:t>
            </a:r>
          </a:p>
        </p:txBody>
      </p:sp>
      <p:sp>
        <p:nvSpPr>
          <p:cNvPr id="9" name="Rectangle 8"/>
          <p:cNvSpPr/>
          <p:nvPr/>
        </p:nvSpPr>
        <p:spPr>
          <a:xfrm>
            <a:off x="277843" y="3665428"/>
            <a:ext cx="86667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API </a:t>
            </a:r>
            <a:r>
              <a:rPr lang="en-US" sz="2400" dirty="0" smtClean="0"/>
              <a:t>Query </a:t>
            </a:r>
            <a:r>
              <a:rPr lang="en-US" sz="2400" dirty="0"/>
              <a:t>M</a:t>
            </a:r>
            <a:r>
              <a:rPr lang="en-US" sz="2400" dirty="0" smtClean="0"/>
              <a:t>ethods</a:t>
            </a:r>
            <a:r>
              <a:rPr lang="en-US" sz="2400" dirty="0"/>
              <a:t>: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Command-line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eb browser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API client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762000" y="4078111"/>
            <a:ext cx="2102555" cy="25893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9715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122238"/>
            <a:ext cx="7988300" cy="501650"/>
          </a:xfrm>
        </p:spPr>
        <p:txBody>
          <a:bodyPr/>
          <a:lstStyle/>
          <a:p>
            <a:r>
              <a:rPr lang="en-US" dirty="0" smtClean="0"/>
              <a:t>IDN Catalog Service for the Web (CSW)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3073970"/>
            <a:ext cx="8445500" cy="2490729"/>
          </a:xfrm>
        </p:spPr>
        <p:txBody>
          <a:bodyPr/>
          <a:lstStyle/>
          <a:p>
            <a:pPr marL="57150" indent="0">
              <a:buNone/>
            </a:pPr>
            <a:r>
              <a:rPr lang="en-US" b="0" dirty="0" err="1" smtClean="0"/>
              <a:t>Queryable</a:t>
            </a:r>
            <a:r>
              <a:rPr lang="en-US" b="0" dirty="0" smtClean="0"/>
              <a:t> Tags:</a:t>
            </a:r>
          </a:p>
          <a:p>
            <a:pPr marL="914400" lvl="1" indent="-457200"/>
            <a:r>
              <a:rPr lang="en-US" sz="1800" b="0" dirty="0" err="1" smtClean="0"/>
              <a:t>IsCwic</a:t>
            </a:r>
            <a:endParaRPr lang="en-US" sz="1800" b="0" dirty="0" smtClean="0"/>
          </a:p>
          <a:p>
            <a:pPr marL="914400" lvl="1" indent="-457200"/>
            <a:r>
              <a:rPr lang="en-US" sz="1800" b="0" dirty="0" err="1" smtClean="0"/>
              <a:t>IsGeoss</a:t>
            </a:r>
            <a:endParaRPr lang="en-US" sz="1800" b="0" dirty="0" smtClean="0"/>
          </a:p>
          <a:p>
            <a:pPr marL="57150" indent="0">
              <a:buNone/>
            </a:pPr>
            <a:r>
              <a:rPr lang="en-US" b="0" dirty="0" smtClean="0"/>
              <a:t>API </a:t>
            </a:r>
            <a:r>
              <a:rPr lang="en-US" b="0" dirty="0"/>
              <a:t>Q</a:t>
            </a:r>
            <a:r>
              <a:rPr lang="en-US" b="0" dirty="0" smtClean="0"/>
              <a:t>uery </a:t>
            </a:r>
            <a:r>
              <a:rPr lang="en-US" b="0" dirty="0"/>
              <a:t>M</a:t>
            </a:r>
            <a:r>
              <a:rPr lang="en-US" b="0" dirty="0" smtClean="0"/>
              <a:t>ethods</a:t>
            </a:r>
            <a:r>
              <a:rPr lang="en-US" b="0" dirty="0"/>
              <a:t>: </a:t>
            </a:r>
            <a:endParaRPr lang="en-US" b="0" dirty="0" smtClean="0"/>
          </a:p>
          <a:p>
            <a:pPr marL="914400" lvl="1" indent="-457200"/>
            <a:r>
              <a:rPr lang="en-US" sz="1800" b="0" dirty="0"/>
              <a:t>C</a:t>
            </a:r>
            <a:r>
              <a:rPr lang="en-US" sz="1800" b="0" dirty="0" smtClean="0"/>
              <a:t>ommand-line</a:t>
            </a:r>
          </a:p>
          <a:p>
            <a:pPr marL="914400" lvl="1" indent="-457200"/>
            <a:r>
              <a:rPr lang="en-US" sz="1800" b="0" dirty="0"/>
              <a:t>CSW API client </a:t>
            </a:r>
          </a:p>
          <a:p>
            <a:pPr marL="57150" indent="0">
              <a:buNone/>
            </a:pPr>
            <a:r>
              <a:rPr lang="en-US" b="0" dirty="0" smtClean="0"/>
              <a:t>IDN </a:t>
            </a:r>
            <a:r>
              <a:rPr lang="en-US" b="0" dirty="0"/>
              <a:t>Search API result formats: </a:t>
            </a:r>
            <a:endParaRPr lang="en-US" b="0" dirty="0" smtClean="0"/>
          </a:p>
          <a:p>
            <a:pPr marL="914400" lvl="1" indent="-457200"/>
            <a:r>
              <a:rPr lang="en-US" sz="1800" b="0" dirty="0" smtClean="0"/>
              <a:t>ISO</a:t>
            </a:r>
            <a:endParaRPr lang="en-US" sz="1800" b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256503"/>
              </p:ext>
            </p:extLst>
          </p:nvPr>
        </p:nvGraphicFramePr>
        <p:xfrm>
          <a:off x="408906" y="1892861"/>
          <a:ext cx="8326185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0108"/>
                <a:gridCol w="1318260"/>
                <a:gridCol w="1122998"/>
                <a:gridCol w="1967548"/>
                <a:gridCol w="2037271"/>
              </a:tblGrid>
              <a:tr h="156024">
                <a:tc grid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Complete list of </a:t>
                      </a:r>
                      <a:r>
                        <a:rPr lang="en-US" dirty="0" err="1" smtClean="0">
                          <a:latin typeface="Arial"/>
                          <a:cs typeface="Arial"/>
                        </a:rPr>
                        <a:t>Queryable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fields (CSW refers to fields as constraints) </a:t>
                      </a:r>
                      <a:endParaRPr lang="en-US" b="0" dirty="0" smtClean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156024">
                <a:tc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r>
                        <a:rPr lang="en-US" sz="1600" dirty="0" smtClean="0">
                          <a:latin typeface="Arial"/>
                          <a:cs typeface="Arial"/>
                        </a:rPr>
                        <a:t>Title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r>
                        <a:rPr lang="en-US" sz="1600" dirty="0" err="1" smtClean="0">
                          <a:latin typeface="Arial"/>
                          <a:cs typeface="Arial"/>
                        </a:rPr>
                        <a:t>AnyText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r>
                        <a:rPr lang="en-US" sz="1600" dirty="0" smtClean="0">
                          <a:latin typeface="Arial"/>
                          <a:cs typeface="Arial"/>
                        </a:rPr>
                        <a:t>Modified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r>
                        <a:rPr lang="en-US" sz="1600" dirty="0" err="1" smtClean="0">
                          <a:latin typeface="Arial"/>
                          <a:cs typeface="Arial"/>
                        </a:rPr>
                        <a:t>BoundingBox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r>
                        <a:rPr lang="en-US" sz="1600" dirty="0" err="1" smtClean="0">
                          <a:latin typeface="Arial"/>
                          <a:cs typeface="Arial"/>
                        </a:rPr>
                        <a:t>TempExtent_begin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56024">
                <a:tc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r>
                        <a:rPr lang="en-US" sz="1600" dirty="0" err="1" smtClean="0">
                          <a:latin typeface="Arial"/>
                          <a:cs typeface="Arial"/>
                        </a:rPr>
                        <a:t>TempExtent_end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r>
                        <a:rPr lang="en-US" sz="1600" dirty="0" smtClean="0">
                          <a:latin typeface="Arial"/>
                          <a:cs typeface="Arial"/>
                        </a:rPr>
                        <a:t>Instrument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r>
                        <a:rPr lang="en-US" sz="1600" dirty="0" smtClean="0">
                          <a:latin typeface="Arial"/>
                          <a:cs typeface="Arial"/>
                        </a:rPr>
                        <a:t>Platform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r>
                        <a:rPr lang="en-US" sz="1600" dirty="0" err="1" smtClean="0">
                          <a:latin typeface="Arial"/>
                          <a:cs typeface="Arial"/>
                        </a:rPr>
                        <a:t>ScienceKeywords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r>
                        <a:rPr lang="en-US" sz="1600" dirty="0" err="1" smtClean="0">
                          <a:latin typeface="Arial"/>
                          <a:cs typeface="Arial"/>
                        </a:rPr>
                        <a:t>ArchiveCenter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94019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HTTP </a:t>
            </a:r>
            <a:r>
              <a:rPr lang="en-US" sz="2400" dirty="0"/>
              <a:t>protocol of the </a:t>
            </a:r>
            <a:r>
              <a:rPr lang="en-US" sz="2400" dirty="0" err="1"/>
              <a:t>OpenGIS</a:t>
            </a:r>
            <a:r>
              <a:rPr lang="en-US" sz="2400" dirty="0"/>
              <a:t>® Catalogue Services Specification version 2.0.2</a:t>
            </a:r>
          </a:p>
        </p:txBody>
      </p:sp>
      <p:pic>
        <p:nvPicPr>
          <p:cNvPr id="8" name="Picture 7" descr="IDN_WGISS43_PostMan_query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553" y="3182907"/>
            <a:ext cx="4260850" cy="3094355"/>
          </a:xfrm>
          <a:prstGeom prst="rect">
            <a:avLst/>
          </a:prstGeom>
          <a:ln>
            <a:solidFill>
              <a:schemeClr val="accent4">
                <a:lumMod val="90000"/>
                <a:lumOff val="10000"/>
              </a:schemeClr>
            </a:solidFill>
          </a:ln>
        </p:spPr>
      </p:pic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416150" y="6262663"/>
            <a:ext cx="6384767" cy="103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57150" lvl="1" indent="0" algn="ctr">
              <a:buNone/>
            </a:pPr>
            <a:r>
              <a:rPr lang="en-US" sz="1800" b="0" dirty="0" smtClean="0"/>
              <a:t>Postman Client https</a:t>
            </a:r>
            <a:r>
              <a:rPr lang="en-US" sz="1800" b="0" dirty="0"/>
              <a:t>://</a:t>
            </a:r>
            <a:r>
              <a:rPr lang="en-US" sz="1800" b="0" dirty="0" err="1" smtClean="0"/>
              <a:t>www.getpostman.com</a:t>
            </a:r>
            <a:endParaRPr lang="en-US" sz="1800" b="0" dirty="0"/>
          </a:p>
          <a:p>
            <a:pPr marL="57150" indent="0" algn="ctr">
              <a:buFont typeface="Arial" panose="020B0604020202020204" pitchFamily="34" charset="0"/>
              <a:buNone/>
            </a:pPr>
            <a:r>
              <a:rPr lang="en-US" sz="1800" b="0" dirty="0" smtClean="0"/>
              <a:t>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739466" y="5501198"/>
            <a:ext cx="347133" cy="11006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22111" y="4981222"/>
            <a:ext cx="2102555" cy="25893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1173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33" y="122238"/>
            <a:ext cx="8314267" cy="501650"/>
          </a:xfrm>
        </p:spPr>
        <p:txBody>
          <a:bodyPr/>
          <a:lstStyle/>
          <a:p>
            <a:r>
              <a:rPr lang="en-US" sz="2600" dirty="0" smtClean="0"/>
              <a:t>List all GEOSS </a:t>
            </a:r>
            <a:r>
              <a:rPr lang="en-US" sz="2600" dirty="0" err="1" smtClean="0"/>
              <a:t>DataCore</a:t>
            </a:r>
            <a:r>
              <a:rPr lang="en-US" sz="2600" dirty="0" smtClean="0"/>
              <a:t> </a:t>
            </a:r>
            <a:r>
              <a:rPr lang="en-US" sz="2600" dirty="0"/>
              <a:t>D</a:t>
            </a:r>
            <a:r>
              <a:rPr lang="en-US" sz="2600" dirty="0" smtClean="0"/>
              <a:t>ata </a:t>
            </a:r>
            <a:r>
              <a:rPr lang="en-US" sz="2600" dirty="0"/>
              <a:t>S</a:t>
            </a:r>
            <a:r>
              <a:rPr lang="en-US" sz="2600" dirty="0" smtClean="0"/>
              <a:t>ets using CSW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EC85-5A16-B04F-B3DD-DECEF51CA9C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 descr="CSW_query_result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303"/>
            <a:ext cx="9144000" cy="51669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61204" y="1101573"/>
            <a:ext cx="2631697" cy="36718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204" y="2080741"/>
            <a:ext cx="4574867" cy="3878521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804375" y="2080741"/>
            <a:ext cx="4299455" cy="3878521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4956" y="6140997"/>
            <a:ext cx="2896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Service URL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81432" y="6140997"/>
            <a:ext cx="2896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Query	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34984" y="6140997"/>
            <a:ext cx="2896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Results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618317" y="4004737"/>
            <a:ext cx="391583" cy="127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61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122238"/>
            <a:ext cx="7988300" cy="501650"/>
          </a:xfrm>
        </p:spPr>
        <p:txBody>
          <a:bodyPr/>
          <a:lstStyle/>
          <a:p>
            <a:r>
              <a:rPr lang="en-US" dirty="0" smtClean="0"/>
              <a:t>IDN OpenSearch API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423973" y="6600825"/>
            <a:ext cx="1905000" cy="257175"/>
          </a:xfrm>
        </p:spPr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0408" y="3087676"/>
            <a:ext cx="8420992" cy="2952696"/>
          </a:xfrm>
          <a:ln>
            <a:noFill/>
          </a:ln>
        </p:spPr>
        <p:txBody>
          <a:bodyPr/>
          <a:lstStyle/>
          <a:p>
            <a:pPr marL="57150" lvl="1" indent="0">
              <a:buNone/>
            </a:pPr>
            <a:r>
              <a:rPr lang="en-US" b="0" dirty="0" err="1" smtClean="0"/>
              <a:t>Queryable</a:t>
            </a:r>
            <a:r>
              <a:rPr lang="en-US" b="0" dirty="0" smtClean="0"/>
              <a:t> Tags: (Future tags </a:t>
            </a:r>
            <a:r>
              <a:rPr lang="en-US" b="0" dirty="0" err="1"/>
              <a:t>i</a:t>
            </a:r>
            <a:r>
              <a:rPr lang="en-US" b="0" dirty="0" err="1" smtClean="0"/>
              <a:t>sCeos</a:t>
            </a:r>
            <a:r>
              <a:rPr lang="en-US" b="0" dirty="0" smtClean="0"/>
              <a:t> </a:t>
            </a:r>
            <a:r>
              <a:rPr lang="en-US" b="0" dirty="0"/>
              <a:t>and </a:t>
            </a:r>
            <a:r>
              <a:rPr lang="en-US" b="0" dirty="0" err="1"/>
              <a:t>i</a:t>
            </a:r>
            <a:r>
              <a:rPr lang="en-US" b="0" dirty="0" err="1" smtClean="0"/>
              <a:t>sFedeo</a:t>
            </a:r>
            <a:r>
              <a:rPr lang="en-US" b="0" dirty="0" smtClean="0"/>
              <a:t>) </a:t>
            </a:r>
          </a:p>
          <a:p>
            <a:pPr marL="914400" lvl="1" indent="-457200"/>
            <a:r>
              <a:rPr lang="en-US" sz="1800" b="0" dirty="0" err="1"/>
              <a:t>i</a:t>
            </a:r>
            <a:r>
              <a:rPr lang="en-US" sz="1800" b="0" dirty="0" err="1" smtClean="0"/>
              <a:t>sCwic</a:t>
            </a:r>
            <a:r>
              <a:rPr lang="en-US" sz="1800" b="0" dirty="0" smtClean="0"/>
              <a:t> </a:t>
            </a:r>
          </a:p>
          <a:p>
            <a:pPr marL="914400" lvl="1" indent="-457200"/>
            <a:r>
              <a:rPr lang="en-US" sz="1800" b="0" dirty="0" err="1"/>
              <a:t>i</a:t>
            </a:r>
            <a:r>
              <a:rPr lang="en-US" sz="1800" b="0" dirty="0" err="1" smtClean="0"/>
              <a:t>sGeoss</a:t>
            </a:r>
            <a:r>
              <a:rPr lang="en-US" sz="1800" b="0" dirty="0" smtClean="0"/>
              <a:t> </a:t>
            </a:r>
          </a:p>
          <a:p>
            <a:pPr marL="57150" indent="0">
              <a:buNone/>
            </a:pPr>
            <a:r>
              <a:rPr lang="en-US" b="0" dirty="0" smtClean="0"/>
              <a:t>API </a:t>
            </a:r>
            <a:r>
              <a:rPr lang="en-US" b="0" dirty="0"/>
              <a:t>Q</a:t>
            </a:r>
            <a:r>
              <a:rPr lang="en-US" b="0" dirty="0" smtClean="0"/>
              <a:t>uery </a:t>
            </a:r>
            <a:r>
              <a:rPr lang="en-US" b="0" dirty="0"/>
              <a:t>M</a:t>
            </a:r>
            <a:r>
              <a:rPr lang="en-US" b="0" dirty="0" smtClean="0"/>
              <a:t>ethods</a:t>
            </a:r>
            <a:r>
              <a:rPr lang="en-US" b="0" dirty="0"/>
              <a:t>: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1800" b="0" dirty="0"/>
              <a:t>Command-line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1800" b="0" dirty="0"/>
              <a:t>Web browser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1800" b="0" dirty="0"/>
              <a:t>OpenSearch API client</a:t>
            </a:r>
          </a:p>
          <a:p>
            <a:pPr marL="0" indent="0">
              <a:buNone/>
            </a:pPr>
            <a:r>
              <a:rPr lang="en-US" b="0" dirty="0" smtClean="0"/>
              <a:t>IDN </a:t>
            </a:r>
            <a:r>
              <a:rPr lang="en-US" b="0" dirty="0"/>
              <a:t>Search API result formats: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1800" b="0" dirty="0"/>
              <a:t>ATOM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1800" b="0" dirty="0"/>
              <a:t>HTML</a:t>
            </a:r>
          </a:p>
          <a:p>
            <a:endParaRPr lang="en-US" b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52771"/>
              </p:ext>
            </p:extLst>
          </p:nvPr>
        </p:nvGraphicFramePr>
        <p:xfrm>
          <a:off x="1387251" y="1438431"/>
          <a:ext cx="6369495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3585"/>
                <a:gridCol w="1306640"/>
                <a:gridCol w="1696085"/>
                <a:gridCol w="1353185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Complete list of </a:t>
                      </a:r>
                      <a:r>
                        <a:rPr lang="en-US" dirty="0" err="1" smtClean="0">
                          <a:latin typeface="Arial"/>
                          <a:cs typeface="Arial"/>
                        </a:rPr>
                        <a:t>Queryable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fields 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keyword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satellite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instrument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campaign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r>
                        <a:rPr lang="en-US" dirty="0" err="1" smtClean="0">
                          <a:latin typeface="Arial"/>
                          <a:cs typeface="Arial"/>
                        </a:rPr>
                        <a:t>processingLevel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sensor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r>
                        <a:rPr lang="en-US" dirty="0" err="1" smtClean="0">
                          <a:latin typeface="Arial"/>
                          <a:cs typeface="Arial"/>
                        </a:rPr>
                        <a:t>boundingBox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r>
                        <a:rPr lang="en-US" dirty="0" err="1" smtClean="0">
                          <a:latin typeface="Arial"/>
                          <a:cs typeface="Arial"/>
                        </a:rPr>
                        <a:t>placeName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r>
                        <a:rPr lang="en-US" dirty="0" err="1" smtClean="0">
                          <a:latin typeface="Arial"/>
                          <a:cs typeface="Arial"/>
                        </a:rPr>
                        <a:t>startTime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r>
                        <a:rPr lang="en-US" dirty="0" err="1" smtClean="0">
                          <a:latin typeface="Arial"/>
                          <a:cs typeface="Arial"/>
                        </a:rPr>
                        <a:t>uid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r>
                        <a:rPr lang="en-US" dirty="0" err="1" smtClean="0">
                          <a:latin typeface="Arial"/>
                          <a:cs typeface="Arial"/>
                        </a:rPr>
                        <a:t>endTime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76201" y="887081"/>
            <a:ext cx="929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Search implementation </a:t>
            </a:r>
            <a:r>
              <a:rPr lang="en-US" sz="2400" dirty="0"/>
              <a:t>based on the </a:t>
            </a:r>
            <a:r>
              <a:rPr lang="en-US" sz="2400"/>
              <a:t>OpenSearch </a:t>
            </a:r>
            <a:r>
              <a:rPr lang="en-US" sz="2400" smtClean="0"/>
              <a:t>1.1 specification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747889" y="4953000"/>
            <a:ext cx="2102555" cy="25893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pic>
        <p:nvPicPr>
          <p:cNvPr id="8" name="Picture 7" descr="Open_Browser_exampl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712" y="3605443"/>
            <a:ext cx="4548124" cy="2588768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0319296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890" y="102960"/>
            <a:ext cx="7396163" cy="501650"/>
          </a:xfrm>
        </p:spPr>
        <p:txBody>
          <a:bodyPr>
            <a:noAutofit/>
          </a:bodyPr>
          <a:lstStyle/>
          <a:p>
            <a:r>
              <a:rPr lang="en-US" dirty="0" smtClean="0"/>
              <a:t>Objectives: Provide a Brief Introduction to IDN Search and Metadata Creation tools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402" y="811836"/>
            <a:ext cx="8847138" cy="5113170"/>
          </a:xfrm>
        </p:spPr>
        <p:txBody>
          <a:bodyPr anchor="t" anchorCtr="0"/>
          <a:lstStyle/>
          <a:p>
            <a:r>
              <a:rPr lang="en-US" sz="2000" dirty="0" smtClean="0">
                <a:latin typeface="Arial"/>
                <a:cs typeface="Arial"/>
              </a:rPr>
              <a:t>Web-based Search Interfaces </a:t>
            </a:r>
          </a:p>
          <a:p>
            <a:pPr lvl="1"/>
            <a:r>
              <a:rPr lang="en-US" sz="1800" b="0" dirty="0" smtClean="0">
                <a:latin typeface="Arial"/>
                <a:cs typeface="Arial"/>
              </a:rPr>
              <a:t>IDN Homepage</a:t>
            </a:r>
          </a:p>
          <a:p>
            <a:pPr lvl="1"/>
            <a:endParaRPr lang="en-US" sz="1200" b="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Tools for Submitting Metadata</a:t>
            </a:r>
          </a:p>
          <a:p>
            <a:pPr lvl="1"/>
            <a:r>
              <a:rPr lang="en-US" sz="1800" b="0" dirty="0" err="1">
                <a:latin typeface="Arial"/>
                <a:cs typeface="Arial"/>
              </a:rPr>
              <a:t>docBUILDER</a:t>
            </a:r>
            <a:endParaRPr lang="en-US" sz="1800" b="0" dirty="0">
              <a:latin typeface="Arial"/>
              <a:cs typeface="Arial"/>
            </a:endParaRPr>
          </a:p>
          <a:p>
            <a:pPr lvl="1"/>
            <a:endParaRPr lang="en-US" sz="1200" b="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APIs </a:t>
            </a:r>
          </a:p>
          <a:p>
            <a:pPr lvl="1"/>
            <a:r>
              <a:rPr lang="en-US" sz="1800" b="0" dirty="0" err="1">
                <a:latin typeface="Arial"/>
                <a:cs typeface="Arial"/>
              </a:rPr>
              <a:t>RESTful</a:t>
            </a:r>
            <a:r>
              <a:rPr lang="en-US" sz="1800" b="0" dirty="0">
                <a:latin typeface="Arial"/>
                <a:cs typeface="Arial"/>
              </a:rPr>
              <a:t> API</a:t>
            </a:r>
          </a:p>
          <a:p>
            <a:pPr lvl="1"/>
            <a:r>
              <a:rPr lang="en-US" sz="1800" b="0" dirty="0">
                <a:latin typeface="Arial"/>
                <a:cs typeface="Arial"/>
              </a:rPr>
              <a:t>Catalog Service for the Web (CSW)</a:t>
            </a:r>
          </a:p>
          <a:p>
            <a:pPr lvl="1"/>
            <a:r>
              <a:rPr lang="en-US" sz="1800" b="0" dirty="0">
                <a:latin typeface="Arial"/>
                <a:cs typeface="Arial"/>
              </a:rPr>
              <a:t>OpenSearch</a:t>
            </a:r>
          </a:p>
          <a:p>
            <a:pPr lvl="1"/>
            <a:endParaRPr lang="en-US" sz="1200" b="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IDN DIF-10 &amp; DIF-9 Metadata fields </a:t>
            </a:r>
          </a:p>
          <a:p>
            <a:pPr lvl="1"/>
            <a:r>
              <a:rPr lang="en-US" sz="1800" b="0" dirty="0">
                <a:latin typeface="Arial"/>
                <a:cs typeface="Arial"/>
              </a:rPr>
              <a:t>Required fields</a:t>
            </a:r>
          </a:p>
          <a:p>
            <a:pPr lvl="1"/>
            <a:r>
              <a:rPr lang="en-US" sz="1800" b="0" dirty="0">
                <a:latin typeface="Arial"/>
                <a:cs typeface="Arial"/>
              </a:rPr>
              <a:t>Overlap of fields by format</a:t>
            </a:r>
          </a:p>
          <a:p>
            <a:pPr lvl="1"/>
            <a:endParaRPr lang="en-US" sz="1200" b="0" dirty="0" smtClean="0"/>
          </a:p>
          <a:p>
            <a:r>
              <a:rPr lang="en-US" sz="2000" dirty="0" smtClean="0">
                <a:latin typeface="Arial"/>
                <a:cs typeface="Arial"/>
              </a:rPr>
              <a:t>Keywords</a:t>
            </a:r>
            <a:endParaRPr lang="en-US" sz="2000" dirty="0">
              <a:latin typeface="Arial"/>
              <a:cs typeface="Arial"/>
            </a:endParaRPr>
          </a:p>
          <a:p>
            <a:pPr lvl="1"/>
            <a:r>
              <a:rPr lang="en-US" sz="1800" b="0" dirty="0">
                <a:latin typeface="Arial"/>
                <a:cs typeface="Arial"/>
              </a:rPr>
              <a:t>Request for Keyword Reviewers</a:t>
            </a:r>
          </a:p>
          <a:p>
            <a:pPr lvl="1"/>
            <a:r>
              <a:rPr lang="en-US" sz="1800" b="0" dirty="0">
                <a:latin typeface="Arial"/>
                <a:cs typeface="Arial"/>
              </a:rPr>
              <a:t>Keyword Schedule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2</a:t>
            </a:fld>
            <a:endParaRPr lang="en-US" altLang="en-US" dirty="0" smtClean="0"/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98961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33" y="122238"/>
            <a:ext cx="8314267" cy="501650"/>
          </a:xfrm>
        </p:spPr>
        <p:txBody>
          <a:bodyPr/>
          <a:lstStyle/>
          <a:p>
            <a:r>
              <a:rPr lang="en-US" dirty="0" smtClean="0"/>
              <a:t>Breakdown Example of an OpenSearch Query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3418" y="3105150"/>
            <a:ext cx="9144000" cy="1033114"/>
          </a:xfrm>
        </p:spPr>
        <p:txBody>
          <a:bodyPr anchor="ctr"/>
          <a:lstStyle/>
          <a:p>
            <a:pPr marL="57150" lvl="1" indent="0" algn="ctr">
              <a:buNone/>
            </a:pPr>
            <a:r>
              <a:rPr lang="en-US" sz="2000" b="0" dirty="0" smtClean="0">
                <a:solidFill>
                  <a:srgbClr val="3366FF"/>
                </a:solidFill>
              </a:rPr>
              <a:t>https</a:t>
            </a:r>
            <a:r>
              <a:rPr lang="en-US" sz="2000" b="0" dirty="0">
                <a:solidFill>
                  <a:srgbClr val="3366FF"/>
                </a:solidFill>
              </a:rPr>
              <a:t>://</a:t>
            </a:r>
            <a:r>
              <a:rPr lang="en-US" sz="2000" b="0" dirty="0" smtClean="0">
                <a:solidFill>
                  <a:srgbClr val="3366FF"/>
                </a:solidFill>
              </a:rPr>
              <a:t>cmr.earthdata.nasa.gov/opensearch/collections.atom</a:t>
            </a:r>
            <a:r>
              <a:rPr lang="en-US" sz="2000" b="0" dirty="0" smtClean="0"/>
              <a:t>?</a:t>
            </a:r>
            <a:r>
              <a:rPr lang="en-US" sz="2000" b="0" dirty="0" smtClean="0">
                <a:solidFill>
                  <a:srgbClr val="008000"/>
                </a:solidFill>
              </a:rPr>
              <a:t>satellite</a:t>
            </a:r>
            <a:r>
              <a:rPr lang="en-US" sz="2000" b="0" dirty="0" smtClean="0"/>
              <a:t>=</a:t>
            </a:r>
            <a:r>
              <a:rPr lang="en-US" sz="2000" b="0" dirty="0" smtClean="0">
                <a:solidFill>
                  <a:srgbClr val="008000"/>
                </a:solidFill>
              </a:rPr>
              <a:t>Aqua</a:t>
            </a:r>
          </a:p>
          <a:p>
            <a:pPr marL="57150" lvl="1" indent="0" algn="ctr">
              <a:buNone/>
            </a:pPr>
            <a:r>
              <a:rPr lang="en-US" sz="2000" b="0" u="sng" dirty="0"/>
              <a:t>&amp;</a:t>
            </a:r>
            <a:r>
              <a:rPr lang="en-US" sz="2000" b="0" u="sng" dirty="0" err="1">
                <a:solidFill>
                  <a:srgbClr val="7030A0"/>
                </a:solidFill>
              </a:rPr>
              <a:t>isGeoss</a:t>
            </a:r>
            <a:r>
              <a:rPr lang="en-US" sz="2000" b="0" u="sng" dirty="0"/>
              <a:t>=</a:t>
            </a:r>
            <a:r>
              <a:rPr lang="en-US" sz="2000" b="0" u="sng" dirty="0" err="1"/>
              <a:t>true</a:t>
            </a:r>
            <a:r>
              <a:rPr lang="en-US" sz="2000" b="0" dirty="0" err="1" smtClean="0"/>
              <a:t>&amp;</a:t>
            </a:r>
            <a:r>
              <a:rPr lang="en-US" sz="2000" b="0" dirty="0" err="1" smtClean="0">
                <a:solidFill>
                  <a:srgbClr val="FF6600"/>
                </a:solidFill>
              </a:rPr>
              <a:t>numberOfResults</a:t>
            </a:r>
            <a:r>
              <a:rPr lang="en-US" sz="2000" b="0" dirty="0" smtClean="0"/>
              <a:t>=</a:t>
            </a:r>
            <a:r>
              <a:rPr lang="en-US" sz="2000" b="0" dirty="0" smtClean="0">
                <a:solidFill>
                  <a:srgbClr val="FF6600"/>
                </a:solidFill>
              </a:rPr>
              <a:t>50</a:t>
            </a:r>
            <a:r>
              <a:rPr lang="en-US" sz="2000" b="0" dirty="0" smtClean="0"/>
              <a:t>&amp;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ffset</a:t>
            </a:r>
            <a:r>
              <a:rPr lang="en-US" sz="2000" b="0" dirty="0" smtClean="0"/>
              <a:t>=</a:t>
            </a:r>
            <a:r>
              <a:rPr lang="en-US" sz="2000" b="0" dirty="0" smtClean="0">
                <a:solidFill>
                  <a:srgbClr val="7F7F7F"/>
                </a:solidFill>
              </a:rPr>
              <a:t>50</a:t>
            </a:r>
            <a:r>
              <a:rPr lang="en-US" sz="2000" b="0" dirty="0" smtClean="0"/>
              <a:t>&amp;</a:t>
            </a:r>
            <a:r>
              <a:rPr lang="en-US" sz="2000" b="0" dirty="0" smtClean="0">
                <a:solidFill>
                  <a:srgbClr val="FF0000"/>
                </a:solidFill>
              </a:rPr>
              <a:t>clientId</a:t>
            </a:r>
            <a:r>
              <a:rPr lang="en-US" sz="2000" b="0" dirty="0" smtClean="0"/>
              <a:t>=</a:t>
            </a:r>
            <a:r>
              <a:rPr lang="en-US" sz="2000" b="0" dirty="0" err="1" smtClean="0">
                <a:solidFill>
                  <a:srgbClr val="FF0000"/>
                </a:solidFill>
              </a:rPr>
              <a:t>UserClient</a:t>
            </a:r>
            <a:endParaRPr lang="en-US" sz="20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71782" y="6436963"/>
            <a:ext cx="2133600" cy="365125"/>
          </a:xfrm>
        </p:spPr>
        <p:txBody>
          <a:bodyPr/>
          <a:lstStyle/>
          <a:p>
            <a:fld id="{D9F2EC85-5A16-B04F-B3DD-DECEF51CA9C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Down Arrow Callout 5"/>
          <p:cNvSpPr/>
          <p:nvPr/>
        </p:nvSpPr>
        <p:spPr bwMode="auto">
          <a:xfrm>
            <a:off x="1313411" y="1421609"/>
            <a:ext cx="3075709" cy="1898221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2000" dirty="0">
                <a:solidFill>
                  <a:srgbClr val="0070C0"/>
                </a:solidFill>
              </a:rPr>
              <a:t>IDN root collection URL with results in ATOM </a:t>
            </a:r>
            <a:r>
              <a:rPr lang="en-US" sz="2000" dirty="0" smtClean="0">
                <a:solidFill>
                  <a:srgbClr val="0070C0"/>
                </a:solidFill>
              </a:rPr>
              <a:t>format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" name="Down Arrow Callout 6"/>
          <p:cNvSpPr/>
          <p:nvPr/>
        </p:nvSpPr>
        <p:spPr bwMode="auto">
          <a:xfrm>
            <a:off x="6078239" y="1463175"/>
            <a:ext cx="2888408" cy="1856654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2000" dirty="0">
                <a:solidFill>
                  <a:srgbClr val="00B050"/>
                </a:solidFill>
              </a:rPr>
              <a:t>Search collection field with a specific value</a:t>
            </a:r>
          </a:p>
        </p:txBody>
      </p:sp>
      <p:sp>
        <p:nvSpPr>
          <p:cNvPr id="9" name="Up Arrow Callout 8"/>
          <p:cNvSpPr/>
          <p:nvPr/>
        </p:nvSpPr>
        <p:spPr bwMode="auto">
          <a:xfrm>
            <a:off x="2472464" y="4138265"/>
            <a:ext cx="1862976" cy="1968803"/>
          </a:xfrm>
          <a:prstGeom prst="upArrowCallou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2000" dirty="0">
                <a:solidFill>
                  <a:schemeClr val="accent1"/>
                </a:solidFill>
              </a:rPr>
              <a:t>Set the number of results return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</a:endParaRPr>
          </a:p>
        </p:txBody>
      </p:sp>
      <p:sp>
        <p:nvSpPr>
          <p:cNvPr id="10" name="Up Arrow Callout 9"/>
          <p:cNvSpPr/>
          <p:nvPr/>
        </p:nvSpPr>
        <p:spPr bwMode="auto">
          <a:xfrm>
            <a:off x="6896100" y="4138264"/>
            <a:ext cx="1784350" cy="1968802"/>
          </a:xfrm>
          <a:prstGeom prst="upArrowCallou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2000" dirty="0">
                <a:solidFill>
                  <a:srgbClr val="FF0000"/>
                </a:solidFill>
              </a:rPr>
              <a:t>Identify your OpenSearch client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sp>
        <p:nvSpPr>
          <p:cNvPr id="11" name="Up Arrow Callout 10"/>
          <p:cNvSpPr/>
          <p:nvPr/>
        </p:nvSpPr>
        <p:spPr bwMode="auto">
          <a:xfrm>
            <a:off x="4644522" y="4138264"/>
            <a:ext cx="2003520" cy="1968803"/>
          </a:xfrm>
          <a:prstGeom prst="upArrowCallou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2000" dirty="0">
                <a:solidFill>
                  <a:schemeClr val="bg2"/>
                </a:solidFill>
              </a:rPr>
              <a:t>Set the next </a:t>
            </a:r>
            <a:r>
              <a:rPr lang="en-US" sz="2000" dirty="0" smtClean="0">
                <a:solidFill>
                  <a:schemeClr val="bg2"/>
                </a:solidFill>
              </a:rPr>
              <a:t>results </a:t>
            </a:r>
            <a:r>
              <a:rPr lang="en-US" sz="2000" dirty="0">
                <a:solidFill>
                  <a:schemeClr val="bg2"/>
                </a:solidFill>
              </a:rPr>
              <a:t>for the collection field search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ahoma" pitchFamily="34" charset="0"/>
            </a:endParaRPr>
          </a:p>
        </p:txBody>
      </p:sp>
      <p:sp>
        <p:nvSpPr>
          <p:cNvPr id="12" name="Up Arrow Callout 11"/>
          <p:cNvSpPr/>
          <p:nvPr/>
        </p:nvSpPr>
        <p:spPr bwMode="auto">
          <a:xfrm>
            <a:off x="190500" y="4138267"/>
            <a:ext cx="1926714" cy="1968803"/>
          </a:xfrm>
          <a:prstGeom prst="upArrowCallou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2000" dirty="0" smtClean="0">
                <a:solidFill>
                  <a:srgbClr val="660066"/>
                </a:solidFill>
              </a:rPr>
              <a:t>Return only GEOSS </a:t>
            </a:r>
            <a:r>
              <a:rPr lang="en-US" sz="2000" dirty="0" err="1" smtClean="0">
                <a:solidFill>
                  <a:srgbClr val="660066"/>
                </a:solidFill>
              </a:rPr>
              <a:t>DataCore</a:t>
            </a:r>
            <a:r>
              <a:rPr lang="en-US" sz="2000" dirty="0" smtClean="0">
                <a:solidFill>
                  <a:srgbClr val="660066"/>
                </a:solidFill>
              </a:rPr>
              <a:t> Collections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35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33" y="122238"/>
            <a:ext cx="8314267" cy="501650"/>
          </a:xfrm>
        </p:spPr>
        <p:txBody>
          <a:bodyPr/>
          <a:lstStyle/>
          <a:p>
            <a:r>
              <a:rPr lang="en-US" sz="3200" dirty="0" smtClean="0"/>
              <a:t>OpenSearch Queries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6890"/>
            <a:ext cx="9144000" cy="5971109"/>
          </a:xfrm>
        </p:spPr>
        <p:txBody>
          <a:bodyPr/>
          <a:lstStyle/>
          <a:p>
            <a:r>
              <a:rPr lang="en-US" b="0" dirty="0" smtClean="0"/>
              <a:t>Retrieve </a:t>
            </a:r>
            <a:r>
              <a:rPr lang="en-US" b="0" dirty="0">
                <a:solidFill>
                  <a:srgbClr val="FF0000"/>
                </a:solidFill>
              </a:rPr>
              <a:t>A</a:t>
            </a:r>
            <a:r>
              <a:rPr lang="en-US" b="0" dirty="0" smtClean="0">
                <a:solidFill>
                  <a:srgbClr val="FF0000"/>
                </a:solidFill>
              </a:rPr>
              <a:t>ll</a:t>
            </a:r>
            <a:r>
              <a:rPr lang="en-US" b="0" dirty="0" smtClean="0"/>
              <a:t> </a:t>
            </a:r>
            <a:r>
              <a:rPr lang="en-US" b="0" dirty="0"/>
              <a:t>records:</a:t>
            </a:r>
          </a:p>
          <a:p>
            <a:pPr marL="400050" lvl="1" indent="0">
              <a:buNone/>
            </a:pPr>
            <a:r>
              <a:rPr lang="en-US" sz="1600" b="0" u="sng" dirty="0"/>
              <a:t>https://cmr.earthdata.nasa.gov/opensearch/collections.atom?&amp;</a:t>
            </a:r>
            <a:r>
              <a:rPr lang="en-US" sz="1600" b="0" u="sng" dirty="0" smtClean="0">
                <a:solidFill>
                  <a:srgbClr val="660066"/>
                </a:solidFill>
              </a:rPr>
              <a:t>clientId=UserClient</a:t>
            </a:r>
            <a:endParaRPr lang="en-US" b="0" u="sng" dirty="0" smtClean="0">
              <a:solidFill>
                <a:srgbClr val="660066"/>
              </a:solidFill>
            </a:endParaRPr>
          </a:p>
          <a:p>
            <a:endParaRPr lang="en-US" sz="1600" b="0" u="sng" dirty="0" smtClean="0"/>
          </a:p>
          <a:p>
            <a:endParaRPr lang="en-US" sz="1600" b="0" u="sng" dirty="0" smtClean="0"/>
          </a:p>
          <a:p>
            <a:r>
              <a:rPr lang="en-US" b="0" dirty="0" smtClean="0"/>
              <a:t>Retrieve </a:t>
            </a:r>
            <a:r>
              <a:rPr lang="en-US" b="0" dirty="0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en-US" b="0" dirty="0" smtClean="0">
                <a:solidFill>
                  <a:schemeClr val="accent5">
                    <a:lumMod val="75000"/>
                  </a:schemeClr>
                </a:solidFill>
              </a:rPr>
              <a:t>ne</a:t>
            </a:r>
            <a:r>
              <a:rPr lang="en-US" b="0" dirty="0" smtClean="0"/>
              <a:t> record:</a:t>
            </a:r>
            <a:endParaRPr lang="en-US" b="0" dirty="0"/>
          </a:p>
          <a:p>
            <a:pPr marL="400050" lvl="1" indent="0">
              <a:buNone/>
            </a:pPr>
            <a:r>
              <a:rPr lang="en-US" sz="1600" b="0" u="sng" dirty="0"/>
              <a:t>https://</a:t>
            </a:r>
            <a:r>
              <a:rPr lang="en-US" sz="1600" b="0" u="sng" dirty="0" smtClean="0"/>
              <a:t>cmr.earthdata.nasa.gov/opensearch/collections.atom?</a:t>
            </a:r>
            <a:r>
              <a:rPr lang="en-US" sz="1600" b="0" u="sng" dirty="0">
                <a:solidFill>
                  <a:schemeClr val="accent5">
                    <a:lumMod val="75000"/>
                  </a:schemeClr>
                </a:solidFill>
              </a:rPr>
              <a:t>uid</a:t>
            </a:r>
            <a:r>
              <a:rPr lang="en-US" sz="1600" b="0" u="sng" dirty="0" smtClean="0"/>
              <a:t>=</a:t>
            </a:r>
            <a:r>
              <a:rPr lang="en-US" sz="1600" b="0" u="sng" dirty="0" smtClean="0">
                <a:solidFill>
                  <a:schemeClr val="accent5">
                    <a:lumMod val="75000"/>
                  </a:schemeClr>
                </a:solidFill>
              </a:rPr>
              <a:t>C1243477366-GES_DISC</a:t>
            </a:r>
            <a:r>
              <a:rPr lang="en-US" sz="1600" b="0" u="sng" dirty="0" smtClean="0"/>
              <a:t>&amp;</a:t>
            </a:r>
            <a:r>
              <a:rPr lang="en-US" sz="1600" b="0" u="sng" dirty="0" smtClean="0">
                <a:solidFill>
                  <a:srgbClr val="660066"/>
                </a:solidFill>
              </a:rPr>
              <a:t>clientId=UserClient</a:t>
            </a:r>
          </a:p>
          <a:p>
            <a:pPr marL="400050" lvl="1" indent="0">
              <a:buNone/>
            </a:pPr>
            <a:endParaRPr lang="en-US" sz="1600" b="0" dirty="0" smtClean="0"/>
          </a:p>
          <a:p>
            <a:pPr marL="400050" lvl="1" indent="0">
              <a:buNone/>
            </a:pPr>
            <a:endParaRPr lang="en-US" sz="1600" b="0" dirty="0"/>
          </a:p>
          <a:p>
            <a:r>
              <a:rPr lang="en-US" b="0" dirty="0" smtClean="0"/>
              <a:t>Retrieve all </a:t>
            </a:r>
            <a:r>
              <a:rPr lang="en-US" b="0" dirty="0" smtClean="0">
                <a:solidFill>
                  <a:srgbClr val="7030A0"/>
                </a:solidFill>
              </a:rPr>
              <a:t>GEOSS </a:t>
            </a:r>
            <a:r>
              <a:rPr lang="en-US" b="0" dirty="0" err="1" smtClean="0">
                <a:solidFill>
                  <a:srgbClr val="7030A0"/>
                </a:solidFill>
              </a:rPr>
              <a:t>DataCore</a:t>
            </a:r>
            <a:r>
              <a:rPr lang="en-US" b="0" dirty="0" smtClean="0">
                <a:solidFill>
                  <a:srgbClr val="7030A0"/>
                </a:solidFill>
              </a:rPr>
              <a:t> </a:t>
            </a:r>
            <a:r>
              <a:rPr lang="en-US" b="0" dirty="0" smtClean="0"/>
              <a:t>records:</a:t>
            </a:r>
            <a:endParaRPr lang="en-US" b="0" dirty="0"/>
          </a:p>
          <a:p>
            <a:pPr marL="400050" lvl="1" indent="0">
              <a:buNone/>
            </a:pPr>
            <a:r>
              <a:rPr lang="en-US" sz="1600" b="0" u="sng" dirty="0" smtClean="0"/>
              <a:t>https://cmr.earthdata.nasa.gov/opensearch/</a:t>
            </a:r>
            <a:r>
              <a:rPr lang="en-US" sz="1600" b="0" u="sng" dirty="0" err="1" smtClean="0"/>
              <a:t>collections.atom?</a:t>
            </a:r>
            <a:r>
              <a:rPr lang="en-US" sz="1600" b="0" u="sng" dirty="0" err="1">
                <a:solidFill>
                  <a:srgbClr val="7030A0"/>
                </a:solidFill>
              </a:rPr>
              <a:t>is</a:t>
            </a:r>
            <a:r>
              <a:rPr lang="en-US" sz="1600" b="0" u="sng" dirty="0" err="1" smtClean="0">
                <a:solidFill>
                  <a:srgbClr val="7030A0"/>
                </a:solidFill>
              </a:rPr>
              <a:t>Geoss</a:t>
            </a:r>
            <a:r>
              <a:rPr lang="en-US" sz="1600" b="0" u="sng" dirty="0" smtClean="0"/>
              <a:t>=true&amp;</a:t>
            </a:r>
            <a:r>
              <a:rPr lang="en-US" sz="1600" b="0" u="sng" dirty="0" smtClean="0">
                <a:solidFill>
                  <a:srgbClr val="660066"/>
                </a:solidFill>
              </a:rPr>
              <a:t>clientId=UserClient </a:t>
            </a:r>
          </a:p>
          <a:p>
            <a:pPr marL="400050" lvl="1" indent="0">
              <a:buNone/>
            </a:pPr>
            <a:endParaRPr lang="en-US" sz="1600" b="0" dirty="0" smtClean="0"/>
          </a:p>
          <a:p>
            <a:pPr marL="400050" lvl="1" indent="0">
              <a:buNone/>
            </a:pPr>
            <a:endParaRPr lang="en-US" sz="1600" b="0" dirty="0"/>
          </a:p>
          <a:p>
            <a:r>
              <a:rPr lang="en-US" b="0" dirty="0" smtClean="0"/>
              <a:t>Subset </a:t>
            </a:r>
            <a:r>
              <a:rPr lang="en-US" b="0" dirty="0"/>
              <a:t>by </a:t>
            </a:r>
            <a:r>
              <a:rPr lang="en-US" b="0" dirty="0" err="1" smtClean="0">
                <a:solidFill>
                  <a:srgbClr val="FF0000"/>
                </a:solidFill>
              </a:rPr>
              <a:t>ArchiveCenter</a:t>
            </a:r>
            <a:r>
              <a:rPr lang="en-US" b="0" dirty="0" smtClean="0"/>
              <a:t>, </a:t>
            </a:r>
            <a:r>
              <a:rPr lang="en-US" b="0" dirty="0" smtClean="0">
                <a:solidFill>
                  <a:srgbClr val="00B050"/>
                </a:solidFill>
              </a:rPr>
              <a:t>Satellite</a:t>
            </a:r>
            <a:r>
              <a:rPr lang="en-US" b="0" dirty="0" smtClean="0"/>
              <a:t>, and </a:t>
            </a:r>
            <a:r>
              <a:rPr lang="en-US" b="0" dirty="0" smtClean="0">
                <a:solidFill>
                  <a:srgbClr val="7030A0"/>
                </a:solidFill>
              </a:rPr>
              <a:t>GEOSS </a:t>
            </a:r>
            <a:r>
              <a:rPr lang="en-US" b="0" dirty="0" err="1">
                <a:solidFill>
                  <a:srgbClr val="7030A0"/>
                </a:solidFill>
              </a:rPr>
              <a:t>DataCore</a:t>
            </a:r>
            <a:r>
              <a:rPr lang="en-US" b="0" dirty="0"/>
              <a:t>:</a:t>
            </a:r>
            <a:endParaRPr lang="en-US" b="0" dirty="0" smtClean="0"/>
          </a:p>
          <a:p>
            <a:pPr marL="457200" lvl="1" indent="0">
              <a:buNone/>
            </a:pPr>
            <a:r>
              <a:rPr lang="en-US" sz="1600" b="0" u="sng" dirty="0" smtClean="0"/>
              <a:t>https://cmr.earthdata.nasa.gov/opensearch/collections.atom?</a:t>
            </a:r>
            <a:r>
              <a:rPr lang="en-US" sz="1600" b="0" u="sng" dirty="0">
                <a:solidFill>
                  <a:srgbClr val="FF0000"/>
                </a:solidFill>
              </a:rPr>
              <a:t>keyword</a:t>
            </a:r>
            <a:r>
              <a:rPr lang="en-US" sz="1600" b="0" u="sng" dirty="0" smtClean="0"/>
              <a:t>=</a:t>
            </a:r>
            <a:r>
              <a:rPr lang="en-US" sz="1600" b="0" u="sng" dirty="0" smtClean="0">
                <a:solidFill>
                  <a:srgbClr val="FF0000"/>
                </a:solidFill>
              </a:rPr>
              <a:t>LAADS</a:t>
            </a:r>
            <a:r>
              <a:rPr lang="en-US" sz="1600" b="0" u="sng" dirty="0" smtClean="0"/>
              <a:t>&amp;</a:t>
            </a:r>
            <a:r>
              <a:rPr lang="en-US" sz="1600" b="0" u="sng" dirty="0">
                <a:solidFill>
                  <a:srgbClr val="00B050"/>
                </a:solidFill>
              </a:rPr>
              <a:t>satellite</a:t>
            </a:r>
            <a:r>
              <a:rPr lang="en-US" sz="1600" b="0" u="sng" dirty="0" smtClean="0"/>
              <a:t>=</a:t>
            </a:r>
            <a:r>
              <a:rPr lang="en-US" sz="1600" b="0" u="sng" dirty="0" smtClean="0">
                <a:solidFill>
                  <a:srgbClr val="00B050"/>
                </a:solidFill>
              </a:rPr>
              <a:t>Aqua</a:t>
            </a:r>
            <a:r>
              <a:rPr lang="en-US" sz="1600" b="0" u="sng" dirty="0" smtClean="0"/>
              <a:t>&amp;</a:t>
            </a:r>
            <a:r>
              <a:rPr lang="en-US" sz="1600" b="0" u="sng" dirty="0">
                <a:solidFill>
                  <a:srgbClr val="7030A0"/>
                </a:solidFill>
              </a:rPr>
              <a:t>is</a:t>
            </a:r>
            <a:r>
              <a:rPr lang="en-US" sz="1600" b="0" u="sng" dirty="0" smtClean="0">
                <a:solidFill>
                  <a:srgbClr val="7030A0"/>
                </a:solidFill>
              </a:rPr>
              <a:t>Geoss</a:t>
            </a:r>
            <a:r>
              <a:rPr lang="en-US" sz="1600" b="0" u="sng" dirty="0" smtClean="0"/>
              <a:t>=true&amp;numberOfResults=200&amp;</a:t>
            </a:r>
            <a:r>
              <a:rPr lang="en-US" sz="1600" b="0" u="sng" dirty="0" smtClean="0">
                <a:solidFill>
                  <a:srgbClr val="660066"/>
                </a:solidFill>
              </a:rPr>
              <a:t>clientId=UserClient </a:t>
            </a:r>
            <a:endParaRPr lang="en-US" sz="1600" b="0" u="sng" dirty="0">
              <a:solidFill>
                <a:srgbClr val="66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EC85-5A16-B04F-B3DD-DECEF51CA9C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6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1"/>
          <p:cNvSpPr>
            <a:spLocks noGrp="1"/>
          </p:cNvSpPr>
          <p:nvPr>
            <p:ph type="subTitle" sz="quarter" idx="1"/>
          </p:nvPr>
        </p:nvSpPr>
        <p:spPr>
          <a:xfrm>
            <a:off x="1041400" y="5346845"/>
            <a:ext cx="6997700" cy="841046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en-US" sz="2400" dirty="0"/>
              <a:t>IDN </a:t>
            </a:r>
            <a:r>
              <a:rPr lang="en-US" sz="2400" dirty="0" smtClean="0"/>
              <a:t>DIF-10 &amp; DIF-9 Metadata Fields</a:t>
            </a:r>
          </a:p>
        </p:txBody>
      </p:sp>
    </p:spTree>
    <p:extLst>
      <p:ext uri="{BB962C8B-B14F-4D97-AF65-F5344CB8AC3E}">
        <p14:creationId xmlns:p14="http://schemas.microsoft.com/office/powerpoint/2010/main" val="1588509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03660" y="0"/>
            <a:ext cx="3868340" cy="823912"/>
          </a:xfrm>
        </p:spPr>
        <p:txBody>
          <a:bodyPr/>
          <a:lstStyle/>
          <a:p>
            <a:r>
              <a:rPr lang="en-US" dirty="0" smtClean="0"/>
              <a:t>DIF 10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5304" y="1650854"/>
            <a:ext cx="24225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REQUIRED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Entry ID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Entry Title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ISO Topic Category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Metadata Dates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Organization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Platform/Instrument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Project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Related URL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Science Keywords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Spatial Coverage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Temporal Coverage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199" y="1650854"/>
            <a:ext cx="36576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OPTIONAL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Access Constraints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Data Resolution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Data Set Citation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Data Set Language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Data Set Progress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Distribution Information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Location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Personnel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Quality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Use Constraints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6400801" y="1650854"/>
            <a:ext cx="26621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>
                <a:solidFill>
                  <a:schemeClr val="accent1"/>
                </a:solidFill>
              </a:rPr>
              <a:t>Additional Attributes</a:t>
            </a:r>
          </a:p>
          <a:p>
            <a:r>
              <a:rPr lang="en-US" dirty="0">
                <a:solidFill>
                  <a:schemeClr val="accent1"/>
                </a:solidFill>
              </a:rPr>
              <a:t>Ancillary Keyword</a:t>
            </a:r>
          </a:p>
          <a:p>
            <a:r>
              <a:rPr lang="en-US" dirty="0">
                <a:solidFill>
                  <a:schemeClr val="accent1"/>
                </a:solidFill>
              </a:rPr>
              <a:t>Collection Data Type</a:t>
            </a:r>
          </a:p>
          <a:p>
            <a:r>
              <a:rPr lang="en-US" dirty="0">
                <a:solidFill>
                  <a:schemeClr val="accent1"/>
                </a:solidFill>
              </a:rPr>
              <a:t>DIF Revision History</a:t>
            </a:r>
          </a:p>
          <a:p>
            <a:r>
              <a:rPr lang="en-US" dirty="0">
                <a:solidFill>
                  <a:schemeClr val="accent1"/>
                </a:solidFill>
              </a:rPr>
              <a:t>Extended Metadata</a:t>
            </a:r>
          </a:p>
          <a:p>
            <a:r>
              <a:rPr lang="en-US" dirty="0">
                <a:solidFill>
                  <a:schemeClr val="accent1"/>
                </a:solidFill>
              </a:rPr>
              <a:t>IDN Node</a:t>
            </a:r>
          </a:p>
          <a:p>
            <a:r>
              <a:rPr lang="en-US" dirty="0">
                <a:solidFill>
                  <a:schemeClr val="accent1"/>
                </a:solidFill>
              </a:rPr>
              <a:t>Metadata Association</a:t>
            </a:r>
          </a:p>
          <a:p>
            <a:r>
              <a:rPr lang="en-US" dirty="0">
                <a:solidFill>
                  <a:schemeClr val="accent1"/>
                </a:solidFill>
              </a:rPr>
              <a:t>Multimedia Sample</a:t>
            </a:r>
          </a:p>
          <a:p>
            <a:r>
              <a:rPr lang="en-US" dirty="0">
                <a:solidFill>
                  <a:schemeClr val="accent1"/>
                </a:solidFill>
              </a:rPr>
              <a:t>Originating Center</a:t>
            </a:r>
          </a:p>
          <a:p>
            <a:r>
              <a:rPr lang="en-US" dirty="0">
                <a:solidFill>
                  <a:schemeClr val="accent1"/>
                </a:solidFill>
              </a:rPr>
              <a:t>Privacy Status</a:t>
            </a:r>
          </a:p>
          <a:p>
            <a:r>
              <a:rPr lang="en-US" dirty="0">
                <a:solidFill>
                  <a:schemeClr val="accent1"/>
                </a:solidFill>
              </a:rPr>
              <a:t>Product Level Id</a:t>
            </a:r>
          </a:p>
          <a:p>
            <a:r>
              <a:rPr lang="en-US" dirty="0">
                <a:solidFill>
                  <a:schemeClr val="accent1"/>
                </a:solidFill>
              </a:rPr>
              <a:t>Publication/Reference</a:t>
            </a:r>
          </a:p>
          <a:p>
            <a:r>
              <a:rPr lang="en-US" dirty="0">
                <a:solidFill>
                  <a:schemeClr val="accent1"/>
                </a:solidFill>
              </a:rPr>
              <a:t>Version Description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9068" y="168864"/>
            <a:ext cx="8144932" cy="501650"/>
          </a:xfrm>
        </p:spPr>
        <p:txBody>
          <a:bodyPr>
            <a:noAutofit/>
          </a:bodyPr>
          <a:lstStyle/>
          <a:p>
            <a:r>
              <a:rPr lang="en-US" sz="3200" dirty="0" smtClean="0"/>
              <a:t>DIF-10 Fields</a:t>
            </a:r>
            <a:endParaRPr lang="en-US" sz="320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3505200" y="647889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6AD5C3E-A63D-0E4D-9927-9898878804D3}" type="slidenum">
              <a:rPr lang="en-US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4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03660" y="0"/>
            <a:ext cx="3868340" cy="823912"/>
          </a:xfrm>
        </p:spPr>
        <p:txBody>
          <a:bodyPr/>
          <a:lstStyle/>
          <a:p>
            <a:r>
              <a:rPr lang="en-US" dirty="0" smtClean="0"/>
              <a:t>DIF 9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7259" y="1526449"/>
            <a:ext cx="25259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REQUIRED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Data Center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Entry ID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Entry Title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ISO Topic Category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Science Keywords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43200" y="1526449"/>
            <a:ext cx="364336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OPTIONAL</a:t>
            </a:r>
            <a:endParaRPr lang="en-US" dirty="0"/>
          </a:p>
          <a:p>
            <a:r>
              <a:rPr lang="en-US" dirty="0" smtClean="0">
                <a:solidFill>
                  <a:schemeClr val="accent1"/>
                </a:solidFill>
              </a:rPr>
              <a:t>Access Constraints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Data Resolution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Data Set Citation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Data Set Language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Data Set Progress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Distribution Information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Instrument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Location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Paleo-Temporal Coverage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Personnel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Platform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Project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Quality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Related URL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Spatial Coverage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Temporal Coverage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Use Constraints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0800" y="1526449"/>
            <a:ext cx="2743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Ancillary Keyword</a:t>
            </a:r>
          </a:p>
          <a:p>
            <a:r>
              <a:rPr lang="en-US" dirty="0">
                <a:solidFill>
                  <a:schemeClr val="accent1"/>
                </a:solidFill>
              </a:rPr>
              <a:t>DIF Creation Date</a:t>
            </a:r>
          </a:p>
          <a:p>
            <a:r>
              <a:rPr lang="en-US" dirty="0">
                <a:solidFill>
                  <a:schemeClr val="accent1"/>
                </a:solidFill>
              </a:rPr>
              <a:t>DIF Revision History</a:t>
            </a:r>
          </a:p>
          <a:p>
            <a:r>
              <a:rPr lang="en-US" dirty="0">
                <a:solidFill>
                  <a:schemeClr val="accent1"/>
                </a:solidFill>
              </a:rPr>
              <a:t>Extended Metadata</a:t>
            </a:r>
          </a:p>
          <a:p>
            <a:r>
              <a:rPr lang="en-US" dirty="0">
                <a:solidFill>
                  <a:schemeClr val="accent1"/>
                </a:solidFill>
              </a:rPr>
              <a:t>Future DIF Review Date</a:t>
            </a:r>
          </a:p>
          <a:p>
            <a:r>
              <a:rPr lang="en-US" dirty="0">
                <a:solidFill>
                  <a:schemeClr val="accent1"/>
                </a:solidFill>
              </a:rPr>
              <a:t>IDN Node</a:t>
            </a:r>
          </a:p>
          <a:p>
            <a:r>
              <a:rPr lang="en-US" dirty="0">
                <a:solidFill>
                  <a:schemeClr val="accent1"/>
                </a:solidFill>
              </a:rPr>
              <a:t>Last DIF Revision Date</a:t>
            </a:r>
          </a:p>
          <a:p>
            <a:r>
              <a:rPr lang="en-US" dirty="0">
                <a:solidFill>
                  <a:schemeClr val="accent1"/>
                </a:solidFill>
              </a:rPr>
              <a:t>Multimedia Sample</a:t>
            </a:r>
          </a:p>
          <a:p>
            <a:r>
              <a:rPr lang="en-US" dirty="0">
                <a:solidFill>
                  <a:schemeClr val="accent1"/>
                </a:solidFill>
              </a:rPr>
              <a:t>Originating Center</a:t>
            </a:r>
          </a:p>
          <a:p>
            <a:r>
              <a:rPr lang="en-US" dirty="0">
                <a:solidFill>
                  <a:schemeClr val="accent1"/>
                </a:solidFill>
              </a:rPr>
              <a:t>Parent DIF</a:t>
            </a:r>
          </a:p>
          <a:p>
            <a:r>
              <a:rPr lang="en-US" dirty="0">
                <a:solidFill>
                  <a:schemeClr val="accent1"/>
                </a:solidFill>
              </a:rPr>
              <a:t>Privacy Status</a:t>
            </a:r>
          </a:p>
          <a:p>
            <a:r>
              <a:rPr lang="en-US" dirty="0">
                <a:solidFill>
                  <a:schemeClr val="accent1"/>
                </a:solidFill>
              </a:rPr>
              <a:t>Publication/Reference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9068" y="168864"/>
            <a:ext cx="8144932" cy="501650"/>
          </a:xfrm>
        </p:spPr>
        <p:txBody>
          <a:bodyPr>
            <a:noAutofit/>
          </a:bodyPr>
          <a:lstStyle/>
          <a:p>
            <a:r>
              <a:rPr lang="en-US" sz="3200" dirty="0" smtClean="0"/>
              <a:t>DIF-9 Fields</a:t>
            </a:r>
            <a:endParaRPr lang="en-US" sz="320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3505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6AD5C3E-A63D-0E4D-9927-9898878804D3}" type="slidenum">
              <a:rPr lang="en-US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29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 bwMode="auto">
          <a:xfrm>
            <a:off x="2124903" y="892813"/>
            <a:ext cx="6981101" cy="4938501"/>
          </a:xfrm>
          <a:prstGeom prst="roundRect">
            <a:avLst>
              <a:gd name="adj" fmla="val 37823"/>
            </a:avLst>
          </a:prstGeom>
          <a:solidFill>
            <a:srgbClr val="0080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Tahoma" pitchFamily="34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95292" y="892813"/>
            <a:ext cx="7118307" cy="4938501"/>
          </a:xfrm>
          <a:prstGeom prst="roundRect">
            <a:avLst>
              <a:gd name="adj" fmla="val 36023"/>
            </a:avLst>
          </a:prstGeom>
          <a:solidFill>
            <a:schemeClr val="accent4">
              <a:lumMod val="50000"/>
              <a:lumOff val="50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chemeClr val="accent4">
                  <a:lumMod val="75000"/>
                  <a:lumOff val="25000"/>
                </a:schemeClr>
              </a:solidFill>
              <a:effectLst/>
              <a:latin typeface="Tahoma" pitchFamily="34" charset="0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idx="1"/>
          </p:nvPr>
        </p:nvSpPr>
        <p:spPr>
          <a:xfrm>
            <a:off x="1151070" y="1397537"/>
            <a:ext cx="1226838" cy="614519"/>
          </a:xfrm>
        </p:spPr>
        <p:txBody>
          <a:bodyPr/>
          <a:lstStyle/>
          <a:p>
            <a:r>
              <a:rPr lang="en-US" dirty="0" smtClean="0">
                <a:solidFill>
                  <a:srgbClr val="2A1000"/>
                </a:solidFill>
                <a:latin typeface="Times New Roman" charset="0"/>
                <a:ea typeface="Times New Roman" charset="0"/>
                <a:cs typeface="Times New Roman" charset="0"/>
              </a:rPr>
              <a:t>DIF 9</a:t>
            </a:r>
            <a:endParaRPr lang="en-US" dirty="0">
              <a:solidFill>
                <a:srgbClr val="2A1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idx="1"/>
          </p:nvPr>
        </p:nvSpPr>
        <p:spPr>
          <a:xfrm>
            <a:off x="7058344" y="1509024"/>
            <a:ext cx="1403120" cy="501894"/>
          </a:xfrm>
        </p:spPr>
        <p:txBody>
          <a:bodyPr/>
          <a:lstStyle/>
          <a:p>
            <a:r>
              <a:rPr lang="en-US" dirty="0" smtClean="0">
                <a:solidFill>
                  <a:srgbClr val="2A1000"/>
                </a:solidFill>
                <a:latin typeface="Times New Roman" charset="0"/>
                <a:ea typeface="Times New Roman" charset="0"/>
                <a:cs typeface="Times New Roman" charset="0"/>
              </a:rPr>
              <a:t>DIF 10</a:t>
            </a:r>
            <a:endParaRPr lang="en-US" dirty="0">
              <a:solidFill>
                <a:srgbClr val="2A1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9560" y="1798189"/>
            <a:ext cx="3047812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2A1000"/>
                </a:solidFill>
                <a:latin typeface="Times New Roman" charset="0"/>
                <a:ea typeface="Times New Roman" charset="0"/>
                <a:cs typeface="Times New Roman" charset="0"/>
              </a:rPr>
              <a:t>Access Constraints</a:t>
            </a:r>
          </a:p>
          <a:p>
            <a:r>
              <a:rPr lang="en-US" sz="1400" dirty="0" smtClean="0">
                <a:solidFill>
                  <a:srgbClr val="2A1000"/>
                </a:solidFill>
                <a:latin typeface="Times New Roman" charset="0"/>
                <a:ea typeface="Times New Roman" charset="0"/>
                <a:cs typeface="Times New Roman" charset="0"/>
              </a:rPr>
              <a:t>Ancillary Keyword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Data Center/</a:t>
            </a:r>
            <a:r>
              <a:rPr lang="en-US" sz="14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Organization (9), (10)</a:t>
            </a:r>
          </a:p>
          <a:p>
            <a:r>
              <a:rPr lang="en-US" sz="1400" dirty="0" smtClean="0">
                <a:solidFill>
                  <a:srgbClr val="2A1000"/>
                </a:solidFill>
                <a:latin typeface="Times New Roman" charset="0"/>
                <a:ea typeface="Times New Roman" charset="0"/>
                <a:cs typeface="Times New Roman" charset="0"/>
              </a:rPr>
              <a:t>Data Resolution</a:t>
            </a:r>
          </a:p>
          <a:p>
            <a:r>
              <a:rPr lang="en-US" sz="1400" dirty="0">
                <a:solidFill>
                  <a:srgbClr val="2A1000"/>
                </a:solidFill>
                <a:latin typeface="Times New Roman" charset="0"/>
                <a:ea typeface="Times New Roman" charset="0"/>
                <a:cs typeface="Times New Roman" charset="0"/>
              </a:rPr>
              <a:t>Data Set Citation</a:t>
            </a:r>
          </a:p>
          <a:p>
            <a:r>
              <a:rPr lang="en-US" sz="1400" dirty="0" smtClean="0">
                <a:solidFill>
                  <a:srgbClr val="2A1000"/>
                </a:solidFill>
                <a:latin typeface="Times New Roman" charset="0"/>
                <a:ea typeface="Times New Roman" charset="0"/>
                <a:cs typeface="Times New Roman" charset="0"/>
              </a:rPr>
              <a:t>Data Set Language</a:t>
            </a:r>
          </a:p>
          <a:p>
            <a:r>
              <a:rPr lang="en-US" sz="1400" dirty="0">
                <a:solidFill>
                  <a:srgbClr val="2A1000"/>
                </a:solidFill>
                <a:latin typeface="Times New Roman" charset="0"/>
                <a:ea typeface="Times New Roman" charset="0"/>
                <a:cs typeface="Times New Roman" charset="0"/>
              </a:rPr>
              <a:t>Data Set Progress</a:t>
            </a:r>
          </a:p>
          <a:p>
            <a:r>
              <a:rPr lang="en-US" sz="1400" dirty="0" smtClean="0">
                <a:solidFill>
                  <a:srgbClr val="2A1000"/>
                </a:solidFill>
                <a:latin typeface="Times New Roman" charset="0"/>
                <a:ea typeface="Times New Roman" charset="0"/>
                <a:cs typeface="Times New Roman" charset="0"/>
              </a:rPr>
              <a:t>DIF Revision History</a:t>
            </a:r>
          </a:p>
          <a:p>
            <a:r>
              <a:rPr lang="en-US" sz="1400" dirty="0" smtClean="0">
                <a:solidFill>
                  <a:srgbClr val="2A1000"/>
                </a:solidFill>
                <a:latin typeface="Times New Roman" charset="0"/>
                <a:ea typeface="Times New Roman" charset="0"/>
                <a:cs typeface="Times New Roman" charset="0"/>
              </a:rPr>
              <a:t>Distribution Information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Entry ID (</a:t>
            </a:r>
            <a:r>
              <a:rPr lang="en-US" sz="14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9), (10</a:t>
            </a:r>
            <a:r>
              <a:rPr lang="en-US" sz="14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Entry </a:t>
            </a:r>
            <a:r>
              <a:rPr lang="en-US" sz="14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Title  (9), (10)</a:t>
            </a:r>
          </a:p>
          <a:p>
            <a:r>
              <a:rPr lang="en-US" sz="1400" dirty="0" smtClean="0">
                <a:solidFill>
                  <a:srgbClr val="2A1000"/>
                </a:solidFill>
                <a:latin typeface="Times New Roman" charset="0"/>
                <a:ea typeface="Times New Roman" charset="0"/>
                <a:cs typeface="Times New Roman" charset="0"/>
              </a:rPr>
              <a:t>Extended Metadata</a:t>
            </a:r>
          </a:p>
          <a:p>
            <a:r>
              <a:rPr lang="en-US" sz="1400" dirty="0" smtClean="0">
                <a:solidFill>
                  <a:srgbClr val="2A1000"/>
                </a:solidFill>
                <a:latin typeface="Times New Roman" charset="0"/>
                <a:ea typeface="Times New Roman" charset="0"/>
                <a:cs typeface="Times New Roman" charset="0"/>
              </a:rPr>
              <a:t>IDN Node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ISO Topic </a:t>
            </a:r>
            <a:r>
              <a:rPr lang="en-US" sz="14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Category (9), (10)</a:t>
            </a:r>
          </a:p>
        </p:txBody>
      </p:sp>
      <p:sp>
        <p:nvSpPr>
          <p:cNvPr id="2" name="Rectangle 1"/>
          <p:cNvSpPr/>
          <p:nvPr/>
        </p:nvSpPr>
        <p:spPr>
          <a:xfrm>
            <a:off x="5021809" y="1798189"/>
            <a:ext cx="230396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2A1000"/>
                </a:solidFill>
                <a:latin typeface="Times New Roman" charset="0"/>
                <a:ea typeface="Times New Roman" charset="0"/>
                <a:cs typeface="Times New Roman" charset="0"/>
              </a:rPr>
              <a:t>Location</a:t>
            </a:r>
          </a:p>
          <a:p>
            <a:r>
              <a:rPr lang="en-US" sz="1400" dirty="0" smtClean="0">
                <a:solidFill>
                  <a:srgbClr val="2A1000"/>
                </a:solidFill>
                <a:latin typeface="Times New Roman" charset="0"/>
                <a:ea typeface="Times New Roman" charset="0"/>
                <a:cs typeface="Times New Roman" charset="0"/>
              </a:rPr>
              <a:t>Multimedia Sample</a:t>
            </a:r>
          </a:p>
          <a:p>
            <a:r>
              <a:rPr lang="en-US" sz="1400" dirty="0" smtClean="0">
                <a:solidFill>
                  <a:srgbClr val="2A1000"/>
                </a:solidFill>
                <a:latin typeface="Times New Roman" charset="0"/>
                <a:ea typeface="Times New Roman" charset="0"/>
                <a:cs typeface="Times New Roman" charset="0"/>
              </a:rPr>
              <a:t>Originating Center</a:t>
            </a:r>
          </a:p>
          <a:p>
            <a:r>
              <a:rPr lang="en-US" sz="1400" dirty="0" smtClean="0">
                <a:solidFill>
                  <a:srgbClr val="2A1000"/>
                </a:solidFill>
                <a:latin typeface="Times New Roman" charset="0"/>
                <a:ea typeface="Times New Roman" charset="0"/>
                <a:cs typeface="Times New Roman" charset="0"/>
              </a:rPr>
              <a:t>Personnel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Platform/Instrument (10)</a:t>
            </a:r>
          </a:p>
          <a:p>
            <a:r>
              <a:rPr lang="en-US" sz="1400" dirty="0" smtClean="0">
                <a:solidFill>
                  <a:srgbClr val="2A1000"/>
                </a:solidFill>
                <a:latin typeface="Times New Roman" charset="0"/>
                <a:ea typeface="Times New Roman" charset="0"/>
                <a:cs typeface="Times New Roman" charset="0"/>
              </a:rPr>
              <a:t>Privacy Status</a:t>
            </a:r>
          </a:p>
          <a:p>
            <a:r>
              <a:rPr lang="en-US" sz="14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Project (10)</a:t>
            </a:r>
          </a:p>
          <a:p>
            <a:r>
              <a:rPr lang="en-US" sz="1400" dirty="0" smtClean="0">
                <a:solidFill>
                  <a:srgbClr val="2A1000"/>
                </a:solidFill>
                <a:latin typeface="Times New Roman" charset="0"/>
                <a:ea typeface="Times New Roman" charset="0"/>
                <a:cs typeface="Times New Roman" charset="0"/>
              </a:rPr>
              <a:t>Publication/Reference</a:t>
            </a:r>
          </a:p>
          <a:p>
            <a:r>
              <a:rPr lang="en-US" sz="1400" dirty="0" smtClean="0">
                <a:solidFill>
                  <a:srgbClr val="2A1000"/>
                </a:solidFill>
                <a:latin typeface="Times New Roman" charset="0"/>
                <a:ea typeface="Times New Roman" charset="0"/>
                <a:cs typeface="Times New Roman" charset="0"/>
              </a:rPr>
              <a:t>Quality</a:t>
            </a:r>
          </a:p>
          <a:p>
            <a:r>
              <a:rPr lang="en-US" sz="14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Related URL (10</a:t>
            </a:r>
            <a:r>
              <a:rPr lang="en-US" sz="14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sz="1400" dirty="0" smtClean="0">
              <a:solidFill>
                <a:srgbClr val="2A1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Science </a:t>
            </a:r>
            <a:r>
              <a:rPr lang="en-US" sz="14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Keywords  (9), (10)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Spatial Coverage (10)</a:t>
            </a:r>
          </a:p>
          <a:p>
            <a:r>
              <a:rPr lang="en-US" sz="14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Summary (9), (10)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Temporal Coverage (10)</a:t>
            </a:r>
          </a:p>
          <a:p>
            <a:r>
              <a:rPr lang="en-US" sz="1400" dirty="0" smtClean="0">
                <a:solidFill>
                  <a:srgbClr val="2A1000"/>
                </a:solidFill>
                <a:latin typeface="Times New Roman" charset="0"/>
                <a:ea typeface="Times New Roman" charset="0"/>
                <a:cs typeface="Times New Roman" charset="0"/>
              </a:rPr>
              <a:t>Use Constraints</a:t>
            </a:r>
            <a:endParaRPr lang="en-US" sz="1400" dirty="0">
              <a:solidFill>
                <a:srgbClr val="2A1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2690" y="2516745"/>
            <a:ext cx="2106944" cy="1421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2A1000"/>
                </a:solidFill>
                <a:latin typeface="Times New Roman" charset="0"/>
                <a:ea typeface="Times New Roman" charset="0"/>
                <a:cs typeface="Times New Roman" charset="0"/>
              </a:rPr>
              <a:t>DIF Creation Date</a:t>
            </a:r>
          </a:p>
          <a:p>
            <a:r>
              <a:rPr lang="en-US" sz="1400" dirty="0" smtClean="0">
                <a:solidFill>
                  <a:srgbClr val="2A1000"/>
                </a:solidFill>
                <a:latin typeface="Times New Roman" charset="0"/>
                <a:ea typeface="Times New Roman" charset="0"/>
                <a:cs typeface="Times New Roman" charset="0"/>
              </a:rPr>
              <a:t>Future DIF Review Date</a:t>
            </a:r>
          </a:p>
          <a:p>
            <a:r>
              <a:rPr lang="en-US" sz="1400" dirty="0" smtClean="0">
                <a:solidFill>
                  <a:srgbClr val="2A1000"/>
                </a:solidFill>
                <a:latin typeface="Times New Roman" charset="0"/>
                <a:ea typeface="Times New Roman" charset="0"/>
                <a:cs typeface="Times New Roman" charset="0"/>
              </a:rPr>
              <a:t>Instrument</a:t>
            </a:r>
          </a:p>
          <a:p>
            <a:r>
              <a:rPr lang="en-US" sz="1400" dirty="0" smtClean="0">
                <a:solidFill>
                  <a:srgbClr val="2A1000"/>
                </a:solidFill>
                <a:latin typeface="Times New Roman" charset="0"/>
                <a:ea typeface="Times New Roman" charset="0"/>
                <a:cs typeface="Times New Roman" charset="0"/>
              </a:rPr>
              <a:t>Last DIF Revision Date</a:t>
            </a:r>
          </a:p>
          <a:p>
            <a:r>
              <a:rPr lang="en-US" sz="1400" dirty="0" smtClean="0">
                <a:solidFill>
                  <a:srgbClr val="2A1000"/>
                </a:solidFill>
                <a:latin typeface="Times New Roman" charset="0"/>
                <a:ea typeface="Times New Roman" charset="0"/>
                <a:cs typeface="Times New Roman" charset="0"/>
              </a:rPr>
              <a:t>Paleo-Temporal Coverage</a:t>
            </a:r>
          </a:p>
          <a:p>
            <a:r>
              <a:rPr lang="en-US" sz="1400" dirty="0" smtClean="0">
                <a:solidFill>
                  <a:srgbClr val="2A1000"/>
                </a:solidFill>
                <a:latin typeface="Times New Roman" charset="0"/>
                <a:ea typeface="Times New Roman" charset="0"/>
                <a:cs typeface="Times New Roman" charset="0"/>
              </a:rPr>
              <a:t>Parent DIF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62397" y="2516745"/>
            <a:ext cx="22232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2A1000"/>
                </a:solidFill>
                <a:latin typeface="Times New Roman" charset="0"/>
                <a:ea typeface="Times New Roman" charset="0"/>
                <a:cs typeface="Times New Roman" charset="0"/>
              </a:rPr>
              <a:t>Additional Attributes</a:t>
            </a:r>
          </a:p>
          <a:p>
            <a:r>
              <a:rPr lang="en-US" sz="1400" dirty="0" smtClean="0">
                <a:solidFill>
                  <a:srgbClr val="2A1000"/>
                </a:solidFill>
                <a:latin typeface="Times New Roman" charset="0"/>
                <a:ea typeface="Times New Roman" charset="0"/>
                <a:cs typeface="Times New Roman" charset="0"/>
              </a:rPr>
              <a:t>Collection Data Type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Metadata </a:t>
            </a:r>
            <a:r>
              <a:rPr lang="en-US" sz="14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Dates  </a:t>
            </a:r>
            <a:r>
              <a:rPr lang="en-US" sz="14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(10)</a:t>
            </a:r>
          </a:p>
          <a:p>
            <a:r>
              <a:rPr lang="en-US" sz="1400" dirty="0" smtClean="0">
                <a:solidFill>
                  <a:srgbClr val="2A1000"/>
                </a:solidFill>
                <a:latin typeface="Times New Roman" charset="0"/>
                <a:ea typeface="Times New Roman" charset="0"/>
                <a:cs typeface="Times New Roman" charset="0"/>
              </a:rPr>
              <a:t>Metadata Association</a:t>
            </a:r>
          </a:p>
          <a:p>
            <a:r>
              <a:rPr lang="en-US" sz="1400" dirty="0">
                <a:solidFill>
                  <a:srgbClr val="2A1000"/>
                </a:solidFill>
                <a:latin typeface="Times New Roman" charset="0"/>
                <a:ea typeface="Times New Roman" charset="0"/>
                <a:cs typeface="Times New Roman" charset="0"/>
              </a:rPr>
              <a:t>Product Level ID</a:t>
            </a:r>
          </a:p>
          <a:p>
            <a:r>
              <a:rPr lang="en-US" sz="1400" dirty="0" smtClean="0">
                <a:solidFill>
                  <a:srgbClr val="2A1000"/>
                </a:solidFill>
                <a:latin typeface="Times New Roman" charset="0"/>
                <a:ea typeface="Times New Roman" charset="0"/>
                <a:cs typeface="Times New Roman" charset="0"/>
              </a:rPr>
              <a:t>Version Description</a:t>
            </a:r>
            <a:endParaRPr lang="en-US" sz="1400" dirty="0">
              <a:solidFill>
                <a:srgbClr val="2A1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99068" y="168864"/>
            <a:ext cx="8144932" cy="501650"/>
          </a:xfrm>
        </p:spPr>
        <p:txBody>
          <a:bodyPr>
            <a:noAutofit/>
          </a:bodyPr>
          <a:lstStyle/>
          <a:p>
            <a:r>
              <a:rPr lang="en-US" dirty="0" smtClean="0"/>
              <a:t>Overlapping: DIF-9 and DIF-10 Metadata Fields 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6AD5C3E-A63D-0E4D-9927-9898878804D3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51736" y="5831314"/>
            <a:ext cx="748237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Required Fields by Metadata 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</a:rPr>
              <a:t>format: </a:t>
            </a:r>
          </a:p>
          <a:p>
            <a:pPr marL="285750" lvl="1" indent="-285750">
              <a:buFont typeface="Arial"/>
              <a:buChar char="•"/>
            </a:pPr>
            <a:r>
              <a:rPr lang="en-US" dirty="0" smtClean="0">
                <a:solidFill>
                  <a:srgbClr val="2A1000"/>
                </a:solidFill>
              </a:rPr>
              <a:t>  6 required fields for DIF</a:t>
            </a:r>
            <a:r>
              <a:rPr lang="en-US" dirty="0">
                <a:solidFill>
                  <a:srgbClr val="2A1000"/>
                </a:solidFill>
              </a:rPr>
              <a:t>-</a:t>
            </a:r>
            <a:r>
              <a:rPr lang="en-US" dirty="0" smtClean="0">
                <a:solidFill>
                  <a:srgbClr val="2A1000"/>
                </a:solidFill>
              </a:rPr>
              <a:t>9 shown with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9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</a:p>
          <a:p>
            <a:pPr marL="285750" lvl="1" indent="-285750">
              <a:buFont typeface="Arial"/>
              <a:buChar char="•"/>
            </a:pPr>
            <a:r>
              <a:rPr lang="en-US" dirty="0" smtClean="0">
                <a:solidFill>
                  <a:srgbClr val="2A1000"/>
                </a:solidFill>
              </a:rPr>
              <a:t>12 </a:t>
            </a:r>
            <a:r>
              <a:rPr lang="en-US" dirty="0">
                <a:solidFill>
                  <a:srgbClr val="2A1000"/>
                </a:solidFill>
              </a:rPr>
              <a:t>required fields for </a:t>
            </a:r>
            <a:r>
              <a:rPr lang="en-US" dirty="0" smtClean="0">
                <a:solidFill>
                  <a:srgbClr val="2A1000"/>
                </a:solidFill>
              </a:rPr>
              <a:t>DIF</a:t>
            </a:r>
            <a:r>
              <a:rPr lang="en-US" dirty="0">
                <a:solidFill>
                  <a:srgbClr val="2A1000"/>
                </a:solidFill>
              </a:rPr>
              <a:t>-10 shown with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10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1"/>
          <p:cNvSpPr>
            <a:spLocks noGrp="1"/>
          </p:cNvSpPr>
          <p:nvPr>
            <p:ph type="subTitle" sz="quarter" idx="1"/>
          </p:nvPr>
        </p:nvSpPr>
        <p:spPr>
          <a:xfrm>
            <a:off x="1041400" y="5346845"/>
            <a:ext cx="6997700" cy="84104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Keywords: Request for Reviewers and Keyword Schedule</a:t>
            </a:r>
            <a:endParaRPr lang="en-US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5643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Become a Keyword Reviewer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713405-DA65-EF4A-88D6-7EDB19D7ED1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521230"/>
              </p:ext>
            </p:extLst>
          </p:nvPr>
        </p:nvGraphicFramePr>
        <p:xfrm>
          <a:off x="409688" y="3419023"/>
          <a:ext cx="8593635" cy="360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545"/>
                <a:gridCol w="2864545"/>
                <a:gridCol w="28645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Science Keyword Release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Science Keyword Topics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Date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Version 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(Atmosphere, Ecosystem,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Terrestrial Hydrosphere,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and Locations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March 2016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Version 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(Water Vapor, Water Quality/Chemistry, and Ecosystems)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August 2016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Version 8.4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Atmosphere &gt; Atmospheric Phenomena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and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Atmosphere &gt; Atmospheric Radiation)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August 2016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Version 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Atmospheric Water Vapor and Atmospheric Winds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April 2017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Version 8.6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2018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437533" y="828911"/>
            <a:ext cx="8565790" cy="24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algn="just"/>
            <a:r>
              <a:rPr lang="en-US" sz="18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GCMD Keywords review is facilitated by the NASA ESDIS Standards Office (ESO).</a:t>
            </a:r>
          </a:p>
          <a:p>
            <a:pPr algn="just"/>
            <a:r>
              <a:rPr lang="en-US" sz="18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Keyword reviewers will review the proposed keywords and complete a online questionnaire. </a:t>
            </a:r>
          </a:p>
          <a:p>
            <a:pPr algn="just"/>
            <a:r>
              <a:rPr lang="en-US" sz="18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interested in becoming a keyword reviewer, please contact the ESO at eso-staff@lists.nasa.gov or </a:t>
            </a:r>
            <a:r>
              <a:rPr lang="en-US" sz="18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Michael.P.Morahan@nasa.gov</a:t>
            </a:r>
            <a:r>
              <a:rPr lang="en-US" sz="18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lvl="1" indent="-342900" algn="just"/>
            <a:r>
              <a:rPr lang="en-US" sz="1800" b="0" dirty="0"/>
              <a:t>If you have keyword recommendations, please contribute through the Keyword Community Forum: </a:t>
            </a:r>
            <a:r>
              <a:rPr lang="en-US" sz="1800" b="0" u="sng" dirty="0" smtClean="0"/>
              <a:t>http</a:t>
            </a:r>
            <a:r>
              <a:rPr lang="en-US" sz="1800" b="0" u="sng" dirty="0"/>
              <a:t>://</a:t>
            </a:r>
            <a:r>
              <a:rPr lang="en-US" sz="1800" b="0" u="sng" dirty="0" err="1"/>
              <a:t>earthdata.nasa.gov</a:t>
            </a:r>
            <a:r>
              <a:rPr lang="en-US" sz="1800" b="0" u="sng" dirty="0"/>
              <a:t>/</a:t>
            </a:r>
            <a:r>
              <a:rPr lang="en-US" sz="1800" b="0" u="sng" dirty="0" err="1"/>
              <a:t>gcmd</a:t>
            </a:r>
            <a:r>
              <a:rPr lang="en-US" sz="1800" b="0" u="sng" dirty="0"/>
              <a:t>-forum</a:t>
            </a:r>
            <a:endParaRPr lang="en-US" sz="1800" b="0" dirty="0"/>
          </a:p>
          <a:p>
            <a:pPr algn="just"/>
            <a:endParaRPr lang="en-US" sz="18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4874338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1"/>
          <p:cNvSpPr>
            <a:spLocks noGrp="1"/>
          </p:cNvSpPr>
          <p:nvPr>
            <p:ph type="subTitle" sz="quarter" idx="1"/>
          </p:nvPr>
        </p:nvSpPr>
        <p:spPr>
          <a:xfrm>
            <a:off x="1041400" y="5346845"/>
            <a:ext cx="6997700" cy="84104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IDN </a:t>
            </a:r>
            <a:r>
              <a:rPr lang="en-US" sz="2400" dirty="0" smtClean="0">
                <a:latin typeface="Helvetica Neue"/>
                <a:cs typeface="Helvetica Neue"/>
              </a:rPr>
              <a:t>DIF, </a:t>
            </a:r>
            <a:r>
              <a:rPr lang="en-US" sz="2400" dirty="0" err="1" smtClean="0">
                <a:latin typeface="Helvetica Neue"/>
                <a:cs typeface="Helvetica Neue"/>
              </a:rPr>
              <a:t>DocBUILDER</a:t>
            </a:r>
            <a:r>
              <a:rPr lang="en-US" sz="2400" dirty="0" smtClean="0">
                <a:latin typeface="Helvetica Neue"/>
                <a:cs typeface="Helvetica Neue"/>
              </a:rPr>
              <a:t>,</a:t>
            </a:r>
          </a:p>
          <a:p>
            <a:pPr algn="ctr"/>
            <a:r>
              <a:rPr lang="en-US" sz="2400" dirty="0" smtClean="0">
                <a:latin typeface="Helvetica Neue"/>
                <a:cs typeface="Helvetica Neue"/>
              </a:rPr>
              <a:t>and </a:t>
            </a:r>
            <a:r>
              <a:rPr lang="en-US" sz="2400" dirty="0"/>
              <a:t>API </a:t>
            </a:r>
            <a:r>
              <a:rPr lang="en-US" sz="2400" dirty="0" smtClean="0">
                <a:latin typeface="Helvetica Neue"/>
                <a:cs typeface="Helvetica Neue"/>
              </a:rPr>
              <a:t>Documentation</a:t>
            </a:r>
            <a:endParaRPr lang="en-US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9498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857958" y="125576"/>
            <a:ext cx="8271932" cy="501650"/>
          </a:xfrm>
        </p:spPr>
        <p:txBody>
          <a:bodyPr>
            <a:no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DIF and </a:t>
            </a:r>
            <a:r>
              <a:rPr lang="en-US" dirty="0" err="1">
                <a:latin typeface="Helvetica Neue"/>
                <a:cs typeface="Helvetica Neue"/>
              </a:rPr>
              <a:t>d</a:t>
            </a:r>
            <a:r>
              <a:rPr lang="en-US" dirty="0" err="1" smtClean="0">
                <a:latin typeface="Helvetica Neue"/>
                <a:cs typeface="Helvetica Neue"/>
              </a:rPr>
              <a:t>ocBUILDER</a:t>
            </a:r>
            <a:r>
              <a:rPr lang="en-US" dirty="0" smtClean="0">
                <a:latin typeface="Helvetica Neue"/>
                <a:cs typeface="Helvetica Neue"/>
              </a:rPr>
              <a:t> </a:t>
            </a:r>
            <a:r>
              <a:rPr lang="en-US" dirty="0" smtClean="0"/>
              <a:t>Documentation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78889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6AD5C3E-A63D-0E4D-9927-9898878804D3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0" y="738896"/>
            <a:ext cx="9144000" cy="754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DIF-10 writer's guide: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/>
                <a:cs typeface="Arial"/>
              </a:rPr>
              <a:t>    </a:t>
            </a:r>
            <a:r>
              <a:rPr lang="en-US" sz="2200" dirty="0">
                <a:latin typeface="Arial"/>
                <a:cs typeface="Arial"/>
                <a:hlinkClick r:id="rId3"/>
              </a:rPr>
              <a:t>http://idn.ceos.org/subset/idn/defaultDif10/index.html</a:t>
            </a:r>
            <a:endParaRPr lang="en-US" sz="2200" dirty="0"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endParaRPr lang="en-US" sz="2400" dirty="0" smtClean="0"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DIF-9 writer’s </a:t>
            </a:r>
            <a:r>
              <a:rPr lang="en-US" sz="2400" dirty="0">
                <a:latin typeface="Arial"/>
                <a:cs typeface="Arial"/>
              </a:rPr>
              <a:t>guide: </a:t>
            </a:r>
            <a:r>
              <a:rPr lang="en-US" sz="2200" dirty="0" smtClean="0">
                <a:latin typeface="Arial"/>
                <a:cs typeface="Arial"/>
                <a:hlinkClick r:id="rId4"/>
              </a:rPr>
              <a:t>http://idn.ceos.org/subset/idn/defaultDif/index.html</a:t>
            </a:r>
            <a:endParaRPr lang="en-US" sz="2200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DIF-10 </a:t>
            </a:r>
            <a:r>
              <a:rPr lang="en-US" sz="2400" dirty="0" err="1" smtClean="0">
                <a:latin typeface="Arial"/>
                <a:cs typeface="Arial"/>
              </a:rPr>
              <a:t>schema:</a:t>
            </a:r>
            <a:r>
              <a:rPr lang="en-US" sz="2200" u="sng" dirty="0" err="1" smtClean="0">
                <a:latin typeface="Arial"/>
                <a:cs typeface="Arial"/>
                <a:hlinkClick r:id="rId5"/>
              </a:rPr>
              <a:t>http</a:t>
            </a:r>
            <a:r>
              <a:rPr lang="en-US" sz="2200" u="sng" dirty="0">
                <a:latin typeface="Arial"/>
                <a:cs typeface="Arial"/>
                <a:hlinkClick r:id="rId5"/>
              </a:rPr>
              <a:t>://gcmd.gsfc.nasa.gov/Aboutus/xml/dif/dif_v10.2.</a:t>
            </a:r>
            <a:r>
              <a:rPr lang="en-US" sz="2200" u="sng" dirty="0" smtClean="0">
                <a:latin typeface="Arial"/>
                <a:cs typeface="Arial"/>
                <a:hlinkClick r:id="rId5"/>
              </a:rPr>
              <a:t>xsd</a:t>
            </a:r>
            <a:endParaRPr lang="en-US" sz="2200" u="sng" dirty="0" smtClean="0"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endParaRPr lang="en-US" sz="2400" u="sng" dirty="0" smtClean="0"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DIF</a:t>
            </a:r>
            <a:r>
              <a:rPr lang="en-US" sz="2400" dirty="0" smtClean="0">
                <a:latin typeface="Arial"/>
                <a:cs typeface="Arial"/>
              </a:rPr>
              <a:t>-</a:t>
            </a:r>
            <a:r>
              <a:rPr lang="en-US" sz="2400" dirty="0">
                <a:latin typeface="Arial"/>
                <a:cs typeface="Arial"/>
              </a:rPr>
              <a:t>9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schema: </a:t>
            </a:r>
            <a:endParaRPr lang="en-US" sz="2400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/>
                <a:cs typeface="Arial"/>
              </a:rPr>
              <a:t>   </a:t>
            </a:r>
            <a:r>
              <a:rPr lang="en-US" sz="2200" dirty="0" smtClean="0">
                <a:latin typeface="Arial"/>
                <a:cs typeface="Arial"/>
                <a:hlinkClick r:id="rId6"/>
              </a:rPr>
              <a:t>http</a:t>
            </a:r>
            <a:r>
              <a:rPr lang="en-US" sz="2200" dirty="0">
                <a:latin typeface="Arial"/>
                <a:cs typeface="Arial"/>
                <a:hlinkClick r:id="rId6"/>
              </a:rPr>
              <a:t>://gcmd.nasa.gov/Aboutus/xml/dif/</a:t>
            </a:r>
            <a:r>
              <a:rPr lang="en-US" sz="2200" dirty="0" smtClean="0">
                <a:latin typeface="Arial"/>
                <a:cs typeface="Arial"/>
                <a:hlinkClick r:id="rId6"/>
              </a:rPr>
              <a:t>dif.xsd</a:t>
            </a:r>
            <a:endParaRPr lang="en-US" sz="2200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400" dirty="0" err="1" smtClean="0">
                <a:latin typeface="Arial"/>
                <a:cs typeface="Arial"/>
              </a:rPr>
              <a:t>docBUILDER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(DIF-10</a:t>
            </a:r>
            <a:r>
              <a:rPr lang="en-US" sz="2400" dirty="0" smtClean="0">
                <a:latin typeface="Arial"/>
                <a:cs typeface="Arial"/>
              </a:rPr>
              <a:t>): </a:t>
            </a:r>
            <a:r>
              <a:rPr lang="en-US" sz="2200" dirty="0" smtClean="0">
                <a:latin typeface="Arial"/>
                <a:cs typeface="Arial"/>
                <a:hlinkClick r:id="rId7"/>
              </a:rPr>
              <a:t>http</a:t>
            </a:r>
            <a:r>
              <a:rPr lang="en-US" sz="2200" dirty="0">
                <a:latin typeface="Arial"/>
                <a:cs typeface="Arial"/>
                <a:hlinkClick r:id="rId7"/>
              </a:rPr>
              <a:t>://idn.ceos.org/DocumentBuilder/Home.do?Portal=ceos_idn&amp;MetadataType=7</a:t>
            </a:r>
            <a:endParaRPr lang="en-US" sz="2200" dirty="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en-US" sz="2400" u="sng" dirty="0"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400" dirty="0" err="1" smtClean="0">
                <a:latin typeface="Arial"/>
                <a:cs typeface="Arial"/>
              </a:rPr>
              <a:t>docBUILDER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(DIF-9</a:t>
            </a:r>
            <a:r>
              <a:rPr lang="en-US" sz="2400" dirty="0" smtClean="0">
                <a:latin typeface="Arial"/>
                <a:cs typeface="Arial"/>
              </a:rPr>
              <a:t>): </a:t>
            </a:r>
            <a:r>
              <a:rPr lang="en-US" sz="2200" dirty="0" smtClean="0">
                <a:latin typeface="Arial"/>
                <a:cs typeface="Arial"/>
                <a:hlinkClick r:id="rId8"/>
              </a:rPr>
              <a:t>http</a:t>
            </a:r>
            <a:r>
              <a:rPr lang="en-US" sz="2200" dirty="0">
                <a:latin typeface="Arial"/>
                <a:cs typeface="Arial"/>
                <a:hlinkClick r:id="rId8"/>
              </a:rPr>
              <a:t>://idn.ceos.org/DocumentBuilder/Home.do?Portal=ceos_idn&amp;MetadataType=0</a:t>
            </a:r>
            <a:endParaRPr lang="en-US" sz="2200" dirty="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endParaRPr lang="en-US" sz="2400" dirty="0" smtClean="0"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9312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1"/>
          <p:cNvSpPr>
            <a:spLocks noGrp="1"/>
          </p:cNvSpPr>
          <p:nvPr>
            <p:ph type="subTitle" sz="quarter" idx="1"/>
          </p:nvPr>
        </p:nvSpPr>
        <p:spPr>
          <a:xfrm>
            <a:off x="1041400" y="5346845"/>
            <a:ext cx="6997700" cy="841046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Web-Based </a:t>
            </a:r>
            <a:r>
              <a:rPr lang="en-US" sz="2400" dirty="0">
                <a:latin typeface="Arial"/>
                <a:cs typeface="Arial"/>
              </a:rPr>
              <a:t>S</a:t>
            </a:r>
            <a:r>
              <a:rPr lang="en-US" sz="2400" dirty="0" smtClean="0">
                <a:latin typeface="Arial"/>
                <a:cs typeface="Arial"/>
              </a:rPr>
              <a:t>earch Interfaces</a:t>
            </a:r>
            <a:endParaRPr lang="en-US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1270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122238"/>
            <a:ext cx="7988300" cy="501650"/>
          </a:xfrm>
        </p:spPr>
        <p:txBody>
          <a:bodyPr/>
          <a:lstStyle/>
          <a:p>
            <a:r>
              <a:rPr lang="en-US" sz="3000" dirty="0" smtClean="0"/>
              <a:t>IDN API Documentation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631" y="802201"/>
            <a:ext cx="8445500" cy="5472184"/>
          </a:xfrm>
        </p:spPr>
        <p:txBody>
          <a:bodyPr/>
          <a:lstStyle/>
          <a:p>
            <a:pPr marL="457200" lvl="1" indent="0">
              <a:buNone/>
            </a:pPr>
            <a:endParaRPr lang="en-US" b="0" dirty="0" smtClean="0"/>
          </a:p>
          <a:p>
            <a:r>
              <a:rPr lang="en-US" b="0" dirty="0" smtClean="0"/>
              <a:t>Search API documentation:</a:t>
            </a:r>
          </a:p>
          <a:p>
            <a:pPr marL="457200" lvl="1" indent="0">
              <a:buNone/>
            </a:pPr>
            <a:r>
              <a:rPr lang="en-US" sz="2000" b="0" dirty="0" smtClean="0">
                <a:hlinkClick r:id="rId2"/>
              </a:rPr>
              <a:t>https</a:t>
            </a:r>
            <a:r>
              <a:rPr lang="en-US" sz="2000" b="0" dirty="0">
                <a:hlinkClick r:id="rId2"/>
              </a:rPr>
              <a:t>://cmr.earthdata.nasa.gov/search/site/</a:t>
            </a:r>
            <a:r>
              <a:rPr lang="en-US" sz="2000" b="0" dirty="0" smtClean="0">
                <a:hlinkClick r:id="rId2"/>
              </a:rPr>
              <a:t>search_api_docs.html</a:t>
            </a:r>
            <a:endParaRPr lang="en-US" sz="2000" b="0" dirty="0"/>
          </a:p>
          <a:p>
            <a:pPr marL="400050"/>
            <a:r>
              <a:rPr lang="en-US" b="0" dirty="0"/>
              <a:t>CSW Capabilities document:</a:t>
            </a:r>
          </a:p>
          <a:p>
            <a:pPr marL="457200" lvl="1" indent="0">
              <a:buNone/>
            </a:pPr>
            <a:r>
              <a:rPr lang="en-US" sz="2000" b="0" dirty="0">
                <a:hlinkClick r:id="rId3"/>
              </a:rPr>
              <a:t>https://cmr.earthdata.nasa.gov/csw/collections?request=GetCapabilities&amp;service=CSW&amp;version=</a:t>
            </a:r>
            <a:r>
              <a:rPr lang="en-US" sz="2000" b="0" dirty="0" smtClean="0">
                <a:hlinkClick r:id="rId3"/>
              </a:rPr>
              <a:t>2.0.2</a:t>
            </a:r>
            <a:endParaRPr lang="en-US" sz="2000" b="0" dirty="0" smtClean="0"/>
          </a:p>
          <a:p>
            <a:pPr marL="400050"/>
            <a:r>
              <a:rPr lang="en-US" b="0" dirty="0"/>
              <a:t>OpenSearch Documentation:</a:t>
            </a:r>
          </a:p>
          <a:p>
            <a:pPr marL="400050" lvl="1" indent="0">
              <a:buNone/>
            </a:pPr>
            <a:r>
              <a:rPr lang="en-US" sz="2000" b="0" dirty="0">
                <a:hlinkClick r:id="rId4"/>
              </a:rPr>
              <a:t>https://cmr.earthdata.nasa.gov/opensearch/home/</a:t>
            </a:r>
            <a:r>
              <a:rPr lang="en-US" sz="2000" b="0" dirty="0" smtClean="0">
                <a:hlinkClick r:id="rId4"/>
              </a:rPr>
              <a:t>docs</a:t>
            </a:r>
            <a:endParaRPr lang="en-US" sz="2000" b="0" dirty="0" smtClean="0"/>
          </a:p>
          <a:p>
            <a:r>
              <a:rPr lang="en-US" b="0" dirty="0"/>
              <a:t>OpenSearch API OpenSearch Descriptor Document (OSDD): </a:t>
            </a:r>
          </a:p>
          <a:p>
            <a:pPr marL="400050" lvl="1" indent="0">
              <a:buNone/>
            </a:pPr>
            <a:r>
              <a:rPr lang="en-US" sz="2000" b="0" dirty="0">
                <a:hlinkClick r:id="rId5"/>
              </a:rPr>
              <a:t>https://cmr.earthdata.nasa.gov/opensearch/collections/descriptor_document.xml?clientId=cswOpenSearchDoc</a:t>
            </a:r>
            <a:endParaRPr lang="en-US" sz="2000" b="0" dirty="0"/>
          </a:p>
          <a:p>
            <a:pPr marL="400050" lvl="1" indent="0">
              <a:buNone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9821079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68" y="1457325"/>
            <a:ext cx="8445500" cy="4864100"/>
          </a:xfrm>
        </p:spPr>
        <p:txBody>
          <a:bodyPr/>
          <a:lstStyle/>
          <a:p>
            <a:pPr lvl="1" algn="ctr">
              <a:buNone/>
            </a:pPr>
            <a:endParaRPr lang="en-US" sz="1800" dirty="0" smtClean="0"/>
          </a:p>
          <a:p>
            <a:pPr lvl="1" algn="ctr">
              <a:buNone/>
            </a:pPr>
            <a:endParaRPr lang="en-US" sz="1800" dirty="0" smtClean="0"/>
          </a:p>
          <a:p>
            <a:pPr lvl="1" algn="ctr">
              <a:buNone/>
            </a:pPr>
            <a:endParaRPr lang="en-US" sz="1800" dirty="0" smtClean="0"/>
          </a:p>
          <a:p>
            <a:pPr lvl="1" algn="ctr">
              <a:buNone/>
            </a:pPr>
            <a:endParaRPr lang="en-US" sz="1800" dirty="0" smtClean="0"/>
          </a:p>
          <a:p>
            <a:pPr lvl="1" algn="ctr">
              <a:buNone/>
            </a:pPr>
            <a:r>
              <a:rPr lang="en-US" sz="4000" dirty="0" smtClean="0"/>
              <a:t>Questions</a:t>
            </a:r>
            <a:endParaRPr lang="en-US" sz="4000" dirty="0"/>
          </a:p>
          <a:p>
            <a:pPr lvl="1" algn="ctr">
              <a:buNone/>
            </a:pPr>
            <a:endParaRPr lang="en-US" sz="3600" dirty="0" smtClean="0"/>
          </a:p>
          <a:p>
            <a:pPr lvl="1" algn="ctr">
              <a:buNone/>
            </a:pPr>
            <a:r>
              <a:rPr lang="en-US" sz="2400" dirty="0" err="1" smtClean="0"/>
              <a:t>Michael.P.Morahan@nasa.gov</a:t>
            </a:r>
            <a:endParaRPr lang="en-US" sz="2400" dirty="0" smtClean="0"/>
          </a:p>
          <a:p>
            <a:pPr lvl="1" algn="ctr">
              <a:buNone/>
            </a:pPr>
            <a:endParaRPr lang="en-US" sz="1800" dirty="0" smtClean="0"/>
          </a:p>
          <a:p>
            <a:pPr marL="342900" lvl="1" indent="-342900" algn="ctr"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 lvl="2" algn="ctr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3504-764F-4D7D-8E80-01B1CC0E791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8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DN_NewDataCenter_featur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2" b="23089"/>
          <a:stretch/>
        </p:blipFill>
        <p:spPr>
          <a:xfrm>
            <a:off x="-18483" y="1020863"/>
            <a:ext cx="9178290" cy="5386848"/>
          </a:xfrm>
          <a:prstGeom prst="rect">
            <a:avLst/>
          </a:prstGeom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52500" y="84138"/>
            <a:ext cx="7396163" cy="501650"/>
          </a:xfrm>
        </p:spPr>
        <p:txBody>
          <a:bodyPr/>
          <a:lstStyle/>
          <a:p>
            <a:r>
              <a:rPr lang="en-US" altLang="en-US" sz="3200" dirty="0" smtClean="0">
                <a:latin typeface="Arial" panose="020B0604020202020204" pitchFamily="34" charset="0"/>
              </a:rPr>
              <a:t>IDN Home Page</a:t>
            </a:r>
            <a:endParaRPr lang="en-US" altLang="en-US" sz="3200" baseline="-25000" dirty="0" smtClean="0">
              <a:latin typeface="Arial" panose="020B0604020202020204" pitchFamily="34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3514215" y="650150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1745447-47D1-4C80-AF79-AF44B9A5AE74}" type="slidenum">
              <a:rPr lang="en-US" altLang="en-US" sz="1000">
                <a:solidFill>
                  <a:srgbClr val="002569"/>
                </a:solidFill>
                <a:latin typeface="Calibri" panose="020F0502020204030204" pitchFamily="34" charset="0"/>
              </a:rPr>
              <a:pPr/>
              <a:t>4</a:t>
            </a:fld>
            <a:endParaRPr lang="en-US" altLang="en-US" sz="1000" dirty="0">
              <a:solidFill>
                <a:srgbClr val="00256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5800" y="703014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i</a:t>
            </a:r>
            <a:r>
              <a:rPr lang="en-US" dirty="0" err="1" smtClean="0"/>
              <a:t>dn.ceos.org</a:t>
            </a:r>
            <a:endParaRPr lang="en-US" dirty="0"/>
          </a:p>
        </p:txBody>
      </p:sp>
      <p:sp>
        <p:nvSpPr>
          <p:cNvPr id="16" name="Left Arrow 15"/>
          <p:cNvSpPr/>
          <p:nvPr/>
        </p:nvSpPr>
        <p:spPr bwMode="auto">
          <a:xfrm>
            <a:off x="7764674" y="4293212"/>
            <a:ext cx="1303677" cy="404569"/>
          </a:xfrm>
          <a:prstGeom prst="lef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Keywords</a:t>
            </a:r>
          </a:p>
        </p:txBody>
      </p:sp>
      <p:sp>
        <p:nvSpPr>
          <p:cNvPr id="18" name="Left Arrow 17"/>
          <p:cNvSpPr/>
          <p:nvPr/>
        </p:nvSpPr>
        <p:spPr bwMode="auto">
          <a:xfrm>
            <a:off x="7323816" y="2907943"/>
            <a:ext cx="1809397" cy="404569"/>
          </a:xfrm>
          <a:prstGeom prst="lef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New Developments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614113" y="4972665"/>
            <a:ext cx="5267595" cy="143504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9" name="Left Arrow 18"/>
          <p:cNvSpPr/>
          <p:nvPr/>
        </p:nvSpPr>
        <p:spPr bwMode="auto">
          <a:xfrm>
            <a:off x="5301501" y="1493347"/>
            <a:ext cx="1473693" cy="404569"/>
          </a:xfrm>
          <a:prstGeom prst="lef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Freetext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 Search</a:t>
            </a:r>
          </a:p>
        </p:txBody>
      </p:sp>
      <p:sp>
        <p:nvSpPr>
          <p:cNvPr id="20" name="Right Arrow 19"/>
          <p:cNvSpPr/>
          <p:nvPr/>
        </p:nvSpPr>
        <p:spPr bwMode="auto">
          <a:xfrm rot="19446110">
            <a:off x="7807353" y="2222834"/>
            <a:ext cx="1083168" cy="496454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Help</a:t>
            </a:r>
          </a:p>
        </p:txBody>
      </p:sp>
      <p:sp>
        <p:nvSpPr>
          <p:cNvPr id="21" name="Right Arrow 20"/>
          <p:cNvSpPr/>
          <p:nvPr/>
        </p:nvSpPr>
        <p:spPr bwMode="auto">
          <a:xfrm>
            <a:off x="33009" y="3343169"/>
            <a:ext cx="1374421" cy="881630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dirty="0" smtClean="0">
                <a:solidFill>
                  <a:srgbClr val="000000"/>
                </a:solidFill>
                <a:latin typeface="Tahoma" pitchFamily="34" charset="0"/>
              </a:rPr>
              <a:t>Access to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dirty="0" smtClean="0">
                <a:solidFill>
                  <a:srgbClr val="000000"/>
                </a:solidFill>
                <a:latin typeface="Tahoma" pitchFamily="34" charset="0"/>
              </a:rPr>
              <a:t>all Records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21073680">
            <a:off x="361399" y="5473076"/>
            <a:ext cx="1083168" cy="496454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dirty="0" smtClean="0">
                <a:solidFill>
                  <a:srgbClr val="000000"/>
                </a:solidFill>
                <a:latin typeface="Tahoma" pitchFamily="34" charset="0"/>
              </a:rPr>
              <a:t>Drill Down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7" name="Left Arrow 16"/>
          <p:cNvSpPr/>
          <p:nvPr/>
        </p:nvSpPr>
        <p:spPr bwMode="auto">
          <a:xfrm>
            <a:off x="7606528" y="4790458"/>
            <a:ext cx="1526685" cy="1009989"/>
          </a:xfrm>
          <a:prstGeom prst="lef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Search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CEOS Agencies</a:t>
            </a:r>
          </a:p>
        </p:txBody>
      </p:sp>
      <p:sp>
        <p:nvSpPr>
          <p:cNvPr id="23" name="Right Arrow 22"/>
          <p:cNvSpPr/>
          <p:nvPr/>
        </p:nvSpPr>
        <p:spPr bwMode="auto">
          <a:xfrm rot="659600">
            <a:off x="16018" y="4721928"/>
            <a:ext cx="1466307" cy="556064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dirty="0" smtClean="0">
                <a:solidFill>
                  <a:srgbClr val="000000"/>
                </a:solidFill>
                <a:latin typeface="Tahoma" pitchFamily="34" charset="0"/>
              </a:rPr>
              <a:t>MIM Keywords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7261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3" grpId="0" animBg="1"/>
      <p:bldP spid="19" grpId="0" animBg="1"/>
      <p:bldP spid="20" grpId="0" animBg="1"/>
      <p:bldP spid="21" grpId="1" animBg="1"/>
      <p:bldP spid="15" grpId="0" animBg="1"/>
      <p:bldP spid="17" grpId="1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DN_freerefine_search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9"/>
          <a:stretch/>
        </p:blipFill>
        <p:spPr>
          <a:xfrm>
            <a:off x="5636" y="1849055"/>
            <a:ext cx="9144000" cy="4702830"/>
          </a:xfrm>
          <a:prstGeom prst="rect">
            <a:avLst/>
          </a:prstGeom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52500" y="84138"/>
            <a:ext cx="7396163" cy="501650"/>
          </a:xfrm>
        </p:spPr>
        <p:txBody>
          <a:bodyPr/>
          <a:lstStyle/>
          <a:p>
            <a:r>
              <a:rPr lang="en-US" altLang="en-US" sz="3200" dirty="0" smtClean="0">
                <a:latin typeface="Arial" panose="020B0604020202020204" pitchFamily="34" charset="0"/>
              </a:rPr>
              <a:t>IDN Search Interface </a:t>
            </a:r>
            <a:endParaRPr lang="en-US" altLang="en-US" sz="3200" baseline="-25000" dirty="0" smtClean="0">
              <a:latin typeface="Arial" panose="020B0604020202020204" pitchFamily="34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1745447-47D1-4C80-AF79-AF44B9A5AE74}" type="slidenum">
              <a:rPr lang="en-US" altLang="en-US" sz="1000">
                <a:solidFill>
                  <a:srgbClr val="002569"/>
                </a:solidFill>
                <a:latin typeface="Calibri" panose="020F0502020204030204" pitchFamily="34" charset="0"/>
              </a:rPr>
              <a:pPr/>
              <a:t>5</a:t>
            </a:fld>
            <a:endParaRPr lang="en-US" altLang="en-US" sz="1000" dirty="0">
              <a:solidFill>
                <a:srgbClr val="00256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9070" y="3124200"/>
            <a:ext cx="2069130" cy="2891984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484728" y="3180749"/>
            <a:ext cx="1429674" cy="198003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389" y="1011137"/>
            <a:ext cx="4219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Interdisciplinary Search with Facets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181577" y="3433014"/>
            <a:ext cx="6911623" cy="2560925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787650" y="2349501"/>
            <a:ext cx="1651000" cy="253999"/>
          </a:xfrm>
          <a:prstGeom prst="rect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27000" y="3879850"/>
            <a:ext cx="1384300" cy="152400"/>
          </a:xfrm>
          <a:prstGeom prst="rect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181576" y="2971800"/>
            <a:ext cx="1761773" cy="208950"/>
          </a:xfrm>
          <a:prstGeom prst="rect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75109" y="1011137"/>
            <a:ext cx="491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>
                <a:solidFill>
                  <a:srgbClr val="008000"/>
                </a:solidFill>
              </a:rPr>
              <a:t>Freetext</a:t>
            </a:r>
            <a:r>
              <a:rPr lang="en-US" dirty="0" smtClean="0">
                <a:solidFill>
                  <a:srgbClr val="008000"/>
                </a:solidFill>
              </a:rPr>
              <a:t> and Refinement Search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159" y="1336913"/>
            <a:ext cx="4219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Enhanced Sorting by Columns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75101" y="1336913"/>
            <a:ext cx="491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View </a:t>
            </a:r>
            <a:r>
              <a:rPr lang="en-US" dirty="0">
                <a:solidFill>
                  <a:srgbClr val="0070C0"/>
                </a:solidFill>
              </a:rPr>
              <a:t>IDN </a:t>
            </a:r>
            <a:r>
              <a:rPr lang="en-US" dirty="0" smtClean="0">
                <a:solidFill>
                  <a:srgbClr val="0070C0"/>
                </a:solidFill>
              </a:rPr>
              <a:t>Search Results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91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  <p:bldP spid="9" grpId="0" animBg="1"/>
      <p:bldP spid="11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DN_freerefine_search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9"/>
          <a:stretch/>
        </p:blipFill>
        <p:spPr>
          <a:xfrm>
            <a:off x="5636" y="1849055"/>
            <a:ext cx="9144000" cy="4702830"/>
          </a:xfrm>
          <a:prstGeom prst="rect">
            <a:avLst/>
          </a:prstGeom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52500" y="84138"/>
            <a:ext cx="7396163" cy="501650"/>
          </a:xfrm>
        </p:spPr>
        <p:txBody>
          <a:bodyPr/>
          <a:lstStyle/>
          <a:p>
            <a:r>
              <a:rPr lang="en-US" altLang="en-US" sz="3200" dirty="0" smtClean="0">
                <a:latin typeface="Arial" panose="020B0604020202020204" pitchFamily="34" charset="0"/>
              </a:rPr>
              <a:t>IDN Search Interface </a:t>
            </a:r>
            <a:endParaRPr lang="en-US" altLang="en-US" sz="3200" baseline="-25000" dirty="0" smtClean="0">
              <a:latin typeface="Arial" panose="020B0604020202020204" pitchFamily="34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1745447-47D1-4C80-AF79-AF44B9A5AE74}" type="slidenum">
              <a:rPr lang="en-US" altLang="en-US" sz="1000">
                <a:solidFill>
                  <a:srgbClr val="002569"/>
                </a:solidFill>
                <a:latin typeface="Calibri" panose="020F0502020204030204" pitchFamily="34" charset="0"/>
              </a:rPr>
              <a:pPr/>
              <a:t>6</a:t>
            </a:fld>
            <a:endParaRPr lang="en-US" altLang="en-US" sz="1000" dirty="0">
              <a:solidFill>
                <a:srgbClr val="00256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389" y="1011137"/>
            <a:ext cx="4219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Click </a:t>
            </a:r>
            <a:r>
              <a:rPr lang="en-US" altLang="en-US" dirty="0" smtClean="0">
                <a:solidFill>
                  <a:srgbClr val="FF0000"/>
                </a:solidFill>
              </a:rPr>
              <a:t>on </a:t>
            </a:r>
            <a:r>
              <a:rPr lang="en-US" altLang="en-US" dirty="0">
                <a:solidFill>
                  <a:srgbClr val="FF0000"/>
                </a:solidFill>
              </a:rPr>
              <a:t>a record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189743" y="3536949"/>
            <a:ext cx="6954257" cy="7556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7151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52500" y="84138"/>
            <a:ext cx="7396163" cy="501650"/>
          </a:xfrm>
        </p:spPr>
        <p:txBody>
          <a:bodyPr/>
          <a:lstStyle/>
          <a:p>
            <a:r>
              <a:rPr lang="en-US" altLang="en-US" sz="3200" dirty="0" smtClean="0">
                <a:latin typeface="Arial" panose="020B0604020202020204" pitchFamily="34" charset="0"/>
              </a:rPr>
              <a:t>IDN Search Interface: Entry Display </a:t>
            </a:r>
            <a:endParaRPr lang="en-US" altLang="en-US" sz="3200" baseline="-25000" dirty="0" smtClean="0">
              <a:latin typeface="Arial" panose="020B0604020202020204" pitchFamily="34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1745447-47D1-4C80-AF79-AF44B9A5AE74}" type="slidenum">
              <a:rPr lang="en-US" altLang="en-US" sz="1000">
                <a:solidFill>
                  <a:srgbClr val="002569"/>
                </a:solidFill>
                <a:latin typeface="Calibri" panose="020F0502020204030204" pitchFamily="34" charset="0"/>
              </a:rPr>
              <a:pPr/>
              <a:t>7</a:t>
            </a:fld>
            <a:endParaRPr lang="en-US" altLang="en-US" sz="1000" dirty="0">
              <a:solidFill>
                <a:srgbClr val="002569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 descr="IDN_Entry_Display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9"/>
          <a:stretch/>
        </p:blipFill>
        <p:spPr>
          <a:xfrm>
            <a:off x="0" y="1888008"/>
            <a:ext cx="9144000" cy="46473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1389" y="1011137"/>
            <a:ext cx="4219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Click </a:t>
            </a:r>
            <a:r>
              <a:rPr lang="en-US" altLang="en-US" dirty="0">
                <a:solidFill>
                  <a:srgbClr val="FF0000"/>
                </a:solidFill>
              </a:rPr>
              <a:t>on a record </a:t>
            </a:r>
            <a:endParaRPr lang="en-US" dirty="0" smtClean="0">
              <a:solidFill>
                <a:srgbClr val="66006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Record Display 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31" name="Elbow Connector 30"/>
          <p:cNvCxnSpPr/>
          <p:nvPr/>
        </p:nvCxnSpPr>
        <p:spPr bwMode="auto">
          <a:xfrm rot="5400000">
            <a:off x="7071337" y="3852890"/>
            <a:ext cx="735945" cy="14431"/>
          </a:xfrm>
          <a:prstGeom prst="bentConnector3">
            <a:avLst>
              <a:gd name="adj1" fmla="val 44118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282" name="Group 11281"/>
          <p:cNvGrpSpPr/>
          <p:nvPr/>
        </p:nvGrpSpPr>
        <p:grpSpPr>
          <a:xfrm>
            <a:off x="7432094" y="3477703"/>
            <a:ext cx="1711906" cy="744042"/>
            <a:chOff x="7432094" y="3492133"/>
            <a:chExt cx="1711906" cy="744042"/>
          </a:xfrm>
        </p:grpSpPr>
        <p:cxnSp>
          <p:nvCxnSpPr>
            <p:cNvPr id="11279" name="Straight Connector 11278"/>
            <p:cNvCxnSpPr/>
            <p:nvPr/>
          </p:nvCxnSpPr>
          <p:spPr bwMode="auto">
            <a:xfrm>
              <a:off x="7432094" y="3492133"/>
              <a:ext cx="171190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7432094" y="4236175"/>
              <a:ext cx="171190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81" name="Straight Connector 11280"/>
            <p:cNvCxnSpPr>
              <a:endCxn id="5" idx="3"/>
            </p:cNvCxnSpPr>
            <p:nvPr/>
          </p:nvCxnSpPr>
          <p:spPr bwMode="auto">
            <a:xfrm>
              <a:off x="9144000" y="3492133"/>
              <a:ext cx="0" cy="71953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283" name="Rectangle 11282"/>
          <p:cNvSpPr/>
          <p:nvPr/>
        </p:nvSpPr>
        <p:spPr bwMode="auto">
          <a:xfrm>
            <a:off x="1688456" y="2063533"/>
            <a:ext cx="5758069" cy="4285799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9732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1"/>
          <p:cNvSpPr>
            <a:spLocks noGrp="1"/>
          </p:cNvSpPr>
          <p:nvPr>
            <p:ph type="subTitle" sz="quarter" idx="1"/>
          </p:nvPr>
        </p:nvSpPr>
        <p:spPr>
          <a:xfrm>
            <a:off x="1041400" y="5346845"/>
            <a:ext cx="6997700" cy="841046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en-US" sz="2400" dirty="0"/>
              <a:t>Tools for </a:t>
            </a:r>
            <a:r>
              <a:rPr lang="en-US" sz="2400" dirty="0" smtClean="0"/>
              <a:t>Submitting Metadata</a:t>
            </a:r>
            <a:endParaRPr lang="en-US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1776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890" y="102960"/>
            <a:ext cx="7396163" cy="501650"/>
          </a:xfrm>
        </p:spPr>
        <p:txBody>
          <a:bodyPr>
            <a:noAutofit/>
          </a:bodyPr>
          <a:lstStyle/>
          <a:p>
            <a:r>
              <a:rPr lang="en-US" dirty="0" err="1" smtClean="0"/>
              <a:t>docBuilder</a:t>
            </a:r>
            <a:r>
              <a:rPr lang="en-US" dirty="0" smtClean="0"/>
              <a:t>: Overview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12162" y="7176897"/>
            <a:ext cx="1905000" cy="257175"/>
          </a:xfrm>
        </p:spPr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38" y="1027160"/>
            <a:ext cx="8391647" cy="3591219"/>
          </a:xfrm>
        </p:spPr>
        <p:txBody>
          <a:bodyPr anchor="t" anchorCtr="0"/>
          <a:lstStyle/>
          <a:p>
            <a:pPr marL="173038" indent="-173038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0" dirty="0" smtClean="0">
                <a:latin typeface="Arial"/>
                <a:cs typeface="Arial"/>
              </a:rPr>
              <a:t>Web-based metadata </a:t>
            </a:r>
            <a:r>
              <a:rPr lang="en-US" sz="2000" b="0" dirty="0">
                <a:latin typeface="Arial"/>
                <a:cs typeface="Arial"/>
              </a:rPr>
              <a:t>authoring tool that allows </a:t>
            </a:r>
            <a:r>
              <a:rPr lang="en-US" sz="2000" b="0" dirty="0" smtClean="0">
                <a:latin typeface="Arial"/>
                <a:cs typeface="Arial"/>
              </a:rPr>
              <a:t>authors </a:t>
            </a:r>
            <a:r>
              <a:rPr lang="en-US" sz="2000" b="0" dirty="0">
                <a:latin typeface="Arial"/>
                <a:cs typeface="Arial"/>
              </a:rPr>
              <a:t>to add </a:t>
            </a:r>
            <a:r>
              <a:rPr lang="en-US" sz="2000" b="0" dirty="0" smtClean="0">
                <a:latin typeface="Arial"/>
                <a:cs typeface="Arial"/>
              </a:rPr>
              <a:t>or modify </a:t>
            </a:r>
            <a:r>
              <a:rPr lang="en-US" sz="2000" b="0" dirty="0">
                <a:latin typeface="Arial"/>
                <a:cs typeface="Arial"/>
              </a:rPr>
              <a:t>data set descriptions (</a:t>
            </a:r>
            <a:r>
              <a:rPr lang="en-US" sz="2000" b="0" dirty="0" smtClean="0">
                <a:latin typeface="Arial"/>
                <a:cs typeface="Arial"/>
              </a:rPr>
              <a:t>DIF-9 and DIF-10)</a:t>
            </a:r>
          </a:p>
          <a:p>
            <a:pPr marL="173038" indent="-173038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000" b="0" dirty="0" smtClean="0">
                <a:latin typeface="Arial"/>
                <a:cs typeface="Arial"/>
              </a:rPr>
              <a:t>Provides </a:t>
            </a:r>
            <a:r>
              <a:rPr lang="en-US" altLang="en-US" sz="2000" b="0" dirty="0">
                <a:latin typeface="Arial"/>
                <a:cs typeface="Arial"/>
              </a:rPr>
              <a:t>inline Quality </a:t>
            </a:r>
            <a:r>
              <a:rPr lang="en-US" altLang="en-US" sz="2000" b="0" dirty="0" smtClean="0">
                <a:latin typeface="Arial"/>
                <a:cs typeface="Arial"/>
              </a:rPr>
              <a:t>assurance (QA) </a:t>
            </a:r>
            <a:r>
              <a:rPr lang="en-US" altLang="en-US" sz="2000" b="0" dirty="0">
                <a:latin typeface="Arial"/>
                <a:cs typeface="Arial"/>
              </a:rPr>
              <a:t>validation of field content, syntax and verification of controlled keywords</a:t>
            </a:r>
          </a:p>
          <a:p>
            <a:pPr marL="173038" indent="-173038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000" b="0" dirty="0">
                <a:latin typeface="Arial"/>
                <a:cs typeface="Arial"/>
              </a:rPr>
              <a:t>Customized QA </a:t>
            </a:r>
            <a:r>
              <a:rPr lang="en-US" altLang="en-US" sz="2000" b="0" dirty="0" smtClean="0">
                <a:latin typeface="Arial"/>
                <a:cs typeface="Arial"/>
              </a:rPr>
              <a:t>rules</a:t>
            </a:r>
            <a:endParaRPr lang="en-US" altLang="en-US" sz="2000" b="0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8838" y="2968103"/>
            <a:ext cx="3243324" cy="363577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altLang="en-US" sz="2000" dirty="0" smtClean="0">
                <a:latin typeface="Arial"/>
                <a:cs typeface="Arial"/>
              </a:rPr>
              <a:t>Implemented of field-to field </a:t>
            </a:r>
            <a:r>
              <a:rPr lang="en-US" altLang="en-US" sz="2000" dirty="0">
                <a:latin typeface="Arial"/>
                <a:cs typeface="Arial"/>
              </a:rPr>
              <a:t>editing, </a:t>
            </a:r>
            <a:r>
              <a:rPr lang="en-US" altLang="en-US" sz="2000" dirty="0" smtClean="0">
                <a:latin typeface="Arial"/>
                <a:cs typeface="Arial"/>
              </a:rPr>
              <a:t>collapsible </a:t>
            </a:r>
            <a:r>
              <a:rPr lang="en-US" altLang="en-US" sz="2000" dirty="0">
                <a:latin typeface="Arial"/>
                <a:cs typeface="Arial"/>
              </a:rPr>
              <a:t>fields, tool-tips, </a:t>
            </a:r>
            <a:r>
              <a:rPr lang="en-US" altLang="en-US" sz="2000" dirty="0" smtClean="0">
                <a:latin typeface="Arial"/>
                <a:cs typeface="Arial"/>
              </a:rPr>
              <a:t>and </a:t>
            </a:r>
            <a:r>
              <a:rPr lang="en-US" altLang="en-US" sz="2000" dirty="0">
                <a:latin typeface="Arial"/>
                <a:cs typeface="Arial"/>
              </a:rPr>
              <a:t>documentation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altLang="en-US" sz="2000" dirty="0">
                <a:latin typeface="Arial"/>
                <a:cs typeface="Arial"/>
              </a:rPr>
              <a:t>Download/upload metadata </a:t>
            </a:r>
            <a:r>
              <a:rPr lang="en-US" altLang="en-US" sz="2000" dirty="0" smtClean="0">
                <a:latin typeface="Arial"/>
                <a:cs typeface="Arial"/>
              </a:rPr>
              <a:t>records </a:t>
            </a:r>
            <a:r>
              <a:rPr lang="en-US" altLang="en-US" sz="2000" dirty="0">
                <a:latin typeface="Arial"/>
                <a:cs typeface="Arial"/>
              </a:rPr>
              <a:t>to/from desktop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Submits directly to the IDN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7" name="Picture 6" descr="IDN_docBuilder_WGISS43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" t="4318" r="19472" b="4841"/>
          <a:stretch/>
        </p:blipFill>
        <p:spPr>
          <a:xfrm>
            <a:off x="3360184" y="2684530"/>
            <a:ext cx="5622835" cy="3621635"/>
          </a:xfrm>
          <a:prstGeom prst="rect">
            <a:avLst/>
          </a:prstGeom>
          <a:ln w="19050" cmpd="sng">
            <a:solidFill>
              <a:schemeClr val="accent4">
                <a:lumMod val="90000"/>
                <a:lumOff val="10000"/>
              </a:schemeClr>
            </a:solidFill>
          </a:ln>
        </p:spPr>
      </p:pic>
      <p:sp>
        <p:nvSpPr>
          <p:cNvPr id="5" name="Rectangle 4"/>
          <p:cNvSpPr/>
          <p:nvPr/>
        </p:nvSpPr>
        <p:spPr bwMode="auto">
          <a:xfrm>
            <a:off x="5336212" y="4572000"/>
            <a:ext cx="2480638" cy="30268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860800" y="4673600"/>
            <a:ext cx="1073150" cy="20743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2423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EUM_template_v03">
  <a:themeElements>
    <a:clrScheme name="Custom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70754</TotalTime>
  <Words>1201</Words>
  <Application>Microsoft Office PowerPoint</Application>
  <PresentationFormat>On-screen Show (4:3)</PresentationFormat>
  <Paragraphs>397</Paragraphs>
  <Slides>31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5_EUM_template_v03</vt:lpstr>
      <vt:lpstr>IDN Capabilities: Registration Tools, Search tools, APIs, and IDN Metadata</vt:lpstr>
      <vt:lpstr>Objectives: Provide a Brief Introduction to IDN Search and Metadata Creation tools</vt:lpstr>
      <vt:lpstr>PowerPoint Presentation</vt:lpstr>
      <vt:lpstr>IDN Home Page</vt:lpstr>
      <vt:lpstr>IDN Search Interface </vt:lpstr>
      <vt:lpstr>IDN Search Interface </vt:lpstr>
      <vt:lpstr>IDN Search Interface: Entry Display </vt:lpstr>
      <vt:lpstr>PowerPoint Presentation</vt:lpstr>
      <vt:lpstr>docBuilder: Overview</vt:lpstr>
      <vt:lpstr>docBuilder: Modify a Record</vt:lpstr>
      <vt:lpstr>docBuilder: Modify Metadata Fields Option</vt:lpstr>
      <vt:lpstr>docBuilder: Modify Select Field</vt:lpstr>
      <vt:lpstr>docBuilder: Generate Error Report</vt:lpstr>
      <vt:lpstr>docBuilder: View QA Feedback</vt:lpstr>
      <vt:lpstr>PowerPoint Presentation</vt:lpstr>
      <vt:lpstr>CMR Search API</vt:lpstr>
      <vt:lpstr>IDN Catalog Service for the Web (CSW)</vt:lpstr>
      <vt:lpstr>List all GEOSS DataCore Data Sets using CSW</vt:lpstr>
      <vt:lpstr>IDN OpenSearch API</vt:lpstr>
      <vt:lpstr>Breakdown Example of an OpenSearch Query </vt:lpstr>
      <vt:lpstr>OpenSearch Queries</vt:lpstr>
      <vt:lpstr>PowerPoint Presentation</vt:lpstr>
      <vt:lpstr>DIF-10 Fields</vt:lpstr>
      <vt:lpstr>DIF-9 Fields</vt:lpstr>
      <vt:lpstr>Overlapping: DIF-9 and DIF-10 Metadata Fields </vt:lpstr>
      <vt:lpstr>PowerPoint Presentation</vt:lpstr>
      <vt:lpstr>Become a Keyword Reviewer</vt:lpstr>
      <vt:lpstr>PowerPoint Presentation</vt:lpstr>
      <vt:lpstr>DIF and docBUILDER Documentation</vt:lpstr>
      <vt:lpstr>IDN API Documentation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Mitchell, Andrew E. (GSFC-4230)</dc:creator>
  <cp:lastModifiedBy>Anne Kennerley</cp:lastModifiedBy>
  <cp:revision>2465</cp:revision>
  <cp:lastPrinted>2016-09-13T13:54:19Z</cp:lastPrinted>
  <dcterms:created xsi:type="dcterms:W3CDTF">2015-05-29T18:21:21Z</dcterms:created>
  <dcterms:modified xsi:type="dcterms:W3CDTF">2017-04-05T14:48:24Z</dcterms:modified>
</cp:coreProperties>
</file>