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24"/>
  </p:notesMasterIdLst>
  <p:handoutMasterIdLst>
    <p:handoutMasterId r:id="rId25"/>
  </p:handoutMasterIdLst>
  <p:sldIdLst>
    <p:sldId id="256" r:id="rId2"/>
    <p:sldId id="454" r:id="rId3"/>
    <p:sldId id="445" r:id="rId4"/>
    <p:sldId id="472" r:id="rId5"/>
    <p:sldId id="695" r:id="rId6"/>
    <p:sldId id="704" r:id="rId7"/>
    <p:sldId id="686" r:id="rId8"/>
    <p:sldId id="631" r:id="rId9"/>
    <p:sldId id="632" r:id="rId10"/>
    <p:sldId id="679" r:id="rId11"/>
    <p:sldId id="661" r:id="rId12"/>
    <p:sldId id="666" r:id="rId13"/>
    <p:sldId id="668" r:id="rId14"/>
    <p:sldId id="667" r:id="rId15"/>
    <p:sldId id="696" r:id="rId16"/>
    <p:sldId id="697" r:id="rId17"/>
    <p:sldId id="698" r:id="rId18"/>
    <p:sldId id="699" r:id="rId19"/>
    <p:sldId id="700" r:id="rId20"/>
    <p:sldId id="701" r:id="rId21"/>
    <p:sldId id="702" r:id="rId22"/>
    <p:sldId id="703" r:id="rId23"/>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7"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4A"/>
    <a:srgbClr val="FDC82F"/>
    <a:srgbClr val="E37222"/>
    <a:srgbClr val="99CF64"/>
    <a:srgbClr val="9CCF1F"/>
    <a:srgbClr val="00CF00"/>
    <a:srgbClr val="0098DB"/>
    <a:srgbClr val="00549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1" autoAdjust="0"/>
    <p:restoredTop sz="97456" autoAdjust="0"/>
  </p:normalViewPr>
  <p:slideViewPr>
    <p:cSldViewPr snapToGrid="0">
      <p:cViewPr>
        <p:scale>
          <a:sx n="77" d="100"/>
          <a:sy n="77" d="100"/>
        </p:scale>
        <p:origin x="-444" y="-4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4/5/2017</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a:t>
            </a:fld>
            <a:endParaRPr lang="en-US"/>
          </a:p>
        </p:txBody>
      </p:sp>
    </p:spTree>
    <p:extLst>
      <p:ext uri="{BB962C8B-B14F-4D97-AF65-F5344CB8AC3E}">
        <p14:creationId xmlns:p14="http://schemas.microsoft.com/office/powerpoint/2010/main" val="150558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a:t>
            </a:fld>
            <a:endParaRPr lang="en-US"/>
          </a:p>
        </p:txBody>
      </p:sp>
    </p:spTree>
    <p:extLst>
      <p:ext uri="{BB962C8B-B14F-4D97-AF65-F5344CB8AC3E}">
        <p14:creationId xmlns:p14="http://schemas.microsoft.com/office/powerpoint/2010/main" val="354126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baseline="0" dirty="0" err="1" smtClean="0"/>
              <a:t>questa</a:t>
            </a:r>
            <a:r>
              <a:rPr lang="en-US" baseline="0" dirty="0" smtClean="0"/>
              <a:t> </a:t>
            </a:r>
            <a:r>
              <a:rPr lang="en-US" baseline="0" dirty="0" err="1" smtClean="0"/>
              <a:t>presentazione</a:t>
            </a:r>
            <a:r>
              <a:rPr lang="en-US" baseline="0" dirty="0" smtClean="0"/>
              <a:t> </a:t>
            </a:r>
            <a:r>
              <a:rPr lang="en-US" baseline="0" dirty="0" err="1" smtClean="0"/>
              <a:t>vuoi</a:t>
            </a:r>
            <a:r>
              <a:rPr lang="en-US" baseline="0" dirty="0" smtClean="0"/>
              <a:t> </a:t>
            </a:r>
            <a:r>
              <a:rPr lang="en-US" baseline="0" dirty="0" err="1" smtClean="0"/>
              <a:t>mettere</a:t>
            </a:r>
            <a:r>
              <a:rPr lang="en-US" baseline="0" dirty="0" smtClean="0"/>
              <a:t> </a:t>
            </a:r>
            <a:r>
              <a:rPr lang="en-US" baseline="0" dirty="0" err="1" smtClean="0"/>
              <a:t>anche</a:t>
            </a:r>
            <a:r>
              <a:rPr lang="en-US" baseline="0" dirty="0" smtClean="0"/>
              <a:t> </a:t>
            </a:r>
            <a:r>
              <a:rPr lang="en-US" baseline="0" dirty="0" err="1" smtClean="0"/>
              <a:t>quella</a:t>
            </a:r>
            <a:r>
              <a:rPr lang="en-US" baseline="0" dirty="0" smtClean="0"/>
              <a:t> </a:t>
            </a:r>
            <a:r>
              <a:rPr lang="en-US" baseline="0" dirty="0" err="1" smtClean="0"/>
              <a:t>fatta</a:t>
            </a:r>
            <a:r>
              <a:rPr lang="en-US" baseline="0" dirty="0" smtClean="0"/>
              <a:t> al WG </a:t>
            </a:r>
            <a:r>
              <a:rPr lang="en-US" baseline="0" dirty="0" err="1" smtClean="0"/>
              <a:t>sulla</a:t>
            </a:r>
            <a:r>
              <a:rPr lang="en-US" baseline="0" dirty="0" smtClean="0"/>
              <a:t> </a:t>
            </a:r>
            <a:r>
              <a:rPr lang="en-US" baseline="0" dirty="0" err="1" smtClean="0"/>
              <a:t>ministeriale</a:t>
            </a:r>
            <a:r>
              <a:rPr lang="en-US" baseline="0" dirty="0" smtClean="0"/>
              <a:t> per </a:t>
            </a:r>
            <a:r>
              <a:rPr lang="en-US" baseline="0" dirty="0" err="1" smtClean="0"/>
              <a:t>programma</a:t>
            </a:r>
            <a:r>
              <a:rPr lang="en-US" baseline="0" dirty="0" smtClean="0"/>
              <a:t> </a:t>
            </a:r>
            <a:r>
              <a:rPr lang="en-US" baseline="0" dirty="0" err="1" smtClean="0"/>
              <a:t>nuovo</a:t>
            </a:r>
            <a:r>
              <a:rPr lang="en-US" baseline="0" smtClean="0"/>
              <a:t>?</a:t>
            </a:r>
            <a:endParaRPr lang="en-US"/>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3</a:t>
            </a:fld>
            <a:endParaRPr lang="en-US"/>
          </a:p>
        </p:txBody>
      </p:sp>
    </p:spTree>
    <p:extLst>
      <p:ext uri="{BB962C8B-B14F-4D97-AF65-F5344CB8AC3E}">
        <p14:creationId xmlns:p14="http://schemas.microsoft.com/office/powerpoint/2010/main" val="2180259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HAI</a:t>
            </a:r>
            <a:r>
              <a:rPr lang="en-US" baseline="0" dirty="0" smtClean="0"/>
              <a:t> ALTRI INPUT????</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4</a:t>
            </a:fld>
            <a:endParaRPr lang="en-US"/>
          </a:p>
        </p:txBody>
      </p:sp>
    </p:spTree>
    <p:extLst>
      <p:ext uri="{BB962C8B-B14F-4D97-AF65-F5344CB8AC3E}">
        <p14:creationId xmlns:p14="http://schemas.microsoft.com/office/powerpoint/2010/main" val="3273193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HAI</a:t>
            </a:r>
            <a:r>
              <a:rPr lang="en-US" baseline="0" dirty="0" smtClean="0"/>
              <a:t> ALTRI INPUT????</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6</a:t>
            </a:fld>
            <a:endParaRPr lang="en-US"/>
          </a:p>
        </p:txBody>
      </p:sp>
    </p:spTree>
    <p:extLst>
      <p:ext uri="{BB962C8B-B14F-4D97-AF65-F5344CB8AC3E}">
        <p14:creationId xmlns:p14="http://schemas.microsoft.com/office/powerpoint/2010/main" val="327319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8</a:t>
            </a:fld>
            <a:endParaRPr lang="en-US"/>
          </a:p>
        </p:txBody>
      </p:sp>
    </p:spTree>
    <p:extLst>
      <p:ext uri="{BB962C8B-B14F-4D97-AF65-F5344CB8AC3E}">
        <p14:creationId xmlns:p14="http://schemas.microsoft.com/office/powerpoint/2010/main" val="378964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13</a:t>
            </a:fld>
            <a:endParaRPr lang="en-US"/>
          </a:p>
        </p:txBody>
      </p:sp>
    </p:spTree>
    <p:extLst>
      <p:ext uri="{BB962C8B-B14F-4D97-AF65-F5344CB8AC3E}">
        <p14:creationId xmlns:p14="http://schemas.microsoft.com/office/powerpoint/2010/main" val="751950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2" descr="signature"/>
          <p:cNvPicPr>
            <a:picLocks noChangeAspect="1" noChangeArrowheads="1"/>
          </p:cNvPicPr>
          <p:nvPr/>
        </p:nvPicPr>
        <p:blipFill>
          <a:blip r:embed="rId18">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715963" y="6405563"/>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eos.org/" TargetMode="External"/><Relationship Id="rId2" Type="http://schemas.openxmlformats.org/officeDocument/2006/relationships/hyperlink" Target="http://ceos.org/ourwork/workinggroups/wgiss/preservation/data-" TargetMode="External"/><Relationship Id="rId1" Type="http://schemas.openxmlformats.org/officeDocument/2006/relationships/slideLayout" Target="../slideLayouts/slideLayout2.xml"/><Relationship Id="rId4" Type="http://schemas.openxmlformats.org/officeDocument/2006/relationships/hyperlink" Target="http://ceos.org/ourwor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sa.int/ESA"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nes.fr/en" TargetMode="External"/><Relationship Id="rId5" Type="http://schemas.openxmlformats.org/officeDocument/2006/relationships/hyperlink" Target="https://ec.europa.eu/jrc/" TargetMode="External"/><Relationship Id="rId4" Type="http://schemas.openxmlformats.org/officeDocument/2006/relationships/hyperlink" Target="http://www.satcen.europa.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298182" y="2152419"/>
            <a:ext cx="8640762" cy="272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smtClean="0"/>
              <a:t>“PRESERVATION DOMAIN”</a:t>
            </a:r>
          </a:p>
          <a:p>
            <a:pPr eaLnBrk="1" hangingPunct="1">
              <a:lnSpc>
                <a:spcPct val="80000"/>
              </a:lnSpc>
            </a:pPr>
            <a:endParaRPr lang="en-GB" altLang="en-US" b="1" dirty="0"/>
          </a:p>
          <a:p>
            <a:pPr eaLnBrk="1" hangingPunct="1">
              <a:lnSpc>
                <a:spcPct val="80000"/>
              </a:lnSpc>
            </a:pPr>
            <a:r>
              <a:rPr lang="en-GB" altLang="en-US" b="1" dirty="0" smtClean="0"/>
              <a:t>Data </a:t>
            </a:r>
            <a:r>
              <a:rPr lang="en-GB" altLang="en-US" b="1" dirty="0"/>
              <a:t>Stewardship Interest Group</a:t>
            </a:r>
            <a:br>
              <a:rPr lang="en-GB" altLang="en-US" b="1" dirty="0"/>
            </a:br>
            <a:endParaRPr lang="en-GB" altLang="en-US" sz="2400" b="1" dirty="0" smtClean="0"/>
          </a:p>
          <a:p>
            <a:r>
              <a:rPr lang="en-GB" sz="2400" dirty="0" smtClean="0"/>
              <a:t>  </a:t>
            </a:r>
            <a:r>
              <a:rPr lang="en-GB" altLang="en-US" sz="2400" dirty="0"/>
              <a:t>WGISS-</a:t>
            </a:r>
            <a:r>
              <a:rPr lang="en-GB" altLang="en-US" sz="2400" dirty="0" smtClean="0"/>
              <a:t>43 Meeting – NASA</a:t>
            </a:r>
            <a:r>
              <a:rPr lang="en-GB" sz="2400" dirty="0" smtClean="0"/>
              <a:t>, </a:t>
            </a:r>
            <a:r>
              <a:rPr lang="en-US" sz="2400" dirty="0"/>
              <a:t>Annapolis, MD, USA </a:t>
            </a:r>
            <a:endParaRPr lang="en-US" sz="2400" dirty="0" smtClean="0"/>
          </a:p>
          <a:p>
            <a:r>
              <a:rPr lang="en-GB" sz="2400" dirty="0" smtClean="0"/>
              <a:t>03–06 April</a:t>
            </a:r>
            <a:r>
              <a:rPr lang="en-GB" sz="2400" dirty="0" smtClean="0">
                <a:latin typeface="Arial" charset="0"/>
              </a:rPr>
              <a:t>, 2017</a:t>
            </a:r>
          </a:p>
          <a:p>
            <a:pPr eaLnBrk="1" hangingPunct="1">
              <a:lnSpc>
                <a:spcPct val="80000"/>
              </a:lnSpc>
            </a:pPr>
            <a:endParaRPr lang="en-GB" sz="2400" dirty="0" smtClean="0">
              <a:latin typeface="Arial" charset="0"/>
            </a:endParaRPr>
          </a:p>
          <a:p>
            <a:pPr eaLnBrk="1" hangingPunct="1">
              <a:lnSpc>
                <a:spcPct val="80000"/>
              </a:lnSpc>
            </a:pPr>
            <a:r>
              <a:rPr lang="en-GB" sz="2400" dirty="0" smtClean="0">
                <a:latin typeface="Arial" charset="0"/>
              </a:rPr>
              <a:t>Mirko Albani, European Space Agency</a:t>
            </a:r>
          </a:p>
          <a:p>
            <a:pPr eaLnBrk="1" hangingPunct="1">
              <a:lnSpc>
                <a:spcPct val="80000"/>
              </a:lnSpc>
            </a:pPr>
            <a:endParaRPr lang="en-GB" sz="24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10" y="302131"/>
            <a:ext cx="7386320" cy="584776"/>
          </a:xfrm>
          <a:noFill/>
          <a:ln>
            <a:noFill/>
          </a:ln>
        </p:spPr>
        <p:txBody>
          <a:bodyPr vert="horz" wrap="square" lIns="91440" tIns="45720" rIns="91440" bIns="45720" numCol="1" anchor="ctr" anchorCtr="0" compatLnSpc="1">
            <a:prstTxWarp prst="textNoShape">
              <a:avLst/>
            </a:prstTxWarp>
            <a:spAutoFit/>
          </a:bodyPr>
          <a:lstStyle/>
          <a:p>
            <a:r>
              <a:rPr lang="en-US" sz="3200" kern="1200" dirty="0" smtClean="0">
                <a:latin typeface="Calibri"/>
                <a:ea typeface="ＭＳ Ｐゴシック" charset="0"/>
                <a:cs typeface="Calibri"/>
              </a:rPr>
              <a:t>PV 2017 Conference</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2" name="TextBox 11"/>
          <p:cNvSpPr txBox="1"/>
          <p:nvPr/>
        </p:nvSpPr>
        <p:spPr>
          <a:xfrm>
            <a:off x="4561701" y="1769597"/>
            <a:ext cx="4090386" cy="2308324"/>
          </a:xfrm>
          <a:prstGeom prst="rect">
            <a:avLst/>
          </a:prstGeom>
          <a:noFill/>
        </p:spPr>
        <p:txBody>
          <a:bodyPr wrap="square" rtlCol="0">
            <a:spAutoFit/>
          </a:bodyPr>
          <a:lstStyle/>
          <a:p>
            <a:r>
              <a:rPr lang="en-GB" sz="2400" dirty="0" smtClean="0"/>
              <a:t>Venue: Harwell Campus (UK), hosted by RAL</a:t>
            </a:r>
          </a:p>
          <a:p>
            <a:pPr algn="ctr"/>
            <a:endParaRPr lang="en-GB" sz="2400" dirty="0" smtClean="0"/>
          </a:p>
          <a:p>
            <a:r>
              <a:rPr lang="en-GB" sz="2400" dirty="0" smtClean="0"/>
              <a:t>Postponed to </a:t>
            </a:r>
            <a:r>
              <a:rPr lang="en-GB" sz="2400" dirty="0"/>
              <a:t>15-17</a:t>
            </a:r>
            <a:r>
              <a:rPr lang="en-GB" sz="2400" baseline="30000" dirty="0"/>
              <a:t>th</a:t>
            </a:r>
            <a:r>
              <a:rPr lang="en-GB" sz="2400" dirty="0"/>
              <a:t> </a:t>
            </a:r>
            <a:r>
              <a:rPr lang="en-GB" sz="2400" dirty="0" smtClean="0"/>
              <a:t>May 2018 as too close to </a:t>
            </a:r>
            <a:r>
              <a:rPr lang="en-GB" sz="2400" dirty="0" err="1" smtClean="0"/>
              <a:t>BiDS</a:t>
            </a:r>
            <a:r>
              <a:rPr lang="en-GB" sz="2400" dirty="0" smtClean="0"/>
              <a:t>.</a:t>
            </a:r>
            <a:endParaRPr lang="en-US" sz="2400" dirty="0"/>
          </a:p>
        </p:txBody>
      </p:sp>
      <p:pic>
        <p:nvPicPr>
          <p:cNvPr id="13" name="Picture 12"/>
          <p:cNvPicPr>
            <a:picLocks noChangeAspect="1"/>
          </p:cNvPicPr>
          <p:nvPr/>
        </p:nvPicPr>
        <p:blipFill>
          <a:blip r:embed="rId2"/>
          <a:stretch>
            <a:fillRect/>
          </a:stretch>
        </p:blipFill>
        <p:spPr>
          <a:xfrm>
            <a:off x="417878" y="1608356"/>
            <a:ext cx="3633024" cy="2715685"/>
          </a:xfrm>
          <a:prstGeom prst="rect">
            <a:avLst/>
          </a:prstGeom>
        </p:spPr>
      </p:pic>
      <p:sp>
        <p:nvSpPr>
          <p:cNvPr id="5" name="Rectangle 4"/>
          <p:cNvSpPr/>
          <p:nvPr/>
        </p:nvSpPr>
        <p:spPr>
          <a:xfrm>
            <a:off x="305965" y="4798440"/>
            <a:ext cx="8515426" cy="1625060"/>
          </a:xfrm>
          <a:prstGeom prst="rect">
            <a:avLst/>
          </a:prstGeom>
        </p:spPr>
        <p:txBody>
          <a:bodyPr wrap="square">
            <a:spAutoFit/>
          </a:bodyPr>
          <a:lstStyle/>
          <a:p>
            <a:pPr>
              <a:lnSpc>
                <a:spcPct val="140000"/>
              </a:lnSpc>
            </a:pPr>
            <a:r>
              <a:rPr lang="en-GB" dirty="0" smtClean="0"/>
              <a:t>PV and </a:t>
            </a:r>
            <a:r>
              <a:rPr lang="en-GB" dirty="0" err="1" smtClean="0"/>
              <a:t>BiDS</a:t>
            </a:r>
            <a:r>
              <a:rPr lang="en-GB" dirty="0" smtClean="0"/>
              <a:t> committees will discuss in 2017 possible joint planning of future conferences (e.g. "</a:t>
            </a:r>
            <a:r>
              <a:rPr lang="en-GB" dirty="0"/>
              <a:t>sister conferences having a presence at each conference" with </a:t>
            </a:r>
            <a:r>
              <a:rPr lang="en-GB" dirty="0" err="1"/>
              <a:t>BiDs</a:t>
            </a:r>
            <a:r>
              <a:rPr lang="en-GB" dirty="0"/>
              <a:t> addressing Space data and PV becoming PV for Science </a:t>
            </a:r>
            <a:r>
              <a:rPr lang="en-GB" dirty="0" smtClean="0"/>
              <a:t>Archives</a:t>
            </a:r>
            <a:r>
              <a:rPr lang="en-GB" dirty="0"/>
              <a:t>;</a:t>
            </a:r>
            <a:r>
              <a:rPr lang="en-GB" dirty="0" smtClean="0"/>
              <a:t> </a:t>
            </a:r>
            <a:r>
              <a:rPr lang="en-GB" dirty="0"/>
              <a:t>Both go onto 2 yearly cycles on alternate </a:t>
            </a:r>
            <a:r>
              <a:rPr lang="en-GB" dirty="0" smtClean="0"/>
              <a:t>years).</a:t>
            </a:r>
            <a:endParaRPr lang="en-US" dirty="0"/>
          </a:p>
        </p:txBody>
      </p:sp>
    </p:spTree>
    <p:extLst>
      <p:ext uri="{BB962C8B-B14F-4D97-AF65-F5344CB8AC3E}">
        <p14:creationId xmlns:p14="http://schemas.microsoft.com/office/powerpoint/2010/main" val="718528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736601" y="2700993"/>
            <a:ext cx="7772400" cy="19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sz="4000" b="1" dirty="0" smtClean="0"/>
              <a:t>DSIG Actions Management</a:t>
            </a:r>
            <a:endParaRPr lang="en-GB" altLang="en-US" sz="4000" b="1" dirty="0"/>
          </a:p>
          <a:p>
            <a:pPr eaLnBrk="1" hangingPunct="1">
              <a:lnSpc>
                <a:spcPct val="80000"/>
              </a:lnSpc>
            </a:pPr>
            <a:endParaRPr lang="en-GB" altLang="en-US" b="1" dirty="0" smtClean="0"/>
          </a:p>
        </p:txBody>
      </p:sp>
    </p:spTree>
    <p:extLst>
      <p:ext uri="{BB962C8B-B14F-4D97-AF65-F5344CB8AC3E}">
        <p14:creationId xmlns:p14="http://schemas.microsoft.com/office/powerpoint/2010/main" val="175985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WGISS-42-15</a:t>
            </a:r>
            <a:r>
              <a:rPr lang="en-US" dirty="0"/>
              <a:t> </a:t>
            </a:r>
          </a:p>
        </p:txBody>
      </p:sp>
      <p:sp>
        <p:nvSpPr>
          <p:cNvPr id="3" name="Content Placeholder 2"/>
          <p:cNvSpPr>
            <a:spLocks noGrp="1"/>
          </p:cNvSpPr>
          <p:nvPr>
            <p:ph idx="1"/>
          </p:nvPr>
        </p:nvSpPr>
        <p:spPr>
          <a:xfrm>
            <a:off x="587726" y="1196952"/>
            <a:ext cx="8104717" cy="923219"/>
          </a:xfrm>
        </p:spPr>
        <p:txBody>
          <a:bodyPr/>
          <a:lstStyle/>
          <a:p>
            <a:pPr marL="0" indent="0">
              <a:buNone/>
            </a:pPr>
            <a:r>
              <a:rPr lang="en-US" sz="2000" b="1" dirty="0"/>
              <a:t>DSIG team to consider developing a video on the value of WGISS Data Preservation activities for the Faces of CEOS series. </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423333" y="2883655"/>
            <a:ext cx="4064000" cy="2248327"/>
          </a:xfrm>
          <a:prstGeom prst="rect">
            <a:avLst/>
          </a:prstGeom>
        </p:spPr>
      </p:pic>
      <p:sp>
        <p:nvSpPr>
          <p:cNvPr id="6" name="TextBox 5"/>
          <p:cNvSpPr txBox="1"/>
          <p:nvPr/>
        </p:nvSpPr>
        <p:spPr>
          <a:xfrm>
            <a:off x="1298223" y="5390444"/>
            <a:ext cx="2486566" cy="369332"/>
          </a:xfrm>
          <a:prstGeom prst="rect">
            <a:avLst/>
          </a:prstGeom>
          <a:noFill/>
        </p:spPr>
        <p:txBody>
          <a:bodyPr wrap="none" rtlCol="0">
            <a:spAutoFit/>
          </a:bodyPr>
          <a:lstStyle/>
          <a:p>
            <a:r>
              <a:rPr lang="en-US" dirty="0" smtClean="0"/>
              <a:t>LTDP Scribble Video</a:t>
            </a:r>
            <a:endParaRPr lang="en-US" dirty="0"/>
          </a:p>
        </p:txBody>
      </p:sp>
      <p:pic>
        <p:nvPicPr>
          <p:cNvPr id="7" name="Picture 6"/>
          <p:cNvPicPr>
            <a:picLocks noChangeAspect="1"/>
          </p:cNvPicPr>
          <p:nvPr/>
        </p:nvPicPr>
        <p:blipFill>
          <a:blip r:embed="rId3"/>
          <a:stretch>
            <a:fillRect/>
          </a:stretch>
        </p:blipFill>
        <p:spPr>
          <a:xfrm>
            <a:off x="4937823" y="2775655"/>
            <a:ext cx="3811066" cy="2399403"/>
          </a:xfrm>
          <a:prstGeom prst="rect">
            <a:avLst/>
          </a:prstGeom>
        </p:spPr>
      </p:pic>
      <p:sp>
        <p:nvSpPr>
          <p:cNvPr id="8" name="TextBox 7"/>
          <p:cNvSpPr txBox="1"/>
          <p:nvPr/>
        </p:nvSpPr>
        <p:spPr>
          <a:xfrm>
            <a:off x="5683603" y="5364961"/>
            <a:ext cx="2616409" cy="369332"/>
          </a:xfrm>
          <a:prstGeom prst="rect">
            <a:avLst/>
          </a:prstGeom>
          <a:noFill/>
        </p:spPr>
        <p:txBody>
          <a:bodyPr wrap="none" rtlCol="0">
            <a:spAutoFit/>
          </a:bodyPr>
          <a:lstStyle/>
          <a:p>
            <a:r>
              <a:rPr lang="en-US" dirty="0" smtClean="0"/>
              <a:t>LTDP Standard Video</a:t>
            </a:r>
            <a:endParaRPr lang="en-US" dirty="0"/>
          </a:p>
        </p:txBody>
      </p:sp>
      <p:sp>
        <p:nvSpPr>
          <p:cNvPr id="9" name="TextBox 8"/>
          <p:cNvSpPr txBox="1"/>
          <p:nvPr/>
        </p:nvSpPr>
        <p:spPr>
          <a:xfrm>
            <a:off x="567765" y="6036236"/>
            <a:ext cx="8187764" cy="369332"/>
          </a:xfrm>
          <a:prstGeom prst="rect">
            <a:avLst/>
          </a:prstGeom>
          <a:noFill/>
        </p:spPr>
        <p:txBody>
          <a:bodyPr wrap="square" rtlCol="0">
            <a:spAutoFit/>
          </a:bodyPr>
          <a:lstStyle/>
          <a:p>
            <a:r>
              <a:rPr lang="en-US" b="1" dirty="0" smtClean="0"/>
              <a:t>Discussion and Way Forward: style, storyboard, schedule </a:t>
            </a:r>
            <a:endParaRPr lang="en-US" b="1" dirty="0"/>
          </a:p>
        </p:txBody>
      </p:sp>
    </p:spTree>
    <p:extLst>
      <p:ext uri="{BB962C8B-B14F-4D97-AF65-F5344CB8AC3E}">
        <p14:creationId xmlns:p14="http://schemas.microsoft.com/office/powerpoint/2010/main" val="231349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WGISS-42-17</a:t>
            </a:r>
            <a:r>
              <a:rPr lang="en-US" dirty="0"/>
              <a:t> </a:t>
            </a:r>
          </a:p>
        </p:txBody>
      </p:sp>
      <p:sp>
        <p:nvSpPr>
          <p:cNvPr id="3" name="Content Placeholder 2"/>
          <p:cNvSpPr>
            <a:spLocks noGrp="1"/>
          </p:cNvSpPr>
          <p:nvPr>
            <p:ph idx="1"/>
          </p:nvPr>
        </p:nvSpPr>
        <p:spPr>
          <a:xfrm>
            <a:off x="615949" y="1560700"/>
            <a:ext cx="7985439" cy="4318000"/>
          </a:xfrm>
        </p:spPr>
        <p:txBody>
          <a:bodyPr/>
          <a:lstStyle/>
          <a:p>
            <a:pPr marL="285750" indent="-285750">
              <a:buFont typeface="Arial"/>
              <a:buChar char="•"/>
            </a:pPr>
            <a:r>
              <a:rPr lang="en-US" sz="2000" b="1" dirty="0"/>
              <a:t>DSIG team to identify what is available in the DIF and ISO for landing pages; </a:t>
            </a:r>
            <a:endParaRPr lang="en-US" sz="2000" b="1" dirty="0" smtClean="0"/>
          </a:p>
          <a:p>
            <a:pPr marL="1169988" lvl="1" indent="-285750">
              <a:buFont typeface="Wingdings" charset="2"/>
              <a:buChar char="Ø"/>
            </a:pPr>
            <a:r>
              <a:rPr lang="en-US" dirty="0"/>
              <a:t>Persistent </a:t>
            </a:r>
            <a:r>
              <a:rPr lang="en-US" dirty="0" smtClean="0"/>
              <a:t>Identifiers covered by ISO and DIF standards but no reference to Landing Page</a:t>
            </a:r>
            <a:endParaRPr lang="en-US" dirty="0"/>
          </a:p>
          <a:p>
            <a:pPr marL="285750" indent="-285750">
              <a:buFont typeface="Arial"/>
              <a:buChar char="•"/>
            </a:pPr>
            <a:endParaRPr lang="en-US" b="1" dirty="0" smtClean="0"/>
          </a:p>
          <a:p>
            <a:pPr marL="285750" indent="-285750">
              <a:buFont typeface="Arial"/>
              <a:buChar char="•"/>
            </a:pPr>
            <a:endParaRPr lang="en-US" b="1" dirty="0" smtClean="0"/>
          </a:p>
          <a:p>
            <a:pPr marL="285750" indent="-285750">
              <a:buFont typeface="Arial"/>
              <a:buChar char="•"/>
            </a:pPr>
            <a:r>
              <a:rPr lang="en-US" sz="2000" b="1" dirty="0"/>
              <a:t>R</a:t>
            </a:r>
            <a:r>
              <a:rPr lang="en-US" sz="2000" b="1" dirty="0" smtClean="0"/>
              <a:t>eview </a:t>
            </a:r>
            <a:r>
              <a:rPr lang="en-US" sz="2000" b="1" dirty="0"/>
              <a:t>what is recommended/required </a:t>
            </a:r>
            <a:r>
              <a:rPr lang="en-US" sz="2000" b="1" dirty="0" smtClean="0"/>
              <a:t>by </a:t>
            </a:r>
            <a:r>
              <a:rPr lang="en-US" sz="2000" b="1" dirty="0"/>
              <a:t>NASA, ISRO and DLR for landing </a:t>
            </a:r>
            <a:r>
              <a:rPr lang="en-US" sz="2000" b="1" dirty="0" smtClean="0"/>
              <a:t>pages and </a:t>
            </a:r>
            <a:r>
              <a:rPr lang="en-US" sz="2000" b="1" dirty="0"/>
              <a:t>make recommendations. </a:t>
            </a:r>
            <a:endParaRPr lang="en-US" sz="2000" b="1" dirty="0" smtClean="0"/>
          </a:p>
          <a:p>
            <a:pPr marL="1169988" lvl="1" indent="-285750">
              <a:buFont typeface="Wingdings" charset="2"/>
              <a:buChar char="Ø"/>
            </a:pPr>
            <a:r>
              <a:rPr lang="en-US" dirty="0"/>
              <a:t>R</a:t>
            </a:r>
            <a:r>
              <a:rPr lang="en-US" dirty="0" smtClean="0"/>
              <a:t>ecommendations implemented in the final circulated version of the Persistent Identifiers Best Practice.</a:t>
            </a:r>
          </a:p>
          <a:p>
            <a:pPr marL="1169988" lvl="1" indent="-285750">
              <a:buFont typeface="Wingdings" charset="2"/>
              <a:buChar char="Ø"/>
            </a:pPr>
            <a:endParaRPr lang="en-US" sz="2000" b="1" dirty="0"/>
          </a:p>
          <a:p>
            <a:pPr marL="0" indent="0" algn="ctr">
              <a:buNone/>
            </a:pPr>
            <a:r>
              <a:rPr lang="en-US" sz="2000" b="1" dirty="0" smtClean="0"/>
              <a:t>ACTION CLOSED</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159877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WGISS-42-16</a:t>
            </a:r>
            <a:r>
              <a:rPr lang="en-US" dirty="0"/>
              <a:t> </a:t>
            </a:r>
          </a:p>
        </p:txBody>
      </p:sp>
      <p:sp>
        <p:nvSpPr>
          <p:cNvPr id="3" name="Content Placeholder 2"/>
          <p:cNvSpPr>
            <a:spLocks noGrp="1"/>
          </p:cNvSpPr>
          <p:nvPr>
            <p:ph idx="1"/>
          </p:nvPr>
        </p:nvSpPr>
        <p:spPr>
          <a:xfrm>
            <a:off x="615950" y="1673225"/>
            <a:ext cx="8076494" cy="4318000"/>
          </a:xfrm>
        </p:spPr>
        <p:txBody>
          <a:bodyPr/>
          <a:lstStyle/>
          <a:p>
            <a:pPr marL="0" indent="0">
              <a:buNone/>
            </a:pPr>
            <a:r>
              <a:rPr lang="en-US" sz="2000" b="1" dirty="0" err="1"/>
              <a:t>Mirko</a:t>
            </a:r>
            <a:r>
              <a:rPr lang="en-US" sz="2000" b="1" dirty="0"/>
              <a:t> </a:t>
            </a:r>
            <a:r>
              <a:rPr lang="en-US" sz="2000" b="1" dirty="0" err="1"/>
              <a:t>Albani</a:t>
            </a:r>
            <a:r>
              <a:rPr lang="en-US" sz="2000" b="1" dirty="0"/>
              <a:t> and Dawn Lowe to check with CCSDS and ISO on the status of the development of a standard for data preservation. </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extBox 4"/>
          <p:cNvSpPr txBox="1"/>
          <p:nvPr/>
        </p:nvSpPr>
        <p:spPr>
          <a:xfrm>
            <a:off x="3339429" y="3443111"/>
            <a:ext cx="2472702" cy="461665"/>
          </a:xfrm>
          <a:prstGeom prst="rect">
            <a:avLst/>
          </a:prstGeom>
          <a:noFill/>
        </p:spPr>
        <p:txBody>
          <a:bodyPr wrap="none" rtlCol="0">
            <a:spAutoFit/>
          </a:bodyPr>
          <a:lstStyle/>
          <a:p>
            <a:pPr algn="ctr"/>
            <a:r>
              <a:rPr lang="en-US" sz="2400" b="1" dirty="0" smtClean="0">
                <a:solidFill>
                  <a:srgbClr val="0000FF"/>
                </a:solidFill>
              </a:rPr>
              <a:t>NEXT SLIDES</a:t>
            </a:r>
          </a:p>
        </p:txBody>
      </p:sp>
    </p:spTree>
    <p:extLst>
      <p:ext uri="{BB962C8B-B14F-4D97-AF65-F5344CB8AC3E}">
        <p14:creationId xmlns:p14="http://schemas.microsoft.com/office/powerpoint/2010/main" val="2518862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631" y="2496968"/>
            <a:ext cx="7772400" cy="1077218"/>
          </a:xfrm>
        </p:spPr>
        <p:txBody>
          <a:bodyPr/>
          <a:lstStyle/>
          <a:p>
            <a:r>
              <a:rPr lang="en-US" dirty="0" smtClean="0">
                <a:solidFill>
                  <a:srgbClr val="000000"/>
                </a:solidFill>
              </a:rPr>
              <a:t>Data Preservation and ISO Standard - Status</a:t>
            </a:r>
            <a:endParaRPr lang="en-US" dirty="0">
              <a:solidFill>
                <a:srgbClr val="000000"/>
              </a:solidFill>
            </a:endParaRPr>
          </a:p>
        </p:txBody>
      </p:sp>
      <p:sp>
        <p:nvSpPr>
          <p:cNvPr id="3" name="Subtitle 2"/>
          <p:cNvSpPr>
            <a:spLocks noGrp="1"/>
          </p:cNvSpPr>
          <p:nvPr>
            <p:ph type="subTitle" idx="1"/>
          </p:nvPr>
        </p:nvSpPr>
        <p:spPr>
          <a:xfrm>
            <a:off x="614364" y="4159292"/>
            <a:ext cx="7772400" cy="419100"/>
          </a:xfrm>
        </p:spPr>
        <p:txBody>
          <a:bodyPr>
            <a:noAutofit/>
          </a:bodyPr>
          <a:lstStyle/>
          <a:p>
            <a:r>
              <a:rPr lang="en-US" sz="1600" dirty="0" smtClean="0"/>
              <a:t>H. K. “Rama” Ramapriyan</a:t>
            </a:r>
          </a:p>
          <a:p>
            <a:r>
              <a:rPr lang="en-US" sz="1600" dirty="0" smtClean="0"/>
              <a:t>Science Systems and Applications, Inc. &amp; </a:t>
            </a:r>
          </a:p>
          <a:p>
            <a:r>
              <a:rPr lang="en-US" sz="1600" dirty="0" smtClean="0"/>
              <a:t>NASA Goddard Space Flight Center</a:t>
            </a:r>
          </a:p>
          <a:p>
            <a:endParaRPr lang="en-US" sz="1600" dirty="0" smtClean="0"/>
          </a:p>
          <a:p>
            <a:r>
              <a:rPr lang="en-US" sz="1600" dirty="0" smtClean="0"/>
              <a:t>CEOS –WGISS Meeting</a:t>
            </a:r>
            <a:endParaRPr lang="en-US" sz="1600" dirty="0"/>
          </a:p>
          <a:p>
            <a:r>
              <a:rPr lang="en-US" sz="1600" dirty="0" smtClean="0"/>
              <a:t>April 6, 2017</a:t>
            </a:r>
            <a:endParaRPr lang="en-US" sz="1600" dirty="0"/>
          </a:p>
        </p:txBody>
      </p:sp>
      <p:sp>
        <p:nvSpPr>
          <p:cNvPr id="4" name="Rectangle 3"/>
          <p:cNvSpPr/>
          <p:nvPr/>
        </p:nvSpPr>
        <p:spPr>
          <a:xfrm>
            <a:off x="0" y="-24"/>
            <a:ext cx="9144000" cy="120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7" descr="NASA.jpg                                                       00000002&#10;Kimmy's HD                     ADD215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284" y="26594"/>
            <a:ext cx="1232724" cy="78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874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120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78767"/>
            <a:ext cx="8229600" cy="461665"/>
          </a:xfrm>
        </p:spPr>
        <p:txBody>
          <a:bodyPr/>
          <a:lstStyle/>
          <a:p>
            <a:pPr algn="ctr"/>
            <a:r>
              <a:rPr lang="en-US" sz="2400" dirty="0" smtClean="0">
                <a:solidFill>
                  <a:schemeClr val="tx1"/>
                </a:solidFill>
              </a:rPr>
              <a:t>Motivation</a:t>
            </a:r>
            <a:endParaRPr lang="en-US" sz="2400" dirty="0">
              <a:solidFill>
                <a:schemeClr val="tx1"/>
              </a:solidFill>
            </a:endParaRPr>
          </a:p>
        </p:txBody>
      </p:sp>
      <p:sp>
        <p:nvSpPr>
          <p:cNvPr id="3" name="Content Placeholder 2"/>
          <p:cNvSpPr>
            <a:spLocks noGrp="1"/>
          </p:cNvSpPr>
          <p:nvPr>
            <p:ph idx="1"/>
          </p:nvPr>
        </p:nvSpPr>
        <p:spPr>
          <a:xfrm>
            <a:off x="304800" y="1219200"/>
            <a:ext cx="8229600" cy="5105400"/>
          </a:xfrm>
        </p:spPr>
        <p:txBody>
          <a:bodyPr>
            <a:noAutofit/>
          </a:bodyPr>
          <a:lstStyle/>
          <a:p>
            <a:pPr>
              <a:buFont typeface="Arial"/>
              <a:buChar char="•"/>
            </a:pPr>
            <a:r>
              <a:rPr lang="en-US" sz="2000" dirty="0"/>
              <a:t>Information from remote sensing missions (airborne and spaceborne) is proliferating in the </a:t>
            </a:r>
            <a:r>
              <a:rPr lang="en-US" sz="2000" dirty="0" smtClean="0"/>
              <a:t>world</a:t>
            </a:r>
          </a:p>
          <a:p>
            <a:pPr>
              <a:buFont typeface="Arial"/>
              <a:buChar char="•"/>
            </a:pPr>
            <a:r>
              <a:rPr lang="en-US" sz="2000" dirty="0" smtClean="0"/>
              <a:t>Data from </a:t>
            </a:r>
            <a:r>
              <a:rPr lang="en-US" sz="2000" dirty="0"/>
              <a:t>such measurements are a valuable resource that </a:t>
            </a:r>
            <a:r>
              <a:rPr lang="en-US" sz="2000" dirty="0" smtClean="0"/>
              <a:t>must be preserved </a:t>
            </a:r>
            <a:r>
              <a:rPr lang="en-US" sz="2000" dirty="0"/>
              <a:t>for the benefit of future </a:t>
            </a:r>
            <a:r>
              <a:rPr lang="en-US" sz="2000" dirty="0" smtClean="0"/>
              <a:t>generations</a:t>
            </a:r>
          </a:p>
          <a:p>
            <a:pPr>
              <a:buFont typeface="Arial"/>
              <a:buChar char="•"/>
            </a:pPr>
            <a:r>
              <a:rPr lang="en-US" sz="2000" dirty="0" smtClean="0"/>
              <a:t>Near-term: Mission </a:t>
            </a:r>
            <a:r>
              <a:rPr lang="en-US" sz="2000" dirty="0"/>
              <a:t>data </a:t>
            </a:r>
            <a:r>
              <a:rPr lang="en-US" sz="2000" dirty="0" smtClean="0"/>
              <a:t>in active use </a:t>
            </a:r>
            <a:r>
              <a:rPr lang="en-US" sz="2000" dirty="0"/>
              <a:t>for scientific </a:t>
            </a:r>
            <a:r>
              <a:rPr lang="en-US" sz="2000" dirty="0" smtClean="0"/>
              <a:t>research - important </a:t>
            </a:r>
            <a:r>
              <a:rPr lang="en-US" sz="2000" dirty="0"/>
              <a:t>to provide easy access to the data and services </a:t>
            </a:r>
            <a:endParaRPr lang="en-US" sz="2000" dirty="0" smtClean="0"/>
          </a:p>
          <a:p>
            <a:pPr>
              <a:buFont typeface="Arial"/>
              <a:buChar char="•"/>
            </a:pPr>
            <a:r>
              <a:rPr lang="en-US" sz="2000" dirty="0" smtClean="0"/>
              <a:t>Longer-term: Focus of research </a:t>
            </a:r>
            <a:r>
              <a:rPr lang="en-US" sz="2000" dirty="0"/>
              <a:t>community shifts toward new missions and </a:t>
            </a:r>
            <a:r>
              <a:rPr lang="en-US" sz="2000" dirty="0" smtClean="0"/>
              <a:t>observations - essential </a:t>
            </a:r>
            <a:r>
              <a:rPr lang="en-US" sz="2000" dirty="0"/>
              <a:t>to preserve the previous </a:t>
            </a:r>
            <a:r>
              <a:rPr lang="en-US" sz="2000" dirty="0" smtClean="0"/>
              <a:t>missions’ </a:t>
            </a:r>
            <a:r>
              <a:rPr lang="en-US" sz="2000" dirty="0"/>
              <a:t>data and associated </a:t>
            </a:r>
            <a:r>
              <a:rPr lang="en-US" sz="2000" dirty="0" smtClean="0"/>
              <a:t>information</a:t>
            </a:r>
            <a:endParaRPr lang="en-US" sz="2000" dirty="0"/>
          </a:p>
        </p:txBody>
      </p:sp>
      <p:pic>
        <p:nvPicPr>
          <p:cNvPr id="5" name="Picture 7" descr="NASA.jpg                                                       00000002&#10;Kimmy's HD                     ADD215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284" y="26594"/>
            <a:ext cx="1232724" cy="78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304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Motivation</a:t>
            </a:r>
            <a:endParaRPr lang="en-US" dirty="0"/>
          </a:p>
        </p:txBody>
      </p:sp>
      <p:sp>
        <p:nvSpPr>
          <p:cNvPr id="3" name="Content Placeholder 2"/>
          <p:cNvSpPr>
            <a:spLocks noGrp="1"/>
          </p:cNvSpPr>
          <p:nvPr>
            <p:ph idx="1"/>
          </p:nvPr>
        </p:nvSpPr>
        <p:spPr>
          <a:xfrm>
            <a:off x="304800" y="1219200"/>
            <a:ext cx="8229600" cy="4800600"/>
          </a:xfrm>
        </p:spPr>
        <p:txBody>
          <a:bodyPr>
            <a:normAutofit/>
          </a:bodyPr>
          <a:lstStyle/>
          <a:p>
            <a:pPr>
              <a:buFont typeface="Arial" panose="020B0604020202020204" pitchFamily="34" charset="0"/>
              <a:buChar char="•"/>
            </a:pPr>
            <a:r>
              <a:rPr lang="en-US" sz="2400" dirty="0" smtClean="0"/>
              <a:t>Preservation will enable new users </a:t>
            </a:r>
            <a:r>
              <a:rPr lang="en-US" sz="2400" dirty="0"/>
              <a:t>in the future </a:t>
            </a:r>
            <a:r>
              <a:rPr lang="en-US" sz="2400" dirty="0" smtClean="0"/>
              <a:t>to: </a:t>
            </a:r>
          </a:p>
          <a:p>
            <a:pPr lvl="1">
              <a:buFont typeface="Wingdings" panose="05000000000000000000" pitchFamily="2" charset="2"/>
              <a:buChar char="Ø"/>
            </a:pPr>
            <a:r>
              <a:rPr lang="en-US" sz="2400" dirty="0" smtClean="0"/>
              <a:t>understand </a:t>
            </a:r>
            <a:r>
              <a:rPr lang="en-US" sz="2400" dirty="0"/>
              <a:t>how </a:t>
            </a:r>
            <a:r>
              <a:rPr lang="en-US" sz="2400" dirty="0" smtClean="0"/>
              <a:t>data </a:t>
            </a:r>
            <a:r>
              <a:rPr lang="en-US" sz="2400" dirty="0"/>
              <a:t>were used for deriving information, knowledge and policy recommendations </a:t>
            </a:r>
            <a:endParaRPr lang="en-US" sz="2400" dirty="0" smtClean="0"/>
          </a:p>
          <a:p>
            <a:pPr lvl="1">
              <a:buFont typeface="Wingdings" panose="05000000000000000000" pitchFamily="2" charset="2"/>
              <a:buChar char="Ø"/>
            </a:pPr>
            <a:r>
              <a:rPr lang="en-US" sz="2400" dirty="0" smtClean="0"/>
              <a:t>“</a:t>
            </a:r>
            <a:r>
              <a:rPr lang="en-US" sz="2400" dirty="0"/>
              <a:t>repeat the experiment” to ascertain </a:t>
            </a:r>
            <a:r>
              <a:rPr lang="en-US" sz="2400" dirty="0" smtClean="0"/>
              <a:t>validity </a:t>
            </a:r>
            <a:r>
              <a:rPr lang="en-US" sz="2400" dirty="0"/>
              <a:t>and possible limitations of conclusions reached in the past and to provide confidence in </a:t>
            </a:r>
            <a:r>
              <a:rPr lang="en-US" sz="2400" dirty="0" smtClean="0"/>
              <a:t>long-term </a:t>
            </a:r>
            <a:r>
              <a:rPr lang="en-US" sz="2400" dirty="0"/>
              <a:t>trends that depended on data from multiple missions. </a:t>
            </a:r>
          </a:p>
        </p:txBody>
      </p:sp>
      <p:sp>
        <p:nvSpPr>
          <p:cNvPr id="4" name="Rectangle 3"/>
          <p:cNvSpPr/>
          <p:nvPr/>
        </p:nvSpPr>
        <p:spPr>
          <a:xfrm>
            <a:off x="0" y="-24"/>
            <a:ext cx="9144000" cy="120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457200" y="378767"/>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a:lstStyle>
          <a:p>
            <a:pPr algn="ctr"/>
            <a:r>
              <a:rPr lang="en-US" sz="2400" smtClean="0">
                <a:solidFill>
                  <a:schemeClr val="tx1"/>
                </a:solidFill>
              </a:rPr>
              <a:t>Motivation</a:t>
            </a:r>
            <a:endParaRPr lang="en-US" sz="2400" dirty="0">
              <a:solidFill>
                <a:schemeClr val="tx1"/>
              </a:solidFill>
            </a:endParaRPr>
          </a:p>
        </p:txBody>
      </p:sp>
      <p:pic>
        <p:nvPicPr>
          <p:cNvPr id="6" name="Picture 7" descr="NASA.jpg                                                       00000002&#10;Kimmy's HD                     ADD215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284" y="26594"/>
            <a:ext cx="1232724" cy="78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299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Motivation</a:t>
            </a:r>
            <a:endParaRPr lang="en-US" dirty="0"/>
          </a:p>
        </p:txBody>
      </p:sp>
      <p:sp>
        <p:nvSpPr>
          <p:cNvPr id="3" name="Content Placeholder 2"/>
          <p:cNvSpPr>
            <a:spLocks noGrp="1"/>
          </p:cNvSpPr>
          <p:nvPr>
            <p:ph idx="1"/>
          </p:nvPr>
        </p:nvSpPr>
        <p:spPr>
          <a:xfrm>
            <a:off x="304800" y="1219200"/>
            <a:ext cx="8229600" cy="4800600"/>
          </a:xfrm>
        </p:spPr>
        <p:txBody>
          <a:bodyPr>
            <a:normAutofit/>
          </a:bodyPr>
          <a:lstStyle/>
          <a:p>
            <a:pPr>
              <a:buFont typeface="Arial" panose="020B0604020202020204" pitchFamily="34" charset="0"/>
              <a:buChar char="•"/>
            </a:pPr>
            <a:r>
              <a:rPr lang="en-US" sz="2400" dirty="0" smtClean="0"/>
              <a:t>To ensure </a:t>
            </a:r>
            <a:r>
              <a:rPr lang="en-US" sz="2400" dirty="0"/>
              <a:t>preservation of complete content necessary for understanding and reusing the data and derived digital products from today’s missions, it is necessary to develop a specification of such preservation content. </a:t>
            </a:r>
            <a:endParaRPr lang="en-US" sz="2400" dirty="0" smtClean="0"/>
          </a:p>
          <a:p>
            <a:pPr>
              <a:buFont typeface="Arial" panose="020B0604020202020204" pitchFamily="34" charset="0"/>
              <a:buChar char="•"/>
            </a:pPr>
            <a:r>
              <a:rPr lang="en-US" sz="2400" dirty="0" smtClean="0"/>
              <a:t>Existing </a:t>
            </a:r>
            <a:r>
              <a:rPr lang="en-US" sz="2400" dirty="0"/>
              <a:t>standards </a:t>
            </a:r>
            <a:r>
              <a:rPr lang="en-US" sz="2400" dirty="0" smtClean="0"/>
              <a:t>address archiving </a:t>
            </a:r>
            <a:r>
              <a:rPr lang="en-US" sz="2400" dirty="0"/>
              <a:t>and preservation in </a:t>
            </a:r>
            <a:r>
              <a:rPr lang="en-US" sz="2400" dirty="0" smtClean="0"/>
              <a:t>general</a:t>
            </a:r>
          </a:p>
          <a:p>
            <a:pPr>
              <a:buFont typeface="Arial" panose="020B0604020202020204" pitchFamily="34" charset="0"/>
              <a:buChar char="•"/>
            </a:pPr>
            <a:r>
              <a:rPr lang="en-US" sz="2400" dirty="0" smtClean="0"/>
              <a:t>No existing </a:t>
            </a:r>
            <a:r>
              <a:rPr lang="en-US" sz="2400" dirty="0"/>
              <a:t>international standards or specifications today to address what content should be preserved.</a:t>
            </a:r>
          </a:p>
        </p:txBody>
      </p:sp>
      <p:sp>
        <p:nvSpPr>
          <p:cNvPr id="4" name="Rectangle 3"/>
          <p:cNvSpPr/>
          <p:nvPr/>
        </p:nvSpPr>
        <p:spPr>
          <a:xfrm>
            <a:off x="0" y="-24"/>
            <a:ext cx="9144000" cy="120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457200" y="378767"/>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a:lstStyle>
          <a:p>
            <a:pPr algn="ctr"/>
            <a:r>
              <a:rPr lang="en-US" sz="2400" smtClean="0">
                <a:solidFill>
                  <a:schemeClr val="tx1"/>
                </a:solidFill>
              </a:rPr>
              <a:t>Motivation</a:t>
            </a:r>
            <a:endParaRPr lang="en-US" sz="2400" dirty="0">
              <a:solidFill>
                <a:schemeClr val="tx1"/>
              </a:solidFill>
            </a:endParaRPr>
          </a:p>
        </p:txBody>
      </p:sp>
      <p:pic>
        <p:nvPicPr>
          <p:cNvPr id="6" name="Picture 7" descr="NASA.jpg                                                       00000002&#10;Kimmy's HD                     ADD215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284" y="26594"/>
            <a:ext cx="1232724" cy="78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65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120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08456"/>
            <a:ext cx="8229600" cy="430887"/>
          </a:xfrm>
        </p:spPr>
        <p:txBody>
          <a:bodyPr/>
          <a:lstStyle/>
          <a:p>
            <a:pPr algn="ctr"/>
            <a:r>
              <a:rPr lang="en-US" dirty="0" smtClean="0">
                <a:solidFill>
                  <a:srgbClr val="000000"/>
                </a:solidFill>
              </a:rPr>
              <a:t>Related Standards – in place</a:t>
            </a:r>
            <a:endParaRPr lang="en-US" dirty="0">
              <a:solidFill>
                <a:srgbClr val="000000"/>
              </a:solidFill>
            </a:endParaRPr>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dirty="0"/>
              <a:t>ISO 14721:2012 </a:t>
            </a:r>
            <a:r>
              <a:rPr lang="en-US" dirty="0" smtClean="0"/>
              <a:t>- Space </a:t>
            </a:r>
            <a:r>
              <a:rPr lang="en-US" dirty="0"/>
              <a:t>data and information transfer systems – Open archival information system (OAIS) – Reference </a:t>
            </a:r>
            <a:r>
              <a:rPr lang="en-US" dirty="0" smtClean="0"/>
              <a:t>model</a:t>
            </a:r>
            <a:r>
              <a:rPr lang="en-US" dirty="0"/>
              <a:t> </a:t>
            </a:r>
            <a:r>
              <a:rPr lang="en-US" dirty="0" smtClean="0"/>
              <a:t>(</a:t>
            </a:r>
            <a:r>
              <a:rPr lang="en-US" dirty="0"/>
              <a:t>conceptual framework for </a:t>
            </a:r>
            <a:r>
              <a:rPr lang="en-US" dirty="0" smtClean="0"/>
              <a:t>archival)</a:t>
            </a:r>
          </a:p>
          <a:p>
            <a:r>
              <a:rPr lang="en-US" dirty="0" smtClean="0"/>
              <a:t>ISO 16363:2012 - Space data and information transfer systems -- Audit and certification of trustworthy digital repositories </a:t>
            </a:r>
          </a:p>
          <a:p>
            <a:r>
              <a:rPr lang="en-US" dirty="0" smtClean="0"/>
              <a:t>ISO 16919:2014 - Space data and information transfer systems -- Requirements for bodies providing audit and certification of candidate trustworthy digital repositories</a:t>
            </a:r>
          </a:p>
          <a:p>
            <a:r>
              <a:rPr lang="en-US" dirty="0" smtClean="0"/>
              <a:t>ISO 19115-1:2014 - Geographic information -- Metadata -- Part 1: Fundamentals</a:t>
            </a:r>
          </a:p>
          <a:p>
            <a:r>
              <a:rPr lang="en-US" dirty="0" smtClean="0"/>
              <a:t>ISO 19115-2:2009 - Geographic information -- Metadata -- Part 2: Extensions for imagery and gridded data</a:t>
            </a:r>
          </a:p>
          <a:p>
            <a:r>
              <a:rPr lang="en-US" dirty="0" smtClean="0"/>
              <a:t>ISO 19157:2013 - Geographic information -- Data quality</a:t>
            </a:r>
          </a:p>
          <a:p>
            <a:r>
              <a:rPr lang="en-US" dirty="0" smtClean="0"/>
              <a:t>ISO/TS 19157-2 - Geographic information -- Data quality -- Part 2: XML schema implementation</a:t>
            </a:r>
            <a:endParaRPr lang="en-US" dirty="0"/>
          </a:p>
        </p:txBody>
      </p:sp>
      <p:pic>
        <p:nvPicPr>
          <p:cNvPr id="5" name="Picture 7" descr="NASA.jpg                                                       00000002&#10;Kimmy's HD                     ADD215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284" y="26594"/>
            <a:ext cx="1232724" cy="78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38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Background and Purpose </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177466" y="1222135"/>
            <a:ext cx="8811420" cy="4708981"/>
          </a:xfrm>
          <a:prstGeom prst="rect">
            <a:avLst/>
          </a:prstGeom>
        </p:spPr>
        <p:txBody>
          <a:bodyPr wrap="square">
            <a:spAutoFit/>
          </a:bodyPr>
          <a:lstStyle/>
          <a:p>
            <a:r>
              <a:rPr lang="en-US" sz="2400" dirty="0"/>
              <a:t>WGISS accomplishes its Data Preservation and Curation efforts through the Data Stewardship Interest Group (DSIG</a:t>
            </a:r>
            <a:r>
              <a:rPr lang="en-US" sz="2400" dirty="0" smtClean="0"/>
              <a:t>)</a:t>
            </a:r>
          </a:p>
          <a:p>
            <a:pPr marL="285750" indent="-285750">
              <a:buFont typeface="Arial"/>
              <a:buChar char="•"/>
            </a:pPr>
            <a:endParaRPr lang="en-US" sz="2400" dirty="0"/>
          </a:p>
          <a:p>
            <a:r>
              <a:rPr lang="en-US" sz="2400" dirty="0" smtClean="0"/>
              <a:t>Purpose of the activities:</a:t>
            </a:r>
          </a:p>
          <a:p>
            <a:pPr marL="285750" indent="-285750">
              <a:buFont typeface="Arial"/>
              <a:buChar char="•"/>
            </a:pPr>
            <a:r>
              <a:rPr lang="en-US" sz="2000" dirty="0" smtClean="0"/>
              <a:t>Enable </a:t>
            </a:r>
            <a:r>
              <a:rPr lang="en-US" sz="2000" dirty="0"/>
              <a:t>the sharing of agency investigations, developments, experiences and lessons learned relating to EO data stewardship</a:t>
            </a:r>
          </a:p>
          <a:p>
            <a:pPr marL="285750" indent="-285750">
              <a:buFont typeface="Arial"/>
              <a:buChar char="•"/>
            </a:pPr>
            <a:r>
              <a:rPr lang="en-US" sz="2000" dirty="0"/>
              <a:t>Draft common cross-agency best practices or guidelines of data stewardship for possible adoption by WGISS</a:t>
            </a:r>
          </a:p>
          <a:p>
            <a:pPr marL="285750" indent="-285750">
              <a:buFont typeface="Arial"/>
              <a:buChar char="•"/>
            </a:pPr>
            <a:r>
              <a:rPr lang="en-US" sz="2000" dirty="0"/>
              <a:t>Sponsor technical exchanges and the conduction of Joint Activities and/or Pilot Projects on specific data stewardship topics</a:t>
            </a:r>
          </a:p>
          <a:p>
            <a:pPr marL="285750" indent="-285750">
              <a:buFont typeface="Arial"/>
              <a:buChar char="•"/>
            </a:pPr>
            <a:r>
              <a:rPr lang="en-US" sz="2000" dirty="0"/>
              <a:t>Establish and maintain a CEOS “Data Purge Alert” service</a:t>
            </a:r>
          </a:p>
          <a:p>
            <a:pPr marL="285750" indent="-285750">
              <a:buFont typeface="Arial"/>
              <a:buChar char="•"/>
            </a:pPr>
            <a:r>
              <a:rPr lang="en-US" sz="2000" dirty="0"/>
              <a:t>Contributing to GEO and Standardization activities</a:t>
            </a:r>
            <a:endParaRPr lang="en-US" sz="2400" dirty="0"/>
          </a:p>
        </p:txBody>
      </p:sp>
    </p:spTree>
    <p:extLst>
      <p:ext uri="{BB962C8B-B14F-4D97-AF65-F5344CB8AC3E}">
        <p14:creationId xmlns:p14="http://schemas.microsoft.com/office/powerpoint/2010/main" val="65640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120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8001000" cy="1143000"/>
          </a:xfrm>
        </p:spPr>
        <p:txBody>
          <a:bodyPr>
            <a:noAutofit/>
          </a:bodyPr>
          <a:lstStyle/>
          <a:p>
            <a:pPr algn="ctr"/>
            <a:r>
              <a:rPr lang="en-US" sz="2400" dirty="0" smtClean="0">
                <a:solidFill>
                  <a:srgbClr val="000000"/>
                </a:solidFill>
              </a:rPr>
              <a:t>Related Standard – Finalized and Circulated by ISO TC 211 for comment and vote</a:t>
            </a:r>
            <a:endParaRPr lang="en-US" sz="2400" dirty="0">
              <a:solidFill>
                <a:srgbClr val="000000"/>
              </a:solidFill>
            </a:endParaRPr>
          </a:p>
        </p:txBody>
      </p:sp>
      <p:sp>
        <p:nvSpPr>
          <p:cNvPr id="3" name="Content Placeholder 2"/>
          <p:cNvSpPr>
            <a:spLocks noGrp="1"/>
          </p:cNvSpPr>
          <p:nvPr>
            <p:ph idx="1"/>
          </p:nvPr>
        </p:nvSpPr>
        <p:spPr>
          <a:xfrm>
            <a:off x="152400" y="1219188"/>
            <a:ext cx="8839200" cy="5029200"/>
          </a:xfrm>
        </p:spPr>
        <p:txBody>
          <a:bodyPr>
            <a:noAutofit/>
          </a:bodyPr>
          <a:lstStyle/>
          <a:p>
            <a:pPr>
              <a:buFont typeface="Arial" panose="020B0604020202020204" pitchFamily="34" charset="0"/>
              <a:buChar char="•"/>
            </a:pPr>
            <a:r>
              <a:rPr lang="en-US" dirty="0" smtClean="0"/>
              <a:t>ISO 19165 - Geographic information -- Preservation of digital data and metadata</a:t>
            </a:r>
          </a:p>
          <a:p>
            <a:pPr lvl="1">
              <a:buFont typeface="Wingdings" panose="05000000000000000000" pitchFamily="2" charset="2"/>
              <a:buChar char="Ø"/>
            </a:pPr>
            <a:r>
              <a:rPr lang="en-US" sz="1400" dirty="0"/>
              <a:t>considers geographic information preservation in </a:t>
            </a:r>
            <a:r>
              <a:rPr lang="en-US" sz="1400" dirty="0" smtClean="0"/>
              <a:t>general</a:t>
            </a:r>
          </a:p>
          <a:p>
            <a:pPr lvl="1">
              <a:buFont typeface="Wingdings" panose="05000000000000000000" pitchFamily="2" charset="2"/>
              <a:buChar char="Ø"/>
            </a:pPr>
            <a:r>
              <a:rPr lang="en-US" sz="1400" dirty="0" smtClean="0"/>
              <a:t>Provides a good framework, but not discipline-specific detail</a:t>
            </a:r>
          </a:p>
          <a:p>
            <a:pPr lvl="1">
              <a:buFont typeface="Wingdings" panose="05000000000000000000" pitchFamily="2" charset="2"/>
              <a:buChar char="Ø"/>
            </a:pPr>
            <a:r>
              <a:rPr lang="en-US" sz="1400" dirty="0" smtClean="0"/>
              <a:t>Quote from section 7. 3.1  - “In </a:t>
            </a:r>
            <a:r>
              <a:rPr lang="en-US" sz="1400" dirty="0"/>
              <a:t>preserving data, future users need to understand what they are working with (</a:t>
            </a:r>
            <a:r>
              <a:rPr lang="en-US" sz="1400" b="1" dirty="0"/>
              <a:t>context information</a:t>
            </a:r>
            <a:r>
              <a:rPr lang="en-US" sz="1400" dirty="0"/>
              <a:t>) and how the data were created (</a:t>
            </a:r>
            <a:r>
              <a:rPr lang="en-US" sz="1400" b="1" dirty="0"/>
              <a:t>provenance information</a:t>
            </a:r>
            <a:r>
              <a:rPr lang="en-US" sz="1400" dirty="0"/>
              <a:t>). Because most Earth science data involve complex physics and mathematics, the metadata shall include sufficient documentation (or pointers thereto) that provide the derivation of the algorithms used to generate the dataset. Likewise, the metadata shall include pointers to calibration data and ancillary data that were needed to produce the dataset. The </a:t>
            </a:r>
            <a:r>
              <a:rPr lang="en-US" sz="1400" b="1" dirty="0" smtClean="0"/>
              <a:t>specific content items needed to preserve the full provenance and context of the data and associated metadata depend on the needs of the designated community and types of datasets </a:t>
            </a:r>
            <a:r>
              <a:rPr lang="en-US" sz="1400" dirty="0" smtClean="0"/>
              <a:t>(</a:t>
            </a:r>
            <a:r>
              <a:rPr lang="en-US" sz="1400" dirty="0"/>
              <a:t>e.g., maps, remotely sensed data from satellites and airborne instruments, physical samples). </a:t>
            </a:r>
            <a:r>
              <a:rPr lang="en-US" sz="1400" i="1" dirty="0"/>
              <a:t>Follow-up parts to this standard may be developed detailing content items appropriate to individual disciplines</a:t>
            </a:r>
            <a:r>
              <a:rPr lang="en-US" sz="1400" dirty="0"/>
              <a:t>.” </a:t>
            </a:r>
            <a:endParaRPr lang="en-US" sz="1400" dirty="0" smtClean="0"/>
          </a:p>
          <a:p>
            <a:pPr>
              <a:buFont typeface="Arial" panose="020B0604020202020204" pitchFamily="34" charset="0"/>
              <a:buChar char="•"/>
            </a:pPr>
            <a:r>
              <a:rPr lang="en-US" dirty="0" smtClean="0"/>
              <a:t>Ramapriyan served on the team responsible for development of ISO 19165</a:t>
            </a:r>
          </a:p>
          <a:p>
            <a:pPr lvl="1"/>
            <a:endParaRPr lang="en-US" sz="1400" dirty="0"/>
          </a:p>
          <a:p>
            <a:pPr marL="457200" lvl="1" indent="0">
              <a:buNone/>
            </a:pPr>
            <a:endParaRPr lang="en-US" sz="1400" dirty="0" smtClean="0"/>
          </a:p>
          <a:p>
            <a:pPr marL="457200" lvl="1" indent="0">
              <a:buNone/>
            </a:pPr>
            <a:endParaRPr lang="en-US" sz="1400" dirty="0"/>
          </a:p>
        </p:txBody>
      </p:sp>
      <p:pic>
        <p:nvPicPr>
          <p:cNvPr id="5" name="Picture 7" descr="NASA.jpg                                                       00000002&#10;Kimmy's HD                     ADD215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284" y="26594"/>
            <a:ext cx="1232724" cy="78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359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120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0395" y="152400"/>
            <a:ext cx="7433734" cy="792162"/>
          </a:xfrm>
        </p:spPr>
        <p:txBody>
          <a:bodyPr>
            <a:noAutofit/>
          </a:bodyPr>
          <a:lstStyle/>
          <a:p>
            <a:pPr algn="ctr"/>
            <a:r>
              <a:rPr lang="en-US" sz="2400" dirty="0" smtClean="0">
                <a:solidFill>
                  <a:srgbClr val="000000"/>
                </a:solidFill>
              </a:rPr>
              <a:t>New Work Item Proposal (NWIP) Status</a:t>
            </a:r>
            <a:endParaRPr lang="en-US" sz="2400" dirty="0">
              <a:solidFill>
                <a:srgbClr val="000000"/>
              </a:solidFill>
            </a:endParaRPr>
          </a:p>
        </p:txBody>
      </p:sp>
      <p:sp>
        <p:nvSpPr>
          <p:cNvPr id="3" name="Content Placeholder 2"/>
          <p:cNvSpPr>
            <a:spLocks noGrp="1"/>
          </p:cNvSpPr>
          <p:nvPr>
            <p:ph idx="1"/>
          </p:nvPr>
        </p:nvSpPr>
        <p:spPr>
          <a:xfrm>
            <a:off x="457200" y="1219200"/>
            <a:ext cx="8229600" cy="5181600"/>
          </a:xfrm>
        </p:spPr>
        <p:txBody>
          <a:bodyPr>
            <a:normAutofit fontScale="77500" lnSpcReduction="20000"/>
          </a:bodyPr>
          <a:lstStyle/>
          <a:p>
            <a:pPr marL="457200" indent="-457200">
              <a:buFont typeface="Arial" panose="020B0604020202020204" pitchFamily="34" charset="0"/>
              <a:buChar char="•"/>
            </a:pPr>
            <a:r>
              <a:rPr lang="en-US" sz="2800" dirty="0" smtClean="0"/>
              <a:t>Ramapriyan has submitted NWIP for ISO standard (or technical specification) as extension to ISO 19165</a:t>
            </a:r>
          </a:p>
          <a:p>
            <a:pPr lvl="1">
              <a:buFont typeface="Wingdings" panose="05000000000000000000" pitchFamily="2" charset="2"/>
              <a:buChar char="Ø"/>
            </a:pPr>
            <a:r>
              <a:rPr lang="en-US" sz="2400" dirty="0" smtClean="0"/>
              <a:t>Draft of NWIP was exchanged with </a:t>
            </a:r>
            <a:r>
              <a:rPr lang="en-US" sz="2400" dirty="0" err="1" smtClean="0"/>
              <a:t>Mirko</a:t>
            </a:r>
            <a:r>
              <a:rPr lang="en-US" sz="2400" dirty="0" smtClean="0"/>
              <a:t> </a:t>
            </a:r>
            <a:r>
              <a:rPr lang="en-US" sz="2400" dirty="0" err="1" smtClean="0"/>
              <a:t>Albani</a:t>
            </a:r>
            <a:r>
              <a:rPr lang="en-US" sz="2400" dirty="0" smtClean="0"/>
              <a:t> and comments incorporated prior to submission</a:t>
            </a:r>
          </a:p>
          <a:p>
            <a:pPr lvl="1">
              <a:buFont typeface="Wingdings" panose="05000000000000000000" pitchFamily="2" charset="2"/>
              <a:buChar char="Ø"/>
            </a:pPr>
            <a:r>
              <a:rPr lang="en-US" sz="2400" dirty="0" smtClean="0"/>
              <a:t>CEOS LTDP documents and </a:t>
            </a:r>
            <a:r>
              <a:rPr lang="en-US" sz="2400" dirty="0"/>
              <a:t>NASA (2011) Earth Science Preservation Content Specification (</a:t>
            </a:r>
            <a:r>
              <a:rPr lang="en-US" sz="2400" dirty="0" smtClean="0"/>
              <a:t>PCS) shown in NWIP as starting points for developing new standard</a:t>
            </a:r>
          </a:p>
          <a:p>
            <a:pPr lvl="1">
              <a:buFont typeface="Wingdings" panose="05000000000000000000" pitchFamily="2" charset="2"/>
              <a:buChar char="Ø"/>
            </a:pPr>
            <a:r>
              <a:rPr lang="en-US" sz="2400" dirty="0" smtClean="0"/>
              <a:t>Discussed at TC 211 Plenary meeting in Redlands, CA – November 2016; received encouragement to submit</a:t>
            </a:r>
          </a:p>
          <a:p>
            <a:pPr lvl="1">
              <a:buFont typeface="Wingdings" panose="05000000000000000000" pitchFamily="2" charset="2"/>
              <a:buChar char="Ø"/>
            </a:pPr>
            <a:r>
              <a:rPr lang="en-US" sz="2400" dirty="0" smtClean="0"/>
              <a:t>NWIP submitted in January 2017 through US International Committee for Information Technology Standards (INCITS)/L1 (Geographic Information Systems) and is in process by INCITS Executive Committee for submission to TC 211</a:t>
            </a:r>
          </a:p>
          <a:p>
            <a:pPr lvl="1">
              <a:buFont typeface="Wingdings" panose="05000000000000000000" pitchFamily="2" charset="2"/>
              <a:buChar char="Ø"/>
            </a:pPr>
            <a:r>
              <a:rPr lang="en-US" sz="2400" dirty="0" smtClean="0"/>
              <a:t>After submission to TC 211 it will be sent for a vote by participating countries</a:t>
            </a:r>
          </a:p>
          <a:p>
            <a:pPr lvl="1"/>
            <a:endParaRPr lang="en-US" sz="2400" dirty="0"/>
          </a:p>
        </p:txBody>
      </p:sp>
      <p:pic>
        <p:nvPicPr>
          <p:cNvPr id="5" name="Picture 7" descr="NASA.jpg                                                       00000002&#10;Kimmy's HD                     ADD215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284" y="26594"/>
            <a:ext cx="1232724" cy="78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37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120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solidFill>
                  <a:srgbClr val="000000"/>
                </a:solidFill>
              </a:rPr>
              <a:t>NWIP Voting Process</a:t>
            </a:r>
            <a:endParaRPr lang="en-US" dirty="0">
              <a:solidFill>
                <a:srgbClr val="000000"/>
              </a:solidFill>
            </a:endParaRPr>
          </a:p>
        </p:txBody>
      </p:sp>
      <p:sp>
        <p:nvSpPr>
          <p:cNvPr id="3" name="Content Placeholder 2"/>
          <p:cNvSpPr>
            <a:spLocks noGrp="1"/>
          </p:cNvSpPr>
          <p:nvPr>
            <p:ph idx="1"/>
          </p:nvPr>
        </p:nvSpPr>
        <p:spPr>
          <a:xfrm>
            <a:off x="457200" y="1371600"/>
            <a:ext cx="8153400" cy="5105400"/>
          </a:xfrm>
        </p:spPr>
        <p:txBody>
          <a:bodyPr>
            <a:noAutofit/>
          </a:bodyPr>
          <a:lstStyle/>
          <a:p>
            <a:pPr marL="457200" indent="-457200">
              <a:buFont typeface="Arial" panose="020B0604020202020204" pitchFamily="34" charset="0"/>
              <a:buChar char="•"/>
            </a:pPr>
            <a:r>
              <a:rPr lang="en-GB" sz="2800" dirty="0"/>
              <a:t>The following criteria for acceptance </a:t>
            </a:r>
            <a:r>
              <a:rPr lang="en-GB" sz="2800" dirty="0" smtClean="0"/>
              <a:t>must be met before proceeding:</a:t>
            </a:r>
            <a:endParaRPr lang="en-US" sz="2800" dirty="0"/>
          </a:p>
          <a:p>
            <a:pPr lvl="1">
              <a:buFont typeface="Wingdings" panose="05000000000000000000" pitchFamily="2" charset="2"/>
              <a:buChar char="Ø"/>
            </a:pPr>
            <a:r>
              <a:rPr lang="en-GB" dirty="0" smtClean="0"/>
              <a:t>Approval </a:t>
            </a:r>
            <a:r>
              <a:rPr lang="en-GB" dirty="0"/>
              <a:t>by a simple majority of the voting P-members; </a:t>
            </a:r>
            <a:endParaRPr lang="en-GB" dirty="0" smtClean="0"/>
          </a:p>
          <a:p>
            <a:pPr lvl="1">
              <a:buFont typeface="Wingdings" panose="05000000000000000000" pitchFamily="2" charset="2"/>
              <a:buChar char="Ø"/>
            </a:pPr>
            <a:r>
              <a:rPr lang="en-GB" dirty="0" smtClean="0"/>
              <a:t>A </a:t>
            </a:r>
            <a:r>
              <a:rPr lang="en-GB" dirty="0"/>
              <a:t>commitment </a:t>
            </a:r>
            <a:r>
              <a:rPr lang="en-GB" dirty="0" smtClean="0"/>
              <a:t>to </a:t>
            </a:r>
            <a:r>
              <a:rPr lang="en-GB" dirty="0"/>
              <a:t>participate actively in the development of the project by at least </a:t>
            </a:r>
            <a:r>
              <a:rPr lang="en-GB" dirty="0" smtClean="0"/>
              <a:t>5 </a:t>
            </a:r>
            <a:r>
              <a:rPr lang="en-GB" dirty="0"/>
              <a:t>P-members </a:t>
            </a:r>
            <a:r>
              <a:rPr lang="en-GB" dirty="0" smtClean="0"/>
              <a:t>and nomination of experts</a:t>
            </a:r>
          </a:p>
          <a:p>
            <a:pPr marL="457200" indent="-457200">
              <a:buFont typeface="Arial" panose="020B0604020202020204" pitchFamily="34" charset="0"/>
              <a:buChar char="•"/>
            </a:pPr>
            <a:r>
              <a:rPr lang="en-GB" sz="2800" dirty="0" smtClean="0"/>
              <a:t>Once approved, “real work” begins – a Project Team is constituted and standard is drafted, reviewed and edited iteratively – expected time to completion is 2 years after approval to proceed</a:t>
            </a:r>
          </a:p>
          <a:p>
            <a:endParaRPr lang="en-US" sz="2800" dirty="0"/>
          </a:p>
        </p:txBody>
      </p:sp>
      <p:pic>
        <p:nvPicPr>
          <p:cNvPr id="5" name="Picture 7" descr="NASA.jpg                                                       00000002&#10;Kimmy's HD                     ADD215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284" y="26594"/>
            <a:ext cx="1232724" cy="78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983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a:solidFill>
                  <a:schemeClr val="bg1"/>
                </a:solidFill>
                <a:latin typeface="Calibri" charset="0"/>
                <a:ea typeface="ＭＳ Ｐゴシック" charset="0"/>
                <a:cs typeface="Calibri" charset="0"/>
              </a:rPr>
              <a:t>DSIG</a:t>
            </a:r>
            <a:r>
              <a:rPr lang="en-GB" altLang="en-US" sz="3200" dirty="0" smtClean="0">
                <a:solidFill>
                  <a:schemeClr val="bg1"/>
                </a:solidFill>
                <a:latin typeface="Calibri" charset="0"/>
                <a:ea typeface="ＭＳ Ｐゴシック" charset="0"/>
                <a:cs typeface="Calibri" charset="0"/>
              </a:rPr>
              <a:t> sessions during this meeting</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242882" y="1355050"/>
            <a:ext cx="8901118" cy="4278094"/>
          </a:xfrm>
          <a:prstGeom prst="rect">
            <a:avLst/>
          </a:prstGeom>
        </p:spPr>
        <p:txBody>
          <a:bodyPr wrap="square">
            <a:spAutoFit/>
          </a:bodyPr>
          <a:lstStyle/>
          <a:p>
            <a:pPr marL="514350" indent="-514350">
              <a:buFont typeface="+mj-lt"/>
              <a:buAutoNum type="arabicPeriod"/>
            </a:pPr>
            <a:r>
              <a:rPr lang="en-GB" sz="2800" dirty="0"/>
              <a:t>Overview and Updates </a:t>
            </a:r>
            <a:endParaRPr lang="en-GB" sz="2800" dirty="0" smtClean="0"/>
          </a:p>
          <a:p>
            <a:endParaRPr lang="en-GB" sz="2800" dirty="0" smtClean="0"/>
          </a:p>
          <a:p>
            <a:pPr marL="514350" indent="-514350">
              <a:buFont typeface="+mj-lt"/>
              <a:buAutoNum type="arabicPeriod"/>
            </a:pPr>
            <a:r>
              <a:rPr lang="en-GB" sz="2800" dirty="0" smtClean="0"/>
              <a:t>CEOS Core Document Status</a:t>
            </a:r>
          </a:p>
          <a:p>
            <a:pPr marL="514350" indent="-514350">
              <a:buFont typeface="+mj-lt"/>
              <a:buAutoNum type="arabicPeriod"/>
            </a:pPr>
            <a:endParaRPr lang="en-GB" sz="2800" dirty="0" smtClean="0"/>
          </a:p>
          <a:p>
            <a:pPr marL="514350" indent="-514350">
              <a:buFont typeface="+mj-lt"/>
              <a:buAutoNum type="arabicPeriod"/>
            </a:pPr>
            <a:r>
              <a:rPr lang="en-GB" sz="2800" dirty="0" smtClean="0"/>
              <a:t>DMP IG as a Maturity Matrix </a:t>
            </a:r>
          </a:p>
          <a:p>
            <a:endParaRPr lang="en-GB" sz="2800" dirty="0">
              <a:latin typeface="+mn-lt"/>
            </a:endParaRPr>
          </a:p>
          <a:p>
            <a:pPr marL="457200" indent="-457200">
              <a:buFont typeface="+mj-lt"/>
              <a:buAutoNum type="arabicPeriod"/>
            </a:pPr>
            <a:r>
              <a:rPr lang="en-GB" sz="2800" dirty="0" smtClean="0"/>
              <a:t>Session: Report on Agencies Stewardship Activities</a:t>
            </a:r>
            <a:endParaRPr lang="en-GB" sz="2800" dirty="0"/>
          </a:p>
          <a:p>
            <a:pPr marL="914400" lvl="1" indent="-457200">
              <a:buFont typeface="Wingdings" charset="2"/>
              <a:buChar char="Ø"/>
            </a:pPr>
            <a:r>
              <a:rPr lang="en-GB" sz="2400" dirty="0" smtClean="0"/>
              <a:t>Long </a:t>
            </a:r>
            <a:r>
              <a:rPr lang="en-GB" sz="2400" dirty="0"/>
              <a:t>Term Archive: Infrastructure &amp; </a:t>
            </a:r>
            <a:r>
              <a:rPr lang="en-GB" sz="2400" dirty="0" smtClean="0"/>
              <a:t>Processes</a:t>
            </a:r>
          </a:p>
          <a:p>
            <a:pPr marL="914400" lvl="1" indent="-457200">
              <a:buFont typeface="Wingdings" charset="2"/>
              <a:buChar char="Ø"/>
            </a:pPr>
            <a:r>
              <a:rPr lang="en-GB" sz="2400" dirty="0"/>
              <a:t>Transcription Chains</a:t>
            </a:r>
            <a:r>
              <a:rPr lang="en-US" sz="2400" dirty="0"/>
              <a:t> </a:t>
            </a:r>
            <a:endParaRPr lang="en-GB" sz="2400" dirty="0"/>
          </a:p>
        </p:txBody>
      </p:sp>
    </p:spTree>
    <p:extLst>
      <p:ext uri="{BB962C8B-B14F-4D97-AF65-F5344CB8AC3E}">
        <p14:creationId xmlns:p14="http://schemas.microsoft.com/office/powerpoint/2010/main" val="3981637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Rectangle 5"/>
          <p:cNvSpPr/>
          <p:nvPr/>
        </p:nvSpPr>
        <p:spPr>
          <a:xfrm>
            <a:off x="1245497" y="2830158"/>
            <a:ext cx="6445250" cy="1323439"/>
          </a:xfrm>
          <a:prstGeom prst="rect">
            <a:avLst/>
          </a:prstGeom>
        </p:spPr>
        <p:txBody>
          <a:bodyPr wrap="square">
            <a:spAutoFit/>
          </a:bodyPr>
          <a:lstStyle/>
          <a:p>
            <a:pPr algn="ctr"/>
            <a:r>
              <a:rPr lang="en-US" sz="4000" b="1" dirty="0">
                <a:solidFill>
                  <a:srgbClr val="000000"/>
                </a:solidFill>
                <a:ea typeface="MS PGothic" pitchFamily="34" charset="-128"/>
              </a:rPr>
              <a:t>Feedback from </a:t>
            </a:r>
            <a:r>
              <a:rPr lang="en-US" sz="4000" b="1" dirty="0" smtClean="0">
                <a:solidFill>
                  <a:srgbClr val="000000"/>
                </a:solidFill>
                <a:ea typeface="MS PGothic" pitchFamily="34" charset="-128"/>
              </a:rPr>
              <a:t>GEO</a:t>
            </a:r>
          </a:p>
          <a:p>
            <a:pPr algn="ctr"/>
            <a:endParaRPr lang="en-US" sz="4000" b="1" dirty="0" smtClean="0">
              <a:solidFill>
                <a:srgbClr val="000000"/>
              </a:solidFill>
              <a:ea typeface="MS PGothic" pitchFamily="34" charset="-128"/>
            </a:endParaRPr>
          </a:p>
        </p:txBody>
      </p:sp>
    </p:spTree>
    <p:extLst>
      <p:ext uri="{BB962C8B-B14F-4D97-AF65-F5344CB8AC3E}">
        <p14:creationId xmlns:p14="http://schemas.microsoft.com/office/powerpoint/2010/main" val="2172064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78" y="195506"/>
            <a:ext cx="6105525" cy="769441"/>
          </a:xfrm>
        </p:spPr>
        <p:txBody>
          <a:bodyPr/>
          <a:lstStyle/>
          <a:p>
            <a:r>
              <a:rPr lang="en-US" dirty="0"/>
              <a:t>GEOSS </a:t>
            </a:r>
            <a:r>
              <a:rPr lang="en-US" dirty="0" smtClean="0"/>
              <a:t>EVOLVE Initiative: </a:t>
            </a:r>
            <a:br>
              <a:rPr lang="en-US" dirty="0" smtClean="0"/>
            </a:br>
            <a:r>
              <a:rPr lang="en-US" dirty="0" smtClean="0"/>
              <a:t>WP3 - Data Management Principles</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Content Placeholder 2"/>
          <p:cNvSpPr>
            <a:spLocks noGrp="1"/>
          </p:cNvSpPr>
          <p:nvPr>
            <p:ph idx="1"/>
          </p:nvPr>
        </p:nvSpPr>
        <p:spPr>
          <a:xfrm>
            <a:off x="195636" y="1194788"/>
            <a:ext cx="8768391" cy="5206827"/>
          </a:xfrm>
        </p:spPr>
        <p:txBody>
          <a:bodyPr/>
          <a:lstStyle/>
          <a:p>
            <a:pPr marL="0" indent="0">
              <a:buNone/>
            </a:pPr>
            <a:r>
              <a:rPr lang="en-US" sz="2000" b="1" dirty="0" smtClean="0">
                <a:solidFill>
                  <a:schemeClr val="tx1"/>
                </a:solidFill>
              </a:rPr>
              <a:t>Objectives</a:t>
            </a:r>
          </a:p>
          <a:p>
            <a:pPr marL="285750" indent="-285750">
              <a:buFont typeface="Arial"/>
              <a:buChar char="•"/>
            </a:pPr>
            <a:r>
              <a:rPr lang="en-US" dirty="0" smtClean="0">
                <a:solidFill>
                  <a:schemeClr val="tx1"/>
                </a:solidFill>
              </a:rPr>
              <a:t>Demonstrate </a:t>
            </a:r>
            <a:r>
              <a:rPr lang="en-US" dirty="0">
                <a:solidFill>
                  <a:schemeClr val="tx1"/>
                </a:solidFill>
              </a:rPr>
              <a:t>implementation of DMP with selected </a:t>
            </a:r>
            <a:r>
              <a:rPr lang="en-US" dirty="0" smtClean="0">
                <a:solidFill>
                  <a:schemeClr val="tx1"/>
                </a:solidFill>
              </a:rPr>
              <a:t>initiatives/flagships </a:t>
            </a:r>
            <a:endParaRPr lang="en-US" dirty="0">
              <a:solidFill>
                <a:schemeClr val="tx1"/>
              </a:solidFill>
            </a:endParaRPr>
          </a:p>
          <a:p>
            <a:pPr marL="285750" indent="-285750">
              <a:buFont typeface="Arial"/>
              <a:buChar char="•"/>
            </a:pPr>
            <a:r>
              <a:rPr lang="en-US" dirty="0" smtClean="0">
                <a:solidFill>
                  <a:schemeClr val="tx1"/>
                </a:solidFill>
              </a:rPr>
              <a:t>Revise </a:t>
            </a:r>
            <a:r>
              <a:rPr lang="en-US" dirty="0">
                <a:solidFill>
                  <a:schemeClr val="tx1"/>
                </a:solidFill>
              </a:rPr>
              <a:t>implementation guidelines based on lesson learned </a:t>
            </a:r>
          </a:p>
          <a:p>
            <a:pPr marL="285750" indent="-285750">
              <a:buFont typeface="Arial"/>
              <a:buChar char="•"/>
            </a:pPr>
            <a:r>
              <a:rPr lang="en-US" dirty="0" smtClean="0">
                <a:solidFill>
                  <a:schemeClr val="tx1"/>
                </a:solidFill>
              </a:rPr>
              <a:t>Develop </a:t>
            </a:r>
            <a:r>
              <a:rPr lang="en-US" dirty="0">
                <a:solidFill>
                  <a:schemeClr val="tx1"/>
                </a:solidFill>
              </a:rPr>
              <a:t>and evolve training material </a:t>
            </a:r>
            <a:endParaRPr lang="en-US" dirty="0" smtClean="0">
              <a:solidFill>
                <a:schemeClr val="tx1"/>
              </a:solidFill>
            </a:endParaRPr>
          </a:p>
          <a:p>
            <a:pPr marL="1169988" lvl="1" indent="-285750">
              <a:buFont typeface="Wingdings" charset="2"/>
              <a:buChar char="ü"/>
            </a:pPr>
            <a:endParaRPr lang="en-US" sz="1400" dirty="0">
              <a:solidFill>
                <a:schemeClr val="tx1"/>
              </a:solidFill>
            </a:endParaRPr>
          </a:p>
          <a:p>
            <a:pPr marL="0" indent="0">
              <a:buNone/>
            </a:pPr>
            <a:r>
              <a:rPr lang="en-US" sz="2000" b="1" dirty="0">
                <a:solidFill>
                  <a:schemeClr val="tx1"/>
                </a:solidFill>
              </a:rPr>
              <a:t>2017 </a:t>
            </a:r>
            <a:r>
              <a:rPr lang="en-US" sz="2000" b="1" u="sng" dirty="0">
                <a:solidFill>
                  <a:schemeClr val="tx1"/>
                </a:solidFill>
              </a:rPr>
              <a:t>Proposed WP Activities</a:t>
            </a:r>
            <a:endParaRPr lang="en-US" sz="2000" dirty="0">
              <a:solidFill>
                <a:schemeClr val="tx1"/>
              </a:solidFill>
            </a:endParaRPr>
          </a:p>
          <a:p>
            <a:r>
              <a:rPr lang="en-US" dirty="0" smtClean="0">
                <a:solidFill>
                  <a:schemeClr val="tx1"/>
                </a:solidFill>
              </a:rPr>
              <a:t>Propose </a:t>
            </a:r>
            <a:r>
              <a:rPr lang="en-US" dirty="0">
                <a:solidFill>
                  <a:schemeClr val="tx1"/>
                </a:solidFill>
              </a:rPr>
              <a:t>topics, learning outcomes, and opportunities for </a:t>
            </a:r>
            <a:r>
              <a:rPr lang="en-US" dirty="0" smtClean="0">
                <a:solidFill>
                  <a:schemeClr val="tx1"/>
                </a:solidFill>
              </a:rPr>
              <a:t>DMP training.</a:t>
            </a:r>
            <a:endParaRPr lang="en-US" dirty="0">
              <a:solidFill>
                <a:schemeClr val="tx1"/>
              </a:solidFill>
            </a:endParaRPr>
          </a:p>
          <a:p>
            <a:r>
              <a:rPr lang="en-US" dirty="0">
                <a:solidFill>
                  <a:schemeClr val="tx1"/>
                </a:solidFill>
              </a:rPr>
              <a:t>Identify additional flagships for demonstrating the DMP Implementation Guidelines (IG) and how existing flagships can implement DMPs.</a:t>
            </a:r>
          </a:p>
          <a:p>
            <a:r>
              <a:rPr lang="en-US" dirty="0">
                <a:solidFill>
                  <a:schemeClr val="tx1"/>
                </a:solidFill>
              </a:rPr>
              <a:t>Identify criteria &amp;</a:t>
            </a:r>
            <a:r>
              <a:rPr lang="en-US" dirty="0" smtClean="0">
                <a:solidFill>
                  <a:schemeClr val="tx1"/>
                </a:solidFill>
              </a:rPr>
              <a:t> </a:t>
            </a:r>
            <a:r>
              <a:rPr lang="en-US" dirty="0">
                <a:solidFill>
                  <a:schemeClr val="tx1"/>
                </a:solidFill>
              </a:rPr>
              <a:t>process for DMP branding of archives implementing DMP IG.</a:t>
            </a:r>
          </a:p>
          <a:p>
            <a:pPr marL="0" indent="0">
              <a:buNone/>
            </a:pPr>
            <a:endParaRPr lang="en-US" sz="1400" b="1" dirty="0" smtClean="0">
              <a:solidFill>
                <a:schemeClr val="tx1"/>
              </a:solidFill>
            </a:endParaRPr>
          </a:p>
          <a:p>
            <a:pPr marL="0" indent="0">
              <a:buNone/>
            </a:pPr>
            <a:r>
              <a:rPr lang="en-US" sz="2000" b="1" dirty="0" smtClean="0">
                <a:solidFill>
                  <a:schemeClr val="tx1"/>
                </a:solidFill>
              </a:rPr>
              <a:t>2017 </a:t>
            </a:r>
            <a:r>
              <a:rPr lang="en-US" sz="2000" b="1" u="sng" dirty="0">
                <a:solidFill>
                  <a:schemeClr val="tx1"/>
                </a:solidFill>
              </a:rPr>
              <a:t>Proposed WP Deliverables</a:t>
            </a:r>
            <a:endParaRPr lang="en-US" sz="2000" dirty="0">
              <a:solidFill>
                <a:schemeClr val="tx1"/>
              </a:solidFill>
            </a:endParaRPr>
          </a:p>
          <a:p>
            <a:r>
              <a:rPr lang="en-US" dirty="0" smtClean="0">
                <a:solidFill>
                  <a:schemeClr val="tx1"/>
                </a:solidFill>
              </a:rPr>
              <a:t>Update “DMP </a:t>
            </a:r>
            <a:r>
              <a:rPr lang="en-US" dirty="0">
                <a:solidFill>
                  <a:schemeClr val="tx1"/>
                </a:solidFill>
              </a:rPr>
              <a:t>Implementation Guidelines </a:t>
            </a:r>
            <a:r>
              <a:rPr lang="en-US" dirty="0" smtClean="0">
                <a:solidFill>
                  <a:schemeClr val="tx1"/>
                </a:solidFill>
              </a:rPr>
              <a:t>process document” to include </a:t>
            </a:r>
            <a:r>
              <a:rPr lang="en-US" dirty="0">
                <a:solidFill>
                  <a:schemeClr val="tx1"/>
                </a:solidFill>
              </a:rPr>
              <a:t>training and workshops for data providers, flagships, </a:t>
            </a:r>
            <a:r>
              <a:rPr lang="en-US" dirty="0" smtClean="0">
                <a:solidFill>
                  <a:schemeClr val="tx1"/>
                </a:solidFill>
              </a:rPr>
              <a:t>initiatives, community activities.</a:t>
            </a:r>
            <a:endParaRPr lang="en-US" dirty="0">
              <a:solidFill>
                <a:schemeClr val="tx1"/>
              </a:solidFill>
            </a:endParaRPr>
          </a:p>
          <a:p>
            <a:r>
              <a:rPr lang="en-US" dirty="0">
                <a:solidFill>
                  <a:schemeClr val="tx1"/>
                </a:solidFill>
              </a:rPr>
              <a:t>Interaction with GEO Data Providers on </a:t>
            </a:r>
            <a:r>
              <a:rPr lang="en-US" dirty="0" smtClean="0">
                <a:solidFill>
                  <a:schemeClr val="tx1"/>
                </a:solidFill>
              </a:rPr>
              <a:t>DMPs implementation (Florence)</a:t>
            </a:r>
            <a:endParaRPr lang="en-US" dirty="0">
              <a:solidFill>
                <a:schemeClr val="tx1"/>
              </a:solidFill>
            </a:endParaRPr>
          </a:p>
        </p:txBody>
      </p:sp>
    </p:spTree>
    <p:extLst>
      <p:ext uri="{BB962C8B-B14F-4D97-AF65-F5344CB8AC3E}">
        <p14:creationId xmlns:p14="http://schemas.microsoft.com/office/powerpoint/2010/main" val="977770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Rectangle 5"/>
          <p:cNvSpPr/>
          <p:nvPr/>
        </p:nvSpPr>
        <p:spPr>
          <a:xfrm>
            <a:off x="1245497" y="2830158"/>
            <a:ext cx="6445250" cy="1938992"/>
          </a:xfrm>
          <a:prstGeom prst="rect">
            <a:avLst/>
          </a:prstGeom>
        </p:spPr>
        <p:txBody>
          <a:bodyPr wrap="square">
            <a:spAutoFit/>
          </a:bodyPr>
          <a:lstStyle/>
          <a:p>
            <a:pPr algn="ctr"/>
            <a:r>
              <a:rPr lang="en-US" sz="4000" b="1" dirty="0" smtClean="0">
                <a:solidFill>
                  <a:srgbClr val="000000"/>
                </a:solidFill>
                <a:ea typeface="MS PGothic" pitchFamily="34" charset="-128"/>
              </a:rPr>
              <a:t>Purge Alert Procedure</a:t>
            </a:r>
          </a:p>
          <a:p>
            <a:pPr algn="ctr"/>
            <a:endParaRPr lang="en-US" sz="4000" b="1" dirty="0" smtClean="0">
              <a:solidFill>
                <a:srgbClr val="000000"/>
              </a:solidFill>
              <a:ea typeface="MS PGothic" pitchFamily="34" charset="-128"/>
            </a:endParaRPr>
          </a:p>
        </p:txBody>
      </p:sp>
    </p:spTree>
    <p:extLst>
      <p:ext uri="{BB962C8B-B14F-4D97-AF65-F5344CB8AC3E}">
        <p14:creationId xmlns:p14="http://schemas.microsoft.com/office/powerpoint/2010/main" val="3926634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42" y="1619339"/>
            <a:ext cx="8728821" cy="4739759"/>
          </a:xfrm>
        </p:spPr>
        <p:txBody>
          <a:bodyPr/>
          <a:lstStyle/>
          <a:p>
            <a:r>
              <a:rPr lang="en-US" sz="2400" dirty="0" smtClean="0">
                <a:solidFill>
                  <a:schemeClr val="tx1"/>
                </a:solidFill>
              </a:rPr>
              <a:t>Objective: </a:t>
            </a:r>
            <a:r>
              <a:rPr lang="en-US" sz="2400" b="0" dirty="0" smtClean="0">
                <a:solidFill>
                  <a:schemeClr val="tx1"/>
                </a:solidFill>
              </a:rPr>
              <a:t>preventing</a:t>
            </a:r>
            <a:r>
              <a:rPr lang="en-US" sz="2400" b="0" dirty="0">
                <a:solidFill>
                  <a:schemeClr val="tx1"/>
                </a:solidFill>
              </a:rPr>
              <a:t>, or at least minimizing, the loss of EO space data</a:t>
            </a:r>
            <a:r>
              <a:rPr lang="en-US" sz="2400" b="0" dirty="0" smtClean="0">
                <a:solidFill>
                  <a:schemeClr val="tx1"/>
                </a:solidFill>
              </a:rPr>
              <a:t>.</a:t>
            </a:r>
            <a:br>
              <a:rPr lang="en-US" sz="2400" b="0" dirty="0" smtClean="0">
                <a:solidFill>
                  <a:schemeClr val="tx1"/>
                </a:solidFill>
              </a:rPr>
            </a:br>
            <a:r>
              <a:rPr lang="en-US" sz="2400" b="0" dirty="0" smtClean="0">
                <a:solidFill>
                  <a:schemeClr val="tx1"/>
                </a:solidFill>
              </a:rPr>
              <a:t>	</a:t>
            </a:r>
            <a:r>
              <a:rPr lang="en-US" sz="1800" b="0" dirty="0" smtClean="0">
                <a:solidFill>
                  <a:schemeClr val="tx1"/>
                </a:solidFill>
                <a:hlinkClick r:id="rId2"/>
              </a:rPr>
              <a:t>http</a:t>
            </a:r>
            <a:r>
              <a:rPr lang="en-US" sz="1800" b="0" dirty="0">
                <a:solidFill>
                  <a:schemeClr val="tx1"/>
                </a:solidFill>
                <a:hlinkClick r:id="rId2"/>
              </a:rPr>
              <a:t>://ceos.org/ourwork/workinggroups/wgiss</a:t>
            </a:r>
            <a:r>
              <a:rPr lang="en-US" sz="1800" b="0" dirty="0" smtClean="0">
                <a:solidFill>
                  <a:schemeClr val="tx1"/>
                </a:solidFill>
                <a:hlinkClick r:id="rId2"/>
              </a:rPr>
              <a:t>/preservation</a:t>
            </a:r>
            <a:r>
              <a:rPr lang="en-US" sz="1800" b="0" dirty="0">
                <a:solidFill>
                  <a:schemeClr val="tx1"/>
                </a:solidFill>
                <a:hlinkClick r:id="rId2"/>
              </a:rPr>
              <a:t>/data</a:t>
            </a:r>
            <a:r>
              <a:rPr lang="en-US" sz="1800" b="0" dirty="0" smtClean="0">
                <a:solidFill>
                  <a:schemeClr val="tx1"/>
                </a:solidFill>
                <a:hlinkClick r:id="rId2"/>
              </a:rPr>
              <a:t>-</a:t>
            </a:r>
            <a:r>
              <a:rPr lang="en-US" sz="1800" b="0" dirty="0" smtClean="0">
                <a:solidFill>
                  <a:schemeClr val="tx1"/>
                </a:solidFill>
              </a:rPr>
              <a:t>	</a:t>
            </a:r>
            <a:r>
              <a:rPr lang="en-US" sz="1800" b="0" u="sng" dirty="0" smtClean="0">
                <a:solidFill>
                  <a:schemeClr val="tx1"/>
                </a:solidFill>
              </a:rPr>
              <a:t>purge</a:t>
            </a:r>
            <a:r>
              <a:rPr lang="en-US" sz="1800" b="0" u="sng" dirty="0">
                <a:solidFill>
                  <a:schemeClr val="tx1"/>
                </a:solidFill>
              </a:rPr>
              <a:t>-alert</a:t>
            </a:r>
            <a:r>
              <a:rPr lang="en-US" sz="1800" b="0" u="sng" dirty="0" smtClean="0">
                <a:solidFill>
                  <a:schemeClr val="tx1"/>
                </a:solidFill>
              </a:rPr>
              <a:t>/</a:t>
            </a:r>
            <a:r>
              <a:rPr lang="en-US" sz="1800" b="0" dirty="0" smtClean="0">
                <a:solidFill>
                  <a:schemeClr val="tx1"/>
                </a:solidFill>
              </a:rPr>
              <a:t/>
            </a:r>
            <a:br>
              <a:rPr lang="en-US" sz="1800" b="0" dirty="0" smtClean="0">
                <a:solidFill>
                  <a:schemeClr val="tx1"/>
                </a:solidFill>
              </a:rPr>
            </a:br>
            <a:r>
              <a:rPr lang="en-US" sz="2400" b="0" dirty="0" smtClean="0">
                <a:solidFill>
                  <a:schemeClr val="tx1"/>
                </a:solidFill>
              </a:rPr>
              <a:t/>
            </a:r>
            <a:br>
              <a:rPr lang="en-US" sz="2400" b="0" dirty="0" smtClean="0">
                <a:solidFill>
                  <a:schemeClr val="tx1"/>
                </a:solidFill>
              </a:rPr>
            </a:br>
            <a:r>
              <a:rPr lang="en-US" sz="2400" b="0" dirty="0" smtClean="0">
                <a:solidFill>
                  <a:schemeClr val="tx1"/>
                </a:solidFill>
              </a:rPr>
              <a:t> “</a:t>
            </a:r>
            <a:r>
              <a:rPr lang="en-US" sz="2400" i="1" u="sng" dirty="0">
                <a:solidFill>
                  <a:schemeClr val="tx1"/>
                </a:solidFill>
              </a:rPr>
              <a:t>USGS Landsat MSS &amp; TM Film</a:t>
            </a:r>
            <a:r>
              <a:rPr lang="en-US" sz="2400" b="0" dirty="0" smtClean="0">
                <a:solidFill>
                  <a:schemeClr val="tx1"/>
                </a:solidFill>
              </a:rPr>
              <a:t>” Purge </a:t>
            </a:r>
            <a:r>
              <a:rPr lang="en-US" sz="2400" b="0" dirty="0">
                <a:solidFill>
                  <a:schemeClr val="tx1"/>
                </a:solidFill>
              </a:rPr>
              <a:t>Alert </a:t>
            </a:r>
            <a:r>
              <a:rPr lang="en-US" sz="2400" b="0" dirty="0" smtClean="0">
                <a:solidFill>
                  <a:schemeClr val="tx1"/>
                </a:solidFill>
              </a:rPr>
              <a:t>published in December 2016 on </a:t>
            </a:r>
            <a:r>
              <a:rPr lang="en-US" sz="2400" b="0" dirty="0">
                <a:solidFill>
                  <a:schemeClr val="tx1"/>
                </a:solidFill>
              </a:rPr>
              <a:t>the CEOS web </a:t>
            </a:r>
            <a:r>
              <a:rPr lang="en-US" sz="2400" b="0" dirty="0" smtClean="0">
                <a:solidFill>
                  <a:schemeClr val="tx1"/>
                </a:solidFill>
              </a:rPr>
              <a:t>site		</a:t>
            </a:r>
            <a:r>
              <a:rPr lang="en-US" sz="2000" b="0" dirty="0" smtClean="0">
                <a:solidFill>
                  <a:schemeClr val="tx1"/>
                </a:solidFill>
                <a:hlinkClick r:id="rId3"/>
              </a:rPr>
              <a:t>http</a:t>
            </a:r>
            <a:r>
              <a:rPr lang="en-US" sz="2000" b="0" dirty="0">
                <a:solidFill>
                  <a:schemeClr val="tx1"/>
                </a:solidFill>
                <a:hlinkClick r:id="rId3"/>
              </a:rPr>
              <a:t>://ceos.org/ and </a:t>
            </a:r>
            <a:r>
              <a:rPr lang="en-US" sz="2000" b="0" dirty="0">
                <a:solidFill>
                  <a:schemeClr val="tx1"/>
                </a:solidFill>
                <a:hlinkClick r:id="rId4"/>
              </a:rPr>
              <a:t>http://ceos.org/ourwork</a:t>
            </a:r>
            <a:r>
              <a:rPr lang="en-US" sz="2000" b="0" dirty="0" smtClean="0">
                <a:solidFill>
                  <a:schemeClr val="tx1"/>
                </a:solidFill>
                <a:hlinkClick r:id="rId4"/>
              </a:rPr>
              <a:t>/</a:t>
            </a:r>
            <a:r>
              <a:rPr lang="en-US" sz="2000" b="0" dirty="0" smtClean="0">
                <a:solidFill>
                  <a:schemeClr val="tx1"/>
                </a:solidFill>
              </a:rPr>
              <a:t>	</a:t>
            </a:r>
            <a:r>
              <a:rPr lang="en-US" sz="2000" b="0" u="sng" dirty="0" err="1" smtClean="0">
                <a:solidFill>
                  <a:schemeClr val="tx1"/>
                </a:solidFill>
              </a:rPr>
              <a:t>workinggroups</a:t>
            </a:r>
            <a:r>
              <a:rPr lang="en-US" sz="2000" b="0" u="sng" dirty="0">
                <a:solidFill>
                  <a:schemeClr val="tx1"/>
                </a:solidFill>
              </a:rPr>
              <a:t>/wgiss/preservation/data-purge-alert</a:t>
            </a:r>
            <a:r>
              <a:rPr lang="en-US" sz="2000" b="0" u="sng" dirty="0" smtClean="0">
                <a:solidFill>
                  <a:schemeClr val="tx1"/>
                </a:solidFill>
              </a:rPr>
              <a:t>/</a:t>
            </a:r>
            <a:br>
              <a:rPr lang="en-US" sz="2000" b="0" u="sng" dirty="0" smtClean="0">
                <a:solidFill>
                  <a:schemeClr val="tx1"/>
                </a:solidFill>
              </a:rPr>
            </a:br>
            <a:r>
              <a:rPr lang="en-US" sz="2400" b="0" dirty="0">
                <a:solidFill>
                  <a:schemeClr val="tx1"/>
                </a:solidFill>
              </a:rPr>
              <a:t/>
            </a:r>
            <a:br>
              <a:rPr lang="en-US" sz="2400" b="0" dirty="0">
                <a:solidFill>
                  <a:schemeClr val="tx1"/>
                </a:solidFill>
              </a:rPr>
            </a:br>
            <a:r>
              <a:rPr lang="en-US" sz="2400" b="0" dirty="0" smtClean="0">
                <a:solidFill>
                  <a:schemeClr val="tx1"/>
                </a:solidFill>
              </a:rPr>
              <a:t/>
            </a:r>
            <a:br>
              <a:rPr lang="en-US" sz="2400" b="0" dirty="0" smtClean="0">
                <a:solidFill>
                  <a:schemeClr val="tx1"/>
                </a:solidFill>
              </a:rPr>
            </a:br>
            <a:r>
              <a:rPr lang="en-US" sz="2400" b="0" dirty="0" smtClean="0">
                <a:solidFill>
                  <a:schemeClr val="tx1"/>
                </a:solidFill>
              </a:rPr>
              <a:t>No expression </a:t>
            </a:r>
            <a:r>
              <a:rPr lang="en-US" sz="2400" b="0" dirty="0">
                <a:solidFill>
                  <a:schemeClr val="tx1"/>
                </a:solidFill>
              </a:rPr>
              <a:t>of interest </a:t>
            </a:r>
            <a:r>
              <a:rPr lang="en-US" sz="2400" b="0" dirty="0" smtClean="0">
                <a:solidFill>
                  <a:schemeClr val="tx1"/>
                </a:solidFill>
              </a:rPr>
              <a:t>received from CEOS agencies</a:t>
            </a:r>
            <a:r>
              <a:rPr lang="en-US" sz="2400" b="0" dirty="0">
                <a:solidFill>
                  <a:schemeClr val="tx1"/>
                </a:solidFill>
              </a:rPr>
              <a:t/>
            </a:r>
            <a:br>
              <a:rPr lang="en-US" sz="2400" b="0" dirty="0">
                <a:solidFill>
                  <a:schemeClr val="tx1"/>
                </a:solidFill>
              </a:rPr>
            </a:br>
            <a:r>
              <a:rPr lang="en-US" sz="2400" b="0" dirty="0" smtClean="0">
                <a:solidFill>
                  <a:schemeClr val="tx1"/>
                </a:solidFill>
              </a:rPr>
              <a:t>	</a:t>
            </a:r>
            <a:r>
              <a:rPr lang="en-US" sz="2400" b="0" dirty="0" smtClean="0">
                <a:solidFill>
                  <a:schemeClr val="tx1"/>
                </a:solidFill>
                <a:sym typeface="Wingdings"/>
              </a:rPr>
              <a:t> Feedback will be provided to USGS</a:t>
            </a:r>
            <a:endParaRPr lang="en-US" sz="2400" kern="1200" dirty="0">
              <a:solidFill>
                <a:schemeClr val="tx1"/>
              </a:solidFill>
              <a:latin typeface="Verdana" pitchFamily="34" charset="0"/>
              <a:ea typeface="MS PGothic" pitchFamily="34" charset="-128"/>
              <a:cs typeface="+mn-cs"/>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txBox="1">
            <a:spLocks/>
          </p:cNvSpPr>
          <p:nvPr/>
        </p:nvSpPr>
        <p:spPr bwMode="auto">
          <a:xfrm>
            <a:off x="424078" y="318617"/>
            <a:ext cx="610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a:lstStyle>
          <a:p>
            <a:r>
              <a:rPr lang="en-US" sz="2800" dirty="0" smtClean="0"/>
              <a:t>Data Purge Alert Procedure</a:t>
            </a:r>
            <a:endParaRPr lang="en-US" sz="2800" dirty="0"/>
          </a:p>
        </p:txBody>
      </p:sp>
    </p:spTree>
    <p:extLst>
      <p:ext uri="{BB962C8B-B14F-4D97-AF65-F5344CB8AC3E}">
        <p14:creationId xmlns:p14="http://schemas.microsoft.com/office/powerpoint/2010/main" val="1327847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Rectangle 5"/>
          <p:cNvSpPr/>
          <p:nvPr/>
        </p:nvSpPr>
        <p:spPr>
          <a:xfrm>
            <a:off x="1333085" y="2779985"/>
            <a:ext cx="6445250" cy="1323439"/>
          </a:xfrm>
          <a:prstGeom prst="rect">
            <a:avLst/>
          </a:prstGeom>
        </p:spPr>
        <p:txBody>
          <a:bodyPr wrap="square">
            <a:spAutoFit/>
          </a:bodyPr>
          <a:lstStyle/>
          <a:p>
            <a:pPr algn="ctr"/>
            <a:r>
              <a:rPr lang="en-US" sz="4000" b="1" dirty="0">
                <a:solidFill>
                  <a:srgbClr val="000000"/>
                </a:solidFill>
                <a:ea typeface="MS PGothic" pitchFamily="34" charset="-128"/>
              </a:rPr>
              <a:t>Data Stewardship Related Conferences</a:t>
            </a:r>
          </a:p>
        </p:txBody>
      </p:sp>
    </p:spTree>
    <p:extLst>
      <p:ext uri="{BB962C8B-B14F-4D97-AF65-F5344CB8AC3E}">
        <p14:creationId xmlns:p14="http://schemas.microsoft.com/office/powerpoint/2010/main" val="383617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10" y="302131"/>
            <a:ext cx="7386320" cy="584776"/>
          </a:xfrm>
          <a:noFill/>
          <a:ln>
            <a:noFill/>
          </a:ln>
        </p:spPr>
        <p:txBody>
          <a:bodyPr vert="horz" wrap="square" lIns="91440" tIns="45720" rIns="91440" bIns="45720" numCol="1" anchor="ctr" anchorCtr="0" compatLnSpc="1">
            <a:prstTxWarp prst="textNoShape">
              <a:avLst/>
            </a:prstTxWarp>
            <a:spAutoFit/>
          </a:bodyPr>
          <a:lstStyle/>
          <a:p>
            <a:r>
              <a:rPr lang="en-US" sz="3200" kern="1200" dirty="0" smtClean="0">
                <a:latin typeface="Calibri"/>
                <a:ea typeface="ＭＳ Ｐゴシック" charset="0"/>
                <a:cs typeface="Calibri"/>
              </a:rPr>
              <a:t>BIG DATA from Space (</a:t>
            </a:r>
            <a:r>
              <a:rPr lang="en-US" sz="3200" kern="1200" dirty="0" err="1" smtClean="0">
                <a:latin typeface="Calibri"/>
                <a:ea typeface="ＭＳ Ｐゴシック" charset="0"/>
                <a:cs typeface="Calibri"/>
              </a:rPr>
              <a:t>BiDS</a:t>
            </a:r>
            <a:r>
              <a:rPr lang="en-US" sz="3200" kern="1200" dirty="0" smtClean="0">
                <a:latin typeface="Calibri"/>
                <a:ea typeface="ＭＳ Ｐゴシック" charset="0"/>
                <a:cs typeface="Calibri"/>
              </a:rPr>
              <a:t>)</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155380" y="1287341"/>
            <a:ext cx="3898952" cy="2582424"/>
          </a:xfrm>
          <a:prstGeom prst="rect">
            <a:avLst/>
          </a:prstGeom>
        </p:spPr>
      </p:pic>
      <p:sp>
        <p:nvSpPr>
          <p:cNvPr id="5" name="Rectangle 4"/>
          <p:cNvSpPr/>
          <p:nvPr/>
        </p:nvSpPr>
        <p:spPr>
          <a:xfrm>
            <a:off x="305966" y="5104384"/>
            <a:ext cx="8597358" cy="1625060"/>
          </a:xfrm>
          <a:prstGeom prst="rect">
            <a:avLst/>
          </a:prstGeom>
        </p:spPr>
        <p:txBody>
          <a:bodyPr wrap="square">
            <a:spAutoFit/>
          </a:bodyPr>
          <a:lstStyle/>
          <a:p>
            <a:pPr>
              <a:lnSpc>
                <a:spcPct val="140000"/>
              </a:lnSpc>
            </a:pPr>
            <a:r>
              <a:rPr lang="en-GB" b="1" dirty="0" smtClean="0"/>
              <a:t>Special session </a:t>
            </a:r>
            <a:r>
              <a:rPr lang="en-GB" b="1" dirty="0"/>
              <a:t>on D</a:t>
            </a:r>
            <a:r>
              <a:rPr lang="en-GB" b="1" dirty="0" smtClean="0"/>
              <a:t>ata Preservation </a:t>
            </a:r>
            <a:r>
              <a:rPr lang="en-GB" b="1" dirty="0"/>
              <a:t>and </a:t>
            </a:r>
            <a:r>
              <a:rPr lang="en-GB" b="1" dirty="0" smtClean="0"/>
              <a:t>Valorisation:</a:t>
            </a:r>
          </a:p>
          <a:p>
            <a:pPr marL="285750" lvl="1" indent="-285750">
              <a:lnSpc>
                <a:spcPct val="140000"/>
              </a:lnSpc>
              <a:buFont typeface="Arial"/>
              <a:buChar char="•"/>
            </a:pPr>
            <a:r>
              <a:rPr lang="en-US" dirty="0"/>
              <a:t>Need to submit 10-12 abstracts and papers. Due Date: 31 July </a:t>
            </a:r>
            <a:r>
              <a:rPr lang="en-US" dirty="0" smtClean="0"/>
              <a:t>2017</a:t>
            </a:r>
          </a:p>
          <a:p>
            <a:pPr marL="285750" lvl="1" indent="-285750">
              <a:lnSpc>
                <a:spcPct val="140000"/>
              </a:lnSpc>
              <a:buFont typeface="Arial"/>
              <a:buChar char="•"/>
            </a:pPr>
            <a:r>
              <a:rPr lang="en-US" dirty="0" smtClean="0"/>
              <a:t>WGISS </a:t>
            </a:r>
            <a:r>
              <a:rPr lang="en-US" dirty="0"/>
              <a:t>members kindly invited to submit and participate</a:t>
            </a:r>
          </a:p>
          <a:p>
            <a:pPr>
              <a:lnSpc>
                <a:spcPct val="140000"/>
              </a:lnSpc>
            </a:pPr>
            <a:endParaRPr lang="en-GB" dirty="0"/>
          </a:p>
        </p:txBody>
      </p:sp>
      <p:sp>
        <p:nvSpPr>
          <p:cNvPr id="8" name="Rectangle 7"/>
          <p:cNvSpPr/>
          <p:nvPr/>
        </p:nvSpPr>
        <p:spPr>
          <a:xfrm>
            <a:off x="4108825" y="1317131"/>
            <a:ext cx="4930588" cy="3619453"/>
          </a:xfrm>
          <a:prstGeom prst="rect">
            <a:avLst/>
          </a:prstGeom>
        </p:spPr>
        <p:txBody>
          <a:bodyPr wrap="square">
            <a:spAutoFit/>
          </a:bodyPr>
          <a:lstStyle/>
          <a:p>
            <a:pPr algn="ctr"/>
            <a:r>
              <a:rPr lang="en-US" b="1" dirty="0"/>
              <a:t>2017 Conference on Big Data from Space (BiDS'17)</a:t>
            </a:r>
            <a:r>
              <a:rPr lang="en-US" dirty="0"/>
              <a:t> </a:t>
            </a:r>
            <a:br>
              <a:rPr lang="en-US" dirty="0"/>
            </a:br>
            <a:r>
              <a:rPr lang="en-US" dirty="0"/>
              <a:t>Research, Technology and Innovation</a:t>
            </a:r>
            <a:br>
              <a:rPr lang="en-US" dirty="0"/>
            </a:br>
            <a:r>
              <a:rPr lang="en-US" dirty="0"/>
              <a:t/>
            </a:r>
            <a:br>
              <a:rPr lang="en-US" dirty="0"/>
            </a:br>
            <a:r>
              <a:rPr lang="en-US" b="1" dirty="0"/>
              <a:t>28-30 November 2017</a:t>
            </a:r>
            <a:br>
              <a:rPr lang="en-US" b="1" dirty="0"/>
            </a:br>
            <a:r>
              <a:rPr lang="en-US" b="1" dirty="0"/>
              <a:t>Centre de </a:t>
            </a:r>
            <a:r>
              <a:rPr lang="en-US" b="1" dirty="0" err="1"/>
              <a:t>Congrès</a:t>
            </a:r>
            <a:r>
              <a:rPr lang="en-US" b="1" dirty="0"/>
              <a:t> Pierre </a:t>
            </a:r>
            <a:r>
              <a:rPr lang="en-US" b="1" dirty="0" err="1"/>
              <a:t>Baudis</a:t>
            </a:r>
            <a:r>
              <a:rPr lang="en-US" b="1" dirty="0"/>
              <a:t>, Toulouse, France</a:t>
            </a:r>
            <a:r>
              <a:rPr lang="en-US" dirty="0"/>
              <a:t> </a:t>
            </a:r>
            <a:br>
              <a:rPr lang="en-US" dirty="0"/>
            </a:br>
            <a:endParaRPr lang="en-US" dirty="0"/>
          </a:p>
          <a:p>
            <a:pPr algn="ctr"/>
            <a:r>
              <a:rPr lang="en-US" dirty="0"/>
              <a:t>Jointly </a:t>
            </a:r>
            <a:r>
              <a:rPr lang="en-US" dirty="0" err="1"/>
              <a:t>organised</a:t>
            </a:r>
            <a:r>
              <a:rPr lang="en-US" dirty="0"/>
              <a:t> by </a:t>
            </a:r>
            <a:r>
              <a:rPr lang="en-US" dirty="0">
                <a:hlinkClick r:id="rId3"/>
              </a:rPr>
              <a:t>ESA</a:t>
            </a:r>
            <a:r>
              <a:rPr lang="en-US" dirty="0"/>
              <a:t>, </a:t>
            </a:r>
            <a:r>
              <a:rPr lang="en-US" dirty="0">
                <a:hlinkClick r:id="rId4"/>
              </a:rPr>
              <a:t>SatCen</a:t>
            </a:r>
            <a:r>
              <a:rPr lang="en-US" dirty="0"/>
              <a:t>, </a:t>
            </a:r>
            <a:r>
              <a:rPr lang="en-US" dirty="0">
                <a:hlinkClick r:id="rId5"/>
              </a:rPr>
              <a:t>JRC</a:t>
            </a:r>
            <a:r>
              <a:rPr lang="en-US" dirty="0"/>
              <a:t/>
            </a:r>
            <a:br>
              <a:rPr lang="en-US" dirty="0"/>
            </a:br>
            <a:r>
              <a:rPr lang="en-US" dirty="0"/>
              <a:t>and hosted by </a:t>
            </a:r>
            <a:r>
              <a:rPr lang="en-US" dirty="0">
                <a:hlinkClick r:id="rId6"/>
              </a:rPr>
              <a:t>CNES</a:t>
            </a:r>
            <a:r>
              <a:rPr lang="en-US" dirty="0"/>
              <a:t> </a:t>
            </a:r>
          </a:p>
          <a:p>
            <a:pPr algn="ctr">
              <a:lnSpc>
                <a:spcPct val="140000"/>
              </a:lnSpc>
            </a:pPr>
            <a:endParaRPr lang="en-GB" dirty="0" smtClean="0">
              <a:solidFill>
                <a:srgbClr val="0000FF"/>
              </a:solidFill>
            </a:endParaRPr>
          </a:p>
          <a:p>
            <a:pPr algn="ctr">
              <a:lnSpc>
                <a:spcPct val="140000"/>
              </a:lnSpc>
            </a:pPr>
            <a:r>
              <a:rPr lang="en-GB" dirty="0" smtClean="0">
                <a:solidFill>
                  <a:srgbClr val="0000FF"/>
                </a:solidFill>
              </a:rPr>
              <a:t>http</a:t>
            </a:r>
            <a:r>
              <a:rPr lang="en-GB" dirty="0">
                <a:solidFill>
                  <a:srgbClr val="0000FF"/>
                </a:solidFill>
              </a:rPr>
              <a:t>://www.bigdatafromspace2017.org/</a:t>
            </a:r>
          </a:p>
        </p:txBody>
      </p:sp>
    </p:spTree>
    <p:extLst>
      <p:ext uri="{BB962C8B-B14F-4D97-AF65-F5344CB8AC3E}">
        <p14:creationId xmlns:p14="http://schemas.microsoft.com/office/powerpoint/2010/main" val="363838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6701</TotalTime>
  <Words>1337</Words>
  <Application>Microsoft Office PowerPoint</Application>
  <PresentationFormat>On-screen Show (4:3)</PresentationFormat>
  <Paragraphs>149</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ESA Presentation</vt:lpstr>
      <vt:lpstr>PowerPoint Presentation</vt:lpstr>
      <vt:lpstr>PowerPoint Presentation</vt:lpstr>
      <vt:lpstr>PowerPoint Presentation</vt:lpstr>
      <vt:lpstr>PowerPoint Presentation</vt:lpstr>
      <vt:lpstr>GEOSS EVOLVE Initiative:  WP3 - Data Management Principles</vt:lpstr>
      <vt:lpstr>PowerPoint Presentation</vt:lpstr>
      <vt:lpstr>Objective: preventing, or at least minimizing, the loss of EO space data.  http://ceos.org/ourwork/workinggroups/wgiss/preservation/data- purge-alert/   “USGS Landsat MSS &amp; TM Film” Purge Alert published in December 2016 on the CEOS web site  http://ceos.org/ and http://ceos.org/ourwork/ workinggroups/wgiss/preservation/data-purge-alert/   No expression of interest received from CEOS agencies   Feedback will be provided to USGS</vt:lpstr>
      <vt:lpstr>PowerPoint Presentation</vt:lpstr>
      <vt:lpstr>BIG DATA from Space (BiDS)</vt:lpstr>
      <vt:lpstr>PV 2017 Conference</vt:lpstr>
      <vt:lpstr>PowerPoint Presentation</vt:lpstr>
      <vt:lpstr>WGISS-42-15 </vt:lpstr>
      <vt:lpstr>WGISS-42-17 </vt:lpstr>
      <vt:lpstr>WGISS-42-16 </vt:lpstr>
      <vt:lpstr>Data Preservation and ISO Standard - Status</vt:lpstr>
      <vt:lpstr>Motivation</vt:lpstr>
      <vt:lpstr>Motivation</vt:lpstr>
      <vt:lpstr>Motivation</vt:lpstr>
      <vt:lpstr>Related Standards – in place</vt:lpstr>
      <vt:lpstr>Related Standard – Finalized and Circulated by ISO TC 211 for comment and vote</vt:lpstr>
      <vt:lpstr>New Work Item Proposal (NWIP) Status</vt:lpstr>
      <vt:lpstr>NWIP Voting Process</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Anne Kennerley</cp:lastModifiedBy>
  <cp:revision>1223</cp:revision>
  <cp:lastPrinted>2012-06-25T10:16:38Z</cp:lastPrinted>
  <dcterms:created xsi:type="dcterms:W3CDTF">2011-09-06T09:08:01Z</dcterms:created>
  <dcterms:modified xsi:type="dcterms:W3CDTF">2017-04-05T21:24:49Z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