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32"/>
  </p:notesMasterIdLst>
  <p:handoutMasterIdLst>
    <p:handoutMasterId r:id="rId33"/>
  </p:handoutMasterIdLst>
  <p:sldIdLst>
    <p:sldId id="256" r:id="rId2"/>
    <p:sldId id="536" r:id="rId3"/>
    <p:sldId id="537" r:id="rId4"/>
    <p:sldId id="538" r:id="rId5"/>
    <p:sldId id="556" r:id="rId6"/>
    <p:sldId id="539" r:id="rId7"/>
    <p:sldId id="541" r:id="rId8"/>
    <p:sldId id="542" r:id="rId9"/>
    <p:sldId id="543" r:id="rId10"/>
    <p:sldId id="544" r:id="rId11"/>
    <p:sldId id="545" r:id="rId12"/>
    <p:sldId id="546" r:id="rId13"/>
    <p:sldId id="557" r:id="rId14"/>
    <p:sldId id="550" r:id="rId15"/>
    <p:sldId id="551" r:id="rId16"/>
    <p:sldId id="552" r:id="rId17"/>
    <p:sldId id="553" r:id="rId18"/>
    <p:sldId id="554" r:id="rId19"/>
    <p:sldId id="555" r:id="rId20"/>
    <p:sldId id="500" r:id="rId21"/>
    <p:sldId id="517" r:id="rId22"/>
    <p:sldId id="518" r:id="rId23"/>
    <p:sldId id="506" r:id="rId24"/>
    <p:sldId id="509" r:id="rId25"/>
    <p:sldId id="507" r:id="rId26"/>
    <p:sldId id="510" r:id="rId27"/>
    <p:sldId id="511" r:id="rId28"/>
    <p:sldId id="508" r:id="rId29"/>
    <p:sldId id="516" r:id="rId30"/>
    <p:sldId id="534" r:id="rId31"/>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23" autoAdjust="0"/>
    <p:restoredTop sz="97390" autoAdjust="0"/>
  </p:normalViewPr>
  <p:slideViewPr>
    <p:cSldViewPr snapToGrid="0">
      <p:cViewPr>
        <p:scale>
          <a:sx n="100" d="100"/>
          <a:sy n="100" d="100"/>
        </p:scale>
        <p:origin x="-96" y="41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4/5/2017</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Capability Maturity Model Integration (CMMI) </a:t>
            </a:r>
            <a:r>
              <a:rPr lang="en-US" dirty="0" smtClean="0"/>
              <a:t>is a process improvement training and appraisal program and service administered and marketed by Carnegie Mellon University (CMU) and required by many </a:t>
            </a:r>
            <a:r>
              <a:rPr lang="en-US" dirty="0" err="1" smtClean="0"/>
              <a:t>DoD</a:t>
            </a:r>
            <a:r>
              <a:rPr lang="en-US" dirty="0" smtClean="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Climate Data Record Maturity Matrix (CDRMM):</a:t>
            </a:r>
            <a:r>
              <a:rPr lang="en-US" b="1" baseline="0" dirty="0" smtClean="0"/>
              <a:t> </a:t>
            </a:r>
            <a:r>
              <a:rPr lang="en-US" dirty="0" smtClean="0"/>
              <a:t>Bates and </a:t>
            </a:r>
            <a:r>
              <a:rPr lang="en-US" dirty="0" err="1" smtClean="0"/>
              <a:t>Privette</a:t>
            </a:r>
            <a:r>
              <a:rPr lang="en-US" dirty="0" smtClean="0"/>
              <a:t>, 2012</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TECHNOLOGY READINESS LEVELS (TRLs)</a:t>
            </a:r>
            <a:r>
              <a:rPr lang="en-US" dirty="0" smtClean="0"/>
              <a:t>:</a:t>
            </a:r>
            <a:r>
              <a:rPr lang="en-US" baseline="0" dirty="0" smtClean="0"/>
              <a:t> </a:t>
            </a:r>
            <a:r>
              <a:rPr lang="en-US" i="1" dirty="0" smtClean="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Scientific Readiness Levels (SRL)</a:t>
            </a:r>
            <a:r>
              <a:rPr lang="en-US" dirty="0" smtClean="0"/>
              <a:t>:</a:t>
            </a:r>
            <a:r>
              <a:rPr lang="en-US" baseline="0" dirty="0" smtClean="0"/>
              <a:t> </a:t>
            </a:r>
            <a:r>
              <a:rPr lang="en-US" dirty="0" smtClean="0"/>
              <a:t>FOR SPACE APPLICATIONS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a:t>
            </a:fld>
            <a:endParaRPr lang="en-US"/>
          </a:p>
        </p:txBody>
      </p:sp>
    </p:spTree>
    <p:extLst>
      <p:ext uri="{BB962C8B-B14F-4D97-AF65-F5344CB8AC3E}">
        <p14:creationId xmlns:p14="http://schemas.microsoft.com/office/powerpoint/2010/main" val="305897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Discoverability </a:t>
            </a:r>
            <a:endParaRPr lang="en-US" sz="1200" b="1" dirty="0" smtClean="0"/>
          </a:p>
          <a:p>
            <a:r>
              <a:rPr lang="en-US" sz="1200" dirty="0" smtClean="0"/>
              <a:t>DMP-1 Data and all associated metadata will be discoverable through catalogues and search engines, and data access and use conditions, including licenses, will be clearly indicated. </a:t>
            </a:r>
          </a:p>
          <a:p>
            <a:r>
              <a:rPr lang="en-US" b="1" dirty="0" smtClean="0"/>
              <a:t>Accessibility </a:t>
            </a:r>
            <a:endParaRPr lang="en-US" sz="1200" b="1" dirty="0" smtClean="0"/>
          </a:p>
          <a:p>
            <a:r>
              <a:rPr lang="en-US" sz="1200" dirty="0" smtClean="0"/>
              <a:t>DMP-2  Data will be accessible via online services, including, at minimum, direct download but preferably user-customizable services for visualization and computation. </a:t>
            </a:r>
          </a:p>
          <a:p>
            <a:r>
              <a:rPr lang="en-US" sz="1400" b="1" dirty="0" smtClean="0"/>
              <a:t>Usability </a:t>
            </a:r>
            <a:endParaRPr lang="en-US" b="1" dirty="0" smtClean="0"/>
          </a:p>
          <a:p>
            <a:r>
              <a:rPr lang="en-US" dirty="0" smtClean="0"/>
              <a:t>DMP-3  Data will be structured using encodings that are widely accepted in the target user community and aligned with organizational needs and observing methods, with preference given to non-</a:t>
            </a:r>
          </a:p>
          <a:p>
            <a:r>
              <a:rPr lang="en-US" dirty="0" smtClean="0"/>
              <a:t>            proprietary international standards. </a:t>
            </a:r>
          </a:p>
          <a:p>
            <a:r>
              <a:rPr lang="en-US" dirty="0" smtClean="0"/>
              <a:t>DMP-4  Data will be comprehensively documented, including all elements necessary to access, use, understand, and process, preferably via formal structured metadata based on international or community- approved standards. To the extent possible, data will also be described in peer-reviewed publications referenced in the metadata record. </a:t>
            </a:r>
          </a:p>
          <a:p>
            <a:r>
              <a:rPr lang="en-US" dirty="0" smtClean="0"/>
              <a:t>DMP-5  Data will include provenance metadata indicating the origin and processing history of raw observations and derived products, to </a:t>
            </a:r>
          </a:p>
          <a:p>
            <a:r>
              <a:rPr lang="en-US" dirty="0" smtClean="0"/>
              <a:t>            ensure full traceability of the product chain. </a:t>
            </a:r>
          </a:p>
          <a:p>
            <a:r>
              <a:rPr lang="en-US" dirty="0" smtClean="0"/>
              <a:t>DMP-6  Data will be quality-controlled and the results of quality control </a:t>
            </a:r>
          </a:p>
          <a:p>
            <a:r>
              <a:rPr lang="en-US" dirty="0" smtClean="0"/>
              <a:t>            shall be indicated in metadata; data made </a:t>
            </a:r>
          </a:p>
          <a:p>
            <a:r>
              <a:rPr lang="en-US" dirty="0" smtClean="0"/>
              <a:t>            available in advance of quality control will be </a:t>
            </a:r>
          </a:p>
          <a:p>
            <a:r>
              <a:rPr lang="en-US" dirty="0" smtClean="0"/>
              <a:t>            flagged in metadata as unchecked.</a:t>
            </a:r>
          </a:p>
          <a:p>
            <a:r>
              <a:rPr lang="en-US" b="1" dirty="0" smtClean="0"/>
              <a:t>Preservation</a:t>
            </a:r>
          </a:p>
          <a:p>
            <a:r>
              <a:rPr lang="en-US" sz="1200" dirty="0" smtClean="0"/>
              <a:t>DMP-7  Data will be protected from loss and preserved for </a:t>
            </a:r>
          </a:p>
          <a:p>
            <a:r>
              <a:rPr lang="en-US" sz="1200" dirty="0" smtClean="0"/>
              <a:t>            future use; preservation planning will be for the </a:t>
            </a:r>
          </a:p>
          <a:p>
            <a:r>
              <a:rPr lang="en-US" sz="1200" dirty="0" smtClean="0"/>
              <a:t>            long term and include guidelines for loss </a:t>
            </a:r>
          </a:p>
          <a:p>
            <a:r>
              <a:rPr lang="en-US" sz="1200" dirty="0" smtClean="0"/>
              <a:t>            prevention, retention schedules, and disposal or   </a:t>
            </a:r>
          </a:p>
          <a:p>
            <a:r>
              <a:rPr lang="en-US" sz="1200" dirty="0" smtClean="0"/>
              <a:t>            transfer procedures. </a:t>
            </a:r>
          </a:p>
          <a:p>
            <a:r>
              <a:rPr lang="en-US" sz="1200" dirty="0" smtClean="0"/>
              <a:t>DMP-8  Data and associated metadata held in data </a:t>
            </a:r>
          </a:p>
          <a:p>
            <a:r>
              <a:rPr lang="en-US" sz="1200" dirty="0" smtClean="0"/>
              <a:t>            management systems will be periodically </a:t>
            </a:r>
          </a:p>
          <a:p>
            <a:r>
              <a:rPr lang="en-US" sz="1200" dirty="0" smtClean="0"/>
              <a:t>            verified to ensure integrity, authenticity and </a:t>
            </a:r>
          </a:p>
          <a:p>
            <a:r>
              <a:rPr lang="en-US" sz="1200" dirty="0" smtClean="0"/>
              <a:t>            readability. </a:t>
            </a:r>
          </a:p>
          <a:p>
            <a:r>
              <a:rPr lang="en-US" b="1" dirty="0" smtClean="0"/>
              <a:t>Curation </a:t>
            </a:r>
            <a:endParaRPr lang="en-US" dirty="0" smtClean="0"/>
          </a:p>
          <a:p>
            <a:r>
              <a:rPr lang="en-US" dirty="0" smtClean="0"/>
              <a:t>DMP-9  Data will be managed to perform corrections </a:t>
            </a:r>
          </a:p>
          <a:p>
            <a:r>
              <a:rPr lang="en-US" dirty="0" smtClean="0"/>
              <a:t>            and updates in accordance with reviews, </a:t>
            </a:r>
          </a:p>
          <a:p>
            <a:r>
              <a:rPr lang="en-US" dirty="0" smtClean="0"/>
              <a:t>            and to enable reprocessing as appropriate; </a:t>
            </a:r>
          </a:p>
          <a:p>
            <a:r>
              <a:rPr lang="en-US" dirty="0" smtClean="0"/>
              <a:t>            where applicable this shall follow </a:t>
            </a:r>
          </a:p>
          <a:p>
            <a:r>
              <a:rPr lang="en-US" dirty="0" smtClean="0"/>
              <a:t>            established and agreed procedures. </a:t>
            </a:r>
          </a:p>
          <a:p>
            <a:r>
              <a:rPr lang="en-US" dirty="0" smtClean="0"/>
              <a:t>DMP-10 Data will be assigned appropriate </a:t>
            </a:r>
          </a:p>
          <a:p>
            <a:r>
              <a:rPr lang="en-US" dirty="0" smtClean="0"/>
              <a:t>            persistent, resolvable identifiers to enable </a:t>
            </a:r>
          </a:p>
          <a:p>
            <a:r>
              <a:rPr lang="en-US" dirty="0" smtClean="0"/>
              <a:t>            documents to cite the data on which they  </a:t>
            </a:r>
          </a:p>
          <a:p>
            <a:r>
              <a:rPr lang="en-US" dirty="0" smtClean="0"/>
              <a:t>            are based and to enable data providers to </a:t>
            </a:r>
          </a:p>
          <a:p>
            <a:r>
              <a:rPr lang="en-US" dirty="0" smtClean="0"/>
              <a:t>            receive acknowledgement of use of their data. </a:t>
            </a:r>
          </a:p>
          <a:p>
            <a:endParaRPr lang="en-US" dirty="0"/>
          </a:p>
        </p:txBody>
      </p:sp>
      <p:sp>
        <p:nvSpPr>
          <p:cNvPr id="4" name="Slide Number Placeholder 3"/>
          <p:cNvSpPr>
            <a:spLocks noGrp="1"/>
          </p:cNvSpPr>
          <p:nvPr>
            <p:ph type="sldNum" sz="quarter" idx="10"/>
          </p:nvPr>
        </p:nvSpPr>
        <p:spPr/>
        <p:txBody>
          <a:bodyPr/>
          <a:lstStyle/>
          <a:p>
            <a:pPr>
              <a:defRPr/>
            </a:pPr>
            <a:fld id="{959D0E99-F3B2-42B7-B39A-7AE70D48018F}" type="slidenum">
              <a:rPr lang="en-GB" smtClean="0"/>
              <a:pPr>
                <a:defRPr/>
              </a:pPr>
              <a:t>23</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24</a:t>
            </a:fld>
            <a:endParaRPr lang="en-US"/>
          </a:p>
        </p:txBody>
      </p:sp>
    </p:spTree>
    <p:extLst>
      <p:ext uri="{BB962C8B-B14F-4D97-AF65-F5344CB8AC3E}">
        <p14:creationId xmlns:p14="http://schemas.microsoft.com/office/powerpoint/2010/main" val="156123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25</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26</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27</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28</a:t>
            </a:fld>
            <a:endParaRPr lang="en-US"/>
          </a:p>
        </p:txBody>
      </p:sp>
    </p:spTree>
    <p:extLst>
      <p:ext uri="{BB962C8B-B14F-4D97-AF65-F5344CB8AC3E}">
        <p14:creationId xmlns:p14="http://schemas.microsoft.com/office/powerpoint/2010/main" val="378184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DMM model Editorial Board will recommend strategies for adapting and deploying a DMM model to the Earth and space sciences create guidance documents to assist in its implementation, and provide input on a pilot appraisal process. </a:t>
            </a:r>
          </a:p>
          <a:p>
            <a:endParaRPr lang="en-US" dirty="0" smtClean="0"/>
          </a:p>
          <a:p>
            <a:r>
              <a:rPr lang="en-US" dirty="0" smtClean="0"/>
              <a:t>The ASF SAR DAAC participates in ESIP to further its goals of supporting national and international Earth science research, field operations, and remote-sensing applications that benefit society. These goals complement ESIP’s focus on “the collection, stewardship and use of Earth science data, information, and knowledge that is responsive to societal needs.”</a:t>
            </a:r>
          </a:p>
          <a:p>
            <a:endParaRPr lang="en-US" dirty="0" smtClean="0"/>
          </a:p>
          <a:p>
            <a:r>
              <a:rPr lang="en-US" dirty="0" smtClean="0"/>
              <a:t>5.4 Future Work</a:t>
            </a:r>
          </a:p>
          <a:p>
            <a:r>
              <a:rPr lang="en-US" dirty="0" smtClean="0"/>
              <a:t>In the meantime, the ESIP Data Stewardship Committee continues to work towards advancing the state of the art in data stewardship through the establishment of a series of liaisons with other groups working in this area. For example, several of the Research Data Alliance (RDA) Working Groups and Interest Groups have members who act as liaisons between those RDA communities and ESIP. In addition, ESIP has members on the FORCE11 DCIG group, on CODATA groups, and on other groups that are conducting related activities.</a:t>
            </a:r>
          </a:p>
          <a:p>
            <a:endParaRPr lang="en-US" dirty="0" smtClean="0"/>
          </a:p>
          <a:p>
            <a:r>
              <a:rPr lang="en-US" dirty="0" smtClean="0"/>
              <a:t>ESIP teams also are contributing to the development of standards and best practices within the Earth science community. For example, we have started developing example data citation guidelines for reviewers, editors, and authors to help journals and scientific organizations that are considering updating their guidelines to include data related topics.</a:t>
            </a:r>
          </a:p>
          <a:p>
            <a:endParaRPr lang="en-US" dirty="0" smtClean="0"/>
          </a:p>
          <a:p>
            <a:r>
              <a:rPr lang="en-US" dirty="0" smtClean="0"/>
              <a:t>To characterize the state of preservation of Earth Science data, we are beginning to test the Data Stewardship Maturity Matrix, originally developed by </a:t>
            </a:r>
            <a:r>
              <a:rPr lang="en-US" dirty="0" err="1" smtClean="0"/>
              <a:t>Ge</a:t>
            </a:r>
            <a:r>
              <a:rPr lang="en-US" dirty="0" smtClean="0"/>
              <a:t> </a:t>
            </a:r>
            <a:r>
              <a:rPr lang="en-US" dirty="0" err="1" smtClean="0"/>
              <a:t>Peng</a:t>
            </a:r>
            <a:r>
              <a:rPr lang="en-US" dirty="0" smtClean="0"/>
              <a:t>, of NOAA [46], on data that are external to the NOAA environment. The hope is that the Matrix can be generalized enough to work for Earth Science data more broadly, so that the Matrix can be applied in a uniform fashion by data centers and other data-holding organizations to express the state of any particular data set within their care. In assessing such tools, resources that offer similar utility also will need to be considered.</a:t>
            </a:r>
          </a:p>
          <a:p>
            <a:endParaRPr lang="en-US" dirty="0" smtClean="0"/>
          </a:p>
          <a:p>
            <a:r>
              <a:rPr lang="en-US" dirty="0" smtClean="0"/>
              <a:t>ESIP community discussions are open to individuals and organizational representatives. Individuals may join discussions by perusing the ESIP wiki and attending any of the listed teleconferences or by adding their names to the posted mailing lists. Organizations are encouraged to join the ESIP Federation by completing a membership application. Organizational membership is free, subject to review of application and approval by the Federation Assembly.</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30</a:t>
            </a:fld>
            <a:endParaRPr lang="en-US"/>
          </a:p>
        </p:txBody>
      </p:sp>
    </p:spTree>
    <p:extLst>
      <p:ext uri="{BB962C8B-B14F-4D97-AF65-F5344CB8AC3E}">
        <p14:creationId xmlns:p14="http://schemas.microsoft.com/office/powerpoint/2010/main" val="388079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4</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Discoverability </a:t>
            </a:r>
            <a:endParaRPr lang="en-US" sz="1200" b="1" dirty="0" smtClean="0"/>
          </a:p>
          <a:p>
            <a:r>
              <a:rPr lang="en-US" sz="1200" dirty="0" smtClean="0"/>
              <a:t>DMP-1 Data and all associated metadata will be discoverable through catalogues and search engines, and data access and use conditions, including licenses, will be clearly indicated. </a:t>
            </a:r>
          </a:p>
          <a:p>
            <a:r>
              <a:rPr lang="en-US" b="1" dirty="0" smtClean="0"/>
              <a:t>Accessibility </a:t>
            </a:r>
            <a:endParaRPr lang="en-US" sz="1200" b="1" dirty="0" smtClean="0"/>
          </a:p>
          <a:p>
            <a:r>
              <a:rPr lang="en-US" sz="1200" dirty="0" smtClean="0"/>
              <a:t>DMP-2  Data will be accessible via online services, including, at minimum, direct download but preferably user-customizable services for visualization and computation. </a:t>
            </a:r>
          </a:p>
          <a:p>
            <a:r>
              <a:rPr lang="en-US" sz="1400" b="1" dirty="0" smtClean="0"/>
              <a:t>Usability </a:t>
            </a:r>
            <a:endParaRPr lang="en-US" b="1" dirty="0" smtClean="0"/>
          </a:p>
          <a:p>
            <a:r>
              <a:rPr lang="en-US" dirty="0" smtClean="0"/>
              <a:t>DMP-3  Data will be structured using encodings that are widely accepted in the target user community and aligned with organizational needs and observing methods, with preference given to non-</a:t>
            </a:r>
          </a:p>
          <a:p>
            <a:r>
              <a:rPr lang="en-US" dirty="0" smtClean="0"/>
              <a:t>            proprietary international standards. </a:t>
            </a:r>
          </a:p>
          <a:p>
            <a:r>
              <a:rPr lang="en-US" dirty="0" smtClean="0"/>
              <a:t>DMP-4  Data will be comprehensively documented, including all elements necessary to access, use, understand, and process, preferably via formal structured metadata based on international or community- approved standards. To the extent possible, data will also be described in peer-reviewed publications referenced in the metadata record. </a:t>
            </a:r>
          </a:p>
          <a:p>
            <a:r>
              <a:rPr lang="en-US" dirty="0" smtClean="0"/>
              <a:t>DMP-5  Data will include provenance metadata indicating the origin and processing history of raw observations and derived products, to </a:t>
            </a:r>
          </a:p>
          <a:p>
            <a:r>
              <a:rPr lang="en-US" dirty="0" smtClean="0"/>
              <a:t>            ensure full traceability of the product chain. </a:t>
            </a:r>
          </a:p>
          <a:p>
            <a:r>
              <a:rPr lang="en-US" dirty="0" smtClean="0"/>
              <a:t>DMP-6  Data will be quality-controlled and the results of quality control </a:t>
            </a:r>
          </a:p>
          <a:p>
            <a:r>
              <a:rPr lang="en-US" dirty="0" smtClean="0"/>
              <a:t>            shall be indicated in metadata; data made </a:t>
            </a:r>
          </a:p>
          <a:p>
            <a:r>
              <a:rPr lang="en-US" dirty="0" smtClean="0"/>
              <a:t>            available in advance of quality control will be </a:t>
            </a:r>
          </a:p>
          <a:p>
            <a:r>
              <a:rPr lang="en-US" dirty="0" smtClean="0"/>
              <a:t>            flagged in metadata as unchecked.</a:t>
            </a:r>
          </a:p>
          <a:p>
            <a:r>
              <a:rPr lang="en-US" b="1" dirty="0" smtClean="0"/>
              <a:t>Preservation</a:t>
            </a:r>
          </a:p>
          <a:p>
            <a:r>
              <a:rPr lang="en-US" sz="1200" dirty="0" smtClean="0"/>
              <a:t>DMP-7  Data will be protected from loss and preserved for </a:t>
            </a:r>
          </a:p>
          <a:p>
            <a:r>
              <a:rPr lang="en-US" sz="1200" dirty="0" smtClean="0"/>
              <a:t>            future use; preservation planning will be for the </a:t>
            </a:r>
          </a:p>
          <a:p>
            <a:r>
              <a:rPr lang="en-US" sz="1200" dirty="0" smtClean="0"/>
              <a:t>            long term and include guidelines for loss </a:t>
            </a:r>
          </a:p>
          <a:p>
            <a:r>
              <a:rPr lang="en-US" sz="1200" dirty="0" smtClean="0"/>
              <a:t>            prevention, retention schedules, and disposal or   </a:t>
            </a:r>
          </a:p>
          <a:p>
            <a:r>
              <a:rPr lang="en-US" sz="1200" dirty="0" smtClean="0"/>
              <a:t>            transfer procedures. </a:t>
            </a:r>
          </a:p>
          <a:p>
            <a:r>
              <a:rPr lang="en-US" sz="1200" dirty="0" smtClean="0"/>
              <a:t>DMP-8  Data and associated metadata held in data </a:t>
            </a:r>
          </a:p>
          <a:p>
            <a:r>
              <a:rPr lang="en-US" sz="1200" dirty="0" smtClean="0"/>
              <a:t>            management systems will be periodically </a:t>
            </a:r>
          </a:p>
          <a:p>
            <a:r>
              <a:rPr lang="en-US" sz="1200" dirty="0" smtClean="0"/>
              <a:t>            verified to ensure integrity, authenticity and </a:t>
            </a:r>
          </a:p>
          <a:p>
            <a:r>
              <a:rPr lang="en-US" sz="1200" dirty="0" smtClean="0"/>
              <a:t>            readability. </a:t>
            </a:r>
          </a:p>
          <a:p>
            <a:r>
              <a:rPr lang="en-US" b="1" dirty="0" smtClean="0"/>
              <a:t>Curation </a:t>
            </a:r>
            <a:endParaRPr lang="en-US" dirty="0" smtClean="0"/>
          </a:p>
          <a:p>
            <a:r>
              <a:rPr lang="en-US" dirty="0" smtClean="0"/>
              <a:t>DMP-9  Data will be managed to perform corrections </a:t>
            </a:r>
          </a:p>
          <a:p>
            <a:r>
              <a:rPr lang="en-US" dirty="0" smtClean="0"/>
              <a:t>            and updates in accordance with reviews, </a:t>
            </a:r>
          </a:p>
          <a:p>
            <a:r>
              <a:rPr lang="en-US" dirty="0" smtClean="0"/>
              <a:t>            and to enable reprocessing as appropriate; </a:t>
            </a:r>
          </a:p>
          <a:p>
            <a:r>
              <a:rPr lang="en-US" dirty="0" smtClean="0"/>
              <a:t>            where applicable this shall follow </a:t>
            </a:r>
          </a:p>
          <a:p>
            <a:r>
              <a:rPr lang="en-US" dirty="0" smtClean="0"/>
              <a:t>            established and agreed procedures. </a:t>
            </a:r>
          </a:p>
          <a:p>
            <a:r>
              <a:rPr lang="en-US" dirty="0" smtClean="0"/>
              <a:t>DMP-10 Data will be assigned appropriate </a:t>
            </a:r>
          </a:p>
          <a:p>
            <a:r>
              <a:rPr lang="en-US" dirty="0" smtClean="0"/>
              <a:t>            persistent, resolvable identifiers to enable </a:t>
            </a:r>
          </a:p>
          <a:p>
            <a:r>
              <a:rPr lang="en-US" dirty="0" smtClean="0"/>
              <a:t>            documents to cite the data on which they  </a:t>
            </a:r>
          </a:p>
          <a:p>
            <a:r>
              <a:rPr lang="en-US" dirty="0" smtClean="0"/>
              <a:t>            are based and to enable data providers to </a:t>
            </a:r>
          </a:p>
          <a:p>
            <a:r>
              <a:rPr lang="en-US" dirty="0" smtClean="0"/>
              <a:t>            receive acknowledgement of use of their data. </a:t>
            </a:r>
          </a:p>
          <a:p>
            <a:endParaRPr lang="en-US" dirty="0"/>
          </a:p>
        </p:txBody>
      </p:sp>
      <p:sp>
        <p:nvSpPr>
          <p:cNvPr id="4" name="Slide Number Placeholder 3"/>
          <p:cNvSpPr>
            <a:spLocks noGrp="1"/>
          </p:cNvSpPr>
          <p:nvPr>
            <p:ph type="sldNum" sz="quarter" idx="10"/>
          </p:nvPr>
        </p:nvSpPr>
        <p:spPr/>
        <p:txBody>
          <a:bodyPr/>
          <a:lstStyle/>
          <a:p>
            <a:pPr>
              <a:defRPr/>
            </a:pPr>
            <a:fld id="{959D0E99-F3B2-42B7-B39A-7AE70D48018F}" type="slidenum">
              <a:rPr lang="en-GB" smtClean="0"/>
              <a:pPr>
                <a:defRPr/>
              </a:pPr>
              <a:t>5</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8</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9</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10</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11</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sto</a:t>
            </a:r>
            <a:r>
              <a:rPr lang="en-US" dirty="0" smtClean="0"/>
              <a:t> </a:t>
            </a:r>
            <a:r>
              <a:rPr lang="en-US" dirty="0" err="1" smtClean="0"/>
              <a:t>terminando</a:t>
            </a:r>
            <a:r>
              <a:rPr lang="en-US" dirty="0" smtClean="0"/>
              <a:t> con </a:t>
            </a:r>
            <a:r>
              <a:rPr lang="en-US" dirty="0" err="1" smtClean="0"/>
              <a:t>materiale</a:t>
            </a:r>
            <a:r>
              <a:rPr lang="en-US" dirty="0" smtClean="0"/>
              <a:t> </a:t>
            </a:r>
            <a:r>
              <a:rPr lang="en-US" dirty="0" err="1" smtClean="0"/>
              <a:t>che</a:t>
            </a:r>
            <a:r>
              <a:rPr lang="en-US" dirty="0" smtClean="0"/>
              <a:t> </a:t>
            </a:r>
            <a:r>
              <a:rPr lang="en-US" dirty="0" err="1" smtClean="0"/>
              <a:t>avevo</a:t>
            </a:r>
            <a:r>
              <a:rPr lang="en-US" dirty="0" smtClean="0"/>
              <a:t> in </a:t>
            </a:r>
            <a:r>
              <a:rPr lang="en-US" dirty="0" err="1" smtClean="0"/>
              <a:t>ufficio</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13</a:t>
            </a:fld>
            <a:endParaRPr lang="en-US"/>
          </a:p>
        </p:txBody>
      </p:sp>
    </p:spTree>
    <p:extLst>
      <p:ext uri="{BB962C8B-B14F-4D97-AF65-F5344CB8AC3E}">
        <p14:creationId xmlns:p14="http://schemas.microsoft.com/office/powerpoint/2010/main" val="188479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17</a:t>
            </a:fld>
            <a:endParaRPr lang="en-US"/>
          </a:p>
        </p:txBody>
      </p:sp>
    </p:spTree>
    <p:extLst>
      <p:ext uri="{BB962C8B-B14F-4D97-AF65-F5344CB8AC3E}">
        <p14:creationId xmlns:p14="http://schemas.microsoft.com/office/powerpoint/2010/main" val="3345356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hare.net/gepeng86/scientific-data-stewardship-maturity-matrix" TargetMode="External"/><Relationship Id="rId2" Type="http://schemas.openxmlformats.org/officeDocument/2006/relationships/hyperlink" Target="http://tinyurl.com/DSMMtemplate" TargetMode="External"/><Relationship Id="rId1" Type="http://schemas.openxmlformats.org/officeDocument/2006/relationships/slideLayout" Target="../slideLayouts/slideLayout2.xml"/><Relationship Id="rId4" Type="http://schemas.openxmlformats.org/officeDocument/2006/relationships/hyperlink" Target="https://www.jstage.jst.go.jp/article/dsj/13/0/13_14-049/_articl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dirty="0" smtClean="0"/>
              <a:t>ESA UNCLASSIFIED – For Official Use</a:t>
            </a:r>
          </a:p>
        </p:txBody>
      </p:sp>
      <p:sp>
        <p:nvSpPr>
          <p:cNvPr id="8" name="Rectangle 7"/>
          <p:cNvSpPr>
            <a:spLocks noGrp="1" noChangeArrowheads="1"/>
          </p:cNvSpPr>
          <p:nvPr/>
        </p:nvSpPr>
        <p:spPr bwMode="auto">
          <a:xfrm>
            <a:off x="301218" y="2417961"/>
            <a:ext cx="8640762" cy="296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a:t>
            </a:r>
            <a:r>
              <a:rPr lang="en-GB" altLang="en-US" sz="2400" b="1" dirty="0" smtClean="0"/>
              <a:t>43 </a:t>
            </a:r>
            <a:r>
              <a:rPr lang="en-GB" altLang="en-US" sz="2400" b="1" dirty="0"/>
              <a:t>Meeting</a:t>
            </a:r>
          </a:p>
          <a:p>
            <a:pPr eaLnBrk="1" hangingPunct="1">
              <a:lnSpc>
                <a:spcPct val="80000"/>
              </a:lnSpc>
            </a:pPr>
            <a:endParaRPr lang="en-US" sz="2400" b="1" dirty="0" smtClean="0">
              <a:latin typeface="Verdana" charset="0"/>
              <a:ea typeface="MS PGothic" charset="0"/>
            </a:endParaRPr>
          </a:p>
          <a:p>
            <a:pPr eaLnBrk="1" hangingPunct="1">
              <a:lnSpc>
                <a:spcPct val="80000"/>
              </a:lnSpc>
            </a:pPr>
            <a:r>
              <a:rPr lang="en-US" sz="2400" b="1" dirty="0">
                <a:latin typeface="Verdana" charset="0"/>
                <a:ea typeface="MS PGothic" charset="0"/>
              </a:rPr>
              <a:t>DMP IG as a Maturity Matrix   </a:t>
            </a:r>
            <a:endParaRPr lang="en-US" sz="2000" b="1" dirty="0" smtClean="0">
              <a:latin typeface="Verdana" charset="0"/>
              <a:ea typeface="MS PGothic" charset="0"/>
            </a:endParaRPr>
          </a:p>
          <a:p>
            <a:pPr eaLnBrk="1" hangingPunct="1">
              <a:lnSpc>
                <a:spcPct val="80000"/>
              </a:lnSpc>
            </a:pPr>
            <a:endParaRPr lang="en-GB" altLang="en-US" sz="2000" b="1" dirty="0"/>
          </a:p>
          <a:p>
            <a:pPr algn="l" eaLnBrk="1" hangingPunct="1">
              <a:lnSpc>
                <a:spcPct val="80000"/>
              </a:lnSpc>
            </a:pPr>
            <a:r>
              <a:rPr lang="en-GB" sz="2400" dirty="0"/>
              <a:t>  </a:t>
            </a:r>
            <a:r>
              <a:rPr lang="en-GB" sz="2400" dirty="0" smtClean="0"/>
              <a:t>     </a:t>
            </a:r>
            <a:r>
              <a:rPr lang="en-GB" altLang="en-US" sz="2400" dirty="0" smtClean="0"/>
              <a:t>NASA</a:t>
            </a:r>
            <a:r>
              <a:rPr lang="en-GB" sz="2400" dirty="0"/>
              <a:t>, </a:t>
            </a:r>
            <a:r>
              <a:rPr lang="en-US" sz="2400" dirty="0"/>
              <a:t>Annapolis, MD, USA </a:t>
            </a:r>
            <a:r>
              <a:rPr lang="en-GB" sz="2400" dirty="0"/>
              <a:t>03–06 April, 2017</a:t>
            </a:r>
          </a:p>
          <a:p>
            <a:pPr eaLnBrk="1" hangingPunct="1">
              <a:lnSpc>
                <a:spcPct val="80000"/>
              </a:lnSpc>
            </a:pPr>
            <a:endParaRPr lang="en-GB" altLang="en-US" sz="2000" b="1" dirty="0"/>
          </a:p>
          <a:p>
            <a:pPr eaLnBrk="1" hangingPunct="1">
              <a:lnSpc>
                <a:spcPct val="80000"/>
              </a:lnSpc>
            </a:pPr>
            <a:endParaRPr lang="en-GB" altLang="en-US" sz="2000" b="1" dirty="0"/>
          </a:p>
          <a:p>
            <a:pPr eaLnBrk="1" hangingPunct="1">
              <a:lnSpc>
                <a:spcPct val="80000"/>
              </a:lnSpc>
            </a:pPr>
            <a:endParaRPr lang="en-GB" sz="24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DMP Maturity Matrix Assessment</a:t>
            </a:r>
            <a:endParaRPr lang="en-US" sz="3200" dirty="0">
              <a:latin typeface="Calibri"/>
              <a:cs typeface="Calibri"/>
            </a:endParaRPr>
          </a:p>
        </p:txBody>
      </p:sp>
      <p:pic>
        <p:nvPicPr>
          <p:cNvPr id="2" name="Picture 1"/>
          <p:cNvPicPr>
            <a:picLocks noChangeAspect="1"/>
          </p:cNvPicPr>
          <p:nvPr/>
        </p:nvPicPr>
        <p:blipFill>
          <a:blip r:embed="rId3"/>
          <a:stretch>
            <a:fillRect/>
          </a:stretch>
        </p:blipFill>
        <p:spPr>
          <a:xfrm>
            <a:off x="744120" y="1352008"/>
            <a:ext cx="7926334" cy="5505992"/>
          </a:xfrm>
          <a:prstGeom prst="rect">
            <a:avLst/>
          </a:prstGeom>
        </p:spPr>
      </p:pic>
    </p:spTree>
    <p:extLst>
      <p:ext uri="{BB962C8B-B14F-4D97-AF65-F5344CB8AC3E}">
        <p14:creationId xmlns:p14="http://schemas.microsoft.com/office/powerpoint/2010/main" val="31323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sz="2400" kern="1200" dirty="0" smtClean="0"/>
              <a:t>DMP Measurement Results </a:t>
            </a:r>
            <a:endParaRPr lang="en-US" sz="2400" kern="12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grpSp>
        <p:nvGrpSpPr>
          <p:cNvPr id="14" name="Group 13"/>
          <p:cNvGrpSpPr/>
          <p:nvPr/>
        </p:nvGrpSpPr>
        <p:grpSpPr>
          <a:xfrm>
            <a:off x="812800" y="1549400"/>
            <a:ext cx="8331200" cy="4584700"/>
            <a:chOff x="812800" y="1549400"/>
            <a:chExt cx="8331200" cy="4584700"/>
          </a:xfrm>
        </p:grpSpPr>
        <p:sp>
          <p:nvSpPr>
            <p:cNvPr id="5" name="Rectangle 4"/>
            <p:cNvSpPr/>
            <p:nvPr/>
          </p:nvSpPr>
          <p:spPr>
            <a:xfrm rot="16200000">
              <a:off x="-1066800" y="3441700"/>
              <a:ext cx="4546600" cy="7874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98450" y="2863850"/>
              <a:ext cx="3556000" cy="9525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704850" y="3397250"/>
              <a:ext cx="4546600" cy="8509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2044700" y="2921000"/>
              <a:ext cx="3543300" cy="8509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4406900" y="1409700"/>
              <a:ext cx="596900" cy="9271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6200000">
              <a:off x="3937000" y="2819400"/>
              <a:ext cx="3543300" cy="10541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4876800" y="2921000"/>
              <a:ext cx="3543300" cy="8509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5365750" y="3295650"/>
              <a:ext cx="4546600" cy="11303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6400800" y="3378200"/>
              <a:ext cx="4546600" cy="939800"/>
            </a:xfrm>
            <a:prstGeom prst="rect">
              <a:avLst/>
            </a:prstGeom>
            <a:solidFill>
              <a:schemeClr val="accent1">
                <a:lumMod val="40000"/>
                <a:lumOff val="6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88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48" y="345692"/>
            <a:ext cx="6105525" cy="427038"/>
          </a:xfrm>
        </p:spPr>
        <p:txBody>
          <a:bodyPr/>
          <a:lstStyle/>
          <a:p>
            <a:r>
              <a:rPr lang="en-US" dirty="0" smtClean="0"/>
              <a:t>WAY FORWARD</a:t>
            </a:r>
            <a:endParaRPr lang="en-US"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Rectangle 4"/>
          <p:cNvSpPr/>
          <p:nvPr/>
        </p:nvSpPr>
        <p:spPr>
          <a:xfrm>
            <a:off x="178372" y="2610683"/>
            <a:ext cx="8800528" cy="3970318"/>
          </a:xfrm>
          <a:prstGeom prst="rect">
            <a:avLst/>
          </a:prstGeom>
        </p:spPr>
        <p:txBody>
          <a:bodyPr wrap="square">
            <a:spAutoFit/>
          </a:bodyPr>
          <a:lstStyle/>
          <a:p>
            <a:r>
              <a:rPr lang="en-US" b="1" dirty="0" smtClean="0">
                <a:solidFill>
                  <a:srgbClr val="000000"/>
                </a:solidFill>
              </a:rPr>
              <a:t>Implemented Solutions</a:t>
            </a:r>
            <a:r>
              <a:rPr lang="en-US" dirty="0" smtClean="0">
                <a:solidFill>
                  <a:srgbClr val="000000"/>
                </a:solidFill>
              </a:rPr>
              <a:t>:</a:t>
            </a:r>
          </a:p>
          <a:p>
            <a:endParaRPr lang="en-US" dirty="0" smtClean="0">
              <a:solidFill>
                <a:srgbClr val="000000"/>
              </a:solidFill>
            </a:endParaRPr>
          </a:p>
          <a:p>
            <a:pPr marL="285750" indent="-285750">
              <a:buFont typeface="Arial"/>
              <a:buChar char="•"/>
            </a:pPr>
            <a:r>
              <a:rPr lang="en-US" dirty="0" smtClean="0">
                <a:solidFill>
                  <a:srgbClr val="000000"/>
                </a:solidFill>
              </a:rPr>
              <a:t>Substituting the Key components of the Maturity Matrix with the DMP IG </a:t>
            </a:r>
          </a:p>
          <a:p>
            <a:pPr marL="285750" indent="-285750">
              <a:buFont typeface="Arial"/>
              <a:buChar char="•"/>
            </a:pPr>
            <a:endParaRPr lang="en-US" dirty="0">
              <a:solidFill>
                <a:srgbClr val="000000"/>
              </a:solidFill>
            </a:endParaRPr>
          </a:p>
          <a:p>
            <a:pPr marL="285750" indent="-285750">
              <a:buFont typeface="Arial"/>
              <a:buChar char="•"/>
            </a:pPr>
            <a:endParaRPr lang="en-US" dirty="0" smtClean="0">
              <a:solidFill>
                <a:srgbClr val="000000"/>
              </a:solidFill>
            </a:endParaRPr>
          </a:p>
          <a:p>
            <a:endParaRPr lang="en-US" dirty="0">
              <a:solidFill>
                <a:srgbClr val="000000"/>
              </a:solidFill>
            </a:endParaRP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Normalizing the number of maturity levels reducing them to new 4 levels</a:t>
            </a:r>
          </a:p>
          <a:p>
            <a:pPr marL="285750" indent="-285750">
              <a:buFont typeface="Arial"/>
              <a:buChar char="•"/>
            </a:pPr>
            <a:r>
              <a:rPr lang="en-US" dirty="0" smtClean="0">
                <a:solidFill>
                  <a:srgbClr val="000000"/>
                </a:solidFill>
              </a:rPr>
              <a:t>Giving a weight to every components of the principles in order to give an incremental order for the implementation of the preservation and </a:t>
            </a:r>
            <a:r>
              <a:rPr lang="en-US" dirty="0" err="1" smtClean="0">
                <a:solidFill>
                  <a:srgbClr val="000000"/>
                </a:solidFill>
              </a:rPr>
              <a:t>curation</a:t>
            </a:r>
            <a:r>
              <a:rPr lang="en-US" dirty="0" smtClean="0">
                <a:solidFill>
                  <a:srgbClr val="000000"/>
                </a:solidFill>
              </a:rPr>
              <a:t> activities</a:t>
            </a:r>
          </a:p>
          <a:p>
            <a:pPr marL="285750" indent="-285750">
              <a:buFont typeface="Arial"/>
              <a:buChar char="•"/>
            </a:pPr>
            <a:endParaRPr lang="en-US" dirty="0" smtClean="0">
              <a:solidFill>
                <a:srgbClr val="000000"/>
              </a:solidFill>
            </a:endParaRPr>
          </a:p>
        </p:txBody>
      </p:sp>
      <p:sp>
        <p:nvSpPr>
          <p:cNvPr id="6" name="TextBox 5"/>
          <p:cNvSpPr txBox="1"/>
          <p:nvPr/>
        </p:nvSpPr>
        <p:spPr>
          <a:xfrm>
            <a:off x="373129" y="1308100"/>
            <a:ext cx="8592898" cy="923330"/>
          </a:xfrm>
          <a:prstGeom prst="rect">
            <a:avLst/>
          </a:prstGeom>
          <a:noFill/>
        </p:spPr>
        <p:txBody>
          <a:bodyPr wrap="square" rtlCol="0">
            <a:spAutoFit/>
          </a:bodyPr>
          <a:lstStyle/>
          <a:p>
            <a:r>
              <a:rPr lang="en-US" b="1" dirty="0" smtClean="0"/>
              <a:t>NEED</a:t>
            </a:r>
            <a:r>
              <a:rPr lang="en-US" dirty="0" smtClean="0"/>
              <a:t>:</a:t>
            </a:r>
          </a:p>
          <a:p>
            <a:r>
              <a:rPr lang="en-US" dirty="0" smtClean="0"/>
              <a:t>Create a Maturity Matrix with DMP IG simplifying</a:t>
            </a:r>
            <a:r>
              <a:rPr lang="en-US" sz="1050" dirty="0" smtClean="0"/>
              <a:t> </a:t>
            </a:r>
            <a:r>
              <a:rPr lang="en-US" dirty="0" smtClean="0"/>
              <a:t>the WGISS EO Data </a:t>
            </a:r>
            <a:r>
              <a:rPr lang="en-US" dirty="0"/>
              <a:t>Stewardship Maturity </a:t>
            </a:r>
            <a:r>
              <a:rPr lang="en-US" dirty="0" smtClean="0"/>
              <a:t>Matrix</a:t>
            </a:r>
            <a:endParaRPr lang="en-US" dirty="0"/>
          </a:p>
        </p:txBody>
      </p:sp>
      <p:sp>
        <p:nvSpPr>
          <p:cNvPr id="7" name="Down Arrow 6"/>
          <p:cNvSpPr/>
          <p:nvPr/>
        </p:nvSpPr>
        <p:spPr>
          <a:xfrm>
            <a:off x="3619500" y="2120900"/>
            <a:ext cx="1828800" cy="609600"/>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3526367"/>
            <a:ext cx="9144000" cy="417746"/>
          </a:xfrm>
          <a:prstGeom prst="rect">
            <a:avLst/>
          </a:prstGeom>
        </p:spPr>
      </p:pic>
      <p:pic>
        <p:nvPicPr>
          <p:cNvPr id="8" name="Picture 7"/>
          <p:cNvPicPr>
            <a:picLocks noChangeAspect="1"/>
          </p:cNvPicPr>
          <p:nvPr/>
        </p:nvPicPr>
        <p:blipFill>
          <a:blip r:embed="rId3"/>
          <a:stretch>
            <a:fillRect/>
          </a:stretch>
        </p:blipFill>
        <p:spPr>
          <a:xfrm>
            <a:off x="0" y="4063999"/>
            <a:ext cx="9144000" cy="605307"/>
          </a:xfrm>
          <a:prstGeom prst="rect">
            <a:avLst/>
          </a:prstGeom>
        </p:spPr>
      </p:pic>
    </p:spTree>
    <p:extLst>
      <p:ext uri="{BB962C8B-B14F-4D97-AF65-F5344CB8AC3E}">
        <p14:creationId xmlns:p14="http://schemas.microsoft.com/office/powerpoint/2010/main" val="95177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469900"/>
            <a:ext cx="6105525" cy="427038"/>
          </a:xfrm>
        </p:spPr>
        <p:txBody>
          <a:bodyPr/>
          <a:lstStyle/>
          <a:p>
            <a:r>
              <a:rPr lang="en-US" dirty="0" smtClean="0"/>
              <a:t>Preliminary Result</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 name="Picture 5"/>
          <p:cNvPicPr>
            <a:picLocks noChangeAspect="1"/>
          </p:cNvPicPr>
          <p:nvPr/>
        </p:nvPicPr>
        <p:blipFill>
          <a:blip r:embed="rId3"/>
          <a:stretch>
            <a:fillRect/>
          </a:stretch>
        </p:blipFill>
        <p:spPr>
          <a:xfrm>
            <a:off x="0" y="1435100"/>
            <a:ext cx="9144000" cy="4647828"/>
          </a:xfrm>
          <a:prstGeom prst="rect">
            <a:avLst/>
          </a:prstGeom>
          <a:ln>
            <a:solidFill>
              <a:schemeClr val="accent4">
                <a:lumMod val="50000"/>
                <a:lumOff val="50000"/>
              </a:schemeClr>
            </a:solidFill>
          </a:ln>
        </p:spPr>
      </p:pic>
    </p:spTree>
    <p:extLst>
      <p:ext uri="{BB962C8B-B14F-4D97-AF65-F5344CB8AC3E}">
        <p14:creationId xmlns:p14="http://schemas.microsoft.com/office/powerpoint/2010/main" val="2160292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831192" y="2962170"/>
            <a:ext cx="7525408" cy="1569660"/>
          </a:xfrm>
          <a:prstGeom prst="rect">
            <a:avLst/>
          </a:prstGeom>
          <a:noFill/>
        </p:spPr>
        <p:txBody>
          <a:bodyPr wrap="square" rtlCol="0">
            <a:spAutoFit/>
          </a:bodyPr>
          <a:lstStyle>
            <a:defPPr>
              <a:defRPr lang="en-GB"/>
            </a:defPPr>
            <a:lvl1pPr algn="ctr">
              <a:defRPr sz="2000" b="1"/>
            </a:lvl1pPr>
          </a:lstStyle>
          <a:p>
            <a:pPr lvl="1" algn="ctr"/>
            <a:r>
              <a:rPr lang="en-US" sz="2400" b="1" dirty="0">
                <a:solidFill>
                  <a:schemeClr val="bg2"/>
                </a:solidFill>
                <a:latin typeface="+mn-lt"/>
              </a:rPr>
              <a:t>Verify</a:t>
            </a:r>
            <a:r>
              <a:rPr lang="en-US" b="1" dirty="0"/>
              <a:t> </a:t>
            </a:r>
            <a:r>
              <a:rPr lang="en-US" sz="2400" b="1" dirty="0">
                <a:solidFill>
                  <a:schemeClr val="bg2"/>
                </a:solidFill>
                <a:latin typeface="+mn-lt"/>
              </a:rPr>
              <a:t>the </a:t>
            </a:r>
            <a:r>
              <a:rPr lang="en-US" sz="2400" b="1" dirty="0" smtClean="0">
                <a:solidFill>
                  <a:schemeClr val="bg2"/>
                </a:solidFill>
                <a:latin typeface="+mn-lt"/>
              </a:rPr>
              <a:t>WGISS Data </a:t>
            </a:r>
            <a:r>
              <a:rPr lang="en-US" sz="2400" b="1" dirty="0">
                <a:solidFill>
                  <a:schemeClr val="bg2"/>
                </a:solidFill>
                <a:latin typeface="+mn-lt"/>
              </a:rPr>
              <a:t>Preservation guidelines with </a:t>
            </a:r>
            <a:r>
              <a:rPr lang="en-US" sz="2400" b="1" dirty="0" smtClean="0">
                <a:solidFill>
                  <a:schemeClr val="bg2"/>
                </a:solidFill>
                <a:latin typeface="+mn-lt"/>
              </a:rPr>
              <a:t>respect to the WGISS EO Data Stewardship Maturity Matrix</a:t>
            </a:r>
          </a:p>
          <a:p>
            <a:pPr lvl="1" algn="ctr"/>
            <a:endParaRPr lang="en-US" sz="2400" b="1" dirty="0">
              <a:solidFill>
                <a:schemeClr val="bg2"/>
              </a:solidFill>
              <a:latin typeface="+mn-lt"/>
            </a:endParaRPr>
          </a:p>
        </p:txBody>
      </p:sp>
    </p:spTree>
    <p:extLst>
      <p:ext uri="{BB962C8B-B14F-4D97-AF65-F5344CB8AC3E}">
        <p14:creationId xmlns:p14="http://schemas.microsoft.com/office/powerpoint/2010/main" val="3116401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331"/>
            <a:ext cx="7950200" cy="769441"/>
          </a:xfrm>
        </p:spPr>
        <p:txBody>
          <a:bodyPr/>
          <a:lstStyle/>
          <a:p>
            <a:r>
              <a:rPr lang="en-US" dirty="0"/>
              <a:t>Mapping of the Preservation Guidelines </a:t>
            </a:r>
            <a:r>
              <a:rPr lang="en-US" dirty="0" smtClean="0"/>
              <a:t>vs. DMP</a:t>
            </a:r>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774700" y="1435100"/>
            <a:ext cx="7594600" cy="4673600"/>
          </a:xfrm>
          <a:prstGeom prst="rect">
            <a:avLst/>
          </a:prstGeom>
        </p:spPr>
      </p:pic>
    </p:spTree>
    <p:extLst>
      <p:ext uri="{BB962C8B-B14F-4D97-AF65-F5344CB8AC3E}">
        <p14:creationId xmlns:p14="http://schemas.microsoft.com/office/powerpoint/2010/main" val="1681846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54"/>
            <a:ext cx="7950200" cy="1107996"/>
          </a:xfrm>
        </p:spPr>
        <p:txBody>
          <a:bodyPr/>
          <a:lstStyle/>
          <a:p>
            <a:r>
              <a:rPr lang="en-US" dirty="0"/>
              <a:t>Mapping of the Preservation Guidelines </a:t>
            </a:r>
            <a:r>
              <a:rPr lang="en-US" dirty="0" smtClean="0"/>
              <a:t>vs. Stewardship Maturity Matrix</a:t>
            </a:r>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3238500" y="1270000"/>
            <a:ext cx="2133600" cy="1349269"/>
          </a:xfrm>
          <a:prstGeom prst="rect">
            <a:avLst/>
          </a:prstGeom>
        </p:spPr>
      </p:pic>
      <p:sp>
        <p:nvSpPr>
          <p:cNvPr id="6" name="TextBox 5"/>
          <p:cNvSpPr txBox="1"/>
          <p:nvPr/>
        </p:nvSpPr>
        <p:spPr>
          <a:xfrm>
            <a:off x="393700" y="2590800"/>
            <a:ext cx="8128000" cy="584776"/>
          </a:xfrm>
          <a:prstGeom prst="rect">
            <a:avLst/>
          </a:prstGeom>
          <a:noFill/>
        </p:spPr>
        <p:txBody>
          <a:bodyPr wrap="square" rtlCol="0">
            <a:spAutoFit/>
          </a:bodyPr>
          <a:lstStyle/>
          <a:p>
            <a:pPr algn="ctr"/>
            <a:r>
              <a:rPr lang="en-US" sz="1600" dirty="0" smtClean="0"/>
              <a:t>The Preservation Guidelines are already following a Maturity Matrix format thanks to the Adherence level. </a:t>
            </a:r>
            <a:endParaRPr lang="en-US" sz="1600" dirty="0"/>
          </a:p>
        </p:txBody>
      </p:sp>
      <p:pic>
        <p:nvPicPr>
          <p:cNvPr id="7" name="Picture 6"/>
          <p:cNvPicPr>
            <a:picLocks noChangeAspect="1"/>
          </p:cNvPicPr>
          <p:nvPr/>
        </p:nvPicPr>
        <p:blipFill>
          <a:blip r:embed="rId3"/>
          <a:stretch>
            <a:fillRect/>
          </a:stretch>
        </p:blipFill>
        <p:spPr>
          <a:xfrm>
            <a:off x="850900" y="3365500"/>
            <a:ext cx="7556500" cy="1905000"/>
          </a:xfrm>
          <a:prstGeom prst="rect">
            <a:avLst/>
          </a:prstGeom>
          <a:ln>
            <a:solidFill>
              <a:schemeClr val="tx1"/>
            </a:solidFill>
          </a:ln>
        </p:spPr>
      </p:pic>
      <p:sp>
        <p:nvSpPr>
          <p:cNvPr id="8" name="TextBox 7"/>
          <p:cNvSpPr txBox="1"/>
          <p:nvPr/>
        </p:nvSpPr>
        <p:spPr>
          <a:xfrm>
            <a:off x="1727200" y="5613400"/>
            <a:ext cx="6115589" cy="307777"/>
          </a:xfrm>
          <a:prstGeom prst="rect">
            <a:avLst/>
          </a:prstGeom>
          <a:noFill/>
        </p:spPr>
        <p:txBody>
          <a:bodyPr wrap="none" rtlCol="0">
            <a:spAutoFit/>
          </a:bodyPr>
          <a:lstStyle/>
          <a:p>
            <a:r>
              <a:rPr lang="en-US" sz="1400" dirty="0"/>
              <a:t>The guidelines have been classified into different levels of priority </a:t>
            </a:r>
          </a:p>
        </p:txBody>
      </p:sp>
    </p:spTree>
    <p:extLst>
      <p:ext uri="{BB962C8B-B14F-4D97-AF65-F5344CB8AC3E}">
        <p14:creationId xmlns:p14="http://schemas.microsoft.com/office/powerpoint/2010/main" val="273885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sz="2400" kern="1200" dirty="0" smtClean="0"/>
              <a:t>Preliminary Result</a:t>
            </a:r>
            <a:endParaRPr lang="en-US" sz="2400" kern="12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3"/>
          <a:stretch>
            <a:fillRect/>
          </a:stretch>
        </p:blipFill>
        <p:spPr>
          <a:xfrm>
            <a:off x="0" y="1158028"/>
            <a:ext cx="9144000" cy="4981433"/>
          </a:xfrm>
          <a:prstGeom prst="rect">
            <a:avLst/>
          </a:prstGeom>
        </p:spPr>
      </p:pic>
      <p:grpSp>
        <p:nvGrpSpPr>
          <p:cNvPr id="14" name="Group 13"/>
          <p:cNvGrpSpPr/>
          <p:nvPr/>
        </p:nvGrpSpPr>
        <p:grpSpPr>
          <a:xfrm>
            <a:off x="812800" y="1549400"/>
            <a:ext cx="8331200" cy="2501900"/>
            <a:chOff x="812800" y="1549400"/>
            <a:chExt cx="8331200" cy="2501900"/>
          </a:xfrm>
        </p:grpSpPr>
        <p:sp>
          <p:nvSpPr>
            <p:cNvPr id="5" name="Rectangle 4"/>
            <p:cNvSpPr/>
            <p:nvPr/>
          </p:nvSpPr>
          <p:spPr>
            <a:xfrm rot="16200000">
              <a:off x="-38100" y="2413000"/>
              <a:ext cx="2489200" cy="7874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1377950" y="1784350"/>
              <a:ext cx="1397000" cy="9525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2286000" y="1816100"/>
              <a:ext cx="1384300" cy="8509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a:off x="3536950" y="1428750"/>
              <a:ext cx="558800" cy="8509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4406900" y="1409700"/>
              <a:ext cx="596900" cy="9271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6200000">
              <a:off x="4483100" y="2273300"/>
              <a:ext cx="2451100" cy="10541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5969000" y="1828800"/>
              <a:ext cx="1358900" cy="8509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6200000">
              <a:off x="6985000" y="1676400"/>
              <a:ext cx="1308100" cy="11303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7448550" y="2330450"/>
              <a:ext cx="2451100" cy="939800"/>
            </a:xfrm>
            <a:prstGeom prst="rect">
              <a:avLst/>
            </a:prstGeom>
            <a:solidFill>
              <a:schemeClr val="accent1">
                <a:lumMod val="40000"/>
                <a:lumOff val="6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2000" y="2146300"/>
            <a:ext cx="8394700" cy="2984500"/>
            <a:chOff x="774700" y="2146300"/>
            <a:chExt cx="8394700" cy="2984500"/>
          </a:xfrm>
        </p:grpSpPr>
        <p:sp>
          <p:nvSpPr>
            <p:cNvPr id="16" name="Rectangle 15"/>
            <p:cNvSpPr/>
            <p:nvPr/>
          </p:nvSpPr>
          <p:spPr>
            <a:xfrm rot="16200000">
              <a:off x="609600" y="4178300"/>
              <a:ext cx="1117600" cy="7874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5400000">
              <a:off x="1517650" y="2965450"/>
              <a:ext cx="1104900" cy="9652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6200000">
              <a:off x="2457450" y="3041650"/>
              <a:ext cx="1066800" cy="8509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6200000">
              <a:off x="3441700" y="2095500"/>
              <a:ext cx="749300" cy="8509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200000">
              <a:off x="3784600" y="2628900"/>
              <a:ext cx="1841500" cy="9271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16200000">
              <a:off x="5175250" y="4044950"/>
              <a:ext cx="1092200" cy="10541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16200000">
              <a:off x="5524500" y="3568700"/>
              <a:ext cx="2247900" cy="8509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6200000">
              <a:off x="7073900" y="2908300"/>
              <a:ext cx="1130300" cy="11303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6200000">
              <a:off x="8153400" y="4102100"/>
              <a:ext cx="1092200" cy="939800"/>
            </a:xfrm>
            <a:prstGeom prst="rect">
              <a:avLst/>
            </a:prstGeom>
            <a:solidFill>
              <a:schemeClr val="accent1">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87400" y="2882900"/>
            <a:ext cx="7416800" cy="3251200"/>
            <a:chOff x="787400" y="2882900"/>
            <a:chExt cx="7416800" cy="3251200"/>
          </a:xfrm>
        </p:grpSpPr>
        <p:sp>
          <p:nvSpPr>
            <p:cNvPr id="27" name="Rectangle 26"/>
            <p:cNvSpPr/>
            <p:nvPr/>
          </p:nvSpPr>
          <p:spPr>
            <a:xfrm rot="16200000">
              <a:off x="673100" y="5232400"/>
              <a:ext cx="1016000" cy="7874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5400000">
              <a:off x="990600" y="4597400"/>
              <a:ext cx="2108200" cy="9652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6200000">
              <a:off x="1898650" y="4641850"/>
              <a:ext cx="2108200" cy="8509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6200000">
              <a:off x="3238500" y="3035300"/>
              <a:ext cx="1155700" cy="8509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4152900" y="4114800"/>
              <a:ext cx="1130300" cy="9271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226050" y="5086350"/>
              <a:ext cx="990600" cy="10541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7099300" y="3987800"/>
              <a:ext cx="1066800" cy="1143000"/>
            </a:xfrm>
            <a:prstGeom prst="rect">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40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754992" y="2733570"/>
            <a:ext cx="7525408" cy="584776"/>
          </a:xfrm>
          <a:prstGeom prst="rect">
            <a:avLst/>
          </a:prstGeom>
          <a:noFill/>
        </p:spPr>
        <p:txBody>
          <a:bodyPr wrap="square" rtlCol="0">
            <a:spAutoFit/>
          </a:bodyPr>
          <a:lstStyle>
            <a:defPPr>
              <a:defRPr lang="en-GB"/>
            </a:defPPr>
            <a:lvl1pPr algn="ctr">
              <a:defRPr sz="2000" b="1"/>
            </a:lvl1pPr>
          </a:lstStyle>
          <a:p>
            <a:pPr lvl="1" algn="ctr"/>
            <a:r>
              <a:rPr lang="en-US" sz="3200" b="1" dirty="0">
                <a:solidFill>
                  <a:schemeClr val="bg2"/>
                </a:solidFill>
                <a:latin typeface="+mn-lt"/>
              </a:rPr>
              <a:t>Discussion &amp; Next steps</a:t>
            </a:r>
          </a:p>
        </p:txBody>
      </p:sp>
    </p:spTree>
    <p:extLst>
      <p:ext uri="{BB962C8B-B14F-4D97-AF65-F5344CB8AC3E}">
        <p14:creationId xmlns:p14="http://schemas.microsoft.com/office/powerpoint/2010/main" val="3827199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48" y="345692"/>
            <a:ext cx="6105525" cy="427038"/>
          </a:xfrm>
        </p:spPr>
        <p:txBody>
          <a:bodyPr/>
          <a:lstStyle/>
          <a:p>
            <a:r>
              <a:rPr lang="en-US" dirty="0" smtClean="0"/>
              <a:t>DISCUSSION WAY FORWARD </a:t>
            </a:r>
            <a:endParaRPr lang="en-US"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Rectangle 4"/>
          <p:cNvSpPr/>
          <p:nvPr/>
        </p:nvSpPr>
        <p:spPr>
          <a:xfrm>
            <a:off x="254572" y="1483269"/>
            <a:ext cx="8660828" cy="4247317"/>
          </a:xfrm>
          <a:prstGeom prst="rect">
            <a:avLst/>
          </a:prstGeom>
        </p:spPr>
        <p:txBody>
          <a:bodyPr wrap="square">
            <a:spAutoFit/>
          </a:bodyPr>
          <a:lstStyle/>
          <a:p>
            <a:r>
              <a:rPr lang="en-US" b="1" dirty="0" smtClean="0">
                <a:solidFill>
                  <a:srgbClr val="000000"/>
                </a:solidFill>
              </a:rPr>
              <a:t>Next Steps:</a:t>
            </a:r>
          </a:p>
          <a:p>
            <a:endParaRPr lang="en-US" dirty="0" smtClean="0">
              <a:solidFill>
                <a:srgbClr val="000000"/>
              </a:solidFill>
            </a:endParaRPr>
          </a:p>
          <a:p>
            <a:pPr marL="285750" indent="-285750">
              <a:buFont typeface="Arial"/>
              <a:buChar char="•"/>
            </a:pPr>
            <a:r>
              <a:rPr lang="en-US" dirty="0" smtClean="0">
                <a:solidFill>
                  <a:srgbClr val="000000"/>
                </a:solidFill>
              </a:rPr>
              <a:t>Finalize the WGISS Maturity </a:t>
            </a:r>
            <a:r>
              <a:rPr lang="en-US" dirty="0">
                <a:solidFill>
                  <a:srgbClr val="000000"/>
                </a:solidFill>
              </a:rPr>
              <a:t>Matrix </a:t>
            </a:r>
            <a:r>
              <a:rPr lang="en-US" dirty="0" smtClean="0">
                <a:solidFill>
                  <a:srgbClr val="000000"/>
                </a:solidFill>
              </a:rPr>
              <a:t>using the DMP IG and circulate for comments </a:t>
            </a:r>
            <a:r>
              <a:rPr lang="en-US" dirty="0" smtClean="0">
                <a:solidFill>
                  <a:srgbClr val="000000"/>
                </a:solidFill>
                <a:sym typeface="Wingdings"/>
              </a:rPr>
              <a:t> </a:t>
            </a:r>
            <a:r>
              <a:rPr lang="en-US" b="1" dirty="0" smtClean="0">
                <a:solidFill>
                  <a:srgbClr val="000000"/>
                </a:solidFill>
                <a:sym typeface="Wingdings"/>
              </a:rPr>
              <a:t>Due Date: End of May</a:t>
            </a:r>
            <a:endParaRPr lang="en-US" b="1" dirty="0">
              <a:solidFill>
                <a:srgbClr val="000000"/>
              </a:solidFill>
            </a:endParaRPr>
          </a:p>
          <a:p>
            <a:endParaRPr lang="en-US" dirty="0">
              <a:solidFill>
                <a:srgbClr val="000000"/>
              </a:solidFill>
              <a:sym typeface="Wingdings"/>
            </a:endParaRPr>
          </a:p>
          <a:p>
            <a:pPr marL="285750" lvl="1" indent="-285750">
              <a:buFont typeface="Arial"/>
              <a:buChar char="•"/>
            </a:pPr>
            <a:r>
              <a:rPr lang="en-US" dirty="0">
                <a:solidFill>
                  <a:srgbClr val="000000"/>
                </a:solidFill>
                <a:sym typeface="Wingdings"/>
              </a:rPr>
              <a:t>Present </a:t>
            </a:r>
            <a:r>
              <a:rPr lang="en-US" dirty="0" smtClean="0">
                <a:solidFill>
                  <a:srgbClr val="000000"/>
                </a:solidFill>
                <a:sym typeface="Wingdings"/>
              </a:rPr>
              <a:t>the final results of the exercise for verification of </a:t>
            </a:r>
            <a:r>
              <a:rPr lang="en-US" dirty="0">
                <a:solidFill>
                  <a:srgbClr val="000000"/>
                </a:solidFill>
                <a:sym typeface="Wingdings"/>
              </a:rPr>
              <a:t>the </a:t>
            </a:r>
            <a:r>
              <a:rPr lang="en-US" dirty="0" smtClean="0">
                <a:solidFill>
                  <a:srgbClr val="000000"/>
                </a:solidFill>
                <a:sym typeface="Wingdings"/>
              </a:rPr>
              <a:t>WGISS Data </a:t>
            </a:r>
            <a:r>
              <a:rPr lang="en-US" dirty="0">
                <a:solidFill>
                  <a:srgbClr val="000000"/>
                </a:solidFill>
                <a:sym typeface="Wingdings"/>
              </a:rPr>
              <a:t>Preservation guidelines with Maturity </a:t>
            </a:r>
            <a:r>
              <a:rPr lang="en-US" dirty="0" smtClean="0">
                <a:solidFill>
                  <a:srgbClr val="000000"/>
                </a:solidFill>
                <a:sym typeface="Wingdings"/>
              </a:rPr>
              <a:t>Matrix </a:t>
            </a:r>
            <a:r>
              <a:rPr lang="en-US" dirty="0">
                <a:solidFill>
                  <a:srgbClr val="000000"/>
                </a:solidFill>
                <a:sym typeface="Wingdings"/>
              </a:rPr>
              <a:t> </a:t>
            </a:r>
            <a:r>
              <a:rPr lang="en-US" b="1" dirty="0">
                <a:solidFill>
                  <a:srgbClr val="000000"/>
                </a:solidFill>
                <a:sym typeface="Wingdings"/>
              </a:rPr>
              <a:t>Due Date: End of </a:t>
            </a:r>
            <a:r>
              <a:rPr lang="en-US" b="1" dirty="0" smtClean="0">
                <a:solidFill>
                  <a:srgbClr val="000000"/>
                </a:solidFill>
                <a:sym typeface="Wingdings"/>
              </a:rPr>
              <a:t>May</a:t>
            </a:r>
            <a:endParaRPr lang="en-US" dirty="0">
              <a:solidFill>
                <a:srgbClr val="000000"/>
              </a:solidFill>
              <a:sym typeface="Wingdings"/>
            </a:endParaRPr>
          </a:p>
          <a:p>
            <a:pPr marL="285750" lvl="1" indent="-285750">
              <a:buFont typeface="Arial"/>
              <a:buChar char="•"/>
            </a:pPr>
            <a:endParaRPr lang="en-US" dirty="0" smtClean="0">
              <a:solidFill>
                <a:srgbClr val="000000"/>
              </a:solidFill>
            </a:endParaRPr>
          </a:p>
          <a:p>
            <a:pPr marL="285750" lvl="1" indent="-285750">
              <a:buFont typeface="Arial"/>
              <a:buChar char="•"/>
            </a:pPr>
            <a:endParaRPr lang="en-US" dirty="0">
              <a:solidFill>
                <a:srgbClr val="000000"/>
              </a:solidFill>
            </a:endParaRPr>
          </a:p>
          <a:p>
            <a:pPr marL="0" lvl="1"/>
            <a:r>
              <a:rPr lang="en-US" b="1" dirty="0" smtClean="0">
                <a:solidFill>
                  <a:srgbClr val="000000"/>
                </a:solidFill>
              </a:rPr>
              <a:t>Possible Future </a:t>
            </a:r>
            <a:r>
              <a:rPr lang="en-US" b="1" dirty="0">
                <a:solidFill>
                  <a:srgbClr val="000000"/>
                </a:solidFill>
              </a:rPr>
              <a:t>A</a:t>
            </a:r>
            <a:r>
              <a:rPr lang="en-US" b="1" dirty="0" smtClean="0">
                <a:solidFill>
                  <a:srgbClr val="000000"/>
                </a:solidFill>
              </a:rPr>
              <a:t>ctivities:</a:t>
            </a:r>
          </a:p>
          <a:p>
            <a:pPr marL="0" lvl="1"/>
            <a:endParaRPr lang="en-US" b="1" dirty="0" smtClean="0">
              <a:solidFill>
                <a:srgbClr val="000000"/>
              </a:solidFill>
            </a:endParaRPr>
          </a:p>
          <a:p>
            <a:pPr marL="285750" lvl="1" indent="-285750">
              <a:buFont typeface="Wingdings" charset="2"/>
              <a:buChar char="ü"/>
            </a:pPr>
            <a:r>
              <a:rPr lang="en-US" dirty="0" smtClean="0">
                <a:solidFill>
                  <a:srgbClr val="000000"/>
                </a:solidFill>
              </a:rPr>
              <a:t>Improvement </a:t>
            </a:r>
            <a:r>
              <a:rPr lang="en-US" dirty="0">
                <a:solidFill>
                  <a:srgbClr val="000000"/>
                </a:solidFill>
              </a:rPr>
              <a:t>of the Data Management Principles using the </a:t>
            </a:r>
            <a:r>
              <a:rPr lang="en-US" dirty="0" smtClean="0">
                <a:solidFill>
                  <a:srgbClr val="000000"/>
                </a:solidFill>
              </a:rPr>
              <a:t>WGISS EO Data Stewardship Maturity </a:t>
            </a:r>
            <a:r>
              <a:rPr lang="en-US" dirty="0">
                <a:solidFill>
                  <a:srgbClr val="000000"/>
                </a:solidFill>
              </a:rPr>
              <a:t>Matrix.</a:t>
            </a:r>
            <a:endParaRPr lang="en-US" dirty="0">
              <a:solidFill>
                <a:srgbClr val="000000"/>
              </a:solidFill>
              <a:sym typeface="Wingdings"/>
            </a:endParaRPr>
          </a:p>
          <a:p>
            <a:pPr marL="0" lvl="1"/>
            <a:endParaRPr lang="en-US" dirty="0">
              <a:solidFill>
                <a:srgbClr val="000000"/>
              </a:solidFill>
            </a:endParaRPr>
          </a:p>
        </p:txBody>
      </p:sp>
    </p:spTree>
    <p:extLst>
      <p:ext uri="{BB962C8B-B14F-4D97-AF65-F5344CB8AC3E}">
        <p14:creationId xmlns:p14="http://schemas.microsoft.com/office/powerpoint/2010/main" val="4083018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2" y="1450409"/>
            <a:ext cx="8288078" cy="4318000"/>
          </a:xfrm>
        </p:spPr>
        <p:txBody>
          <a:bodyPr/>
          <a:lstStyle/>
          <a:p>
            <a:pPr>
              <a:buFont typeface="Arial"/>
              <a:buChar char="•"/>
            </a:pPr>
            <a:r>
              <a:rPr lang="en-US" sz="2000" dirty="0" smtClean="0">
                <a:solidFill>
                  <a:schemeClr val="tx1"/>
                </a:solidFill>
              </a:rPr>
              <a:t>WGISS EO Data Stewardship Maturity Matrix: </a:t>
            </a:r>
          </a:p>
          <a:p>
            <a:pPr lvl="1">
              <a:buFont typeface="Wingdings" charset="2"/>
              <a:buChar char="§"/>
            </a:pPr>
            <a:r>
              <a:rPr lang="en-US" sz="1800" dirty="0">
                <a:solidFill>
                  <a:schemeClr val="tx1"/>
                </a:solidFill>
              </a:rPr>
              <a:t>Create a </a:t>
            </a:r>
            <a:r>
              <a:rPr lang="en-US" sz="1800" dirty="0" smtClean="0">
                <a:solidFill>
                  <a:schemeClr val="tx1"/>
                </a:solidFill>
              </a:rPr>
              <a:t>Maturity </a:t>
            </a:r>
            <a:r>
              <a:rPr lang="en-US" sz="1800" dirty="0">
                <a:solidFill>
                  <a:schemeClr val="tx1"/>
                </a:solidFill>
              </a:rPr>
              <a:t>Matrix with DMP </a:t>
            </a:r>
            <a:r>
              <a:rPr lang="en-US" sz="1800" dirty="0" smtClean="0">
                <a:solidFill>
                  <a:schemeClr val="tx1"/>
                </a:solidFill>
              </a:rPr>
              <a:t>IG simplifying the WGISS EO Data Stewardship Maturity Matrix</a:t>
            </a:r>
          </a:p>
          <a:p>
            <a:pPr lvl="1">
              <a:buFont typeface="Wingdings" charset="2"/>
              <a:buChar char="§"/>
            </a:pPr>
            <a:r>
              <a:rPr lang="en-US" sz="1800" dirty="0" smtClean="0">
                <a:solidFill>
                  <a:schemeClr val="tx1"/>
                </a:solidFill>
              </a:rPr>
              <a:t>Verify </a:t>
            </a:r>
            <a:r>
              <a:rPr lang="en-US" sz="1800" dirty="0">
                <a:solidFill>
                  <a:schemeClr val="tx1"/>
                </a:solidFill>
              </a:rPr>
              <a:t>the WGISS Data Preservation Guidelines with respect to the WGISS EO Data Stewardship Maturity Matrix</a:t>
            </a:r>
          </a:p>
          <a:p>
            <a:pPr marL="808038" lvl="1" indent="0">
              <a:buNone/>
            </a:pPr>
            <a:endParaRPr lang="en-US" sz="2000" dirty="0">
              <a:solidFill>
                <a:schemeClr val="tx1"/>
              </a:solidFill>
            </a:endParaRPr>
          </a:p>
          <a:p>
            <a:pPr marL="0" indent="0">
              <a:buNone/>
            </a:pPr>
            <a:endParaRPr lang="en-US" sz="2000" dirty="0" smtClean="0">
              <a:solidFill>
                <a:schemeClr val="tx1"/>
              </a:solidFill>
            </a:endParaRPr>
          </a:p>
          <a:p>
            <a:pPr>
              <a:buFont typeface="Arial"/>
              <a:buChar char="•"/>
            </a:pPr>
            <a:r>
              <a:rPr lang="en-US" sz="2000" dirty="0" smtClean="0">
                <a:solidFill>
                  <a:schemeClr val="tx1"/>
                </a:solidFill>
              </a:rPr>
              <a:t>Discussion &amp; Next steps</a:t>
            </a:r>
            <a:endParaRPr lang="en-US" sz="2000" dirty="0">
              <a:solidFill>
                <a:schemeClr val="tx1"/>
              </a:solidFill>
            </a:endParaRPr>
          </a:p>
          <a:p>
            <a:endParaRPr lang="en-US" sz="2000"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itle 1"/>
          <p:cNvSpPr>
            <a:spLocks noGrp="1"/>
          </p:cNvSpPr>
          <p:nvPr>
            <p:ph type="title"/>
          </p:nvPr>
        </p:nvSpPr>
        <p:spPr>
          <a:xfrm>
            <a:off x="163643" y="309496"/>
            <a:ext cx="8812916" cy="430887"/>
          </a:xfrm>
          <a:noFill/>
          <a:ln>
            <a:noFill/>
          </a:ln>
        </p:spPr>
        <p:txBody>
          <a:bodyPr vert="horz" wrap="square" lIns="91440" tIns="45720" rIns="91440" bIns="45720" numCol="1" anchor="ctr" anchorCtr="0" compatLnSpc="1">
            <a:prstTxWarp prst="textNoShape">
              <a:avLst/>
            </a:prstTxWarp>
            <a:noAutofit/>
          </a:bodyPr>
          <a:lstStyle/>
          <a:p>
            <a:r>
              <a:rPr lang="en-US" sz="2400" kern="1200" dirty="0" smtClean="0"/>
              <a:t>Outline</a:t>
            </a:r>
            <a:endParaRPr lang="en-US" sz="2400" kern="1200" dirty="0"/>
          </a:p>
        </p:txBody>
      </p:sp>
      <p:pic>
        <p:nvPicPr>
          <p:cNvPr id="2" name="Picture 1"/>
          <p:cNvPicPr>
            <a:picLocks noChangeAspect="1"/>
          </p:cNvPicPr>
          <p:nvPr/>
        </p:nvPicPr>
        <p:blipFill>
          <a:blip r:embed="rId2"/>
          <a:stretch>
            <a:fillRect/>
          </a:stretch>
        </p:blipFill>
        <p:spPr>
          <a:xfrm>
            <a:off x="6112037" y="4451070"/>
            <a:ext cx="2193763" cy="1557111"/>
          </a:xfrm>
          <a:prstGeom prst="rect">
            <a:avLst/>
          </a:prstGeom>
        </p:spPr>
      </p:pic>
    </p:spTree>
    <p:extLst>
      <p:ext uri="{BB962C8B-B14F-4D97-AF65-F5344CB8AC3E}">
        <p14:creationId xmlns:p14="http://schemas.microsoft.com/office/powerpoint/2010/main" val="419196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Back-up</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82768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369" y="1827282"/>
            <a:ext cx="7485919" cy="2308324"/>
          </a:xfrm>
        </p:spPr>
        <p:txBody>
          <a:bodyPr/>
          <a:lstStyle/>
          <a:p>
            <a:pPr algn="ctr"/>
            <a:r>
              <a:rPr lang="en-US" sz="2400" dirty="0">
                <a:solidFill>
                  <a:schemeClr val="tx1"/>
                </a:solidFill>
              </a:rPr>
              <a:t>EO Data Stewardship Maturity Matrix </a:t>
            </a:r>
            <a:r>
              <a:rPr lang="en-US" sz="2400" dirty="0" smtClean="0">
                <a:solidFill>
                  <a:schemeClr val="tx1"/>
                </a:solidFill>
              </a:rPr>
              <a:t>utilization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versus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DMP </a:t>
            </a:r>
            <a:r>
              <a:rPr lang="en-US" sz="2400" dirty="0">
                <a:solidFill>
                  <a:schemeClr val="tx1"/>
                </a:solidFill>
              </a:rPr>
              <a:t>Implementation Guidelines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903707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86687"/>
            <a:ext cx="6105525" cy="1015663"/>
          </a:xfrm>
        </p:spPr>
        <p:txBody>
          <a:bodyPr/>
          <a:lstStyle/>
          <a:p>
            <a:r>
              <a:rPr lang="en-US" sz="2000" dirty="0"/>
              <a:t>EO Data Stewardship Maturity Matrix </a:t>
            </a:r>
            <a:br>
              <a:rPr lang="en-US" sz="2000" dirty="0"/>
            </a:br>
            <a:r>
              <a:rPr lang="en-US" sz="2000" dirty="0"/>
              <a:t>versus </a:t>
            </a:r>
            <a:br>
              <a:rPr lang="en-US" sz="2000" dirty="0"/>
            </a:br>
            <a:r>
              <a:rPr lang="en-US" sz="2000" dirty="0" smtClean="0"/>
              <a:t>DMP </a:t>
            </a:r>
            <a:r>
              <a:rPr lang="en-US" sz="2000" dirty="0"/>
              <a:t>Implementation Guidelines</a:t>
            </a:r>
            <a:endParaRPr lang="en-US" dirty="0"/>
          </a:p>
        </p:txBody>
      </p:sp>
      <p:sp>
        <p:nvSpPr>
          <p:cNvPr id="3" name="Content Placeholder 2"/>
          <p:cNvSpPr>
            <a:spLocks noGrp="1"/>
          </p:cNvSpPr>
          <p:nvPr>
            <p:ph idx="1"/>
          </p:nvPr>
        </p:nvSpPr>
        <p:spPr>
          <a:xfrm>
            <a:off x="455688" y="1774522"/>
            <a:ext cx="8349646" cy="4318000"/>
          </a:xfrm>
        </p:spPr>
        <p:txBody>
          <a:bodyPr/>
          <a:lstStyle/>
          <a:p>
            <a:pPr marL="285750" indent="-285750">
              <a:buFont typeface="Arial"/>
              <a:buChar char="•"/>
            </a:pPr>
            <a:r>
              <a:rPr lang="en-US" sz="1800" kern="1200" dirty="0">
                <a:solidFill>
                  <a:schemeClr val="tx1"/>
                </a:solidFill>
              </a:rPr>
              <a:t>An exercise has been performed to </a:t>
            </a:r>
            <a:r>
              <a:rPr lang="en-US" sz="1800" kern="1200" dirty="0" smtClean="0">
                <a:solidFill>
                  <a:schemeClr val="tx1"/>
                </a:solidFill>
              </a:rPr>
              <a:t>verify the compatibility of the Data Stewardship Maturity Matrix </a:t>
            </a:r>
            <a:r>
              <a:rPr lang="en-US" sz="1800" kern="1200" dirty="0" err="1" smtClean="0">
                <a:solidFill>
                  <a:schemeClr val="tx1"/>
                </a:solidFill>
              </a:rPr>
              <a:t>wrt</a:t>
            </a:r>
            <a:r>
              <a:rPr lang="en-US" sz="1800" kern="1200" dirty="0" smtClean="0">
                <a:solidFill>
                  <a:schemeClr val="tx1"/>
                </a:solidFill>
              </a:rPr>
              <a:t> GEO DMP Principles and guidelines.</a:t>
            </a:r>
          </a:p>
          <a:p>
            <a:pPr marL="285750" indent="-285750">
              <a:buFont typeface="Arial"/>
              <a:buChar char="•"/>
            </a:pPr>
            <a:endParaRPr lang="en-US" sz="1800" kern="1200" dirty="0">
              <a:solidFill>
                <a:schemeClr val="tx1"/>
              </a:solidFill>
            </a:endParaRPr>
          </a:p>
          <a:p>
            <a:pPr marL="285750" indent="-285750">
              <a:buFont typeface="Arial"/>
              <a:buChar char="•"/>
            </a:pPr>
            <a:r>
              <a:rPr lang="en-US" sz="1800" kern="1200" dirty="0" smtClean="0">
                <a:solidFill>
                  <a:srgbClr val="000000"/>
                </a:solidFill>
              </a:rPr>
              <a:t>Each DMP Principle has been mapped into Maturity Matrix Components and the rating obtained through DMP implementation derived.</a:t>
            </a:r>
          </a:p>
          <a:p>
            <a:pPr marL="285750" indent="-285750">
              <a:buFont typeface="Arial"/>
              <a:buChar char="•"/>
            </a:pPr>
            <a:endParaRPr lang="en-US" sz="1800" kern="1200" dirty="0">
              <a:solidFill>
                <a:srgbClr val="000000"/>
              </a:solidFill>
            </a:endParaRPr>
          </a:p>
          <a:p>
            <a:pPr marL="285750" indent="-285750">
              <a:buFont typeface="Arial"/>
              <a:buChar char="•"/>
            </a:pPr>
            <a:r>
              <a:rPr lang="en-US" sz="1800" kern="1200" dirty="0" smtClean="0">
                <a:solidFill>
                  <a:srgbClr val="000000"/>
                </a:solidFill>
              </a:rPr>
              <a:t>This exercise has allowed also to identify possible areas of improvement for the Data Management Principles.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359800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86" y="1772816"/>
            <a:ext cx="1368152" cy="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80928"/>
            <a:ext cx="2038488" cy="871687"/>
          </a:xfrm>
          <a:prstGeom prst="rect">
            <a:avLst/>
          </a:prstGeom>
        </p:spPr>
      </p:pic>
      <p:sp>
        <p:nvSpPr>
          <p:cNvPr id="5" name="TextBox 4"/>
          <p:cNvSpPr txBox="1"/>
          <p:nvPr/>
        </p:nvSpPr>
        <p:spPr>
          <a:xfrm>
            <a:off x="209516" y="357547"/>
            <a:ext cx="6543381" cy="430887"/>
          </a:xfrm>
          <a:prstGeom prst="rect">
            <a:avLst/>
          </a:prstGeom>
          <a:noFill/>
          <a:ln>
            <a:noFill/>
          </a:ln>
        </p:spPr>
        <p:txBody>
          <a:bodyPr vert="horz" wrap="square" lIns="91440" tIns="45720" rIns="91440" bIns="45720" numCol="1" anchor="ctr" anchorCtr="0" compatLnSpc="1">
            <a:prstTxWarp prst="textNoShape">
              <a:avLst/>
            </a:prstTxWarp>
            <a:normAutofit/>
          </a:bodyPr>
          <a:lstStyle>
            <a:defPPr>
              <a:defRPr lang="en-GB"/>
            </a:defPPr>
            <a:lvl1pPr eaLnBrk="0" hangingPunct="0">
              <a:defRPr sz="2200" b="1">
                <a:solidFill>
                  <a:schemeClr val="bg1"/>
                </a:solidFill>
                <a:latin typeface="+mj-lt"/>
                <a:ea typeface="+mj-ea"/>
                <a:cs typeface="+mj-cs"/>
              </a:defRPr>
            </a:lvl1pPr>
          </a:lstStyle>
          <a:p>
            <a:r>
              <a:rPr lang="en-US" dirty="0"/>
              <a:t>GEOSS DMP </a:t>
            </a:r>
            <a:r>
              <a:rPr lang="en-US" dirty="0" smtClean="0"/>
              <a:t>Principles</a:t>
            </a:r>
            <a:endParaRPr lang="en-US" dirty="0"/>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645024"/>
            <a:ext cx="1930333" cy="95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6450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573016"/>
            <a:ext cx="7279398" cy="954107"/>
          </a:xfrm>
          <a:prstGeom prst="rect">
            <a:avLst/>
          </a:prstGeom>
          <a:noFill/>
        </p:spPr>
        <p:txBody>
          <a:bodyPr wrap="square" rtlCol="0">
            <a:spAutoFit/>
          </a:bodyPr>
          <a:lstStyle/>
          <a:p>
            <a:r>
              <a:rPr lang="en-US" sz="2000" b="1" dirty="0" smtClean="0">
                <a:solidFill>
                  <a:srgbClr val="FF0000"/>
                </a:solidFill>
                <a:latin typeface="+mn-lt"/>
              </a:rPr>
              <a:t>USABILITY</a:t>
            </a:r>
          </a:p>
          <a:p>
            <a:r>
              <a:rPr lang="en-US" b="1" dirty="0" smtClean="0">
                <a:solidFill>
                  <a:srgbClr val="008000"/>
                </a:solidFill>
                <a:latin typeface="+mn-lt"/>
              </a:rPr>
              <a:t>DMP-3:</a:t>
            </a:r>
            <a:r>
              <a:rPr lang="en-US" dirty="0" smtClean="0">
                <a:latin typeface="+mn-lt"/>
              </a:rPr>
              <a:t>  </a:t>
            </a:r>
            <a:r>
              <a:rPr lang="en-US" dirty="0">
                <a:latin typeface="+mn-lt"/>
              </a:rPr>
              <a:t>E</a:t>
            </a:r>
            <a:r>
              <a:rPr lang="en-US" dirty="0" smtClean="0">
                <a:latin typeface="+mn-lt"/>
              </a:rPr>
              <a:t>ncoding                 </a:t>
            </a:r>
            <a:r>
              <a:rPr lang="en-US" b="1" dirty="0" smtClean="0">
                <a:solidFill>
                  <a:srgbClr val="008000"/>
                </a:solidFill>
                <a:latin typeface="+mn-lt"/>
              </a:rPr>
              <a:t>DMP-4:</a:t>
            </a:r>
            <a:r>
              <a:rPr lang="en-US" dirty="0" smtClean="0">
                <a:latin typeface="+mn-lt"/>
              </a:rPr>
              <a:t>  Documentation</a:t>
            </a:r>
          </a:p>
          <a:p>
            <a:r>
              <a:rPr lang="en-US" b="1" dirty="0" smtClean="0">
                <a:solidFill>
                  <a:srgbClr val="008000"/>
                </a:solidFill>
                <a:latin typeface="+mn-lt"/>
              </a:rPr>
              <a:t>DMP-5:</a:t>
            </a:r>
            <a:r>
              <a:rPr lang="en-US" dirty="0" smtClean="0">
                <a:latin typeface="+mn-lt"/>
              </a:rPr>
              <a:t>  </a:t>
            </a:r>
            <a:r>
              <a:rPr lang="en-US" dirty="0">
                <a:latin typeface="+mn-lt"/>
              </a:rPr>
              <a:t>T</a:t>
            </a:r>
            <a:r>
              <a:rPr lang="en-US" dirty="0" smtClean="0">
                <a:latin typeface="+mn-lt"/>
              </a:rPr>
              <a:t>raceability              </a:t>
            </a:r>
            <a:r>
              <a:rPr lang="en-US" b="1" dirty="0" smtClean="0">
                <a:solidFill>
                  <a:srgbClr val="008000"/>
                </a:solidFill>
                <a:latin typeface="+mn-lt"/>
              </a:rPr>
              <a:t>DMP-6:</a:t>
            </a:r>
            <a:r>
              <a:rPr lang="en-US" dirty="0" smtClean="0">
                <a:latin typeface="+mn-lt"/>
              </a:rPr>
              <a:t>  Quality</a:t>
            </a:r>
          </a:p>
        </p:txBody>
      </p:sp>
      <p:sp>
        <p:nvSpPr>
          <p:cNvPr id="7" name="TextBox 6"/>
          <p:cNvSpPr txBox="1"/>
          <p:nvPr/>
        </p:nvSpPr>
        <p:spPr>
          <a:xfrm>
            <a:off x="2195148" y="1772816"/>
            <a:ext cx="5874550" cy="677108"/>
          </a:xfrm>
          <a:prstGeom prst="rect">
            <a:avLst/>
          </a:prstGeom>
          <a:noFill/>
        </p:spPr>
        <p:txBody>
          <a:bodyPr wrap="none" rtlCol="0">
            <a:spAutoFit/>
          </a:bodyPr>
          <a:lstStyle/>
          <a:p>
            <a:r>
              <a:rPr lang="en-US" sz="2000" b="1" dirty="0" smtClean="0">
                <a:solidFill>
                  <a:srgbClr val="FF0000"/>
                </a:solidFill>
                <a:latin typeface="+mn-lt"/>
              </a:rPr>
              <a:t>DISCOVERABILITY</a:t>
            </a:r>
          </a:p>
          <a:p>
            <a:r>
              <a:rPr lang="en-US" b="1" dirty="0" smtClean="0">
                <a:solidFill>
                  <a:srgbClr val="008000"/>
                </a:solidFill>
                <a:latin typeface="+mn-lt"/>
              </a:rPr>
              <a:t>DMP-1:</a:t>
            </a:r>
            <a:r>
              <a:rPr lang="en-US" dirty="0" smtClean="0">
                <a:latin typeface="+mn-lt"/>
              </a:rPr>
              <a:t>  Data and metadata will be discoverable</a:t>
            </a:r>
            <a:endParaRPr lang="en-US" dirty="0">
              <a:latin typeface="+mn-lt"/>
            </a:endParaRPr>
          </a:p>
        </p:txBody>
      </p:sp>
      <p:sp>
        <p:nvSpPr>
          <p:cNvPr id="3" name="TextBox 2"/>
          <p:cNvSpPr txBox="1"/>
          <p:nvPr/>
        </p:nvSpPr>
        <p:spPr>
          <a:xfrm>
            <a:off x="2183260" y="2780928"/>
            <a:ext cx="6122064" cy="677108"/>
          </a:xfrm>
          <a:prstGeom prst="rect">
            <a:avLst/>
          </a:prstGeom>
          <a:noFill/>
        </p:spPr>
        <p:txBody>
          <a:bodyPr wrap="none" rtlCol="0">
            <a:spAutoFit/>
          </a:bodyPr>
          <a:lstStyle/>
          <a:p>
            <a:r>
              <a:rPr lang="en-US" sz="2000" b="1" dirty="0" smtClean="0">
                <a:solidFill>
                  <a:srgbClr val="FF0000"/>
                </a:solidFill>
                <a:latin typeface="+mn-lt"/>
              </a:rPr>
              <a:t>ACCESSIBILITY</a:t>
            </a:r>
          </a:p>
          <a:p>
            <a:r>
              <a:rPr lang="en-US" b="1" dirty="0" smtClean="0">
                <a:solidFill>
                  <a:srgbClr val="008000"/>
                </a:solidFill>
                <a:latin typeface="+mn-lt"/>
              </a:rPr>
              <a:t>DMP-2:</a:t>
            </a:r>
            <a:r>
              <a:rPr lang="en-US" dirty="0" smtClean="0">
                <a:latin typeface="+mn-lt"/>
              </a:rPr>
              <a:t>  Data will be accessible via online services </a:t>
            </a:r>
            <a:endParaRPr lang="en-US" dirty="0">
              <a:latin typeface="+mn-lt"/>
            </a:endParaRPr>
          </a:p>
        </p:txBody>
      </p:sp>
      <p:cxnSp>
        <p:nvCxnSpPr>
          <p:cNvPr id="16" name="Straight Connector 15"/>
          <p:cNvCxnSpPr/>
          <p:nvPr/>
        </p:nvCxnSpPr>
        <p:spPr bwMode="auto">
          <a:xfrm flipH="1">
            <a:off x="0" y="46531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675538"/>
            <a:ext cx="1313537" cy="87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58" y="5643966"/>
            <a:ext cx="1375939" cy="1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7089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7728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56459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65667" y="4675538"/>
            <a:ext cx="7236296" cy="677108"/>
          </a:xfrm>
          <a:prstGeom prst="rect">
            <a:avLst/>
          </a:prstGeom>
          <a:noFill/>
        </p:spPr>
        <p:txBody>
          <a:bodyPr wrap="square" rtlCol="0">
            <a:spAutoFit/>
          </a:bodyPr>
          <a:lstStyle/>
          <a:p>
            <a:r>
              <a:rPr lang="en-US" sz="2000" b="1" dirty="0" smtClean="0">
                <a:solidFill>
                  <a:srgbClr val="FF0000"/>
                </a:solidFill>
                <a:latin typeface="+mn-lt"/>
              </a:rPr>
              <a:t>PRESERVATION</a:t>
            </a:r>
          </a:p>
          <a:p>
            <a:r>
              <a:rPr lang="en-US" b="1" dirty="0" smtClean="0">
                <a:solidFill>
                  <a:srgbClr val="008000"/>
                </a:solidFill>
                <a:latin typeface="+mn-lt"/>
              </a:rPr>
              <a:t>DMP-7</a:t>
            </a:r>
            <a:r>
              <a:rPr lang="en-US" b="1" dirty="0" smtClean="0">
                <a:latin typeface="+mn-lt"/>
              </a:rPr>
              <a:t>:</a:t>
            </a:r>
            <a:r>
              <a:rPr lang="en-US" dirty="0" smtClean="0">
                <a:latin typeface="+mn-lt"/>
              </a:rPr>
              <a:t>  Preservation             </a:t>
            </a:r>
            <a:r>
              <a:rPr lang="en-US" b="1" dirty="0" smtClean="0">
                <a:solidFill>
                  <a:srgbClr val="008000"/>
                </a:solidFill>
                <a:latin typeface="+mn-lt"/>
              </a:rPr>
              <a:t>DMP-8:</a:t>
            </a:r>
            <a:r>
              <a:rPr lang="en-US" dirty="0" smtClean="0">
                <a:latin typeface="+mn-lt"/>
              </a:rPr>
              <a:t>  Verification   </a:t>
            </a:r>
            <a:endParaRPr lang="en-US" dirty="0">
              <a:latin typeface="+mn-lt"/>
            </a:endParaRPr>
          </a:p>
        </p:txBody>
      </p:sp>
      <p:sp>
        <p:nvSpPr>
          <p:cNvPr id="9" name="TextBox 8"/>
          <p:cNvSpPr txBox="1"/>
          <p:nvPr/>
        </p:nvSpPr>
        <p:spPr>
          <a:xfrm>
            <a:off x="2185524" y="5584439"/>
            <a:ext cx="5558395" cy="954107"/>
          </a:xfrm>
          <a:prstGeom prst="rect">
            <a:avLst/>
          </a:prstGeom>
          <a:noFill/>
        </p:spPr>
        <p:txBody>
          <a:bodyPr wrap="none" rtlCol="0">
            <a:spAutoFit/>
          </a:bodyPr>
          <a:lstStyle/>
          <a:p>
            <a:r>
              <a:rPr lang="en-US" sz="2000" b="1" dirty="0" smtClean="0">
                <a:solidFill>
                  <a:srgbClr val="FF0000"/>
                </a:solidFill>
                <a:latin typeface="+mn-lt"/>
              </a:rPr>
              <a:t>CURATION</a:t>
            </a:r>
          </a:p>
          <a:p>
            <a:r>
              <a:rPr lang="en-US" b="1" dirty="0" smtClean="0">
                <a:solidFill>
                  <a:srgbClr val="008000"/>
                </a:solidFill>
                <a:latin typeface="+mn-lt"/>
              </a:rPr>
              <a:t>DMP 9:</a:t>
            </a:r>
            <a:r>
              <a:rPr lang="en-US" dirty="0" smtClean="0">
                <a:latin typeface="+mn-lt"/>
              </a:rPr>
              <a:t>  Review and reprocessing</a:t>
            </a:r>
          </a:p>
          <a:p>
            <a:r>
              <a:rPr lang="en-US" b="1" dirty="0" smtClean="0">
                <a:solidFill>
                  <a:srgbClr val="008000"/>
                </a:solidFill>
                <a:latin typeface="+mn-lt"/>
              </a:rPr>
              <a:t>DMP 10:</a:t>
            </a:r>
            <a:r>
              <a:rPr lang="en-US" dirty="0" smtClean="0">
                <a:solidFill>
                  <a:srgbClr val="008000"/>
                </a:solidFill>
                <a:latin typeface="+mn-lt"/>
              </a:rPr>
              <a:t>  </a:t>
            </a:r>
            <a:r>
              <a:rPr lang="en-US" dirty="0" smtClean="0">
                <a:latin typeface="+mn-lt"/>
              </a:rPr>
              <a:t>Persistent and resolvable identifiers</a:t>
            </a:r>
            <a:endParaRPr lang="en-US" dirty="0">
              <a:latin typeface="+mn-lt"/>
            </a:endParaRPr>
          </a:p>
        </p:txBody>
      </p:sp>
      <p:sp>
        <p:nvSpPr>
          <p:cNvPr id="2" name="TextBox 1"/>
          <p:cNvSpPr txBox="1"/>
          <p:nvPr/>
        </p:nvSpPr>
        <p:spPr>
          <a:xfrm>
            <a:off x="218275" y="1190539"/>
            <a:ext cx="8558505" cy="584776"/>
          </a:xfrm>
          <a:prstGeom prst="rect">
            <a:avLst/>
          </a:prstGeom>
          <a:noFill/>
        </p:spPr>
        <p:txBody>
          <a:bodyPr wrap="square" rtlCol="0">
            <a:spAutoFit/>
          </a:bodyPr>
          <a:lstStyle/>
          <a:p>
            <a:r>
              <a:rPr lang="en-US" sz="1600" kern="0" dirty="0">
                <a:latin typeface="Arial"/>
                <a:cs typeface="Arial"/>
              </a:rPr>
              <a:t>The value of Earth observations are maximized through </a:t>
            </a:r>
            <a:r>
              <a:rPr lang="en-US" sz="1600" b="1" kern="0" dirty="0">
                <a:latin typeface="Arial"/>
                <a:cs typeface="Arial"/>
              </a:rPr>
              <a:t>data life-cycle management</a:t>
            </a:r>
            <a:r>
              <a:rPr lang="en-US" sz="1600" kern="0" dirty="0">
                <a:latin typeface="Arial"/>
                <a:cs typeface="Arial"/>
              </a:rPr>
              <a:t> based on </a:t>
            </a:r>
            <a:r>
              <a:rPr lang="en-US" sz="1600" b="1" kern="0" dirty="0">
                <a:latin typeface="Arial"/>
                <a:cs typeface="Arial"/>
              </a:rPr>
              <a:t>ten principles </a:t>
            </a:r>
            <a:r>
              <a:rPr lang="en-US" sz="1600" kern="0" dirty="0">
                <a:latin typeface="Arial"/>
                <a:cs typeface="Arial"/>
              </a:rPr>
              <a:t>supporting </a:t>
            </a:r>
            <a:r>
              <a:rPr lang="en-US" sz="1600" b="1" kern="0" dirty="0">
                <a:latin typeface="Arial"/>
                <a:cs typeface="Arial"/>
              </a:rPr>
              <a:t>five themes</a:t>
            </a:r>
            <a:r>
              <a:rPr lang="en-US" sz="1600" kern="0" dirty="0" smtClean="0">
                <a:latin typeface="Arial"/>
                <a:cs typeface="Arial"/>
              </a:rPr>
              <a:t>.</a:t>
            </a:r>
            <a:endParaRPr lang="en-US" sz="1600" dirty="0"/>
          </a:p>
        </p:txBody>
      </p:sp>
    </p:spTree>
    <p:extLst>
      <p:ext uri="{BB962C8B-B14F-4D97-AF65-F5344CB8AC3E}">
        <p14:creationId xmlns:p14="http://schemas.microsoft.com/office/powerpoint/2010/main" val="1888942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17" y="125132"/>
            <a:ext cx="6105525" cy="769441"/>
          </a:xfrm>
        </p:spPr>
        <p:txBody>
          <a:bodyPr/>
          <a:lstStyle/>
          <a:p>
            <a:r>
              <a:rPr lang="en-US" dirty="0" smtClean="0"/>
              <a:t>DMP Guidelines and key Components  mapping</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718475499"/>
              </p:ext>
            </p:extLst>
          </p:nvPr>
        </p:nvGraphicFramePr>
        <p:xfrm>
          <a:off x="205613" y="1414272"/>
          <a:ext cx="8731726" cy="5288838"/>
        </p:xfrm>
        <a:graphic>
          <a:graphicData uri="http://schemas.openxmlformats.org/drawingml/2006/table">
            <a:tbl>
              <a:tblPr firstRow="1" bandRow="1">
                <a:tableStyleId>{5C22544A-7EE6-4342-B048-85BDC9FD1C3A}</a:tableStyleId>
              </a:tblPr>
              <a:tblGrid>
                <a:gridCol w="4778211"/>
                <a:gridCol w="395351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 Implementation Guidelines</a:t>
                      </a:r>
                    </a:p>
                  </a:txBody>
                  <a:tcPr/>
                </a:tc>
                <a:tc>
                  <a:txBody>
                    <a:bodyPr/>
                    <a:lstStyle/>
                    <a:p>
                      <a:r>
                        <a:rPr lang="en-US" dirty="0" smtClean="0"/>
                        <a:t>Stewardship Maturity</a:t>
                      </a:r>
                      <a:r>
                        <a:rPr lang="en-US" baseline="0" dirty="0" smtClean="0"/>
                        <a:t> Matrix </a:t>
                      </a:r>
                      <a:r>
                        <a:rPr lang="en-US" dirty="0" smtClean="0"/>
                        <a:t>Key Components</a:t>
                      </a:r>
                      <a:endParaRPr lang="en-US" dirty="0"/>
                    </a:p>
                  </a:txBody>
                  <a:tcPr/>
                </a:tc>
              </a:tr>
              <a:tr h="370840">
                <a:tc>
                  <a:txBody>
                    <a:bodyPr/>
                    <a:lstStyle/>
                    <a:p>
                      <a:r>
                        <a:rPr lang="en-US" dirty="0" smtClean="0"/>
                        <a:t>DMP-1: Discoverability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Accessibility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DMP-2: Accessibility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Accessibility</a:t>
                      </a:r>
                      <a:endParaRPr lang="en-US" dirty="0"/>
                    </a:p>
                  </a:txBody>
                  <a:tcPr/>
                </a:tc>
              </a:tr>
              <a:tr h="370840">
                <a:tc>
                  <a:txBody>
                    <a:bodyPr/>
                    <a:lstStyle/>
                    <a:p>
                      <a:r>
                        <a:rPr lang="en-US" dirty="0" smtClean="0"/>
                        <a:t>DMP-3: Encoding</a:t>
                      </a:r>
                      <a:endParaRPr lang="en-US" dirty="0"/>
                    </a:p>
                  </a:txBody>
                  <a:tcPr/>
                </a:tc>
                <a:tc>
                  <a:txBody>
                    <a:bodyPr/>
                    <a:lstStyle/>
                    <a:p>
                      <a:r>
                        <a:rPr lang="en-US" dirty="0" smtClean="0"/>
                        <a:t>Usability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DMP-4: Documentation</a:t>
                      </a:r>
                      <a:endParaRPr lang="en-US" dirty="0"/>
                    </a:p>
                  </a:txBody>
                  <a:tcPr/>
                </a:tc>
                <a:tc>
                  <a:txBody>
                    <a:bodyPr/>
                    <a:lstStyle/>
                    <a:p>
                      <a:r>
                        <a:rPr lang="en-US" dirty="0" smtClean="0"/>
                        <a:t>Usability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DMP-5: Traceability</a:t>
                      </a:r>
                      <a:endParaRPr lang="en-US" dirty="0"/>
                    </a:p>
                  </a:txBody>
                  <a:tcPr/>
                </a:tc>
                <a:tc>
                  <a:txBody>
                    <a:bodyPr/>
                    <a:lstStyle/>
                    <a:p>
                      <a:r>
                        <a:rPr lang="en-US" dirty="0" smtClean="0"/>
                        <a:t>Transparency /Traceability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DMP-6: </a:t>
                      </a:r>
                      <a:r>
                        <a:rPr lang="en-US" dirty="0" smtClean="0">
                          <a:latin typeface="+mn-lt"/>
                        </a:rPr>
                        <a:t>Quality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Quality Control/ Monitoring Data Quality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Quality Assurance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DMP-7: Preservation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Preservability</a:t>
                      </a:r>
                      <a:endParaRPr lang="en-US" dirty="0"/>
                    </a:p>
                  </a:txBody>
                  <a:tcPr/>
                </a:tc>
              </a:tr>
              <a:tr h="498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DMP-8: </a:t>
                      </a:r>
                      <a:r>
                        <a:rPr lang="en-US" dirty="0" smtClean="0">
                          <a:latin typeface="+mn-lt"/>
                        </a:rPr>
                        <a:t>Verification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Integrity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DMP-9: </a:t>
                      </a:r>
                      <a:r>
                        <a:rPr lang="en-US" dirty="0" smtClean="0">
                          <a:latin typeface="+mn-lt"/>
                        </a:rPr>
                        <a:t>Review and reprocessing</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Production Sustainability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DMP-10:</a:t>
                      </a:r>
                      <a:r>
                        <a:rPr lang="en-US" baseline="0" dirty="0" smtClean="0"/>
                        <a:t> </a:t>
                      </a:r>
                      <a:r>
                        <a:rPr lang="en-US" dirty="0" smtClean="0">
                          <a:latin typeface="+mn-lt"/>
                        </a:rPr>
                        <a:t>Persistent and resolvable identifiers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Transparency /Traceability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119660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37367" y="287151"/>
            <a:ext cx="8812916" cy="430887"/>
          </a:xfrm>
          <a:noFill/>
          <a:ln>
            <a:noFill/>
          </a:ln>
        </p:spPr>
        <p:txBody>
          <a:bodyPr vert="horz" wrap="square" lIns="91440" tIns="45720" rIns="91440" bIns="45720" numCol="1" anchor="ctr" anchorCtr="0" compatLnSpc="1">
            <a:prstTxWarp prst="textNoShape">
              <a:avLst/>
            </a:prstTxWarp>
            <a:noAutofit/>
          </a:bodyPr>
          <a:lstStyle/>
          <a:p>
            <a:r>
              <a:rPr lang="en-US" sz="3200" kern="1200" dirty="0">
                <a:latin typeface="Calibri"/>
                <a:cs typeface="Calibri"/>
              </a:rPr>
              <a:t>DMP Maturity Matrix Assessment</a:t>
            </a:r>
          </a:p>
        </p:txBody>
      </p:sp>
      <p:pic>
        <p:nvPicPr>
          <p:cNvPr id="3" name="Picture 2"/>
          <p:cNvPicPr>
            <a:picLocks noChangeAspect="1"/>
          </p:cNvPicPr>
          <p:nvPr/>
        </p:nvPicPr>
        <p:blipFill>
          <a:blip r:embed="rId3"/>
          <a:stretch>
            <a:fillRect/>
          </a:stretch>
        </p:blipFill>
        <p:spPr>
          <a:xfrm>
            <a:off x="996061" y="972298"/>
            <a:ext cx="7601906" cy="5885702"/>
          </a:xfrm>
          <a:prstGeom prst="rect">
            <a:avLst/>
          </a:prstGeom>
        </p:spPr>
      </p:pic>
    </p:spTree>
    <p:extLst>
      <p:ext uri="{BB962C8B-B14F-4D97-AF65-F5344CB8AC3E}">
        <p14:creationId xmlns:p14="http://schemas.microsoft.com/office/powerpoint/2010/main" val="1862907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DMP Maturity Matrix Assessment</a:t>
            </a:r>
            <a:endParaRPr lang="en-US" sz="3200" dirty="0">
              <a:latin typeface="Calibri"/>
              <a:cs typeface="Calibri"/>
            </a:endParaRPr>
          </a:p>
        </p:txBody>
      </p:sp>
      <p:pic>
        <p:nvPicPr>
          <p:cNvPr id="3" name="Picture 2"/>
          <p:cNvPicPr>
            <a:picLocks noChangeAspect="1"/>
          </p:cNvPicPr>
          <p:nvPr/>
        </p:nvPicPr>
        <p:blipFill>
          <a:blip r:embed="rId3"/>
          <a:stretch>
            <a:fillRect/>
          </a:stretch>
        </p:blipFill>
        <p:spPr>
          <a:xfrm>
            <a:off x="853257" y="1227121"/>
            <a:ext cx="7892367" cy="5630879"/>
          </a:xfrm>
          <a:prstGeom prst="rect">
            <a:avLst/>
          </a:prstGeom>
        </p:spPr>
      </p:pic>
    </p:spTree>
    <p:extLst>
      <p:ext uri="{BB962C8B-B14F-4D97-AF65-F5344CB8AC3E}">
        <p14:creationId xmlns:p14="http://schemas.microsoft.com/office/powerpoint/2010/main" val="87468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DMP Maturity Matrix Assessment</a:t>
            </a:r>
            <a:endParaRPr lang="en-US" sz="3200" dirty="0">
              <a:latin typeface="Calibri"/>
              <a:cs typeface="Calibri"/>
            </a:endParaRPr>
          </a:p>
        </p:txBody>
      </p:sp>
      <p:pic>
        <p:nvPicPr>
          <p:cNvPr id="2" name="Picture 1"/>
          <p:cNvPicPr>
            <a:picLocks noChangeAspect="1"/>
          </p:cNvPicPr>
          <p:nvPr/>
        </p:nvPicPr>
        <p:blipFill>
          <a:blip r:embed="rId3"/>
          <a:stretch>
            <a:fillRect/>
          </a:stretch>
        </p:blipFill>
        <p:spPr>
          <a:xfrm>
            <a:off x="744120" y="1352008"/>
            <a:ext cx="7926334" cy="5505992"/>
          </a:xfrm>
          <a:prstGeom prst="rect">
            <a:avLst/>
          </a:prstGeom>
        </p:spPr>
      </p:pic>
    </p:spTree>
    <p:extLst>
      <p:ext uri="{BB962C8B-B14F-4D97-AF65-F5344CB8AC3E}">
        <p14:creationId xmlns:p14="http://schemas.microsoft.com/office/powerpoint/2010/main" val="3994265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Assessment results and </a:t>
            </a:r>
            <a:r>
              <a:rPr lang="en-US" sz="3200" dirty="0" smtClean="0">
                <a:latin typeface="Calibri"/>
                <a:cs typeface="Calibri"/>
              </a:rPr>
              <a:t>Rating</a:t>
            </a:r>
            <a:endParaRPr lang="en-US" sz="3200" dirty="0">
              <a:latin typeface="Calibri"/>
              <a:cs typeface="Calibri"/>
            </a:endParaRPr>
          </a:p>
        </p:txBody>
      </p:sp>
      <p:pic>
        <p:nvPicPr>
          <p:cNvPr id="2" name="Picture 1"/>
          <p:cNvPicPr>
            <a:picLocks noChangeAspect="1"/>
          </p:cNvPicPr>
          <p:nvPr/>
        </p:nvPicPr>
        <p:blipFill>
          <a:blip r:embed="rId3"/>
          <a:stretch>
            <a:fillRect/>
          </a:stretch>
        </p:blipFill>
        <p:spPr>
          <a:xfrm>
            <a:off x="2237190" y="1396051"/>
            <a:ext cx="3931661" cy="3653769"/>
          </a:xfrm>
          <a:prstGeom prst="rect">
            <a:avLst/>
          </a:prstGeom>
          <a:solidFill>
            <a:schemeClr val="accent1"/>
          </a:solidFill>
          <a:ln>
            <a:solidFill>
              <a:schemeClr val="tx1"/>
            </a:solidFill>
          </a:ln>
        </p:spPr>
      </p:pic>
      <p:sp>
        <p:nvSpPr>
          <p:cNvPr id="3" name="Rectangle 2"/>
          <p:cNvSpPr/>
          <p:nvPr/>
        </p:nvSpPr>
        <p:spPr>
          <a:xfrm>
            <a:off x="356172" y="5293269"/>
            <a:ext cx="8262073" cy="1200329"/>
          </a:xfrm>
          <a:prstGeom prst="rect">
            <a:avLst/>
          </a:prstGeom>
        </p:spPr>
        <p:txBody>
          <a:bodyPr wrap="square">
            <a:spAutoFit/>
          </a:bodyPr>
          <a:lstStyle/>
          <a:p>
            <a:pPr marL="285750" indent="-285750">
              <a:buFont typeface="Arial"/>
              <a:buChar char="•"/>
            </a:pPr>
            <a:r>
              <a:rPr lang="en-US" dirty="0" smtClean="0"/>
              <a:t>Data </a:t>
            </a:r>
            <a:r>
              <a:rPr lang="en-US" dirty="0"/>
              <a:t>Stewardship Maturity Matrix </a:t>
            </a:r>
            <a:r>
              <a:rPr lang="en-US" dirty="0" smtClean="0"/>
              <a:t>is highly compatible with GEO DMP Principles.</a:t>
            </a:r>
            <a:endParaRPr lang="en-US" dirty="0"/>
          </a:p>
          <a:p>
            <a:pPr marL="285750" indent="-285750">
              <a:buFont typeface="Arial"/>
              <a:buChar char="•"/>
            </a:pPr>
            <a:r>
              <a:rPr lang="en-US" dirty="0" smtClean="0">
                <a:solidFill>
                  <a:srgbClr val="000000"/>
                </a:solidFill>
              </a:rPr>
              <a:t>Possible </a:t>
            </a:r>
            <a:r>
              <a:rPr lang="en-US" dirty="0">
                <a:solidFill>
                  <a:srgbClr val="000000"/>
                </a:solidFill>
              </a:rPr>
              <a:t>areas of improvement for the Data Management </a:t>
            </a:r>
            <a:r>
              <a:rPr lang="en-US" dirty="0" smtClean="0">
                <a:solidFill>
                  <a:srgbClr val="000000"/>
                </a:solidFill>
              </a:rPr>
              <a:t>Principles identified.</a:t>
            </a:r>
            <a:endParaRPr lang="en-US" dirty="0">
              <a:solidFill>
                <a:srgbClr val="000000"/>
              </a:solidFill>
            </a:endParaRPr>
          </a:p>
        </p:txBody>
      </p:sp>
    </p:spTree>
    <p:extLst>
      <p:ext uri="{BB962C8B-B14F-4D97-AF65-F5344CB8AC3E}">
        <p14:creationId xmlns:p14="http://schemas.microsoft.com/office/powerpoint/2010/main" val="1743760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sz="1800" u="sng" kern="1200" dirty="0">
                <a:solidFill>
                  <a:schemeClr val="tx1"/>
                </a:solidFill>
                <a:latin typeface="Calibri"/>
                <a:cs typeface="Calibri"/>
                <a:hlinkClick r:id="rId2"/>
              </a:rPr>
              <a:t>http://tinyurl.com/DSMMtemplate</a:t>
            </a:r>
            <a:r>
              <a:rPr lang="en-US" sz="1800" dirty="0">
                <a:latin typeface="Calibri"/>
                <a:cs typeface="Calibri"/>
              </a:rPr>
              <a:t> </a:t>
            </a:r>
            <a:endParaRPr lang="en-US" sz="1800" dirty="0" smtClean="0">
              <a:latin typeface="Calibri"/>
              <a:cs typeface="Calibri"/>
            </a:endParaRPr>
          </a:p>
          <a:p>
            <a:r>
              <a:rPr lang="en-US" sz="1800" dirty="0">
                <a:latin typeface="Calibri"/>
                <a:cs typeface="Calibri"/>
                <a:hlinkClick r:id="rId3"/>
              </a:rPr>
              <a:t>http://www.slideshare.net/gepeng86/scientific-data-stewardship-maturity-</a:t>
            </a:r>
            <a:r>
              <a:rPr lang="en-US" sz="1800" dirty="0" smtClean="0">
                <a:latin typeface="Calibri"/>
                <a:cs typeface="Calibri"/>
                <a:hlinkClick r:id="rId3"/>
              </a:rPr>
              <a:t>matrix</a:t>
            </a:r>
            <a:endParaRPr lang="en-US" sz="1800" dirty="0" smtClean="0">
              <a:latin typeface="Calibri"/>
              <a:cs typeface="Calibri"/>
            </a:endParaRPr>
          </a:p>
          <a:p>
            <a:r>
              <a:rPr lang="en-US" sz="1800" dirty="0">
                <a:latin typeface="Calibri"/>
                <a:cs typeface="Calibri"/>
                <a:hlinkClick r:id="rId4"/>
              </a:rPr>
              <a:t>https://www.jstage.jst.go.jp/article/dsj/13/0/13_14-049/</a:t>
            </a:r>
            <a:r>
              <a:rPr lang="en-US" sz="1800" dirty="0" smtClean="0">
                <a:latin typeface="Calibri"/>
                <a:cs typeface="Calibri"/>
                <a:hlinkClick r:id="rId4"/>
              </a:rPr>
              <a:t>_article</a:t>
            </a:r>
            <a:endParaRPr lang="en-US" sz="1800" dirty="0" smtClean="0">
              <a:latin typeface="Calibri"/>
              <a:cs typeface="Calibri"/>
            </a:endParaRPr>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04893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63687"/>
            <a:ext cx="7960491" cy="461665"/>
          </a:xfrm>
        </p:spPr>
        <p:txBody>
          <a:bodyPr/>
          <a:lstStyle/>
          <a:p>
            <a:r>
              <a:rPr lang="en-GB" sz="2400" dirty="0" smtClean="0"/>
              <a:t>Definitions</a:t>
            </a:r>
            <a:endParaRPr lang="en-GB" sz="2400" dirty="0"/>
          </a:p>
        </p:txBody>
      </p:sp>
      <p:sp>
        <p:nvSpPr>
          <p:cNvPr id="5" name="Footer Placeholder 4"/>
          <p:cNvSpPr>
            <a:spLocks noGrp="1"/>
          </p:cNvSpPr>
          <p:nvPr>
            <p:ph type="ftr" sz="quarter" idx="10"/>
          </p:nvPr>
        </p:nvSpPr>
        <p:spPr>
          <a:xfrm>
            <a:off x="804397" y="6389798"/>
            <a:ext cx="6526212" cy="231775"/>
          </a:xfrm>
        </p:spPr>
        <p:txBody>
          <a:bodyPr/>
          <a:lstStyle/>
          <a:p>
            <a:pPr>
              <a:defRPr/>
            </a:pPr>
            <a:r>
              <a:rPr lang="en-GB" smtClean="0"/>
              <a:t>ESA UNCLASSIFIED – For Official Use</a:t>
            </a:r>
            <a:endParaRPr lang="en-GB"/>
          </a:p>
        </p:txBody>
      </p:sp>
      <p:sp>
        <p:nvSpPr>
          <p:cNvPr id="3" name="TextBox 2"/>
          <p:cNvSpPr txBox="1"/>
          <p:nvPr/>
        </p:nvSpPr>
        <p:spPr>
          <a:xfrm>
            <a:off x="391027" y="1333500"/>
            <a:ext cx="8511673" cy="2677656"/>
          </a:xfrm>
          <a:prstGeom prst="rect">
            <a:avLst/>
          </a:prstGeom>
          <a:noFill/>
        </p:spPr>
        <p:txBody>
          <a:bodyPr wrap="square" rtlCol="0">
            <a:spAutoFit/>
          </a:bodyPr>
          <a:lstStyle/>
          <a:p>
            <a:r>
              <a:rPr lang="en-US" sz="2400" b="1" dirty="0">
                <a:solidFill>
                  <a:srgbClr val="000000"/>
                </a:solidFill>
                <a:latin typeface="Calibri"/>
                <a:cs typeface="Calibri"/>
              </a:rPr>
              <a:t>Scientific Data Stewardship Maturity </a:t>
            </a:r>
            <a:r>
              <a:rPr lang="en-US" sz="2400" b="1" dirty="0" smtClean="0">
                <a:solidFill>
                  <a:srgbClr val="000000"/>
                </a:solidFill>
                <a:latin typeface="Calibri"/>
                <a:cs typeface="Calibri"/>
              </a:rPr>
              <a:t>Matrix</a:t>
            </a:r>
            <a:r>
              <a:rPr lang="en-US" b="1" dirty="0" smtClean="0">
                <a:solidFill>
                  <a:srgbClr val="000000"/>
                </a:solidFill>
                <a:latin typeface="Calibri"/>
                <a:cs typeface="Calibri"/>
              </a:rPr>
              <a:t>: </a:t>
            </a:r>
          </a:p>
          <a:p>
            <a:pPr marL="285750" indent="-285750">
              <a:buFont typeface="Arial"/>
              <a:buChar char="•"/>
            </a:pPr>
            <a:r>
              <a:rPr lang="en-US" dirty="0"/>
              <a:t>A Unified Framework for Measuring Stewardship Practices Applied to Digital Environmental </a:t>
            </a:r>
            <a:r>
              <a:rPr lang="en-US" dirty="0" smtClean="0"/>
              <a:t>Datasets. </a:t>
            </a:r>
          </a:p>
          <a:p>
            <a:pPr marL="285750" indent="-285750">
              <a:buFont typeface="Arial"/>
              <a:buChar char="•"/>
            </a:pPr>
            <a:r>
              <a:rPr lang="en-US" dirty="0" smtClean="0"/>
              <a:t>It indicates all possible activities to be performed to </a:t>
            </a:r>
            <a:r>
              <a:rPr lang="en-US" dirty="0"/>
              <a:t>preserve and improve the information content, </a:t>
            </a:r>
            <a:r>
              <a:rPr lang="en-US" dirty="0" smtClean="0"/>
              <a:t>quality</a:t>
            </a:r>
            <a:r>
              <a:rPr lang="en-US" dirty="0"/>
              <a:t>, </a:t>
            </a:r>
            <a:r>
              <a:rPr lang="en-US" dirty="0" smtClean="0"/>
              <a:t>accessibility</a:t>
            </a:r>
            <a:r>
              <a:rPr lang="en-US" dirty="0"/>
              <a:t>, and usability of data and metadata</a:t>
            </a:r>
            <a:r>
              <a:rPr lang="en-US" dirty="0" smtClean="0"/>
              <a:t>.</a:t>
            </a:r>
          </a:p>
          <a:p>
            <a:pPr marL="285750" indent="-285750">
              <a:buFont typeface="Arial"/>
              <a:buChar char="•"/>
            </a:pPr>
            <a:r>
              <a:rPr lang="en-US" dirty="0"/>
              <a:t>Gives a technical evaluation of the level of preservation and helps with self assessment of </a:t>
            </a:r>
            <a:r>
              <a:rPr lang="en-US" dirty="0" smtClean="0"/>
              <a:t>preservation.</a:t>
            </a:r>
            <a:r>
              <a:rPr lang="en-US" b="1" dirty="0" smtClean="0">
                <a:solidFill>
                  <a:srgbClr val="000000"/>
                </a:solidFill>
                <a:latin typeface="Calibri"/>
                <a:cs typeface="Calibri"/>
              </a:rPr>
              <a:t>  </a:t>
            </a:r>
          </a:p>
          <a:p>
            <a:endParaRPr lang="en-US" dirty="0"/>
          </a:p>
        </p:txBody>
      </p:sp>
      <p:sp>
        <p:nvSpPr>
          <p:cNvPr id="6" name="TextBox 5"/>
          <p:cNvSpPr txBox="1"/>
          <p:nvPr/>
        </p:nvSpPr>
        <p:spPr>
          <a:xfrm>
            <a:off x="393700" y="3975100"/>
            <a:ext cx="8382000" cy="2862323"/>
          </a:xfrm>
          <a:prstGeom prst="rect">
            <a:avLst/>
          </a:prstGeom>
          <a:noFill/>
        </p:spPr>
        <p:txBody>
          <a:bodyPr wrap="square" rtlCol="0">
            <a:spAutoFit/>
          </a:bodyPr>
          <a:lstStyle/>
          <a:p>
            <a:r>
              <a:rPr lang="en-US" b="1" dirty="0" smtClean="0"/>
              <a:t>Data Management Principles</a:t>
            </a:r>
            <a:r>
              <a:rPr lang="en-US" dirty="0" smtClean="0"/>
              <a:t>: </a:t>
            </a:r>
          </a:p>
          <a:p>
            <a:pPr marL="285750" indent="-285750">
              <a:buFont typeface="Arial"/>
              <a:buChar char="•"/>
            </a:pPr>
            <a:r>
              <a:rPr lang="en-US" dirty="0" smtClean="0"/>
              <a:t>These </a:t>
            </a:r>
            <a:r>
              <a:rPr lang="en-US" dirty="0"/>
              <a:t>principles address the need for discovery, accessibility, usability, preservation, and </a:t>
            </a:r>
            <a:r>
              <a:rPr lang="en-US" dirty="0" err="1"/>
              <a:t>curation</a:t>
            </a:r>
            <a:r>
              <a:rPr lang="en-US" dirty="0"/>
              <a:t> of the resources made available through GEOSS</a:t>
            </a:r>
            <a:r>
              <a:rPr lang="en-US" dirty="0" smtClean="0"/>
              <a:t>. </a:t>
            </a:r>
          </a:p>
          <a:p>
            <a:pPr marL="285750" indent="-285750">
              <a:buFont typeface="Arial"/>
              <a:buChar char="•"/>
            </a:pPr>
            <a:r>
              <a:rPr lang="en-US" dirty="0" smtClean="0"/>
              <a:t>The DMP provide guidelines </a:t>
            </a:r>
            <a:r>
              <a:rPr lang="en-US" dirty="0"/>
              <a:t>that data providers and others can use as they seek to implement the </a:t>
            </a:r>
            <a:r>
              <a:rPr lang="en-US" dirty="0" smtClean="0"/>
              <a:t>principles.</a:t>
            </a:r>
          </a:p>
          <a:p>
            <a:pPr marL="285750" indent="-285750">
              <a:buFont typeface="Arial"/>
              <a:buChar char="•"/>
            </a:pPr>
            <a:r>
              <a:rPr lang="en-US" dirty="0"/>
              <a:t>The DMP </a:t>
            </a:r>
            <a:r>
              <a:rPr lang="en-US" dirty="0" smtClean="0"/>
              <a:t>provide </a:t>
            </a:r>
            <a:r>
              <a:rPr lang="en-US" dirty="0"/>
              <a:t>a basis for assessing how well the principles are being adhered to in practice. </a:t>
            </a:r>
          </a:p>
          <a:p>
            <a:endParaRPr lang="en-US" dirty="0"/>
          </a:p>
          <a:p>
            <a:endParaRPr lang="en-US" dirty="0"/>
          </a:p>
        </p:txBody>
      </p:sp>
    </p:spTree>
    <p:extLst>
      <p:ext uri="{BB962C8B-B14F-4D97-AF65-F5344CB8AC3E}">
        <p14:creationId xmlns:p14="http://schemas.microsoft.com/office/powerpoint/2010/main" val="421223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806786" y="1260266"/>
            <a:ext cx="3337214" cy="798817"/>
          </a:xfrm>
          <a:prstGeom prst="rect">
            <a:avLst/>
          </a:prstGeom>
        </p:spPr>
      </p:pic>
      <p:sp>
        <p:nvSpPr>
          <p:cNvPr id="2" name="Title 1"/>
          <p:cNvSpPr>
            <a:spLocks noGrp="1"/>
          </p:cNvSpPr>
          <p:nvPr>
            <p:ph type="title"/>
          </p:nvPr>
        </p:nvSpPr>
        <p:spPr>
          <a:xfrm>
            <a:off x="303020" y="323862"/>
            <a:ext cx="7023225" cy="430887"/>
          </a:xfrm>
        </p:spPr>
        <p:txBody>
          <a:bodyPr/>
          <a:lstStyle/>
          <a:p>
            <a:r>
              <a:rPr lang="en-US" dirty="0" smtClean="0"/>
              <a:t>Interested Organizations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1" name="TextBox 10"/>
          <p:cNvSpPr txBox="1"/>
          <p:nvPr/>
        </p:nvSpPr>
        <p:spPr>
          <a:xfrm>
            <a:off x="115430" y="2136059"/>
            <a:ext cx="2924541" cy="738664"/>
          </a:xfrm>
          <a:prstGeom prst="rect">
            <a:avLst/>
          </a:prstGeom>
          <a:noFill/>
        </p:spPr>
        <p:txBody>
          <a:bodyPr wrap="square" rtlCol="0">
            <a:spAutoFit/>
          </a:bodyPr>
          <a:lstStyle/>
          <a:p>
            <a:pPr algn="ctr"/>
            <a:r>
              <a:rPr lang="en-US" sz="1400" dirty="0" smtClean="0"/>
              <a:t>Standards for Establishing Trusted Repositories for USGS Digital Assets</a:t>
            </a:r>
            <a:endParaRPr lang="en-US" sz="1400" dirty="0"/>
          </a:p>
        </p:txBody>
      </p:sp>
      <p:sp>
        <p:nvSpPr>
          <p:cNvPr id="13" name="TextBox 12"/>
          <p:cNvSpPr txBox="1"/>
          <p:nvPr/>
        </p:nvSpPr>
        <p:spPr>
          <a:xfrm>
            <a:off x="3080617" y="4060437"/>
            <a:ext cx="748187" cy="307777"/>
          </a:xfrm>
          <a:prstGeom prst="rect">
            <a:avLst/>
          </a:prstGeom>
          <a:noFill/>
        </p:spPr>
        <p:txBody>
          <a:bodyPr wrap="square" rtlCol="0">
            <a:spAutoFit/>
          </a:bodyPr>
          <a:lstStyle/>
          <a:p>
            <a:r>
              <a:rPr lang="en-US" sz="1400" dirty="0" smtClean="0"/>
              <a:t>CDR</a:t>
            </a:r>
            <a:endParaRPr lang="en-US" sz="1400" dirty="0"/>
          </a:p>
        </p:txBody>
      </p:sp>
      <p:sp>
        <p:nvSpPr>
          <p:cNvPr id="16" name="TextBox 15"/>
          <p:cNvSpPr txBox="1"/>
          <p:nvPr/>
        </p:nvSpPr>
        <p:spPr>
          <a:xfrm>
            <a:off x="7099612" y="1974416"/>
            <a:ext cx="688209" cy="307777"/>
          </a:xfrm>
          <a:prstGeom prst="rect">
            <a:avLst/>
          </a:prstGeom>
          <a:noFill/>
        </p:spPr>
        <p:txBody>
          <a:bodyPr wrap="none" rtlCol="0">
            <a:spAutoFit/>
          </a:bodyPr>
          <a:lstStyle/>
          <a:p>
            <a:r>
              <a:rPr lang="en-US" sz="1400" dirty="0" smtClean="0"/>
              <a:t>CMMI</a:t>
            </a:r>
            <a:endParaRPr lang="en-US" sz="1400" dirty="0"/>
          </a:p>
        </p:txBody>
      </p:sp>
      <p:pic>
        <p:nvPicPr>
          <p:cNvPr id="3" name="Picture 2"/>
          <p:cNvPicPr>
            <a:picLocks noChangeAspect="1"/>
          </p:cNvPicPr>
          <p:nvPr/>
        </p:nvPicPr>
        <p:blipFill>
          <a:blip r:embed="rId4"/>
          <a:stretch>
            <a:fillRect/>
          </a:stretch>
        </p:blipFill>
        <p:spPr>
          <a:xfrm>
            <a:off x="6522105" y="4887919"/>
            <a:ext cx="2296596" cy="1185076"/>
          </a:xfrm>
          <a:prstGeom prst="rect">
            <a:avLst/>
          </a:prstGeom>
        </p:spPr>
      </p:pic>
      <p:sp>
        <p:nvSpPr>
          <p:cNvPr id="7" name="TextBox 6"/>
          <p:cNvSpPr txBox="1"/>
          <p:nvPr/>
        </p:nvSpPr>
        <p:spPr>
          <a:xfrm>
            <a:off x="6705671" y="6065564"/>
            <a:ext cx="1995809" cy="307777"/>
          </a:xfrm>
          <a:prstGeom prst="rect">
            <a:avLst/>
          </a:prstGeom>
          <a:noFill/>
        </p:spPr>
        <p:txBody>
          <a:bodyPr wrap="none" rtlCol="0">
            <a:spAutoFit/>
          </a:bodyPr>
          <a:lstStyle/>
          <a:p>
            <a:r>
              <a:rPr lang="en-US" sz="1400" dirty="0" smtClean="0"/>
              <a:t>Other Organizations</a:t>
            </a:r>
            <a:endParaRPr lang="en-US" sz="1400" dirty="0"/>
          </a:p>
        </p:txBody>
      </p:sp>
      <p:sp>
        <p:nvSpPr>
          <p:cNvPr id="19" name="TextBox 18"/>
          <p:cNvSpPr txBox="1"/>
          <p:nvPr/>
        </p:nvSpPr>
        <p:spPr>
          <a:xfrm>
            <a:off x="192405" y="5657694"/>
            <a:ext cx="1943279" cy="523220"/>
          </a:xfrm>
          <a:prstGeom prst="rect">
            <a:avLst/>
          </a:prstGeom>
          <a:noFill/>
        </p:spPr>
        <p:txBody>
          <a:bodyPr wrap="square" rtlCol="0">
            <a:spAutoFit/>
          </a:bodyPr>
          <a:lstStyle/>
          <a:p>
            <a:pPr algn="ctr"/>
            <a:r>
              <a:rPr lang="en-US" sz="1400" dirty="0" smtClean="0"/>
              <a:t>Data Management Maturity</a:t>
            </a:r>
            <a:endParaRPr lang="en-US" sz="1400" dirty="0"/>
          </a:p>
        </p:txBody>
      </p:sp>
      <p:sp>
        <p:nvSpPr>
          <p:cNvPr id="21" name="TextBox 20"/>
          <p:cNvSpPr txBox="1"/>
          <p:nvPr/>
        </p:nvSpPr>
        <p:spPr>
          <a:xfrm>
            <a:off x="4656432" y="4092408"/>
            <a:ext cx="2344512" cy="523220"/>
          </a:xfrm>
          <a:prstGeom prst="rect">
            <a:avLst/>
          </a:prstGeom>
          <a:noFill/>
        </p:spPr>
        <p:txBody>
          <a:bodyPr wrap="square" rtlCol="0">
            <a:spAutoFit/>
          </a:bodyPr>
          <a:lstStyle/>
          <a:p>
            <a:pPr algn="ctr"/>
            <a:r>
              <a:rPr lang="en-US" sz="1400" dirty="0"/>
              <a:t>Data Stewardship in the Earth Sciences</a:t>
            </a:r>
          </a:p>
        </p:txBody>
      </p:sp>
      <p:pic>
        <p:nvPicPr>
          <p:cNvPr id="22" name="Picture 21"/>
          <p:cNvPicPr>
            <a:picLocks noChangeAspect="1"/>
          </p:cNvPicPr>
          <p:nvPr/>
        </p:nvPicPr>
        <p:blipFill>
          <a:blip r:embed="rId5"/>
          <a:stretch>
            <a:fillRect/>
          </a:stretch>
        </p:blipFill>
        <p:spPr>
          <a:xfrm>
            <a:off x="500250" y="1182129"/>
            <a:ext cx="2298700" cy="901700"/>
          </a:xfrm>
          <a:prstGeom prst="rect">
            <a:avLst/>
          </a:prstGeom>
        </p:spPr>
      </p:pic>
      <p:pic>
        <p:nvPicPr>
          <p:cNvPr id="23" name="Picture 22"/>
          <p:cNvPicPr>
            <a:picLocks noChangeAspect="1"/>
          </p:cNvPicPr>
          <p:nvPr/>
        </p:nvPicPr>
        <p:blipFill>
          <a:blip r:embed="rId6"/>
          <a:stretch>
            <a:fillRect/>
          </a:stretch>
        </p:blipFill>
        <p:spPr>
          <a:xfrm>
            <a:off x="3796914" y="1203311"/>
            <a:ext cx="1473200" cy="1282700"/>
          </a:xfrm>
          <a:prstGeom prst="rect">
            <a:avLst/>
          </a:prstGeom>
        </p:spPr>
      </p:pic>
      <p:sp>
        <p:nvSpPr>
          <p:cNvPr id="24" name="TextBox 23"/>
          <p:cNvSpPr txBox="1"/>
          <p:nvPr/>
        </p:nvSpPr>
        <p:spPr>
          <a:xfrm>
            <a:off x="3617189" y="2347740"/>
            <a:ext cx="2003273" cy="338554"/>
          </a:xfrm>
          <a:prstGeom prst="rect">
            <a:avLst/>
          </a:prstGeom>
          <a:noFill/>
        </p:spPr>
        <p:txBody>
          <a:bodyPr wrap="none" rtlCol="0">
            <a:spAutoFit/>
          </a:bodyPr>
          <a:lstStyle/>
          <a:p>
            <a:r>
              <a:rPr lang="en-US" sz="1600" dirty="0" smtClean="0"/>
              <a:t>A Provenance MM</a:t>
            </a:r>
            <a:endParaRPr lang="en-US" sz="1600" dirty="0"/>
          </a:p>
        </p:txBody>
      </p:sp>
      <p:pic>
        <p:nvPicPr>
          <p:cNvPr id="28" name="Picture 27"/>
          <p:cNvPicPr>
            <a:picLocks noChangeAspect="1"/>
          </p:cNvPicPr>
          <p:nvPr/>
        </p:nvPicPr>
        <p:blipFill>
          <a:blip r:embed="rId7"/>
          <a:stretch>
            <a:fillRect/>
          </a:stretch>
        </p:blipFill>
        <p:spPr>
          <a:xfrm>
            <a:off x="340501" y="4783452"/>
            <a:ext cx="1737462" cy="880418"/>
          </a:xfrm>
          <a:prstGeom prst="rect">
            <a:avLst/>
          </a:prstGeom>
        </p:spPr>
      </p:pic>
      <p:pic>
        <p:nvPicPr>
          <p:cNvPr id="29" name="Picture 28"/>
          <p:cNvPicPr>
            <a:picLocks noChangeAspect="1"/>
          </p:cNvPicPr>
          <p:nvPr/>
        </p:nvPicPr>
        <p:blipFill>
          <a:blip r:embed="rId8"/>
          <a:stretch>
            <a:fillRect/>
          </a:stretch>
        </p:blipFill>
        <p:spPr>
          <a:xfrm>
            <a:off x="1928661" y="3262007"/>
            <a:ext cx="1079500" cy="1206500"/>
          </a:xfrm>
          <a:prstGeom prst="rect">
            <a:avLst/>
          </a:prstGeom>
        </p:spPr>
      </p:pic>
      <p:pic>
        <p:nvPicPr>
          <p:cNvPr id="30" name="Picture 29"/>
          <p:cNvPicPr>
            <a:picLocks noChangeAspect="1"/>
          </p:cNvPicPr>
          <p:nvPr/>
        </p:nvPicPr>
        <p:blipFill>
          <a:blip r:embed="rId9"/>
          <a:stretch>
            <a:fillRect/>
          </a:stretch>
        </p:blipFill>
        <p:spPr>
          <a:xfrm>
            <a:off x="3044224" y="3266614"/>
            <a:ext cx="947850" cy="793824"/>
          </a:xfrm>
          <a:prstGeom prst="rect">
            <a:avLst/>
          </a:prstGeom>
        </p:spPr>
      </p:pic>
      <p:pic>
        <p:nvPicPr>
          <p:cNvPr id="32" name="Picture 31"/>
          <p:cNvPicPr>
            <a:picLocks noChangeAspect="1"/>
          </p:cNvPicPr>
          <p:nvPr/>
        </p:nvPicPr>
        <p:blipFill>
          <a:blip r:embed="rId10"/>
          <a:stretch>
            <a:fillRect/>
          </a:stretch>
        </p:blipFill>
        <p:spPr>
          <a:xfrm>
            <a:off x="4494455" y="3077286"/>
            <a:ext cx="2682212" cy="1052745"/>
          </a:xfrm>
          <a:prstGeom prst="rect">
            <a:avLst/>
          </a:prstGeom>
        </p:spPr>
      </p:pic>
      <p:sp>
        <p:nvSpPr>
          <p:cNvPr id="26" name="TextBox 25"/>
          <p:cNvSpPr txBox="1"/>
          <p:nvPr/>
        </p:nvSpPr>
        <p:spPr>
          <a:xfrm>
            <a:off x="4084409" y="5520898"/>
            <a:ext cx="1158089" cy="307777"/>
          </a:xfrm>
          <a:prstGeom prst="rect">
            <a:avLst/>
          </a:prstGeom>
          <a:noFill/>
        </p:spPr>
        <p:txBody>
          <a:bodyPr wrap="none" rtlCol="0">
            <a:spAutoFit/>
          </a:bodyPr>
          <a:lstStyle/>
          <a:p>
            <a:r>
              <a:rPr lang="pt-BR" sz="1400" dirty="0" smtClean="0"/>
              <a:t>ISO </a:t>
            </a:r>
            <a:r>
              <a:rPr lang="pt-BR" sz="1400" dirty="0"/>
              <a:t>16363</a:t>
            </a:r>
            <a:endParaRPr lang="en-US" sz="1400" dirty="0"/>
          </a:p>
        </p:txBody>
      </p:sp>
      <p:pic>
        <p:nvPicPr>
          <p:cNvPr id="31" name="Picture 30"/>
          <p:cNvPicPr>
            <a:picLocks noChangeAspect="1"/>
          </p:cNvPicPr>
          <p:nvPr/>
        </p:nvPicPr>
        <p:blipFill>
          <a:blip r:embed="rId11"/>
          <a:stretch>
            <a:fillRect/>
          </a:stretch>
        </p:blipFill>
        <p:spPr>
          <a:xfrm>
            <a:off x="3628324" y="4882323"/>
            <a:ext cx="2129365" cy="626284"/>
          </a:xfrm>
          <a:prstGeom prst="rect">
            <a:avLst/>
          </a:prstGeom>
        </p:spPr>
      </p:pic>
    </p:spTree>
    <p:extLst>
      <p:ext uri="{BB962C8B-B14F-4D97-AF65-F5344CB8AC3E}">
        <p14:creationId xmlns:p14="http://schemas.microsoft.com/office/powerpoint/2010/main" val="368117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sz="2400" kern="1200" dirty="0"/>
              <a:t>Scientific Data Stewardship Maturity Matrix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3"/>
          <a:stretch>
            <a:fillRect/>
          </a:stretch>
        </p:blipFill>
        <p:spPr>
          <a:xfrm>
            <a:off x="0" y="1361228"/>
            <a:ext cx="9144000" cy="4981433"/>
          </a:xfrm>
          <a:prstGeom prst="rect">
            <a:avLst/>
          </a:prstGeom>
        </p:spPr>
      </p:pic>
    </p:spTree>
    <p:extLst>
      <p:ext uri="{BB962C8B-B14F-4D97-AF65-F5344CB8AC3E}">
        <p14:creationId xmlns:p14="http://schemas.microsoft.com/office/powerpoint/2010/main" val="365863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86" y="1290216"/>
            <a:ext cx="1368152" cy="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98328"/>
            <a:ext cx="2038488" cy="871687"/>
          </a:xfrm>
          <a:prstGeom prst="rect">
            <a:avLst/>
          </a:prstGeom>
        </p:spPr>
      </p:pic>
      <p:sp>
        <p:nvSpPr>
          <p:cNvPr id="5" name="TextBox 4"/>
          <p:cNvSpPr txBox="1"/>
          <p:nvPr/>
        </p:nvSpPr>
        <p:spPr>
          <a:xfrm>
            <a:off x="209516" y="357547"/>
            <a:ext cx="6543381" cy="430887"/>
          </a:xfrm>
          <a:prstGeom prst="rect">
            <a:avLst/>
          </a:prstGeom>
          <a:noFill/>
          <a:ln>
            <a:noFill/>
          </a:ln>
        </p:spPr>
        <p:txBody>
          <a:bodyPr vert="horz" wrap="square" lIns="91440" tIns="45720" rIns="91440" bIns="45720" numCol="1" anchor="ctr" anchorCtr="0" compatLnSpc="1">
            <a:prstTxWarp prst="textNoShape">
              <a:avLst/>
            </a:prstTxWarp>
            <a:normAutofit/>
          </a:bodyPr>
          <a:lstStyle>
            <a:defPPr>
              <a:defRPr lang="en-GB"/>
            </a:defPPr>
            <a:lvl1pPr eaLnBrk="0" hangingPunct="0">
              <a:defRPr sz="2200" b="1">
                <a:solidFill>
                  <a:schemeClr val="bg1"/>
                </a:solidFill>
                <a:latin typeface="+mj-lt"/>
                <a:ea typeface="+mj-ea"/>
                <a:cs typeface="+mj-cs"/>
              </a:defRPr>
            </a:lvl1pPr>
          </a:lstStyle>
          <a:p>
            <a:r>
              <a:rPr lang="en-US" dirty="0"/>
              <a:t>GEOSS DMP </a:t>
            </a:r>
            <a:r>
              <a:rPr lang="en-US" dirty="0" smtClean="0"/>
              <a:t>Principles</a:t>
            </a:r>
            <a:endParaRPr lang="en-US" dirty="0"/>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162424"/>
            <a:ext cx="1930333" cy="95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1624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179316"/>
            <a:ext cx="7279398" cy="954107"/>
          </a:xfrm>
          <a:prstGeom prst="rect">
            <a:avLst/>
          </a:prstGeom>
          <a:noFill/>
        </p:spPr>
        <p:txBody>
          <a:bodyPr wrap="square" rtlCol="0">
            <a:spAutoFit/>
          </a:bodyPr>
          <a:lstStyle/>
          <a:p>
            <a:r>
              <a:rPr lang="en-US" sz="2000" b="1" dirty="0" smtClean="0">
                <a:solidFill>
                  <a:srgbClr val="FF0000"/>
                </a:solidFill>
                <a:latin typeface="+mn-lt"/>
              </a:rPr>
              <a:t>USABILITY</a:t>
            </a:r>
          </a:p>
          <a:p>
            <a:r>
              <a:rPr lang="en-US" b="1" dirty="0" smtClean="0">
                <a:solidFill>
                  <a:srgbClr val="008000"/>
                </a:solidFill>
                <a:latin typeface="+mn-lt"/>
              </a:rPr>
              <a:t>DMP-3:</a:t>
            </a:r>
            <a:r>
              <a:rPr lang="en-US" dirty="0" smtClean="0">
                <a:latin typeface="+mn-lt"/>
              </a:rPr>
              <a:t>  </a:t>
            </a:r>
            <a:r>
              <a:rPr lang="en-US" dirty="0">
                <a:latin typeface="+mn-lt"/>
              </a:rPr>
              <a:t>E</a:t>
            </a:r>
            <a:r>
              <a:rPr lang="en-US" dirty="0" smtClean="0">
                <a:latin typeface="+mn-lt"/>
              </a:rPr>
              <a:t>ncoding                 </a:t>
            </a:r>
            <a:r>
              <a:rPr lang="en-US" b="1" dirty="0" smtClean="0">
                <a:solidFill>
                  <a:srgbClr val="008000"/>
                </a:solidFill>
                <a:latin typeface="+mn-lt"/>
              </a:rPr>
              <a:t>DMP-4:</a:t>
            </a:r>
            <a:r>
              <a:rPr lang="en-US" dirty="0" smtClean="0">
                <a:latin typeface="+mn-lt"/>
              </a:rPr>
              <a:t>  Documentation</a:t>
            </a:r>
          </a:p>
          <a:p>
            <a:r>
              <a:rPr lang="en-US" b="1" dirty="0" smtClean="0">
                <a:solidFill>
                  <a:srgbClr val="008000"/>
                </a:solidFill>
                <a:latin typeface="+mn-lt"/>
              </a:rPr>
              <a:t>DMP-5:</a:t>
            </a:r>
            <a:r>
              <a:rPr lang="en-US" dirty="0" smtClean="0">
                <a:latin typeface="+mn-lt"/>
              </a:rPr>
              <a:t>  </a:t>
            </a:r>
            <a:r>
              <a:rPr lang="en-US" dirty="0">
                <a:latin typeface="+mn-lt"/>
              </a:rPr>
              <a:t>T</a:t>
            </a:r>
            <a:r>
              <a:rPr lang="en-US" dirty="0" smtClean="0">
                <a:latin typeface="+mn-lt"/>
              </a:rPr>
              <a:t>raceability              </a:t>
            </a:r>
            <a:r>
              <a:rPr lang="en-US" b="1" dirty="0" smtClean="0">
                <a:solidFill>
                  <a:srgbClr val="008000"/>
                </a:solidFill>
                <a:latin typeface="+mn-lt"/>
              </a:rPr>
              <a:t>DMP-6:</a:t>
            </a:r>
            <a:r>
              <a:rPr lang="en-US" dirty="0" smtClean="0">
                <a:latin typeface="+mn-lt"/>
              </a:rPr>
              <a:t>  Quality</a:t>
            </a:r>
          </a:p>
        </p:txBody>
      </p:sp>
      <p:sp>
        <p:nvSpPr>
          <p:cNvPr id="7" name="TextBox 6"/>
          <p:cNvSpPr txBox="1"/>
          <p:nvPr/>
        </p:nvSpPr>
        <p:spPr>
          <a:xfrm>
            <a:off x="2195148" y="1290216"/>
            <a:ext cx="5874550" cy="677108"/>
          </a:xfrm>
          <a:prstGeom prst="rect">
            <a:avLst/>
          </a:prstGeom>
          <a:noFill/>
        </p:spPr>
        <p:txBody>
          <a:bodyPr wrap="none" rtlCol="0">
            <a:spAutoFit/>
          </a:bodyPr>
          <a:lstStyle/>
          <a:p>
            <a:r>
              <a:rPr lang="en-US" sz="2000" b="1" dirty="0" smtClean="0">
                <a:solidFill>
                  <a:srgbClr val="FF0000"/>
                </a:solidFill>
                <a:latin typeface="+mn-lt"/>
              </a:rPr>
              <a:t>DISCOVERABILITY</a:t>
            </a:r>
          </a:p>
          <a:p>
            <a:r>
              <a:rPr lang="en-US" b="1" dirty="0" smtClean="0">
                <a:solidFill>
                  <a:srgbClr val="008000"/>
                </a:solidFill>
                <a:latin typeface="+mn-lt"/>
              </a:rPr>
              <a:t>DMP-1:</a:t>
            </a:r>
            <a:r>
              <a:rPr lang="en-US" dirty="0" smtClean="0">
                <a:latin typeface="+mn-lt"/>
              </a:rPr>
              <a:t>  Data and metadata will be discoverable</a:t>
            </a:r>
            <a:endParaRPr lang="en-US" dirty="0">
              <a:latin typeface="+mn-lt"/>
            </a:endParaRPr>
          </a:p>
        </p:txBody>
      </p:sp>
      <p:sp>
        <p:nvSpPr>
          <p:cNvPr id="3" name="TextBox 2"/>
          <p:cNvSpPr txBox="1"/>
          <p:nvPr/>
        </p:nvSpPr>
        <p:spPr>
          <a:xfrm>
            <a:off x="2183260" y="2298328"/>
            <a:ext cx="6122064" cy="677108"/>
          </a:xfrm>
          <a:prstGeom prst="rect">
            <a:avLst/>
          </a:prstGeom>
          <a:noFill/>
        </p:spPr>
        <p:txBody>
          <a:bodyPr wrap="none" rtlCol="0">
            <a:spAutoFit/>
          </a:bodyPr>
          <a:lstStyle/>
          <a:p>
            <a:r>
              <a:rPr lang="en-US" sz="2000" b="1" dirty="0" smtClean="0">
                <a:solidFill>
                  <a:srgbClr val="FF0000"/>
                </a:solidFill>
                <a:latin typeface="+mn-lt"/>
              </a:rPr>
              <a:t>ACCESSIBILITY</a:t>
            </a:r>
          </a:p>
          <a:p>
            <a:r>
              <a:rPr lang="en-US" b="1" dirty="0" smtClean="0">
                <a:solidFill>
                  <a:srgbClr val="008000"/>
                </a:solidFill>
                <a:latin typeface="+mn-lt"/>
              </a:rPr>
              <a:t>DMP-2:</a:t>
            </a:r>
            <a:r>
              <a:rPr lang="en-US" dirty="0" smtClean="0">
                <a:latin typeface="+mn-lt"/>
              </a:rPr>
              <a:t>  Data will be accessible via online services </a:t>
            </a:r>
            <a:endParaRPr lang="en-US" dirty="0">
              <a:latin typeface="+mn-lt"/>
            </a:endParaRPr>
          </a:p>
        </p:txBody>
      </p:sp>
      <p:cxnSp>
        <p:nvCxnSpPr>
          <p:cNvPr id="16" name="Straight Connector 15"/>
          <p:cNvCxnSpPr/>
          <p:nvPr/>
        </p:nvCxnSpPr>
        <p:spPr bwMode="auto">
          <a:xfrm flipH="1">
            <a:off x="0" y="41705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192938"/>
            <a:ext cx="1313537" cy="87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58" y="5161366"/>
            <a:ext cx="1375939" cy="1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2263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2902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08199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65667" y="4281838"/>
            <a:ext cx="7236296" cy="677108"/>
          </a:xfrm>
          <a:prstGeom prst="rect">
            <a:avLst/>
          </a:prstGeom>
          <a:noFill/>
        </p:spPr>
        <p:txBody>
          <a:bodyPr wrap="square" rtlCol="0">
            <a:spAutoFit/>
          </a:bodyPr>
          <a:lstStyle/>
          <a:p>
            <a:r>
              <a:rPr lang="en-US" sz="2000" b="1" dirty="0" smtClean="0">
                <a:solidFill>
                  <a:srgbClr val="FF0000"/>
                </a:solidFill>
                <a:latin typeface="+mn-lt"/>
              </a:rPr>
              <a:t>PRESERVATION</a:t>
            </a:r>
          </a:p>
          <a:p>
            <a:r>
              <a:rPr lang="en-US" b="1" dirty="0" smtClean="0">
                <a:solidFill>
                  <a:srgbClr val="008000"/>
                </a:solidFill>
                <a:latin typeface="+mn-lt"/>
              </a:rPr>
              <a:t>DMP-7</a:t>
            </a:r>
            <a:r>
              <a:rPr lang="en-US" b="1" dirty="0" smtClean="0">
                <a:latin typeface="+mn-lt"/>
              </a:rPr>
              <a:t>:</a:t>
            </a:r>
            <a:r>
              <a:rPr lang="en-US" dirty="0" smtClean="0">
                <a:latin typeface="+mn-lt"/>
              </a:rPr>
              <a:t>  Preservation             </a:t>
            </a:r>
            <a:r>
              <a:rPr lang="en-US" b="1" dirty="0" smtClean="0">
                <a:solidFill>
                  <a:srgbClr val="008000"/>
                </a:solidFill>
                <a:latin typeface="+mn-lt"/>
              </a:rPr>
              <a:t>DMP-8:</a:t>
            </a:r>
            <a:r>
              <a:rPr lang="en-US" dirty="0" smtClean="0">
                <a:latin typeface="+mn-lt"/>
              </a:rPr>
              <a:t>  Verification   </a:t>
            </a:r>
            <a:endParaRPr lang="en-US" dirty="0">
              <a:latin typeface="+mn-lt"/>
            </a:endParaRPr>
          </a:p>
        </p:txBody>
      </p:sp>
      <p:sp>
        <p:nvSpPr>
          <p:cNvPr id="9" name="TextBox 8"/>
          <p:cNvSpPr txBox="1"/>
          <p:nvPr/>
        </p:nvSpPr>
        <p:spPr>
          <a:xfrm>
            <a:off x="2185524" y="5101839"/>
            <a:ext cx="5558395" cy="954107"/>
          </a:xfrm>
          <a:prstGeom prst="rect">
            <a:avLst/>
          </a:prstGeom>
          <a:noFill/>
        </p:spPr>
        <p:txBody>
          <a:bodyPr wrap="none" rtlCol="0">
            <a:spAutoFit/>
          </a:bodyPr>
          <a:lstStyle/>
          <a:p>
            <a:r>
              <a:rPr lang="en-US" sz="2000" b="1" dirty="0" smtClean="0">
                <a:solidFill>
                  <a:srgbClr val="FF0000"/>
                </a:solidFill>
                <a:latin typeface="+mn-lt"/>
              </a:rPr>
              <a:t>CURATION</a:t>
            </a:r>
          </a:p>
          <a:p>
            <a:r>
              <a:rPr lang="en-US" b="1" dirty="0" smtClean="0">
                <a:solidFill>
                  <a:srgbClr val="008000"/>
                </a:solidFill>
                <a:latin typeface="+mn-lt"/>
              </a:rPr>
              <a:t>DMP 9:</a:t>
            </a:r>
            <a:r>
              <a:rPr lang="en-US" dirty="0" smtClean="0">
                <a:latin typeface="+mn-lt"/>
              </a:rPr>
              <a:t>  Review and reprocessing</a:t>
            </a:r>
          </a:p>
          <a:p>
            <a:r>
              <a:rPr lang="en-US" b="1" dirty="0" smtClean="0">
                <a:solidFill>
                  <a:srgbClr val="008000"/>
                </a:solidFill>
                <a:latin typeface="+mn-lt"/>
              </a:rPr>
              <a:t>DMP 10:</a:t>
            </a:r>
            <a:r>
              <a:rPr lang="en-US" dirty="0" smtClean="0">
                <a:solidFill>
                  <a:srgbClr val="008000"/>
                </a:solidFill>
                <a:latin typeface="+mn-lt"/>
              </a:rPr>
              <a:t>  </a:t>
            </a:r>
            <a:r>
              <a:rPr lang="en-US" dirty="0" smtClean="0">
                <a:latin typeface="+mn-lt"/>
              </a:rPr>
              <a:t>Persistent and resolvable identifiers</a:t>
            </a:r>
            <a:endParaRPr lang="en-US" dirty="0">
              <a:latin typeface="+mn-lt"/>
            </a:endParaRPr>
          </a:p>
        </p:txBody>
      </p:sp>
    </p:spTree>
    <p:extLst>
      <p:ext uri="{BB962C8B-B14F-4D97-AF65-F5344CB8AC3E}">
        <p14:creationId xmlns:p14="http://schemas.microsoft.com/office/powerpoint/2010/main" val="1484702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nt Arrow 14"/>
          <p:cNvSpPr/>
          <p:nvPr/>
        </p:nvSpPr>
        <p:spPr>
          <a:xfrm rot="10800000">
            <a:off x="5791200" y="4127498"/>
            <a:ext cx="2082800" cy="2108201"/>
          </a:xfrm>
          <a:prstGeom prst="bentArrow">
            <a:avLst/>
          </a:prstGeom>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5803901" y="2694729"/>
            <a:ext cx="3340099" cy="1737571"/>
          </a:xfrm>
          <a:prstGeom prst="rect">
            <a:avLst/>
          </a:prstGeom>
        </p:spPr>
      </p:pic>
      <p:cxnSp>
        <p:nvCxnSpPr>
          <p:cNvPr id="4" name="Straight Connector 3"/>
          <p:cNvCxnSpPr/>
          <p:nvPr/>
        </p:nvCxnSpPr>
        <p:spPr>
          <a:xfrm flipV="1">
            <a:off x="6057900" y="3298792"/>
            <a:ext cx="681538" cy="3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6739437" y="3291409"/>
            <a:ext cx="0" cy="4208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739437" y="3697481"/>
            <a:ext cx="943269" cy="73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695406" y="3697481"/>
            <a:ext cx="0" cy="3839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7674974" y="4074021"/>
            <a:ext cx="1469025" cy="73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473201" y="1155700"/>
            <a:ext cx="4038600" cy="5699701"/>
          </a:xfrm>
          <a:prstGeom prst="rect">
            <a:avLst/>
          </a:prstGeom>
        </p:spPr>
      </p:pic>
      <p:sp>
        <p:nvSpPr>
          <p:cNvPr id="10" name="Curved Right Arrow 9"/>
          <p:cNvSpPr/>
          <p:nvPr/>
        </p:nvSpPr>
        <p:spPr>
          <a:xfrm rot="18332513">
            <a:off x="439102" y="2237804"/>
            <a:ext cx="1104878" cy="1647825"/>
          </a:xfrm>
          <a:prstGeom prst="curvedRightArrow">
            <a:avLst/>
          </a:prstGeom>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05148" y="161791"/>
            <a:ext cx="6105525" cy="769441"/>
          </a:xfrm>
        </p:spPr>
        <p:txBody>
          <a:bodyPr/>
          <a:lstStyle/>
          <a:p>
            <a:r>
              <a:rPr lang="en-US" dirty="0" smtClean="0"/>
              <a:t>Relations between Maturity Matrix (MM), DMP and Best Practices</a:t>
            </a:r>
            <a:endParaRPr lang="en-US" dirty="0"/>
          </a:p>
        </p:txBody>
      </p:sp>
      <p:sp>
        <p:nvSpPr>
          <p:cNvPr id="5" name="Footer Placeholder 4"/>
          <p:cNvSpPr>
            <a:spLocks noGrp="1"/>
          </p:cNvSpPr>
          <p:nvPr>
            <p:ph type="ftr" sz="quarter" idx="10"/>
          </p:nvPr>
        </p:nvSpPr>
        <p:spPr/>
        <p:txBody>
          <a:bodyPr/>
          <a:lstStyle/>
          <a:p>
            <a:pPr>
              <a:defRPr/>
            </a:pPr>
            <a:r>
              <a:rPr lang="en-GB" smtClean="0"/>
              <a:t>ESA UNCLASSIFIED – For Official Use</a:t>
            </a:r>
            <a:endParaRPr lang="en-GB"/>
          </a:p>
        </p:txBody>
      </p:sp>
      <p:pic>
        <p:nvPicPr>
          <p:cNvPr id="8" name="Picture 7"/>
          <p:cNvPicPr>
            <a:picLocks noChangeAspect="1"/>
          </p:cNvPicPr>
          <p:nvPr/>
        </p:nvPicPr>
        <p:blipFill>
          <a:blip r:embed="rId4"/>
          <a:stretch>
            <a:fillRect/>
          </a:stretch>
        </p:blipFill>
        <p:spPr>
          <a:xfrm>
            <a:off x="0" y="1981201"/>
            <a:ext cx="1482970" cy="838200"/>
          </a:xfrm>
          <a:prstGeom prst="rect">
            <a:avLst/>
          </a:prstGeom>
          <a:ln>
            <a:solidFill>
              <a:schemeClr val="tx1"/>
            </a:solidFill>
          </a:ln>
        </p:spPr>
      </p:pic>
      <p:sp>
        <p:nvSpPr>
          <p:cNvPr id="9" name="TextBox 8"/>
          <p:cNvSpPr txBox="1"/>
          <p:nvPr/>
        </p:nvSpPr>
        <p:spPr>
          <a:xfrm>
            <a:off x="406400" y="1612900"/>
            <a:ext cx="764227" cy="369332"/>
          </a:xfrm>
          <a:prstGeom prst="rect">
            <a:avLst/>
          </a:prstGeom>
          <a:noFill/>
        </p:spPr>
        <p:txBody>
          <a:bodyPr wrap="none" rtlCol="0">
            <a:spAutoFit/>
          </a:bodyPr>
          <a:lstStyle/>
          <a:p>
            <a:r>
              <a:rPr lang="en-US" b="1" dirty="0" smtClean="0"/>
              <a:t>DMP</a:t>
            </a:r>
            <a:endParaRPr lang="en-US" b="1" dirty="0"/>
          </a:p>
        </p:txBody>
      </p:sp>
      <p:sp>
        <p:nvSpPr>
          <p:cNvPr id="16" name="TextBox 15"/>
          <p:cNvSpPr txBox="1"/>
          <p:nvPr/>
        </p:nvSpPr>
        <p:spPr>
          <a:xfrm>
            <a:off x="6286501" y="4711700"/>
            <a:ext cx="2362200" cy="584776"/>
          </a:xfrm>
          <a:prstGeom prst="rect">
            <a:avLst/>
          </a:prstGeom>
          <a:noFill/>
        </p:spPr>
        <p:txBody>
          <a:bodyPr wrap="square" rtlCol="0">
            <a:spAutoFit/>
          </a:bodyPr>
          <a:lstStyle/>
          <a:p>
            <a:pPr algn="ctr"/>
            <a:r>
              <a:rPr lang="en-US" sz="1600" dirty="0" smtClean="0"/>
              <a:t>Stewardship Maturity Level</a:t>
            </a:r>
            <a:endParaRPr lang="en-US" sz="1600" dirty="0"/>
          </a:p>
        </p:txBody>
      </p:sp>
      <p:sp>
        <p:nvSpPr>
          <p:cNvPr id="17" name="TextBox 16"/>
          <p:cNvSpPr txBox="1"/>
          <p:nvPr/>
        </p:nvSpPr>
        <p:spPr>
          <a:xfrm>
            <a:off x="5549900" y="1333500"/>
            <a:ext cx="2563623" cy="338554"/>
          </a:xfrm>
          <a:prstGeom prst="rect">
            <a:avLst/>
          </a:prstGeom>
          <a:noFill/>
        </p:spPr>
        <p:txBody>
          <a:bodyPr wrap="none" rtlCol="0">
            <a:spAutoFit/>
          </a:bodyPr>
          <a:lstStyle/>
          <a:p>
            <a:r>
              <a:rPr lang="en-US" sz="1600" dirty="0" smtClean="0"/>
              <a:t>Stewardship objectives</a:t>
            </a:r>
            <a:endParaRPr lang="en-US" sz="1600" dirty="0"/>
          </a:p>
        </p:txBody>
      </p:sp>
      <p:sp>
        <p:nvSpPr>
          <p:cNvPr id="18" name="Bent Arrow 17"/>
          <p:cNvSpPr/>
          <p:nvPr/>
        </p:nvSpPr>
        <p:spPr>
          <a:xfrm rot="5400000">
            <a:off x="6157841" y="1077846"/>
            <a:ext cx="1206502" cy="2454416"/>
          </a:xfrm>
          <a:prstGeom prst="bentArrow">
            <a:avLst/>
          </a:prstGeom>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100040" y="2095500"/>
            <a:ext cx="1204476" cy="338554"/>
          </a:xfrm>
          <a:prstGeom prst="rect">
            <a:avLst/>
          </a:prstGeom>
          <a:noFill/>
        </p:spPr>
        <p:txBody>
          <a:bodyPr wrap="none" rtlCol="0">
            <a:spAutoFit/>
          </a:bodyPr>
          <a:lstStyle/>
          <a:p>
            <a:r>
              <a:rPr lang="en-US" sz="1600" b="1" dirty="0" smtClean="0"/>
              <a:t>Tailoring</a:t>
            </a:r>
            <a:endParaRPr lang="en-US" sz="1600" b="1" dirty="0"/>
          </a:p>
        </p:txBody>
      </p:sp>
    </p:spTree>
    <p:extLst>
      <p:ext uri="{BB962C8B-B14F-4D97-AF65-F5344CB8AC3E}">
        <p14:creationId xmlns:p14="http://schemas.microsoft.com/office/powerpoint/2010/main" val="42750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heckerboard(across)">
                                      <p:cBhvr>
                                        <p:cTn id="35" dur="500"/>
                                        <p:tgtEl>
                                          <p:spTgt spid="4"/>
                                        </p:tgtEl>
                                      </p:cBhvr>
                                    </p:animEffect>
                                  </p:childTnLst>
                                </p:cTn>
                              </p:par>
                              <p:par>
                                <p:cTn id="36" presetID="5" presetClass="entr" presetSubtype="1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par>
                                <p:cTn id="39" presetID="5"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heckerboard(across)">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par>
                                <p:cTn id="47" presetID="5" presetClass="entr" presetSubtype="1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heckerboard(across)">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9" grpId="0"/>
      <p:bldP spid="16" grpId="0"/>
      <p:bldP spid="17" grpId="0"/>
      <p:bldP spid="1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extBox 4"/>
          <p:cNvSpPr txBox="1"/>
          <p:nvPr/>
        </p:nvSpPr>
        <p:spPr>
          <a:xfrm>
            <a:off x="470405" y="2851344"/>
            <a:ext cx="8356857" cy="1384995"/>
          </a:xfrm>
          <a:prstGeom prst="rect">
            <a:avLst/>
          </a:prstGeom>
          <a:noFill/>
        </p:spPr>
        <p:txBody>
          <a:bodyPr wrap="square" rtlCol="0">
            <a:spAutoFit/>
          </a:bodyPr>
          <a:lstStyle/>
          <a:p>
            <a:pPr algn="ctr"/>
            <a:r>
              <a:rPr lang="en-US" sz="2400" b="1" dirty="0" smtClean="0">
                <a:solidFill>
                  <a:schemeClr val="bg2"/>
                </a:solidFill>
                <a:latin typeface="+mn-lt"/>
              </a:rPr>
              <a:t>Create a Maturity Matrix with DMP IG simplifying</a:t>
            </a:r>
            <a:r>
              <a:rPr lang="en-US" sz="1200" b="1" dirty="0" smtClean="0"/>
              <a:t> </a:t>
            </a:r>
            <a:r>
              <a:rPr lang="en-US" sz="2400" b="1" dirty="0">
                <a:solidFill>
                  <a:schemeClr val="bg2"/>
                </a:solidFill>
                <a:latin typeface="+mn-lt"/>
              </a:rPr>
              <a:t>the </a:t>
            </a:r>
            <a:r>
              <a:rPr lang="en-US" sz="2400" b="1" dirty="0" smtClean="0">
                <a:solidFill>
                  <a:schemeClr val="bg2"/>
                </a:solidFill>
                <a:latin typeface="+mn-lt"/>
              </a:rPr>
              <a:t>WGISS EO Data Stewardship </a:t>
            </a:r>
            <a:r>
              <a:rPr lang="en-US" sz="2400" b="1" dirty="0">
                <a:solidFill>
                  <a:schemeClr val="bg2"/>
                </a:solidFill>
                <a:latin typeface="+mn-lt"/>
              </a:rPr>
              <a:t>Maturity </a:t>
            </a:r>
            <a:r>
              <a:rPr lang="en-US" sz="2400" b="1" dirty="0" smtClean="0">
                <a:solidFill>
                  <a:schemeClr val="bg2"/>
                </a:solidFill>
                <a:latin typeface="+mn-lt"/>
              </a:rPr>
              <a:t>Matrix</a:t>
            </a:r>
          </a:p>
          <a:p>
            <a:pPr algn="ctr"/>
            <a:endParaRPr lang="en-US" sz="1200" dirty="0"/>
          </a:p>
        </p:txBody>
      </p:sp>
    </p:spTree>
    <p:extLst>
      <p:ext uri="{BB962C8B-B14F-4D97-AF65-F5344CB8AC3E}">
        <p14:creationId xmlns:p14="http://schemas.microsoft.com/office/powerpoint/2010/main" val="380047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37367" y="287151"/>
            <a:ext cx="8812916" cy="430887"/>
          </a:xfrm>
          <a:noFill/>
          <a:ln>
            <a:noFill/>
          </a:ln>
        </p:spPr>
        <p:txBody>
          <a:bodyPr vert="horz" wrap="square" lIns="91440" tIns="45720" rIns="91440" bIns="45720" numCol="1" anchor="ctr" anchorCtr="0" compatLnSpc="1">
            <a:prstTxWarp prst="textNoShape">
              <a:avLst/>
            </a:prstTxWarp>
            <a:noAutofit/>
          </a:bodyPr>
          <a:lstStyle/>
          <a:p>
            <a:r>
              <a:rPr lang="en-US" sz="3200" kern="1200" dirty="0">
                <a:latin typeface="Calibri"/>
                <a:cs typeface="Calibri"/>
              </a:rPr>
              <a:t>DMP Maturity Matrix Assessment</a:t>
            </a:r>
          </a:p>
        </p:txBody>
      </p:sp>
      <p:pic>
        <p:nvPicPr>
          <p:cNvPr id="3" name="Picture 2"/>
          <p:cNvPicPr>
            <a:picLocks noChangeAspect="1"/>
          </p:cNvPicPr>
          <p:nvPr/>
        </p:nvPicPr>
        <p:blipFill>
          <a:blip r:embed="rId3"/>
          <a:stretch>
            <a:fillRect/>
          </a:stretch>
        </p:blipFill>
        <p:spPr>
          <a:xfrm>
            <a:off x="996061" y="972298"/>
            <a:ext cx="7601906" cy="5885702"/>
          </a:xfrm>
          <a:prstGeom prst="rect">
            <a:avLst/>
          </a:prstGeom>
        </p:spPr>
      </p:pic>
    </p:spTree>
    <p:extLst>
      <p:ext uri="{BB962C8B-B14F-4D97-AF65-F5344CB8AC3E}">
        <p14:creationId xmlns:p14="http://schemas.microsoft.com/office/powerpoint/2010/main" val="114608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DMP Maturity Matrix Assessment</a:t>
            </a:r>
            <a:endParaRPr lang="en-US" sz="3200" dirty="0">
              <a:latin typeface="Calibri"/>
              <a:cs typeface="Calibri"/>
            </a:endParaRPr>
          </a:p>
        </p:txBody>
      </p:sp>
      <p:pic>
        <p:nvPicPr>
          <p:cNvPr id="3" name="Picture 2"/>
          <p:cNvPicPr>
            <a:picLocks noChangeAspect="1"/>
          </p:cNvPicPr>
          <p:nvPr/>
        </p:nvPicPr>
        <p:blipFill>
          <a:blip r:embed="rId3"/>
          <a:stretch>
            <a:fillRect/>
          </a:stretch>
        </p:blipFill>
        <p:spPr>
          <a:xfrm>
            <a:off x="853257" y="1227121"/>
            <a:ext cx="7892367" cy="5630879"/>
          </a:xfrm>
          <a:prstGeom prst="rect">
            <a:avLst/>
          </a:prstGeom>
        </p:spPr>
      </p:pic>
    </p:spTree>
    <p:extLst>
      <p:ext uri="{BB962C8B-B14F-4D97-AF65-F5344CB8AC3E}">
        <p14:creationId xmlns:p14="http://schemas.microsoft.com/office/powerpoint/2010/main" val="308371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1252</TotalTime>
  <Words>3567</Words>
  <Application>Microsoft Office PowerPoint</Application>
  <PresentationFormat>On-screen Show (4:3)</PresentationFormat>
  <Paragraphs>312</Paragraphs>
  <Slides>30</Slides>
  <Notes>16</Notes>
  <HiddenSlides>4</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ESA Presentation</vt:lpstr>
      <vt:lpstr>PowerPoint Presentation</vt:lpstr>
      <vt:lpstr>Outline</vt:lpstr>
      <vt:lpstr>Definitions</vt:lpstr>
      <vt:lpstr>Scientific Data Stewardship Maturity Matrix </vt:lpstr>
      <vt:lpstr>PowerPoint Presentation</vt:lpstr>
      <vt:lpstr>Relations between Maturity Matrix (MM), DMP and Best Practices</vt:lpstr>
      <vt:lpstr>PowerPoint Presentation</vt:lpstr>
      <vt:lpstr>DMP Maturity Matrix Assessment</vt:lpstr>
      <vt:lpstr>DMP Maturity Matrix Assessment</vt:lpstr>
      <vt:lpstr>DMP Maturity Matrix Assessment</vt:lpstr>
      <vt:lpstr>DMP Measurement Results </vt:lpstr>
      <vt:lpstr>WAY FORWARD</vt:lpstr>
      <vt:lpstr>Preliminary Result</vt:lpstr>
      <vt:lpstr>PowerPoint Presentation</vt:lpstr>
      <vt:lpstr>Mapping of the Preservation Guidelines vs. DMP </vt:lpstr>
      <vt:lpstr>Mapping of the Preservation Guidelines vs. Stewardship Maturity Matrix </vt:lpstr>
      <vt:lpstr>Preliminary Result</vt:lpstr>
      <vt:lpstr>PowerPoint Presentation</vt:lpstr>
      <vt:lpstr>DISCUSSION WAY FORWARD </vt:lpstr>
      <vt:lpstr>PowerPoint Presentation</vt:lpstr>
      <vt:lpstr>EO Data Stewardship Maturity Matrix utilization  versus   DMP Implementation Guidelines</vt:lpstr>
      <vt:lpstr>EO Data Stewardship Maturity Matrix  versus  DMP Implementation Guidelines</vt:lpstr>
      <vt:lpstr>PowerPoint Presentation</vt:lpstr>
      <vt:lpstr>DMP Guidelines and key Components  mapping</vt:lpstr>
      <vt:lpstr>DMP Maturity Matrix Assessment</vt:lpstr>
      <vt:lpstr>DMP Maturity Matrix Assessment</vt:lpstr>
      <vt:lpstr>DMP Maturity Matrix Assessment</vt:lpstr>
      <vt:lpstr>Assessment results and Rating</vt:lpstr>
      <vt:lpstr>References </vt:lpstr>
      <vt:lpstr>Interested Organizations</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 Kennerley</cp:lastModifiedBy>
  <cp:revision>1087</cp:revision>
  <cp:lastPrinted>2015-10-12T13:08:03Z</cp:lastPrinted>
  <dcterms:created xsi:type="dcterms:W3CDTF">2011-09-06T09:08:01Z</dcterms:created>
  <dcterms:modified xsi:type="dcterms:W3CDTF">2017-04-05T21:25:59Z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