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1" r:id="rId8"/>
    <p:sldId id="258" r:id="rId9"/>
    <p:sldId id="263" r:id="rId1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25/09/17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65932" y="662302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6308409" y="6279900"/>
            <a:ext cx="26924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Cristiano Lopes | ESRIN | 22/09/2017 | Slide  </a:t>
            </a:r>
            <a:fld id="{9D84714B-D7DC-4ED0-8711-C4B17B2D7538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 userDrawn="1"/>
        </p:nvSpPr>
        <p:spPr bwMode="auto">
          <a:xfrm>
            <a:off x="166064" y="6279900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72800" y="6620912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h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z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uk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US" dirty="0" smtClean="0"/>
              <a:t>ESA EO Federated Identity Management Activities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5600" y="3722400"/>
            <a:ext cx="195919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Cristiano Lopes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15600" y="41904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22/09/2017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M Pilo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FIM </a:t>
            </a:r>
            <a:r>
              <a:rPr dirty="0" smtClean="0"/>
              <a:t>Pilot - Recall</a:t>
            </a:r>
            <a:endParaRPr dirty="0"/>
          </a:p>
        </p:txBody>
      </p:sp>
      <p:sp>
        <p:nvSpPr>
          <p:cNvPr id="151" name="The EO Data Service / EO IPT IDP is a pathfinder activity which implements a general architecture defined by GÉANT known as “FaaS”, Federation as a Servic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/>
              <a:t>The EO Data Service / EO IPT IDP is a pathfinder activity which implements a general architecture defined by GÉANT known as “</a:t>
            </a:r>
            <a:r>
              <a:rPr dirty="0" err="1"/>
              <a:t>FaaS</a:t>
            </a:r>
            <a:r>
              <a:rPr dirty="0"/>
              <a:t>”, Federation as a Service.</a:t>
            </a:r>
            <a:endParaRPr sz="1727" dirty="0">
              <a:solidFill>
                <a:srgbClr val="321212"/>
              </a:solidFill>
            </a:endParaRPr>
          </a:p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dirty="0" smtClean="0"/>
          </a:p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 smtClean="0"/>
              <a:t>The </a:t>
            </a:r>
            <a:r>
              <a:rPr dirty="0"/>
              <a:t>EO Data Service is a pathfinder Federated Identity Management infrastructure deployed on the EO Innovation Platform Testbed (IPT) in Poland. It is made of: </a:t>
            </a:r>
            <a:endParaRPr sz="1727" dirty="0">
              <a:solidFill>
                <a:srgbClr val="321212"/>
              </a:solidFill>
            </a:endParaRPr>
          </a:p>
          <a:p>
            <a:pPr marL="682751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/>
              <a:t>A vanilla Shibboleth dissemination service providing online access to Sentinel-2 MSI Level 1C products. Access is provided to </a:t>
            </a:r>
            <a:r>
              <a:rPr dirty="0" err="1"/>
              <a:t>authorised</a:t>
            </a:r>
            <a:r>
              <a:rPr dirty="0"/>
              <a:t> users only.</a:t>
            </a:r>
            <a:endParaRPr sz="1727" dirty="0">
              <a:solidFill>
                <a:srgbClr val="321212"/>
              </a:solidFill>
            </a:endParaRPr>
          </a:p>
          <a:p>
            <a:pPr marL="682751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/>
              <a:t>A vanilla Shibboleth Identity Provider providing authentication, user attributes and single sign-on functionalities. Only a selected set of users internal to the project is registered into this Identity Provider, for the time being.</a:t>
            </a:r>
            <a:endParaRPr sz="1727" dirty="0">
              <a:solidFill>
                <a:srgbClr val="321212"/>
              </a:solidFill>
            </a:endParaRPr>
          </a:p>
          <a:p>
            <a:pPr marL="682751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dirty="0"/>
              <a:t>Various tools for the management of the infrastructure (resource registry, metadata aggregator, discovery service</a:t>
            </a:r>
            <a:r>
              <a:rPr dirty="0" smtClean="0"/>
              <a:t>).</a:t>
            </a:r>
            <a:endParaRPr lang="en-GB" dirty="0" smtClean="0"/>
          </a:p>
          <a:p>
            <a:pPr marL="682751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dirty="0"/>
          </a:p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/>
              <a:t>The EO Data Service has been supporting testing and  integration activities throughout 2017 and will continue until Q1-2018.</a:t>
            </a:r>
            <a:endParaRPr sz="1536" dirty="0"/>
          </a:p>
        </p:txBody>
      </p:sp>
    </p:spTree>
    <p:extLst>
      <p:ext uri="{BB962C8B-B14F-4D97-AF65-F5344CB8AC3E}">
        <p14:creationId xmlns:p14="http://schemas.microsoft.com/office/powerpoint/2010/main" val="2722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IM Pilot: “EO Data Service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2376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FIM Pilot: “EO Data Service</a:t>
            </a:r>
            <a:r>
              <a:rPr dirty="0" smtClean="0"/>
              <a:t>” - Overview</a:t>
            </a:r>
            <a:endParaRPr dirty="0"/>
          </a:p>
        </p:txBody>
      </p:sp>
      <p:grpSp>
        <p:nvGrpSpPr>
          <p:cNvPr id="211" name="Group"/>
          <p:cNvGrpSpPr/>
          <p:nvPr/>
        </p:nvGrpSpPr>
        <p:grpSpPr>
          <a:xfrm>
            <a:off x="5492750" y="1481137"/>
            <a:ext cx="3468688" cy="1590676"/>
            <a:chOff x="0" y="0"/>
            <a:chExt cx="3468687" cy="1590675"/>
          </a:xfrm>
        </p:grpSpPr>
        <p:pic>
          <p:nvPicPr>
            <p:cNvPr id="209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68688" cy="1590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IDEM/eduGAIN Federations"/>
            <p:cNvSpPr txBox="1"/>
            <p:nvPr/>
          </p:nvSpPr>
          <p:spPr>
            <a:xfrm>
              <a:off x="28575" y="31750"/>
              <a:ext cx="340995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IDEM/eduGAIN Federations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393700" y="1500187"/>
            <a:ext cx="4384675" cy="3624263"/>
            <a:chOff x="0" y="0"/>
            <a:chExt cx="4384675" cy="3624262"/>
          </a:xfrm>
        </p:grpSpPr>
        <p:sp>
          <p:nvSpPr>
            <p:cNvPr id="212" name="Rounded Rectangle"/>
            <p:cNvSpPr/>
            <p:nvPr/>
          </p:nvSpPr>
          <p:spPr>
            <a:xfrm>
              <a:off x="0" y="0"/>
              <a:ext cx="4384675" cy="3624263"/>
            </a:xfrm>
            <a:prstGeom prst="roundRect">
              <a:avLst>
                <a:gd name="adj" fmla="val 2625"/>
              </a:avLst>
            </a:prstGeom>
            <a:solidFill>
              <a:srgbClr val="52A2CB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13" name="Innovation Platform Testbed (IPT) Poland"/>
            <p:cNvSpPr txBox="1"/>
            <p:nvPr/>
          </p:nvSpPr>
          <p:spPr>
            <a:xfrm>
              <a:off x="27853" y="27853"/>
              <a:ext cx="4328969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Innovation Platform Testbed (IPT) Poland</a:t>
              </a:r>
            </a:p>
          </p:txBody>
        </p:sp>
      </p:grpSp>
      <p:grpSp>
        <p:nvGrpSpPr>
          <p:cNvPr id="217" name="Group"/>
          <p:cNvGrpSpPr/>
          <p:nvPr/>
        </p:nvGrpSpPr>
        <p:grpSpPr>
          <a:xfrm>
            <a:off x="404812" y="3698875"/>
            <a:ext cx="1405389" cy="1308623"/>
            <a:chOff x="0" y="0"/>
            <a:chExt cx="1405387" cy="1308622"/>
          </a:xfrm>
        </p:grpSpPr>
        <p:pic>
          <p:nvPicPr>
            <p:cNvPr id="21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9152" y="0"/>
              <a:ext cx="1276236" cy="1276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IPT EO Data Storage"/>
            <p:cNvSpPr txBox="1"/>
            <p:nvPr/>
          </p:nvSpPr>
          <p:spPr>
            <a:xfrm>
              <a:off x="0" y="1077482"/>
              <a:ext cx="124050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IPT EO Data Storage</a:t>
              </a:r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1914525" y="2533650"/>
            <a:ext cx="2676526" cy="1609725"/>
            <a:chOff x="0" y="0"/>
            <a:chExt cx="2676525" cy="1609725"/>
          </a:xfrm>
        </p:grpSpPr>
        <p:grpSp>
          <p:nvGrpSpPr>
            <p:cNvPr id="220" name="Group"/>
            <p:cNvGrpSpPr/>
            <p:nvPr/>
          </p:nvGrpSpPr>
          <p:grpSpPr>
            <a:xfrm>
              <a:off x="239505" y="495844"/>
              <a:ext cx="968708" cy="920137"/>
              <a:chOff x="0" y="0"/>
              <a:chExt cx="968707" cy="920135"/>
            </a:xfrm>
          </p:grpSpPr>
          <p:pic>
            <p:nvPicPr>
              <p:cNvPr id="218" name="image.png" descr="image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01056" y="0"/>
                <a:ext cx="568848" cy="5690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9" name="Dissemination…"/>
              <p:cNvSpPr txBox="1"/>
              <p:nvPr/>
            </p:nvSpPr>
            <p:spPr>
              <a:xfrm>
                <a:off x="-1" y="549295"/>
                <a:ext cx="968709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>
                  <a:defRPr sz="1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Dissemination </a:t>
                </a:r>
              </a:p>
              <a:p>
                <a:pPr algn="ctr">
                  <a:defRPr sz="1000"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Server</a:t>
                </a:r>
              </a:p>
            </p:txBody>
          </p:sp>
        </p:grpSp>
        <p:grpSp>
          <p:nvGrpSpPr>
            <p:cNvPr id="223" name="Group"/>
            <p:cNvGrpSpPr/>
            <p:nvPr/>
          </p:nvGrpSpPr>
          <p:grpSpPr>
            <a:xfrm>
              <a:off x="0" y="0"/>
              <a:ext cx="2676526" cy="1609725"/>
              <a:chOff x="0" y="0"/>
              <a:chExt cx="2676525" cy="1609725"/>
            </a:xfrm>
          </p:grpSpPr>
          <p:sp>
            <p:nvSpPr>
              <p:cNvPr id="221" name="Rounded Rectangle"/>
              <p:cNvSpPr/>
              <p:nvPr/>
            </p:nvSpPr>
            <p:spPr>
              <a:xfrm>
                <a:off x="0" y="0"/>
                <a:ext cx="2676526" cy="1609725"/>
              </a:xfrm>
              <a:prstGeom prst="roundRect">
                <a:avLst>
                  <a:gd name="adj" fmla="val 3389"/>
                </a:avLst>
              </a:prstGeom>
              <a:noFill/>
              <a:ln w="25400" cap="flat">
                <a:solidFill>
                  <a:srgbClr val="93CDD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1600" b="1">
                    <a:solidFill>
                      <a:srgbClr val="321212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222" name="EO Data Service"/>
              <p:cNvSpPr txBox="1"/>
              <p:nvPr/>
            </p:nvSpPr>
            <p:spPr>
              <a:xfrm>
                <a:off x="15948" y="15948"/>
                <a:ext cx="2644630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600" b="1">
                    <a:solidFill>
                      <a:srgbClr val="321212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EO Data Service</a:t>
                </a:r>
              </a:p>
            </p:txBody>
          </p:sp>
        </p:grpSp>
        <p:grpSp>
          <p:nvGrpSpPr>
            <p:cNvPr id="226" name="Group"/>
            <p:cNvGrpSpPr/>
            <p:nvPr/>
          </p:nvGrpSpPr>
          <p:grpSpPr>
            <a:xfrm>
              <a:off x="1536111" y="381366"/>
              <a:ext cx="1056889" cy="901417"/>
              <a:chOff x="0" y="0"/>
              <a:chExt cx="1056888" cy="901416"/>
            </a:xfrm>
          </p:grpSpPr>
          <p:pic>
            <p:nvPicPr>
              <p:cNvPr id="224" name="image.png" descr="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56102" y="0"/>
                <a:ext cx="717638" cy="7178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5" name="Identity Provider"/>
              <p:cNvSpPr txBox="1"/>
              <p:nvPr/>
            </p:nvSpPr>
            <p:spPr>
              <a:xfrm>
                <a:off x="-1" y="670276"/>
                <a:ext cx="1056890" cy="231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>
                  <a:defRPr sz="1000"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Identity Provider</a:t>
                </a:r>
              </a:p>
            </p:txBody>
          </p:sp>
        </p:grpSp>
      </p:grpSp>
      <p:sp>
        <p:nvSpPr>
          <p:cNvPr id="264" name="Connection Line"/>
          <p:cNvSpPr/>
          <p:nvPr/>
        </p:nvSpPr>
        <p:spPr>
          <a:xfrm>
            <a:off x="1107440" y="3337559"/>
            <a:ext cx="793751" cy="589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235" name="Group"/>
          <p:cNvGrpSpPr/>
          <p:nvPr/>
        </p:nvGrpSpPr>
        <p:grpSpPr>
          <a:xfrm>
            <a:off x="5741157" y="4171949"/>
            <a:ext cx="1082748" cy="1077407"/>
            <a:chOff x="0" y="0"/>
            <a:chExt cx="1082746" cy="1077405"/>
          </a:xfrm>
        </p:grpSpPr>
        <p:grpSp>
          <p:nvGrpSpPr>
            <p:cNvPr id="233" name="Group"/>
            <p:cNvGrpSpPr/>
            <p:nvPr/>
          </p:nvGrpSpPr>
          <p:grpSpPr>
            <a:xfrm>
              <a:off x="256495" y="-1"/>
              <a:ext cx="569753" cy="569665"/>
              <a:chOff x="0" y="0"/>
              <a:chExt cx="569751" cy="569663"/>
            </a:xfrm>
          </p:grpSpPr>
          <p:grpSp>
            <p:nvGrpSpPr>
              <p:cNvPr id="231" name="Group"/>
              <p:cNvGrpSpPr/>
              <p:nvPr/>
            </p:nvGrpSpPr>
            <p:grpSpPr>
              <a:xfrm>
                <a:off x="-1" y="0"/>
                <a:ext cx="484155" cy="484080"/>
                <a:chOff x="0" y="0"/>
                <a:chExt cx="484153" cy="484079"/>
              </a:xfrm>
            </p:grpSpPr>
            <p:pic>
              <p:nvPicPr>
                <p:cNvPr id="229" name="image.png" descr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98557" cy="3984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0" name="image.png" descr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85597" y="85584"/>
                  <a:ext cx="398557" cy="3984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32" name="image.png" descr="image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71195" y="171168"/>
                <a:ext cx="398557" cy="3984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34" name="Internal…"/>
            <p:cNvSpPr txBox="1"/>
            <p:nvPr/>
          </p:nvSpPr>
          <p:spPr>
            <a:xfrm>
              <a:off x="0" y="566865"/>
              <a:ext cx="1082747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000">
                  <a:latin typeface="+mj-lt"/>
                  <a:ea typeface="+mj-ea"/>
                  <a:cs typeface="+mj-cs"/>
                  <a:sym typeface="Calibri"/>
                </a:defRPr>
              </a:pPr>
              <a:r>
                <a:t>Internal </a:t>
              </a:r>
            </a:p>
            <a:p>
              <a:pPr algn="ctr">
                <a:defRPr sz="1000">
                  <a:latin typeface="+mj-lt"/>
                  <a:ea typeface="+mj-ea"/>
                  <a:cs typeface="+mj-cs"/>
                  <a:sym typeface="Calibri"/>
                </a:defRPr>
              </a:pPr>
              <a:r>
                <a:t>EO Data Service </a:t>
              </a:r>
            </a:p>
            <a:p>
              <a:pPr algn="ctr">
                <a:defRPr sz="1000">
                  <a:latin typeface="+mj-lt"/>
                  <a:ea typeface="+mj-ea"/>
                  <a:cs typeface="+mj-cs"/>
                  <a:sym typeface="Calibri"/>
                </a:defRPr>
              </a:pPr>
              <a:r>
                <a:t>Users</a:t>
              </a:r>
            </a:p>
          </p:txBody>
        </p:sp>
      </p:grpSp>
      <p:sp>
        <p:nvSpPr>
          <p:cNvPr id="236" name="Line"/>
          <p:cNvSpPr/>
          <p:nvPr/>
        </p:nvSpPr>
        <p:spPr>
          <a:xfrm rot="10800000">
            <a:off x="3973512" y="3967162"/>
            <a:ext cx="1943101" cy="576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65" name="Connection Line"/>
          <p:cNvSpPr/>
          <p:nvPr/>
        </p:nvSpPr>
        <p:spPr>
          <a:xfrm>
            <a:off x="3252470" y="4155440"/>
            <a:ext cx="3028950" cy="136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062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38" name="Local…"/>
          <p:cNvSpPr txBox="1"/>
          <p:nvPr/>
        </p:nvSpPr>
        <p:spPr>
          <a:xfrm>
            <a:off x="4884248" y="4125912"/>
            <a:ext cx="94712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Local </a:t>
            </a:r>
          </a:p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Authentication</a:t>
            </a:r>
          </a:p>
        </p:txBody>
      </p:sp>
      <p:sp>
        <p:nvSpPr>
          <p:cNvPr id="239" name="Local Data Access"/>
          <p:cNvSpPr txBox="1"/>
          <p:nvPr/>
        </p:nvSpPr>
        <p:spPr>
          <a:xfrm>
            <a:off x="3867380" y="5257800"/>
            <a:ext cx="1107615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Local Data Access</a:t>
            </a:r>
          </a:p>
        </p:txBody>
      </p:sp>
      <p:sp>
        <p:nvSpPr>
          <p:cNvPr id="240" name="Data…"/>
          <p:cNvSpPr txBox="1"/>
          <p:nvPr/>
        </p:nvSpPr>
        <p:spPr>
          <a:xfrm>
            <a:off x="1152885" y="2897187"/>
            <a:ext cx="67396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Data </a:t>
            </a:r>
          </a:p>
          <a:p>
            <a:pPr algn="ct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connector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7270795" y="3811587"/>
            <a:ext cx="1028611" cy="798941"/>
            <a:chOff x="0" y="0"/>
            <a:chExt cx="1028610" cy="798940"/>
          </a:xfrm>
        </p:grpSpPr>
        <p:grpSp>
          <p:nvGrpSpPr>
            <p:cNvPr id="245" name="Group"/>
            <p:cNvGrpSpPr/>
            <p:nvPr/>
          </p:nvGrpSpPr>
          <p:grpSpPr>
            <a:xfrm>
              <a:off x="229331" y="0"/>
              <a:ext cx="569945" cy="570603"/>
              <a:chOff x="0" y="0"/>
              <a:chExt cx="569943" cy="570602"/>
            </a:xfrm>
          </p:grpSpPr>
          <p:grpSp>
            <p:nvGrpSpPr>
              <p:cNvPr id="243" name="Group"/>
              <p:cNvGrpSpPr/>
              <p:nvPr/>
            </p:nvGrpSpPr>
            <p:grpSpPr>
              <a:xfrm>
                <a:off x="0" y="0"/>
                <a:ext cx="484318" cy="484878"/>
                <a:chOff x="0" y="0"/>
                <a:chExt cx="484317" cy="484877"/>
              </a:xfrm>
            </p:grpSpPr>
            <p:pic>
              <p:nvPicPr>
                <p:cNvPr id="241" name="image.png" descr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398691" cy="3991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2" name="image.png" descr="image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85626" y="85725"/>
                  <a:ext cx="398692" cy="39915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44" name="image.png" descr="image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71252" y="171450"/>
                <a:ext cx="398692" cy="399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46" name="Federated Users"/>
            <p:cNvSpPr txBox="1"/>
            <p:nvPr/>
          </p:nvSpPr>
          <p:spPr>
            <a:xfrm>
              <a:off x="0" y="567800"/>
              <a:ext cx="10286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Federated Users</a:t>
              </a:r>
            </a:p>
          </p:txBody>
        </p:sp>
      </p:grpSp>
      <p:sp>
        <p:nvSpPr>
          <p:cNvPr id="248" name="Line"/>
          <p:cNvSpPr/>
          <p:nvPr/>
        </p:nvSpPr>
        <p:spPr>
          <a:xfrm flipV="1">
            <a:off x="7773669" y="2819400"/>
            <a:ext cx="1" cy="930275"/>
          </a:xfrm>
          <a:prstGeom prst="line">
            <a:avLst/>
          </a:prstGeom>
          <a:ln w="22225">
            <a:solidFill>
              <a:srgbClr val="254061"/>
            </a:solidFill>
            <a:tailEnd type="triangle"/>
          </a:ln>
        </p:spPr>
        <p:txBody>
          <a:bodyPr lIns="45719" rIns="45719"/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9" name="Access to…"/>
          <p:cNvSpPr txBox="1"/>
          <p:nvPr/>
        </p:nvSpPr>
        <p:spPr>
          <a:xfrm>
            <a:off x="7786687" y="3074987"/>
            <a:ext cx="94712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Access to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Federated 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Authentication</a:t>
            </a:r>
          </a:p>
        </p:txBody>
      </p:sp>
      <p:sp>
        <p:nvSpPr>
          <p:cNvPr id="266" name="Connection Line"/>
          <p:cNvSpPr/>
          <p:nvPr/>
        </p:nvSpPr>
        <p:spPr>
          <a:xfrm>
            <a:off x="3252470" y="4155440"/>
            <a:ext cx="4532630" cy="192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391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ln w="22225">
            <a:solidFill>
              <a:srgbClr val="254061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51" name="Federated Data Access"/>
          <p:cNvSpPr txBox="1"/>
          <p:nvPr/>
        </p:nvSpPr>
        <p:spPr>
          <a:xfrm>
            <a:off x="3742600" y="5791200"/>
            <a:ext cx="1390512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Federated Data Access</a:t>
            </a:r>
          </a:p>
        </p:txBody>
      </p:sp>
      <p:sp>
        <p:nvSpPr>
          <p:cNvPr id="252" name="Line"/>
          <p:cNvSpPr/>
          <p:nvPr/>
        </p:nvSpPr>
        <p:spPr>
          <a:xfrm flipV="1">
            <a:off x="6565900" y="2847975"/>
            <a:ext cx="323850" cy="1695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3" name="Access to Federated…"/>
          <p:cNvSpPr txBox="1"/>
          <p:nvPr/>
        </p:nvSpPr>
        <p:spPr>
          <a:xfrm>
            <a:off x="5605092" y="3090862"/>
            <a:ext cx="129259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Access to Federated</a:t>
            </a:r>
          </a:p>
          <a:p>
            <a:pPr algn="r"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Services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6535737" y="2424112"/>
            <a:ext cx="696913" cy="396876"/>
            <a:chOff x="0" y="0"/>
            <a:chExt cx="696912" cy="396875"/>
          </a:xfrm>
        </p:grpSpPr>
        <p:pic>
          <p:nvPicPr>
            <p:cNvPr id="254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97687" cy="396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2239" y="0"/>
              <a:ext cx="397688" cy="396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225" y="0"/>
              <a:ext cx="397688" cy="396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1" name="Group"/>
          <p:cNvGrpSpPr/>
          <p:nvPr/>
        </p:nvGrpSpPr>
        <p:grpSpPr>
          <a:xfrm>
            <a:off x="7362824" y="2309812"/>
            <a:ext cx="815976" cy="509588"/>
            <a:chOff x="0" y="0"/>
            <a:chExt cx="815975" cy="509587"/>
          </a:xfrm>
        </p:grpSpPr>
        <p:pic>
          <p:nvPicPr>
            <p:cNvPr id="258" name="image.png" descr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510905" cy="509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image.png" descr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2535" y="0"/>
              <a:ext cx="510905" cy="509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age.png" descr="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5071" y="0"/>
              <a:ext cx="510904" cy="509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Federated…"/>
          <p:cNvSpPr txBox="1"/>
          <p:nvPr/>
        </p:nvSpPr>
        <p:spPr>
          <a:xfrm>
            <a:off x="5775325" y="2389187"/>
            <a:ext cx="7630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Federated 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Services</a:t>
            </a:r>
          </a:p>
        </p:txBody>
      </p:sp>
      <p:sp>
        <p:nvSpPr>
          <p:cNvPr id="263" name="Federated…"/>
          <p:cNvSpPr txBox="1"/>
          <p:nvPr/>
        </p:nvSpPr>
        <p:spPr>
          <a:xfrm>
            <a:off x="8113712" y="2305050"/>
            <a:ext cx="724816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Federated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Identity </a:t>
            </a:r>
          </a:p>
          <a:p>
            <a:pPr>
              <a:defRPr sz="1000">
                <a:latin typeface="+mj-lt"/>
                <a:ea typeface="+mj-ea"/>
                <a:cs typeface="+mj-cs"/>
                <a:sym typeface="Calibri"/>
              </a:defRPr>
            </a:pPr>
            <a:r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2528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rrent Exploratory Activit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Outcome of Initial </a:t>
            </a:r>
            <a:r>
              <a:rPr dirty="0"/>
              <a:t>Exploratory Activities</a:t>
            </a:r>
          </a:p>
        </p:txBody>
      </p:sp>
      <p:sp>
        <p:nvSpPr>
          <p:cNvPr id="272" name="OAuth2 &amp; OIDC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9559" indent="-289559" defTabSz="868680">
              <a:buClrTx/>
              <a:buFont typeface="Arial"/>
              <a:buChar char="•"/>
              <a:defRPr sz="1520"/>
            </a:pPr>
            <a:r>
              <a:rPr dirty="0" smtClean="0"/>
              <a:t>OIDC</a:t>
            </a:r>
            <a:r>
              <a:rPr dirty="0"/>
              <a:t>:</a:t>
            </a:r>
          </a:p>
          <a:p>
            <a:pPr marL="675640" lvl="1" indent="-241300" defTabSz="868680">
              <a:buClrTx/>
              <a:buFont typeface="Arial"/>
              <a:buChar char="•"/>
              <a:defRPr sz="1520"/>
            </a:pPr>
            <a:r>
              <a:rPr dirty="0"/>
              <a:t>Open ID </a:t>
            </a:r>
            <a:r>
              <a:rPr dirty="0" smtClean="0"/>
              <a:t>Connect</a:t>
            </a:r>
            <a:r>
              <a:rPr lang="en-GB" dirty="0" smtClean="0"/>
              <a:t> </a:t>
            </a:r>
            <a:r>
              <a:rPr lang="en-US" dirty="0"/>
              <a:t>is still an emerging protocol that will evolve </a:t>
            </a:r>
            <a:r>
              <a:rPr lang="en-US" dirty="0" smtClean="0"/>
              <a:t>rapidly</a:t>
            </a:r>
          </a:p>
          <a:p>
            <a:pPr marL="675640" lvl="1" indent="-241300" defTabSz="868680">
              <a:buClrTx/>
              <a:buFont typeface="Arial"/>
              <a:buChar char="•"/>
              <a:defRPr sz="1520"/>
            </a:pPr>
            <a:r>
              <a:rPr lang="en-GB" dirty="0" smtClean="0"/>
              <a:t>It doesn’t solve the problems of non-interactive access (scripts)</a:t>
            </a:r>
            <a:endParaRPr dirty="0"/>
          </a:p>
          <a:p>
            <a:pPr marL="289559" indent="-289559" defTabSz="868680">
              <a:buClrTx/>
              <a:buFont typeface="Arial"/>
              <a:buChar char="•"/>
              <a:defRPr sz="1520"/>
            </a:pPr>
            <a:endParaRPr lang="en-GB" dirty="0" smtClean="0"/>
          </a:p>
          <a:p>
            <a:pPr marL="289559" indent="-289559" defTabSz="868680">
              <a:buClrTx/>
              <a:buFont typeface="Arial"/>
              <a:buChar char="•"/>
              <a:defRPr sz="1520"/>
            </a:pPr>
            <a:r>
              <a:rPr dirty="0" smtClean="0"/>
              <a:t>User </a:t>
            </a:r>
            <a:r>
              <a:rPr dirty="0"/>
              <a:t>Management Tools and Processes:</a:t>
            </a:r>
          </a:p>
          <a:p>
            <a:pPr marL="675640" lvl="1" indent="-241300" defTabSz="868680">
              <a:buClrTx/>
              <a:buFont typeface="Arial"/>
              <a:buChar char="•"/>
              <a:defRPr sz="1520"/>
            </a:pPr>
            <a:r>
              <a:rPr lang="en-GB" dirty="0" smtClean="0"/>
              <a:t>Still no definitive solution for </a:t>
            </a:r>
            <a:r>
              <a:rPr dirty="0" smtClean="0"/>
              <a:t>Anonymous </a:t>
            </a:r>
            <a:r>
              <a:rPr dirty="0"/>
              <a:t>/ homeless </a:t>
            </a:r>
            <a:r>
              <a:rPr dirty="0" smtClean="0"/>
              <a:t>users</a:t>
            </a:r>
            <a:r>
              <a:rPr lang="en-GB" dirty="0" smtClean="0"/>
              <a:t>, which are currently the </a:t>
            </a:r>
            <a:r>
              <a:rPr dirty="0" smtClean="0"/>
              <a:t> </a:t>
            </a:r>
            <a:r>
              <a:rPr dirty="0"/>
              <a:t>principal </a:t>
            </a:r>
            <a:r>
              <a:rPr dirty="0" smtClean="0"/>
              <a:t>community</a:t>
            </a:r>
            <a:r>
              <a:rPr lang="en-GB" dirty="0" smtClean="0"/>
              <a:t>, thus generating c</a:t>
            </a:r>
            <a:r>
              <a:rPr dirty="0" err="1" smtClean="0"/>
              <a:t>hallenge</a:t>
            </a:r>
            <a:r>
              <a:rPr lang="en-GB" dirty="0" smtClean="0"/>
              <a:t>s</a:t>
            </a:r>
            <a:r>
              <a:rPr dirty="0" smtClean="0"/>
              <a:t> </a:t>
            </a:r>
            <a:r>
              <a:rPr dirty="0"/>
              <a:t>to procedures, standards, and services.</a:t>
            </a:r>
          </a:p>
          <a:p>
            <a:pPr marL="675640" lvl="1" indent="-241300" defTabSz="868680">
              <a:buClrTx/>
              <a:buFont typeface="Arial"/>
              <a:buChar char="•"/>
              <a:defRPr sz="1520"/>
            </a:pPr>
            <a:r>
              <a:rPr lang="en-GB" dirty="0" smtClean="0"/>
              <a:t>Possibilities include:</a:t>
            </a:r>
          </a:p>
          <a:p>
            <a:pPr marL="1274127" lvl="2" indent="-241300" defTabSz="868680">
              <a:buClrTx/>
              <a:buFont typeface="Arial"/>
              <a:buChar char="•"/>
              <a:defRPr sz="1520"/>
            </a:pPr>
            <a:r>
              <a:rPr lang="en-GB" dirty="0" smtClean="0"/>
              <a:t>Virtual Home Organisation, i.e. a dedicated organisation managed as a service to host homeless users;</a:t>
            </a:r>
          </a:p>
          <a:p>
            <a:pPr marL="1274127" lvl="2" indent="-241300" defTabSz="868680">
              <a:buClrTx/>
              <a:buFont typeface="Arial"/>
              <a:buChar char="•"/>
              <a:defRPr sz="1520"/>
            </a:pPr>
            <a:r>
              <a:rPr lang="en-GB" dirty="0" smtClean="0"/>
              <a:t>Guest Identities from third party entities (AARC Guest Identities), typically social media (Facebook, </a:t>
            </a:r>
            <a:r>
              <a:rPr lang="en-GB" dirty="0" err="1" smtClean="0"/>
              <a:t>github</a:t>
            </a:r>
            <a:r>
              <a:rPr lang="en-GB" dirty="0" smtClean="0"/>
              <a:t>) which would be assigned a low-level of assurance.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6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 Pilot – On-going and future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On-going (closing) activities which will be reported in the future</a:t>
            </a:r>
          </a:p>
          <a:p>
            <a:pPr marL="1051877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Pilot with </a:t>
            </a:r>
            <a:r>
              <a:rPr lang="en-GB" sz="1536" dirty="0" err="1" smtClean="0"/>
              <a:t>Eumetsat</a:t>
            </a:r>
            <a:r>
              <a:rPr lang="en-GB" sz="1536" dirty="0" smtClean="0"/>
              <a:t> to let their users access the EO Data Service pilot</a:t>
            </a:r>
          </a:p>
          <a:p>
            <a:pPr marL="1051877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Pilot with DLR to evaluate Federation Authentication with CODE-DE</a:t>
            </a:r>
          </a:p>
          <a:p>
            <a:pPr marL="1051877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Support to Tested-13 EOC Thread</a:t>
            </a:r>
          </a:p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endParaRPr lang="en-GB" sz="1536" dirty="0" smtClean="0"/>
          </a:p>
          <a:p>
            <a:pPr marL="243839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Future activities</a:t>
            </a:r>
          </a:p>
          <a:p>
            <a:pPr marL="1051877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Analysis on how to enlarge FIM to Exploitation Platform scenario (Network of resources)</a:t>
            </a:r>
          </a:p>
          <a:p>
            <a:pPr marL="1051877" lvl="1" indent="-243839" defTabSz="877823">
              <a:buClr>
                <a:srgbClr val="4F81BD"/>
              </a:buClr>
              <a:buFont typeface="Arial"/>
              <a:buChar char="•"/>
              <a:defRPr sz="1536"/>
            </a:pPr>
            <a:r>
              <a:rPr lang="en-GB" sz="1536" dirty="0" smtClean="0"/>
              <a:t>Analyse on the AARC project outcomes can contribute to existing FIM scenarios</a:t>
            </a:r>
          </a:p>
          <a:p>
            <a:pPr lvl="1" defTabSz="877823">
              <a:buClr>
                <a:srgbClr val="4F81BD"/>
              </a:buClr>
              <a:defRPr sz="1536"/>
            </a:pPr>
            <a:endParaRPr lang="en-GB" sz="1536" dirty="0" smtClean="0"/>
          </a:p>
          <a:p>
            <a:pPr lvl="1" defTabSz="877823">
              <a:buClr>
                <a:srgbClr val="4F81BD"/>
              </a:buClr>
              <a:defRPr sz="1536"/>
            </a:pPr>
            <a:endParaRPr lang="en-GB" sz="1536" dirty="0"/>
          </a:p>
          <a:p>
            <a:pPr lvl="1" defTabSz="877823">
              <a:buClr>
                <a:srgbClr val="4F81BD"/>
              </a:buClr>
              <a:defRPr sz="1536"/>
            </a:pPr>
            <a:endParaRPr lang="en-GB" sz="1536" dirty="0" smtClean="0"/>
          </a:p>
          <a:p>
            <a:pPr lvl="1" defTabSz="877823">
              <a:buClr>
                <a:srgbClr val="4F81BD"/>
              </a:buClr>
              <a:defRPr sz="1536"/>
            </a:pPr>
            <a:endParaRPr lang="en-GB" sz="1536" dirty="0" smtClean="0"/>
          </a:p>
          <a:p>
            <a:pPr lvl="1" defTabSz="877823">
              <a:buClr>
                <a:srgbClr val="4F81BD"/>
              </a:buClr>
              <a:defRPr sz="1536"/>
            </a:pPr>
            <a:endParaRPr lang="en-GB" sz="1536" dirty="0"/>
          </a:p>
          <a:p>
            <a:pPr defTabSz="877823">
              <a:buClr>
                <a:srgbClr val="4F81BD"/>
              </a:buClr>
              <a:defRPr sz="1536"/>
            </a:pPr>
            <a:r>
              <a:rPr lang="en-US" sz="1200" dirty="0"/>
              <a:t>AARC: Authentication and </a:t>
            </a:r>
            <a:r>
              <a:rPr lang="en-US" sz="1200" dirty="0" err="1"/>
              <a:t>Authorisation</a:t>
            </a:r>
            <a:r>
              <a:rPr lang="en-US" sz="1200" dirty="0"/>
              <a:t> for Research and Collaboration</a:t>
            </a:r>
            <a:r>
              <a:rPr lang="en-GB" sz="1200" dirty="0" smtClean="0"/>
              <a:t> – H2020 Project.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0679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urope_and_ESA_squar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"/>
            <a:ext cx="3983037" cy="64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42796"/>
            <a:ext cx="6794626" cy="542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endParaRPr lang="en-GB" kern="0" dirty="0" smtClean="0">
              <a:solidFill>
                <a:srgbClr val="0098DB">
                  <a:lumMod val="50000"/>
                </a:srgbClr>
              </a:solidFill>
              <a:latin typeface="Verdana"/>
            </a:endParaRP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Lopes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Ground Segment System Engineer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Earth Observation Programmes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Phone: </a:t>
            </a:r>
            <a:r>
              <a:rPr lang="en-GB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+39 06 941 80735</a:t>
            </a:r>
          </a:p>
          <a:p>
            <a:pPr lvl="0" algn="r">
              <a:lnSpc>
                <a:spcPct val="119000"/>
              </a:lnSpc>
              <a:spcBef>
                <a:spcPct val="20000"/>
              </a:spcBef>
              <a:buClr>
                <a:srgbClr val="0098DB"/>
              </a:buClr>
            </a:pPr>
            <a:r>
              <a:rPr lang="en-GB" sz="1400" kern="0" dirty="0">
                <a:solidFill>
                  <a:srgbClr val="0098DB">
                    <a:lumMod val="50000"/>
                  </a:srgbClr>
                </a:solidFill>
                <a:latin typeface="Verdana"/>
              </a:rPr>
              <a:t>Email: </a:t>
            </a:r>
            <a:r>
              <a:rPr lang="en-GB" kern="0" dirty="0" smtClean="0">
                <a:solidFill>
                  <a:srgbClr val="0098DB">
                    <a:lumMod val="50000"/>
                  </a:srgbClr>
                </a:solidFill>
                <a:latin typeface="Verdana"/>
              </a:rPr>
              <a:t>cristiano.lopes@esa.int</a:t>
            </a:r>
            <a:endParaRPr lang="en-GB" kern="0" dirty="0">
              <a:solidFill>
                <a:srgbClr val="0098DB">
                  <a:lumMod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38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purl.org/dc/dcmitype/"/>
    <ds:schemaRef ds:uri="f2760952-b3bb-408f-ace6-eb1e07642b86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44</TotalTime>
  <Words>479</Words>
  <Application>Microsoft Macintosh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Esa presentation</vt:lpstr>
      <vt:lpstr>ESA EO Federated Identity Management Activities</vt:lpstr>
      <vt:lpstr>FIM Pilot - Recall</vt:lpstr>
      <vt:lpstr>FIM Pilot: “EO Data Service” - Overview</vt:lpstr>
      <vt:lpstr>Outcome of Initial Exploratory Activities</vt:lpstr>
      <vt:lpstr>FIM Pilot – On-going and future activities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EO Federated Identity Management Activities</dc:title>
  <dc:subject>ESA EO Federated Identity Management Activities</dc:subject>
  <dc:creator>Cristiano Lopes</dc:creator>
  <cp:keywords/>
  <dc:description/>
  <cp:lastModifiedBy>Mirko Albani</cp:lastModifiedBy>
  <cp:revision>5</cp:revision>
  <cp:lastPrinted>2008-08-26T16:26:23Z</cp:lastPrinted>
  <dcterms:created xsi:type="dcterms:W3CDTF">2017-09-22T13:43:30Z</dcterms:created>
  <dcterms:modified xsi:type="dcterms:W3CDTF">2017-09-25T02:23:22Z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Cristiano Lopes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2017-09-21T22:00:00Z</vt:filetime>
  </property>
  <property fmtid="{D5CDD505-2E9C-101B-9397-08002B2CF9AE}" pid="30" name="Organisational_x0020_entity">
    <vt:lpwstr/>
  </property>
</Properties>
</file>