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11" r:id="rId3"/>
    <p:sldId id="307" r:id="rId4"/>
    <p:sldId id="327" r:id="rId5"/>
    <p:sldId id="328" r:id="rId6"/>
    <p:sldId id="308" r:id="rId7"/>
    <p:sldId id="329" r:id="rId8"/>
    <p:sldId id="297"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0" autoAdjust="0"/>
    <p:restoredTop sz="86377" autoAdjust="0"/>
  </p:normalViewPr>
  <p:slideViewPr>
    <p:cSldViewPr>
      <p:cViewPr varScale="1">
        <p:scale>
          <a:sx n="86" d="100"/>
          <a:sy n="86" d="100"/>
        </p:scale>
        <p:origin x="13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CF96E-67BB-4110-BCAC-C963C9D0041C}" type="datetimeFigureOut">
              <a:rPr lang="en-US" smtClean="0"/>
              <a:pPr/>
              <a:t>9/23/2017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2B903-0AB8-47D5-8F5C-A6A52EBDC7D7}" type="slidenum">
              <a:rPr lang="en-US" smtClean="0"/>
              <a:pPr/>
              <a:t>‹#›</a:t>
            </a:fld>
            <a:endParaRPr lang="en-US"/>
          </a:p>
        </p:txBody>
      </p:sp>
    </p:spTree>
    <p:extLst>
      <p:ext uri="{BB962C8B-B14F-4D97-AF65-F5344CB8AC3E}">
        <p14:creationId xmlns:p14="http://schemas.microsoft.com/office/powerpoint/2010/main" val="40614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2B903-0AB8-47D5-8F5C-A6A52EBDC7D7}" type="slidenum">
              <a:rPr lang="en-US" smtClean="0"/>
              <a:pPr/>
              <a:t>1</a:t>
            </a:fld>
            <a:endParaRPr lang="en-US"/>
          </a:p>
        </p:txBody>
      </p:sp>
    </p:spTree>
    <p:extLst>
      <p:ext uri="{BB962C8B-B14F-4D97-AF65-F5344CB8AC3E}">
        <p14:creationId xmlns:p14="http://schemas.microsoft.com/office/powerpoint/2010/main" val="121141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E2B903-0AB8-47D5-8F5C-A6A52EBDC7D7}" type="slidenum">
              <a:rPr lang="en-US" smtClean="0"/>
              <a:pPr/>
              <a:t>9</a:t>
            </a:fld>
            <a:endParaRPr lang="en-US"/>
          </a:p>
        </p:txBody>
      </p:sp>
    </p:spTree>
    <p:extLst>
      <p:ext uri="{BB962C8B-B14F-4D97-AF65-F5344CB8AC3E}">
        <p14:creationId xmlns:p14="http://schemas.microsoft.com/office/powerpoint/2010/main" val="181931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2D66C6-4C9F-447A-834A-8EA2AFA7621F}" type="datetime1">
              <a:rPr lang="en-US" smtClean="0"/>
              <a:t>9/23/2017</a:t>
            </a:fld>
            <a:endParaRPr lang="en-US"/>
          </a:p>
        </p:txBody>
      </p:sp>
      <p:sp>
        <p:nvSpPr>
          <p:cNvPr id="5" name="Footer Placeholder 4"/>
          <p:cNvSpPr>
            <a:spLocks noGrp="1"/>
          </p:cNvSpPr>
          <p:nvPr>
            <p:ph type="ftr" sz="quarter" idx="11"/>
          </p:nvPr>
        </p:nvSpPr>
        <p:spPr/>
        <p:txBody>
          <a:bodyPr/>
          <a:lstStyle/>
          <a:p>
            <a:r>
              <a:rPr lang="en-US" smtClean="0"/>
              <a:t>WGISS-44, Beijing, China</a:t>
            </a:r>
            <a:endParaRPr lang="en-US"/>
          </a:p>
        </p:txBody>
      </p:sp>
      <p:sp>
        <p:nvSpPr>
          <p:cNvPr id="6" name="Slide Number Placeholder 5"/>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0B377-96F4-4AE9-83EB-82D1E6D7B211}" type="datetime1">
              <a:rPr lang="en-US" smtClean="0"/>
              <a:t>9/23/2017</a:t>
            </a:fld>
            <a:endParaRPr lang="en-US"/>
          </a:p>
        </p:txBody>
      </p:sp>
      <p:sp>
        <p:nvSpPr>
          <p:cNvPr id="5" name="Footer Placeholder 4"/>
          <p:cNvSpPr>
            <a:spLocks noGrp="1"/>
          </p:cNvSpPr>
          <p:nvPr>
            <p:ph type="ftr" sz="quarter" idx="11"/>
          </p:nvPr>
        </p:nvSpPr>
        <p:spPr/>
        <p:txBody>
          <a:bodyPr/>
          <a:lstStyle/>
          <a:p>
            <a:r>
              <a:rPr lang="en-US" smtClean="0"/>
              <a:t>WGISS-44, Beijing, China</a:t>
            </a:r>
            <a:endParaRPr lang="en-US"/>
          </a:p>
        </p:txBody>
      </p:sp>
      <p:sp>
        <p:nvSpPr>
          <p:cNvPr id="6" name="Slide Number Placeholder 5"/>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10BC5-D0F8-48D1-866A-CFF3EEC0A011}" type="datetime1">
              <a:rPr lang="en-US" smtClean="0"/>
              <a:t>9/23/2017</a:t>
            </a:fld>
            <a:endParaRPr lang="en-US"/>
          </a:p>
        </p:txBody>
      </p:sp>
      <p:sp>
        <p:nvSpPr>
          <p:cNvPr id="5" name="Footer Placeholder 4"/>
          <p:cNvSpPr>
            <a:spLocks noGrp="1"/>
          </p:cNvSpPr>
          <p:nvPr>
            <p:ph type="ftr" sz="quarter" idx="11"/>
          </p:nvPr>
        </p:nvSpPr>
        <p:spPr/>
        <p:txBody>
          <a:bodyPr/>
          <a:lstStyle/>
          <a:p>
            <a:r>
              <a:rPr lang="en-US" smtClean="0"/>
              <a:t>WGISS-44, Beijing, China</a:t>
            </a:r>
            <a:endParaRPr lang="en-US"/>
          </a:p>
        </p:txBody>
      </p:sp>
      <p:sp>
        <p:nvSpPr>
          <p:cNvPr id="6" name="Slide Number Placeholder 5"/>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D0D81-447A-4DA6-A307-23D6BCD8378A}" type="datetime1">
              <a:rPr lang="en-US" smtClean="0"/>
              <a:t>9/23/2017</a:t>
            </a:fld>
            <a:endParaRPr lang="en-US"/>
          </a:p>
        </p:txBody>
      </p:sp>
      <p:sp>
        <p:nvSpPr>
          <p:cNvPr id="5" name="Footer Placeholder 4"/>
          <p:cNvSpPr>
            <a:spLocks noGrp="1"/>
          </p:cNvSpPr>
          <p:nvPr>
            <p:ph type="ftr" sz="quarter" idx="11"/>
          </p:nvPr>
        </p:nvSpPr>
        <p:spPr/>
        <p:txBody>
          <a:bodyPr/>
          <a:lstStyle/>
          <a:p>
            <a:r>
              <a:rPr lang="en-US" smtClean="0"/>
              <a:t>WGISS-44, Beijing, China</a:t>
            </a:r>
            <a:endParaRPr lang="en-US"/>
          </a:p>
        </p:txBody>
      </p:sp>
      <p:sp>
        <p:nvSpPr>
          <p:cNvPr id="6" name="Slide Number Placeholder 5"/>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9BC13-AAF2-4FE8-A022-1AE2395A4C76}" type="datetime1">
              <a:rPr lang="en-US" smtClean="0"/>
              <a:t>9/23/2017</a:t>
            </a:fld>
            <a:endParaRPr lang="en-US"/>
          </a:p>
        </p:txBody>
      </p:sp>
      <p:sp>
        <p:nvSpPr>
          <p:cNvPr id="5" name="Footer Placeholder 4"/>
          <p:cNvSpPr>
            <a:spLocks noGrp="1"/>
          </p:cNvSpPr>
          <p:nvPr>
            <p:ph type="ftr" sz="quarter" idx="11"/>
          </p:nvPr>
        </p:nvSpPr>
        <p:spPr/>
        <p:txBody>
          <a:bodyPr/>
          <a:lstStyle/>
          <a:p>
            <a:r>
              <a:rPr lang="en-US" smtClean="0"/>
              <a:t>WGISS-44, Beijing, China</a:t>
            </a:r>
            <a:endParaRPr lang="en-US"/>
          </a:p>
        </p:txBody>
      </p:sp>
      <p:sp>
        <p:nvSpPr>
          <p:cNvPr id="6" name="Slide Number Placeholder 5"/>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26D778-97F8-4916-B5A2-984A13834667}" type="datetime1">
              <a:rPr lang="en-US" smtClean="0"/>
              <a:t>9/23/2017</a:t>
            </a:fld>
            <a:endParaRPr lang="en-US"/>
          </a:p>
        </p:txBody>
      </p:sp>
      <p:sp>
        <p:nvSpPr>
          <p:cNvPr id="6" name="Footer Placeholder 5"/>
          <p:cNvSpPr>
            <a:spLocks noGrp="1"/>
          </p:cNvSpPr>
          <p:nvPr>
            <p:ph type="ftr" sz="quarter" idx="11"/>
          </p:nvPr>
        </p:nvSpPr>
        <p:spPr/>
        <p:txBody>
          <a:bodyPr/>
          <a:lstStyle/>
          <a:p>
            <a:r>
              <a:rPr lang="en-US" smtClean="0"/>
              <a:t>WGISS-44, Beijing, China</a:t>
            </a:r>
            <a:endParaRPr lang="en-US"/>
          </a:p>
        </p:txBody>
      </p:sp>
      <p:sp>
        <p:nvSpPr>
          <p:cNvPr id="7" name="Slide Number Placeholder 6"/>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9E263-D7EB-442C-A37B-2D64D2CCFBB5}" type="datetime1">
              <a:rPr lang="en-US" smtClean="0"/>
              <a:t>9/23/2017</a:t>
            </a:fld>
            <a:endParaRPr lang="en-US"/>
          </a:p>
        </p:txBody>
      </p:sp>
      <p:sp>
        <p:nvSpPr>
          <p:cNvPr id="8" name="Footer Placeholder 7"/>
          <p:cNvSpPr>
            <a:spLocks noGrp="1"/>
          </p:cNvSpPr>
          <p:nvPr>
            <p:ph type="ftr" sz="quarter" idx="11"/>
          </p:nvPr>
        </p:nvSpPr>
        <p:spPr/>
        <p:txBody>
          <a:bodyPr/>
          <a:lstStyle/>
          <a:p>
            <a:r>
              <a:rPr lang="en-US" smtClean="0"/>
              <a:t>WGISS-44, Beijing, China</a:t>
            </a:r>
            <a:endParaRPr lang="en-US"/>
          </a:p>
        </p:txBody>
      </p:sp>
      <p:sp>
        <p:nvSpPr>
          <p:cNvPr id="9" name="Slide Number Placeholder 8"/>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FE19E-AA9A-402C-B93D-1E72CE1E5F30}" type="datetime1">
              <a:rPr lang="en-US" smtClean="0"/>
              <a:t>9/23/2017</a:t>
            </a:fld>
            <a:endParaRPr lang="en-US"/>
          </a:p>
        </p:txBody>
      </p:sp>
      <p:sp>
        <p:nvSpPr>
          <p:cNvPr id="4" name="Footer Placeholder 3"/>
          <p:cNvSpPr>
            <a:spLocks noGrp="1"/>
          </p:cNvSpPr>
          <p:nvPr>
            <p:ph type="ftr" sz="quarter" idx="11"/>
          </p:nvPr>
        </p:nvSpPr>
        <p:spPr/>
        <p:txBody>
          <a:bodyPr/>
          <a:lstStyle/>
          <a:p>
            <a:r>
              <a:rPr lang="en-US" smtClean="0"/>
              <a:t>WGISS-44, Beijing, China</a:t>
            </a:r>
            <a:endParaRPr lang="en-US"/>
          </a:p>
        </p:txBody>
      </p:sp>
      <p:sp>
        <p:nvSpPr>
          <p:cNvPr id="5" name="Slide Number Placeholder 4"/>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2A4E6-3155-4EE2-9148-746323F8F332}" type="datetime1">
              <a:rPr lang="en-US" smtClean="0"/>
              <a:t>9/23/2017</a:t>
            </a:fld>
            <a:endParaRPr lang="en-US"/>
          </a:p>
        </p:txBody>
      </p:sp>
      <p:sp>
        <p:nvSpPr>
          <p:cNvPr id="3" name="Footer Placeholder 2"/>
          <p:cNvSpPr>
            <a:spLocks noGrp="1"/>
          </p:cNvSpPr>
          <p:nvPr>
            <p:ph type="ftr" sz="quarter" idx="11"/>
          </p:nvPr>
        </p:nvSpPr>
        <p:spPr/>
        <p:txBody>
          <a:bodyPr/>
          <a:lstStyle/>
          <a:p>
            <a:r>
              <a:rPr lang="en-US" smtClean="0"/>
              <a:t>WGISS-44, Beijing, China</a:t>
            </a:r>
            <a:endParaRPr lang="en-US"/>
          </a:p>
        </p:txBody>
      </p:sp>
      <p:sp>
        <p:nvSpPr>
          <p:cNvPr id="4" name="Slide Number Placeholder 3"/>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DC388-16AA-484E-B29B-E17AEF36B32B}" type="datetime1">
              <a:rPr lang="en-US" smtClean="0"/>
              <a:t>9/23/2017</a:t>
            </a:fld>
            <a:endParaRPr lang="en-US"/>
          </a:p>
        </p:txBody>
      </p:sp>
      <p:sp>
        <p:nvSpPr>
          <p:cNvPr id="6" name="Footer Placeholder 5"/>
          <p:cNvSpPr>
            <a:spLocks noGrp="1"/>
          </p:cNvSpPr>
          <p:nvPr>
            <p:ph type="ftr" sz="quarter" idx="11"/>
          </p:nvPr>
        </p:nvSpPr>
        <p:spPr/>
        <p:txBody>
          <a:bodyPr/>
          <a:lstStyle/>
          <a:p>
            <a:r>
              <a:rPr lang="en-US" smtClean="0"/>
              <a:t>WGISS-44, Beijing, China</a:t>
            </a:r>
            <a:endParaRPr lang="en-US"/>
          </a:p>
        </p:txBody>
      </p:sp>
      <p:sp>
        <p:nvSpPr>
          <p:cNvPr id="7" name="Slide Number Placeholder 6"/>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1282B-AF1F-4C37-9583-75411B75E6CD}" type="datetime1">
              <a:rPr lang="en-US" smtClean="0"/>
              <a:t>9/23/2017</a:t>
            </a:fld>
            <a:endParaRPr lang="en-US"/>
          </a:p>
        </p:txBody>
      </p:sp>
      <p:sp>
        <p:nvSpPr>
          <p:cNvPr id="6" name="Footer Placeholder 5"/>
          <p:cNvSpPr>
            <a:spLocks noGrp="1"/>
          </p:cNvSpPr>
          <p:nvPr>
            <p:ph type="ftr" sz="quarter" idx="11"/>
          </p:nvPr>
        </p:nvSpPr>
        <p:spPr/>
        <p:txBody>
          <a:bodyPr/>
          <a:lstStyle/>
          <a:p>
            <a:r>
              <a:rPr lang="en-US" smtClean="0"/>
              <a:t>WGISS-44, Beijing, China</a:t>
            </a:r>
            <a:endParaRPr lang="en-US"/>
          </a:p>
        </p:txBody>
      </p:sp>
      <p:sp>
        <p:nvSpPr>
          <p:cNvPr id="7" name="Slide Number Placeholder 6"/>
          <p:cNvSpPr>
            <a:spLocks noGrp="1"/>
          </p:cNvSpPr>
          <p:nvPr>
            <p:ph type="sldNum" sz="quarter" idx="12"/>
          </p:nvPr>
        </p:nvSpPr>
        <p:spPr/>
        <p:txBody>
          <a:bodyPr/>
          <a:lstStyle/>
          <a:p>
            <a:fld id="{5C7C4A8C-AD79-4A6E-97EB-D2C4872CD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50470-8223-4C7D-9AE8-D3DEF424C870}" type="datetime1">
              <a:rPr lang="en-US" smtClean="0"/>
              <a:t>9/23/2017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WGISS-44, Beijing, China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C4A8C-AD79-4A6E-97EB-D2C4872CD0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mosdac.gov.in/"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50" y="1772816"/>
            <a:ext cx="9144000" cy="1470025"/>
          </a:xfrm>
        </p:spPr>
        <p:txBody>
          <a:bodyPr>
            <a:normAutofit/>
          </a:bodyPr>
          <a:lstStyle/>
          <a:p>
            <a:r>
              <a:rPr lang="en-US" sz="4000" dirty="0" smtClean="0"/>
              <a:t>CWIC Partner Report : ISRO</a:t>
            </a:r>
            <a:br>
              <a:rPr lang="en-US" sz="4000" dirty="0" smtClean="0"/>
            </a:br>
            <a:r>
              <a:rPr lang="en-US" sz="4000" dirty="0" smtClean="0"/>
              <a:t>WGISS-44,China</a:t>
            </a:r>
            <a:endParaRPr lang="en-US" sz="4000" dirty="0"/>
          </a:p>
        </p:txBody>
      </p:sp>
      <p:sp>
        <p:nvSpPr>
          <p:cNvPr id="4" name="TextBox 3"/>
          <p:cNvSpPr txBox="1"/>
          <p:nvPr/>
        </p:nvSpPr>
        <p:spPr>
          <a:xfrm>
            <a:off x="142843" y="4667219"/>
            <a:ext cx="8572560" cy="1200329"/>
          </a:xfrm>
          <a:prstGeom prst="rect">
            <a:avLst/>
          </a:prstGeom>
          <a:noFill/>
        </p:spPr>
        <p:txBody>
          <a:bodyPr wrap="square" rtlCol="0">
            <a:spAutoFit/>
          </a:bodyPr>
          <a:lstStyle/>
          <a:p>
            <a:pPr algn="ctr"/>
            <a:r>
              <a:rPr lang="en-US" sz="2400" dirty="0" smtClean="0"/>
              <a:t>Nitant </a:t>
            </a:r>
            <a:r>
              <a:rPr lang="en-US" sz="2400" dirty="0" err="1" smtClean="0"/>
              <a:t>Dube</a:t>
            </a:r>
            <a:endParaRPr lang="en-US" sz="2400" dirty="0" smtClean="0"/>
          </a:p>
          <a:p>
            <a:pPr algn="ctr"/>
            <a:r>
              <a:rPr lang="en-US" sz="2400" dirty="0" smtClean="0"/>
              <a:t>Space Applications Centre, ISRO</a:t>
            </a:r>
          </a:p>
          <a:p>
            <a:pPr algn="ctr"/>
            <a:r>
              <a:rPr lang="en-US" sz="2400" dirty="0" err="1" smtClean="0"/>
              <a:t>Ahmedabad</a:t>
            </a:r>
            <a:r>
              <a:rPr lang="en-US" sz="2400" dirty="0" smtClean="0"/>
              <a:t>, INDIA</a:t>
            </a:r>
            <a:endParaRPr lang="en-US" sz="2400" dirty="0"/>
          </a:p>
        </p:txBody>
      </p:sp>
      <p:pic>
        <p:nvPicPr>
          <p:cNvPr id="5" name="Picture 4" descr="small_isrologo_transparent.gif"/>
          <p:cNvPicPr/>
          <p:nvPr/>
        </p:nvPicPr>
        <p:blipFill>
          <a:blip r:embed="rId3" cstate="print"/>
          <a:stretch>
            <a:fillRect/>
          </a:stretch>
        </p:blipFill>
        <p:spPr>
          <a:xfrm>
            <a:off x="3976685" y="3660346"/>
            <a:ext cx="904877" cy="747714"/>
          </a:xfrm>
          <a:prstGeom prst="rect">
            <a:avLst/>
          </a:prstGeom>
        </p:spPr>
      </p:pic>
      <p:pic>
        <p:nvPicPr>
          <p:cNvPr id="6" name="Picture 20"/>
          <p:cNvPicPr>
            <a:picLocks noChangeAspect="1" noChangeArrowheads="1"/>
          </p:cNvPicPr>
          <p:nvPr/>
        </p:nvPicPr>
        <p:blipFill rotWithShape="1">
          <a:blip r:embed="rId4" cstate="print"/>
          <a:srcRect t="42712" b="45435"/>
          <a:stretch/>
        </p:blipFill>
        <p:spPr bwMode="auto">
          <a:xfrm>
            <a:off x="0" y="636470"/>
            <a:ext cx="9150350" cy="43204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WGISS-44, Beijing, China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187624" y="1700808"/>
            <a:ext cx="6912768" cy="48965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644008" y="2204864"/>
            <a:ext cx="3240360" cy="41434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NRSC</a:t>
            </a: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pPr algn="ctr"/>
            <a:endParaRPr lang="en-US" dirty="0" smtClean="0">
              <a:solidFill>
                <a:schemeClr val="tx1"/>
              </a:solidFill>
            </a:endParaRPr>
          </a:p>
        </p:txBody>
      </p:sp>
      <p:sp>
        <p:nvSpPr>
          <p:cNvPr id="13" name="Rectangle 12"/>
          <p:cNvSpPr/>
          <p:nvPr/>
        </p:nvSpPr>
        <p:spPr>
          <a:xfrm>
            <a:off x="1403648" y="2204864"/>
            <a:ext cx="3024336" cy="41434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MOSDAC     </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5" name="Rounded Rectangle 4"/>
          <p:cNvSpPr/>
          <p:nvPr/>
        </p:nvSpPr>
        <p:spPr>
          <a:xfrm>
            <a:off x="2771800" y="2924944"/>
            <a:ext cx="1497348" cy="711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CSW </a:t>
            </a:r>
            <a:endParaRPr lang="en-US" dirty="0"/>
          </a:p>
        </p:txBody>
      </p:sp>
      <p:sp>
        <p:nvSpPr>
          <p:cNvPr id="7" name="Flowchart: Magnetic Disk 6"/>
          <p:cNvSpPr/>
          <p:nvPr/>
        </p:nvSpPr>
        <p:spPr>
          <a:xfrm>
            <a:off x="2483768" y="4725144"/>
            <a:ext cx="1357322" cy="114300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MOSDAC Metadata</a:t>
            </a:r>
            <a:endParaRPr lang="en-US" dirty="0"/>
          </a:p>
        </p:txBody>
      </p:sp>
      <p:cxnSp>
        <p:nvCxnSpPr>
          <p:cNvPr id="9" name="Straight Connector 8"/>
          <p:cNvCxnSpPr/>
          <p:nvPr/>
        </p:nvCxnSpPr>
        <p:spPr>
          <a:xfrm flipH="1">
            <a:off x="2555776" y="3645024"/>
            <a:ext cx="432048" cy="1215015"/>
          </a:xfrm>
          <a:prstGeom prst="line">
            <a:avLst/>
          </a:prstGeom>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2915816" y="908720"/>
            <a:ext cx="352839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CWIC  (Production)</a:t>
            </a:r>
            <a:endParaRPr lang="en-US" dirty="0"/>
          </a:p>
        </p:txBody>
      </p:sp>
      <p:cxnSp>
        <p:nvCxnSpPr>
          <p:cNvPr id="12" name="Straight Connector 11"/>
          <p:cNvCxnSpPr/>
          <p:nvPr/>
        </p:nvCxnSpPr>
        <p:spPr>
          <a:xfrm flipH="1">
            <a:off x="3354134" y="1623100"/>
            <a:ext cx="353770" cy="1306852"/>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771800" y="4077072"/>
            <a:ext cx="1643074" cy="571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Connector</a:t>
            </a:r>
            <a:endParaRPr lang="en-US" dirty="0">
              <a:solidFill>
                <a:schemeClr val="tx1"/>
              </a:solidFill>
            </a:endParaRPr>
          </a:p>
        </p:txBody>
      </p:sp>
      <p:sp>
        <p:nvSpPr>
          <p:cNvPr id="16" name="Flowchart: Magnetic Disk 15"/>
          <p:cNvSpPr/>
          <p:nvPr/>
        </p:nvSpPr>
        <p:spPr>
          <a:xfrm>
            <a:off x="5292080" y="4869160"/>
            <a:ext cx="1357322" cy="1143008"/>
          </a:xfrm>
          <a:prstGeom prst="flowChartMagneticDisk">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NRSC</a:t>
            </a:r>
          </a:p>
          <a:p>
            <a:pPr algn="ctr"/>
            <a:r>
              <a:rPr lang="en-US" dirty="0" smtClean="0">
                <a:solidFill>
                  <a:schemeClr val="tx1"/>
                </a:solidFill>
              </a:rPr>
              <a:t>Metadata</a:t>
            </a:r>
            <a:endParaRPr lang="en-US" dirty="0">
              <a:solidFill>
                <a:schemeClr val="tx1"/>
              </a:solidFill>
            </a:endParaRPr>
          </a:p>
        </p:txBody>
      </p:sp>
      <p:cxnSp>
        <p:nvCxnSpPr>
          <p:cNvPr id="19" name="Straight Connector 18"/>
          <p:cNvCxnSpPr>
            <a:endCxn id="16" idx="1"/>
          </p:cNvCxnSpPr>
          <p:nvPr/>
        </p:nvCxnSpPr>
        <p:spPr>
          <a:xfrm flipH="1">
            <a:off x="5970741" y="3801010"/>
            <a:ext cx="269413" cy="1068150"/>
          </a:xfrm>
          <a:prstGeom prst="line">
            <a:avLst/>
          </a:prstGeom>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084168" y="4149080"/>
            <a:ext cx="1643074" cy="571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Connector</a:t>
            </a:r>
            <a:endParaRPr lang="en-US" dirty="0">
              <a:solidFill>
                <a:schemeClr val="tx1"/>
              </a:solidFill>
            </a:endParaRPr>
          </a:p>
        </p:txBody>
      </p:sp>
      <p:sp>
        <p:nvSpPr>
          <p:cNvPr id="18" name="Rounded Rectangle 17"/>
          <p:cNvSpPr/>
          <p:nvPr/>
        </p:nvSpPr>
        <p:spPr>
          <a:xfrm>
            <a:off x="6084168" y="3068960"/>
            <a:ext cx="1497348" cy="71153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OpenSearch</a:t>
            </a:r>
            <a:endParaRPr lang="en-US" dirty="0">
              <a:solidFill>
                <a:schemeClr val="tx1"/>
              </a:solidFill>
            </a:endParaRPr>
          </a:p>
        </p:txBody>
      </p:sp>
      <p:cxnSp>
        <p:nvCxnSpPr>
          <p:cNvPr id="23" name="Straight Connector 22"/>
          <p:cNvCxnSpPr/>
          <p:nvPr/>
        </p:nvCxnSpPr>
        <p:spPr>
          <a:xfrm>
            <a:off x="5940152" y="1196752"/>
            <a:ext cx="288032"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588224" y="980728"/>
            <a:ext cx="1800200" cy="369332"/>
          </a:xfrm>
          <a:prstGeom prst="rect">
            <a:avLst/>
          </a:prstGeom>
          <a:noFill/>
        </p:spPr>
        <p:txBody>
          <a:bodyPr wrap="square" rtlCol="0">
            <a:spAutoFit/>
          </a:bodyPr>
          <a:lstStyle/>
          <a:p>
            <a:r>
              <a:rPr lang="en-US" dirty="0" smtClean="0"/>
              <a:t>Registered DIFS</a:t>
            </a:r>
            <a:endParaRPr lang="en-US" dirty="0"/>
          </a:p>
        </p:txBody>
      </p:sp>
      <p:cxnSp>
        <p:nvCxnSpPr>
          <p:cNvPr id="36" name="Straight Arrow Connector 35"/>
          <p:cNvCxnSpPr>
            <a:endCxn id="10" idx="3"/>
          </p:cNvCxnSpPr>
          <p:nvPr/>
        </p:nvCxnSpPr>
        <p:spPr>
          <a:xfrm flipH="1" flipV="1">
            <a:off x="6444208" y="1265910"/>
            <a:ext cx="720080" cy="2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99939" y="149731"/>
            <a:ext cx="6161812" cy="830997"/>
          </a:xfrm>
          <a:prstGeom prst="rect">
            <a:avLst/>
          </a:prstGeom>
          <a:noFill/>
        </p:spPr>
        <p:txBody>
          <a:bodyPr wrap="square" rtlCol="0">
            <a:spAutoFit/>
          </a:bodyPr>
          <a:lstStyle/>
          <a:p>
            <a:pPr algn="ctr"/>
            <a:r>
              <a:rPr lang="en-US" sz="2400" b="1" dirty="0" smtClean="0"/>
              <a:t>Overview of ISRO connector Interface with CWIC</a:t>
            </a:r>
            <a:endParaRPr lang="en-US" sz="2400" b="1" dirty="0"/>
          </a:p>
        </p:txBody>
      </p:sp>
      <p:pic>
        <p:nvPicPr>
          <p:cNvPr id="22" name="Picture 21" descr="CEOS.jpg"/>
          <p:cNvPicPr>
            <a:picLocks noChangeAspect="1"/>
          </p:cNvPicPr>
          <p:nvPr/>
        </p:nvPicPr>
        <p:blipFill>
          <a:blip r:embed="rId2" cstate="print"/>
          <a:stretch>
            <a:fillRect/>
          </a:stretch>
        </p:blipFill>
        <p:spPr>
          <a:xfrm>
            <a:off x="107504" y="16357"/>
            <a:ext cx="1543044" cy="691921"/>
          </a:xfrm>
          <a:prstGeom prst="rect">
            <a:avLst/>
          </a:prstGeom>
        </p:spPr>
      </p:pic>
      <p:pic>
        <p:nvPicPr>
          <p:cNvPr id="26" name="Picture 25" descr="small_isrologo_transparent.gif"/>
          <p:cNvPicPr/>
          <p:nvPr/>
        </p:nvPicPr>
        <p:blipFill>
          <a:blip r:embed="rId3" cstate="print"/>
          <a:stretch>
            <a:fillRect/>
          </a:stretch>
        </p:blipFill>
        <p:spPr>
          <a:xfrm>
            <a:off x="8100392" y="149731"/>
            <a:ext cx="904877" cy="747714"/>
          </a:xfrm>
          <a:prstGeom prst="rect">
            <a:avLst/>
          </a:prstGeom>
        </p:spPr>
      </p:pic>
      <p:sp>
        <p:nvSpPr>
          <p:cNvPr id="4" name="Rectangle 3"/>
          <p:cNvSpPr/>
          <p:nvPr/>
        </p:nvSpPr>
        <p:spPr>
          <a:xfrm>
            <a:off x="1547664" y="2924944"/>
            <a:ext cx="100811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Ordering System</a:t>
            </a:r>
            <a:endParaRPr lang="en-US" dirty="0"/>
          </a:p>
        </p:txBody>
      </p:sp>
      <p:sp>
        <p:nvSpPr>
          <p:cNvPr id="25" name="Rectangle 24"/>
          <p:cNvSpPr/>
          <p:nvPr/>
        </p:nvSpPr>
        <p:spPr>
          <a:xfrm>
            <a:off x="4860032" y="3068960"/>
            <a:ext cx="1008112" cy="8640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Ordering System</a:t>
            </a:r>
            <a:endParaRPr lang="en-US" dirty="0"/>
          </a:p>
        </p:txBody>
      </p:sp>
      <p:sp>
        <p:nvSpPr>
          <p:cNvPr id="6" name="Rounded Rectangle 5"/>
          <p:cNvSpPr/>
          <p:nvPr/>
        </p:nvSpPr>
        <p:spPr>
          <a:xfrm>
            <a:off x="683568" y="908720"/>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a:t>
            </a:r>
            <a:endParaRPr lang="en-US" dirty="0"/>
          </a:p>
        </p:txBody>
      </p:sp>
      <p:cxnSp>
        <p:nvCxnSpPr>
          <p:cNvPr id="17" name="Straight Arrow Connector 16"/>
          <p:cNvCxnSpPr/>
          <p:nvPr/>
        </p:nvCxnSpPr>
        <p:spPr>
          <a:xfrm flipH="1">
            <a:off x="1835696" y="1412776"/>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3"/>
          </p:cNvCxnSpPr>
          <p:nvPr/>
        </p:nvCxnSpPr>
        <p:spPr>
          <a:xfrm>
            <a:off x="1835696" y="119675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403648" y="1484784"/>
            <a:ext cx="432048" cy="14401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619672" y="1484784"/>
            <a:ext cx="3600400" cy="15841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smtClean="0"/>
              <a:t>WGISS-44, Beijing, China</a:t>
            </a:r>
            <a:endParaRPr lang="en-US"/>
          </a:p>
        </p:txBody>
      </p:sp>
    </p:spTree>
    <p:extLst>
      <p:ext uri="{BB962C8B-B14F-4D97-AF65-F5344CB8AC3E}">
        <p14:creationId xmlns:p14="http://schemas.microsoft.com/office/powerpoint/2010/main" val="195055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6768752" cy="1143000"/>
          </a:xfrm>
        </p:spPr>
        <p:txBody>
          <a:bodyPr>
            <a:normAutofit fontScale="90000"/>
          </a:bodyPr>
          <a:lstStyle/>
          <a:p>
            <a:r>
              <a:rPr lang="en-US" dirty="0" smtClean="0"/>
              <a:t>Integration with CWIC (Status)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Following two ISRO data centers interfaced with CWIC</a:t>
            </a:r>
          </a:p>
          <a:p>
            <a:pPr lvl="1"/>
            <a:r>
              <a:rPr lang="en-US" b="1" dirty="0" smtClean="0"/>
              <a:t>MOSDAC</a:t>
            </a:r>
            <a:r>
              <a:rPr lang="en-US" dirty="0" smtClean="0"/>
              <a:t>: Operational using CSW </a:t>
            </a:r>
            <a:r>
              <a:rPr lang="en-US" dirty="0" smtClean="0"/>
              <a:t>interface</a:t>
            </a:r>
            <a:endParaRPr lang="en-US" dirty="0" smtClean="0"/>
          </a:p>
          <a:p>
            <a:pPr lvl="2"/>
            <a:r>
              <a:rPr lang="en-US" dirty="0" smtClean="0"/>
              <a:t>Data is free, only Registration is Required</a:t>
            </a:r>
          </a:p>
          <a:p>
            <a:pPr lvl="1"/>
            <a:r>
              <a:rPr lang="en-US" b="1" dirty="0" smtClean="0"/>
              <a:t>NRSC</a:t>
            </a:r>
            <a:r>
              <a:rPr lang="en-US" dirty="0" smtClean="0"/>
              <a:t>: Operational using OpenSearch </a:t>
            </a:r>
            <a:r>
              <a:rPr lang="en-US" dirty="0" smtClean="0"/>
              <a:t>Interface</a:t>
            </a:r>
            <a:endParaRPr lang="en-US" dirty="0" smtClean="0"/>
          </a:p>
          <a:p>
            <a:pPr lvl="2"/>
            <a:r>
              <a:rPr lang="en-US" dirty="0" err="1" smtClean="0"/>
              <a:t>Bhuvan</a:t>
            </a:r>
            <a:r>
              <a:rPr lang="en-US" dirty="0" smtClean="0"/>
              <a:t> EO data is free and can be downloaded directly using URL in the </a:t>
            </a:r>
            <a:r>
              <a:rPr lang="en-US" dirty="0" smtClean="0"/>
              <a:t>metadata</a:t>
            </a:r>
          </a:p>
          <a:p>
            <a:pPr lvl="2"/>
            <a:r>
              <a:rPr lang="en-US" dirty="0" smtClean="0"/>
              <a:t>All other products are on chargeable basis and requires registration</a:t>
            </a:r>
            <a:endParaRPr lang="en-US" dirty="0" smtClean="0"/>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387348"/>
            <a:ext cx="904877" cy="747714"/>
          </a:xfrm>
          <a:prstGeom prst="rect">
            <a:avLst/>
          </a:prstGeom>
        </p:spPr>
      </p:pic>
      <p:sp>
        <p:nvSpPr>
          <p:cNvPr id="6" name="Footer Placeholder 5"/>
          <p:cNvSpPr>
            <a:spLocks noGrp="1"/>
          </p:cNvSpPr>
          <p:nvPr>
            <p:ph type="ftr" sz="quarter" idx="11"/>
          </p:nvPr>
        </p:nvSpPr>
        <p:spPr/>
        <p:txBody>
          <a:bodyPr/>
          <a:lstStyle/>
          <a:p>
            <a:r>
              <a:rPr lang="en-US" smtClean="0"/>
              <a:t>WGISS-44, Beijing, China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NRSC- DIFs</a:t>
            </a:r>
            <a:endParaRPr lang="en-IN"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pPr marL="0" lvl="0" indent="0" algn="just">
              <a:buNone/>
            </a:pPr>
            <a:r>
              <a:rPr lang="en-US" dirty="0" smtClean="0">
                <a:cs typeface="Times New Roman" pitchFamily="18" charset="0"/>
              </a:rPr>
              <a:t>Currently for the following satellites, metadata for browsing and product download is provided  to CWIC.</a:t>
            </a:r>
          </a:p>
          <a:p>
            <a:pPr marL="0" lvl="0" indent="0" algn="just">
              <a:buNone/>
            </a:pPr>
            <a:endParaRPr lang="en-US" dirty="0">
              <a:cs typeface="Times New Roman" pitchFamily="18" charset="0"/>
            </a:endParaRPr>
          </a:p>
          <a:p>
            <a:pPr marL="114300" lvl="0" indent="0" algn="just">
              <a:buNone/>
            </a:pPr>
            <a:r>
              <a:rPr lang="en-US" sz="3100" b="1" dirty="0">
                <a:solidFill>
                  <a:schemeClr val="accent2">
                    <a:lumMod val="75000"/>
                  </a:schemeClr>
                </a:solidFill>
                <a:effectLst>
                  <a:outerShdw blurRad="38100" dist="38100" dir="2700000" algn="tl">
                    <a:srgbClr val="000000">
                      <a:alpha val="43137"/>
                    </a:srgbClr>
                  </a:outerShdw>
                </a:effectLst>
                <a:ea typeface="Verdana" pitchFamily="34" charset="0"/>
                <a:cs typeface="Times New Roman" pitchFamily="18" charset="0"/>
              </a:rPr>
              <a:t>Data Products Ordering - Priced Products</a:t>
            </a:r>
          </a:p>
          <a:p>
            <a:pPr lvl="1" algn="just">
              <a:buFont typeface="Arial" pitchFamily="34" charset="0"/>
              <a:buChar char="•"/>
            </a:pPr>
            <a:r>
              <a:rPr lang="en-US" dirty="0" smtClean="0">
                <a:cs typeface="Times New Roman" pitchFamily="18" charset="0"/>
              </a:rPr>
              <a:t>Cartosat-1  </a:t>
            </a:r>
            <a:r>
              <a:rPr lang="en-US" dirty="0">
                <a:cs typeface="Times New Roman" pitchFamily="18" charset="0"/>
              </a:rPr>
              <a:t>(PANA, PANF) </a:t>
            </a:r>
          </a:p>
          <a:p>
            <a:pPr lvl="1" algn="just">
              <a:buFont typeface="Arial" pitchFamily="34" charset="0"/>
              <a:buChar char="•"/>
            </a:pPr>
            <a:r>
              <a:rPr lang="en-US" dirty="0" smtClean="0">
                <a:cs typeface="Times New Roman" pitchFamily="18" charset="0"/>
              </a:rPr>
              <a:t>Resourcesat-2    </a:t>
            </a:r>
            <a:r>
              <a:rPr lang="en-US" dirty="0">
                <a:cs typeface="Times New Roman" pitchFamily="18" charset="0"/>
              </a:rPr>
              <a:t>(LIS3,AWIF,L4FMX)</a:t>
            </a:r>
          </a:p>
          <a:p>
            <a:pPr lvl="1" algn="just">
              <a:buFont typeface="Arial" pitchFamily="34" charset="0"/>
              <a:buChar char="•"/>
            </a:pPr>
            <a:r>
              <a:rPr lang="en-US" dirty="0">
                <a:cs typeface="Times New Roman" pitchFamily="18" charset="0"/>
              </a:rPr>
              <a:t>last 6 months:</a:t>
            </a:r>
            <a:endParaRPr lang="en-IN" dirty="0">
              <a:cs typeface="Times New Roman" pitchFamily="18" charset="0"/>
            </a:endParaRPr>
          </a:p>
          <a:p>
            <a:pPr lvl="2" algn="just">
              <a:buFont typeface="Wingdings" pitchFamily="2" charset="2"/>
              <a:buChar char="ü"/>
            </a:pPr>
            <a:r>
              <a:rPr lang="en-US" dirty="0" smtClean="0">
                <a:cs typeface="Times New Roman" pitchFamily="18" charset="0"/>
              </a:rPr>
              <a:t>Resourcesat 2A (LIS3,AWIF,L4FMX)  - </a:t>
            </a:r>
            <a:r>
              <a:rPr lang="en-US" dirty="0" smtClean="0">
                <a:solidFill>
                  <a:schemeClr val="tx2">
                    <a:lumMod val="40000"/>
                    <a:lumOff val="60000"/>
                  </a:schemeClr>
                </a:solidFill>
                <a:cs typeface="Times New Roman" pitchFamily="18" charset="0"/>
              </a:rPr>
              <a:t>enabled in July, 2017</a:t>
            </a:r>
          </a:p>
          <a:p>
            <a:pPr lvl="2" algn="just">
              <a:buFont typeface="Wingdings" pitchFamily="2" charset="2"/>
              <a:buChar char="ü"/>
            </a:pPr>
            <a:r>
              <a:rPr lang="en-US" dirty="0" smtClean="0">
                <a:cs typeface="Times New Roman" pitchFamily="18" charset="0"/>
              </a:rPr>
              <a:t>Resourcesat-1    (LIS3,AWIF,L4MN)   - </a:t>
            </a:r>
            <a:r>
              <a:rPr lang="en-US" dirty="0">
                <a:solidFill>
                  <a:schemeClr val="tx2">
                    <a:lumMod val="40000"/>
                    <a:lumOff val="60000"/>
                  </a:schemeClr>
                </a:solidFill>
                <a:cs typeface="Times New Roman" pitchFamily="18" charset="0"/>
              </a:rPr>
              <a:t>enabled in April,2017</a:t>
            </a:r>
          </a:p>
          <a:p>
            <a:pPr lvl="2" algn="just">
              <a:buFont typeface="Wingdings" pitchFamily="2" charset="2"/>
              <a:buChar char="ü"/>
            </a:pPr>
            <a:r>
              <a:rPr lang="en-US" dirty="0" smtClean="0">
                <a:cs typeface="Times New Roman" pitchFamily="18" charset="0"/>
              </a:rPr>
              <a:t>Oceansat2  LAC (OCM)                       - </a:t>
            </a:r>
            <a:r>
              <a:rPr lang="en-US" dirty="0">
                <a:solidFill>
                  <a:schemeClr val="tx2">
                    <a:lumMod val="40000"/>
                    <a:lumOff val="60000"/>
                  </a:schemeClr>
                </a:solidFill>
                <a:cs typeface="Times New Roman" pitchFamily="18" charset="0"/>
              </a:rPr>
              <a:t>enabled in Sept, 2017</a:t>
            </a:r>
          </a:p>
          <a:p>
            <a:pPr marL="0" indent="0" algn="just">
              <a:buNone/>
            </a:pPr>
            <a:endParaRPr lang="en-US" dirty="0">
              <a:solidFill>
                <a:srgbClr val="FF0000"/>
              </a:solidFill>
              <a:cs typeface="Times New Roman" pitchFamily="18" charset="0"/>
            </a:endParaRPr>
          </a:p>
          <a:p>
            <a:pPr marL="114300" indent="0" algn="just">
              <a:buNone/>
            </a:pPr>
            <a:r>
              <a:rPr lang="en-US" b="1" dirty="0" smtClean="0">
                <a:effectLst>
                  <a:outerShdw blurRad="38100" dist="38100" dir="2700000" algn="tl">
                    <a:srgbClr val="000000">
                      <a:alpha val="43137"/>
                    </a:srgbClr>
                  </a:outerShdw>
                </a:effectLst>
                <a:ea typeface="Verdana" pitchFamily="34" charset="0"/>
                <a:cs typeface="Times New Roman" pitchFamily="18" charset="0"/>
              </a:rPr>
              <a:t>Ordering Interface with CWIC</a:t>
            </a:r>
          </a:p>
          <a:p>
            <a:pPr marL="114300" indent="0" algn="just">
              <a:buNone/>
            </a:pPr>
            <a:r>
              <a:rPr lang="en-US" dirty="0" smtClean="0">
                <a:ea typeface="Verdana" pitchFamily="34" charset="0"/>
                <a:cs typeface="Times New Roman" pitchFamily="18" charset="0"/>
              </a:rPr>
              <a:t>A link is provided for ordering. The selected scene from CWIC page is to be sent to NRSC product ordering web page. As soon as the user logs in at this page, the list of selected scenes at CWIC appear in the cart. These products in the cart can be then confirmed for ordering.</a:t>
            </a:r>
          </a:p>
          <a:p>
            <a:pPr marL="0" indent="0">
              <a:buNone/>
            </a:pPr>
            <a:endParaRPr lang="en-IN" dirty="0"/>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387348"/>
            <a:ext cx="904877" cy="747714"/>
          </a:xfrm>
          <a:prstGeom prst="rect">
            <a:avLst/>
          </a:prstGeom>
        </p:spPr>
      </p:pic>
      <p:sp>
        <p:nvSpPr>
          <p:cNvPr id="6" name="Footer Placeholder 5"/>
          <p:cNvSpPr>
            <a:spLocks noGrp="1"/>
          </p:cNvSpPr>
          <p:nvPr>
            <p:ph type="ftr" sz="quarter" idx="11"/>
          </p:nvPr>
        </p:nvSpPr>
        <p:spPr/>
        <p:txBody>
          <a:bodyPr/>
          <a:lstStyle/>
          <a:p>
            <a:r>
              <a:rPr lang="en-US" smtClean="0"/>
              <a:t>WGISS-44, Beijing, China</a:t>
            </a:r>
            <a:endParaRPr lang="en-US"/>
          </a:p>
        </p:txBody>
      </p:sp>
    </p:spTree>
    <p:extLst>
      <p:ext uri="{BB962C8B-B14F-4D97-AF65-F5344CB8AC3E}">
        <p14:creationId xmlns:p14="http://schemas.microsoft.com/office/powerpoint/2010/main" val="1121878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NRSC- DIFs</a:t>
            </a:r>
            <a:endParaRPr lang="en-IN" dirty="0"/>
          </a:p>
        </p:txBody>
      </p:sp>
      <p:sp>
        <p:nvSpPr>
          <p:cNvPr id="3" name="Content Placeholder 2"/>
          <p:cNvSpPr>
            <a:spLocks noGrp="1"/>
          </p:cNvSpPr>
          <p:nvPr>
            <p:ph idx="1"/>
          </p:nvPr>
        </p:nvSpPr>
        <p:spPr/>
        <p:txBody>
          <a:bodyPr>
            <a:normAutofit/>
          </a:bodyPr>
          <a:lstStyle/>
          <a:p>
            <a:pPr marL="114300" indent="0" algn="just">
              <a:lnSpc>
                <a:spcPct val="80000"/>
              </a:lnSpc>
              <a:buNone/>
            </a:pPr>
            <a:r>
              <a:rPr lang="en-US" sz="2800" b="1" dirty="0">
                <a:solidFill>
                  <a:schemeClr val="accent2">
                    <a:lumMod val="75000"/>
                  </a:schemeClr>
                </a:solidFill>
                <a:effectLst>
                  <a:outerShdw blurRad="38100" dist="38100" dir="2700000" algn="tl">
                    <a:srgbClr val="000000">
                      <a:alpha val="43137"/>
                    </a:srgbClr>
                  </a:outerShdw>
                </a:effectLst>
                <a:ea typeface="Verdana" pitchFamily="34" charset="0"/>
                <a:cs typeface="Times New Roman" pitchFamily="18" charset="0"/>
              </a:rPr>
              <a:t>Data Products Ordering - Free Products</a:t>
            </a:r>
          </a:p>
          <a:p>
            <a:pPr lvl="1" algn="just">
              <a:lnSpc>
                <a:spcPct val="80000"/>
              </a:lnSpc>
              <a:buFont typeface="Arial" pitchFamily="34" charset="0"/>
              <a:buChar char="•"/>
            </a:pPr>
            <a:r>
              <a:rPr lang="en-US" sz="2600" dirty="0">
                <a:cs typeface="Times New Roman" pitchFamily="18" charset="0"/>
              </a:rPr>
              <a:t>IMS1-HYSI</a:t>
            </a:r>
          </a:p>
          <a:p>
            <a:pPr marL="1063625" lvl="1" indent="-342900" algn="just">
              <a:lnSpc>
                <a:spcPct val="90000"/>
              </a:lnSpc>
              <a:buFont typeface="Wingdings" pitchFamily="2" charset="2"/>
              <a:buChar char="ü"/>
            </a:pPr>
            <a:r>
              <a:rPr lang="en-US" sz="2400" dirty="0">
                <a:cs typeface="Times New Roman" pitchFamily="18" charset="0"/>
              </a:rPr>
              <a:t>Indian Mini Satellite-1 HYSI level 1B products are available for direct download at CWIC</a:t>
            </a:r>
          </a:p>
          <a:p>
            <a:pPr lvl="1" algn="just">
              <a:lnSpc>
                <a:spcPct val="80000"/>
              </a:lnSpc>
              <a:buFont typeface="Arial" pitchFamily="34" charset="0"/>
              <a:buChar char="•"/>
            </a:pPr>
            <a:r>
              <a:rPr lang="en-US" sz="2600" dirty="0">
                <a:cs typeface="Times New Roman" pitchFamily="18" charset="0"/>
              </a:rPr>
              <a:t>OS2-OCM-GAC </a:t>
            </a:r>
          </a:p>
          <a:p>
            <a:pPr marL="1063625" lvl="1" indent="-342900" algn="just">
              <a:lnSpc>
                <a:spcPct val="90000"/>
              </a:lnSpc>
              <a:buFont typeface="Wingdings" pitchFamily="2" charset="2"/>
              <a:buChar char="ü"/>
            </a:pPr>
            <a:r>
              <a:rPr lang="en-US" sz="2400" dirty="0">
                <a:cs typeface="Times New Roman" pitchFamily="18" charset="0"/>
              </a:rPr>
              <a:t>Only Radiance OceanSat2 </a:t>
            </a:r>
            <a:r>
              <a:rPr lang="en-US" sz="2400" dirty="0" smtClean="0">
                <a:cs typeface="Times New Roman" pitchFamily="18" charset="0"/>
              </a:rPr>
              <a:t>products are available  </a:t>
            </a:r>
            <a:r>
              <a:rPr lang="en-US" sz="2400" dirty="0">
                <a:cs typeface="Times New Roman" pitchFamily="18" charset="0"/>
              </a:rPr>
              <a:t>for direct download </a:t>
            </a:r>
            <a:r>
              <a:rPr lang="en-US" sz="2400" dirty="0" smtClean="0">
                <a:cs typeface="Times New Roman" pitchFamily="18" charset="0"/>
              </a:rPr>
              <a:t>at CWIC.</a:t>
            </a:r>
          </a:p>
          <a:p>
            <a:pPr marL="1063625" lvl="1" indent="-342900" algn="just">
              <a:lnSpc>
                <a:spcPct val="90000"/>
              </a:lnSpc>
              <a:buFont typeface="Wingdings" pitchFamily="2" charset="2"/>
              <a:buChar char="ü"/>
            </a:pPr>
            <a:r>
              <a:rPr lang="en-US" sz="2400" dirty="0" smtClean="0">
                <a:cs typeface="Times New Roman" pitchFamily="18" charset="0"/>
              </a:rPr>
              <a:t>In order to download other product types </a:t>
            </a:r>
            <a:r>
              <a:rPr lang="en-US" sz="2400" dirty="0">
                <a:cs typeface="Times New Roman" pitchFamily="18" charset="0"/>
              </a:rPr>
              <a:t>of OceanSat2 a link is provided to login and download.</a:t>
            </a:r>
            <a:endParaRPr lang="en-IN" sz="2400" dirty="0">
              <a:cs typeface="Times New Roman" pitchFamily="18" charset="0"/>
            </a:endParaRPr>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387348"/>
            <a:ext cx="904877" cy="747714"/>
          </a:xfrm>
          <a:prstGeom prst="rect">
            <a:avLst/>
          </a:prstGeom>
        </p:spPr>
      </p:pic>
      <p:sp>
        <p:nvSpPr>
          <p:cNvPr id="6" name="Footer Placeholder 5"/>
          <p:cNvSpPr>
            <a:spLocks noGrp="1"/>
          </p:cNvSpPr>
          <p:nvPr>
            <p:ph type="ftr" sz="quarter" idx="11"/>
          </p:nvPr>
        </p:nvSpPr>
        <p:spPr/>
        <p:txBody>
          <a:bodyPr/>
          <a:lstStyle/>
          <a:p>
            <a:r>
              <a:rPr lang="en-US" smtClean="0"/>
              <a:t>WGISS-44, Beijing, China</a:t>
            </a:r>
            <a:endParaRPr lang="en-US"/>
          </a:p>
        </p:txBody>
      </p:sp>
    </p:spTree>
    <p:extLst>
      <p:ext uri="{BB962C8B-B14F-4D97-AF65-F5344CB8AC3E}">
        <p14:creationId xmlns:p14="http://schemas.microsoft.com/office/powerpoint/2010/main" val="387133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7139136" cy="1143000"/>
          </a:xfrm>
        </p:spPr>
        <p:txBody>
          <a:bodyPr/>
          <a:lstStyle/>
          <a:p>
            <a:r>
              <a:rPr lang="en-US" dirty="0" smtClean="0"/>
              <a:t>MOSDAC Metadata/data</a:t>
            </a:r>
            <a:endParaRPr lang="en-US" dirty="0"/>
          </a:p>
        </p:txBody>
      </p:sp>
      <p:sp>
        <p:nvSpPr>
          <p:cNvPr id="3" name="Content Placeholder 2"/>
          <p:cNvSpPr>
            <a:spLocks noGrp="1"/>
          </p:cNvSpPr>
          <p:nvPr>
            <p:ph idx="1"/>
          </p:nvPr>
        </p:nvSpPr>
        <p:spPr>
          <a:xfrm>
            <a:off x="323528" y="1700809"/>
            <a:ext cx="4906888" cy="1872208"/>
          </a:xfrm>
        </p:spPr>
        <p:txBody>
          <a:bodyPr>
            <a:normAutofit lnSpcReduction="10000"/>
          </a:bodyPr>
          <a:lstStyle/>
          <a:p>
            <a:r>
              <a:rPr lang="en-US" b="1" dirty="0" smtClean="0"/>
              <a:t>MOSDAC</a:t>
            </a:r>
            <a:r>
              <a:rPr lang="en-US" dirty="0" smtClean="0"/>
              <a:t> : Meteorological and Oceanographic Satellite data archival </a:t>
            </a:r>
            <a:r>
              <a:rPr lang="en-US" dirty="0" smtClean="0"/>
              <a:t>Centre</a:t>
            </a:r>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149731"/>
            <a:ext cx="904877" cy="74771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4088" y="1700808"/>
            <a:ext cx="3552514" cy="3963548"/>
          </a:xfrm>
          <a:prstGeom prst="rect">
            <a:avLst/>
          </a:prstGeom>
        </p:spPr>
      </p:pic>
      <p:sp>
        <p:nvSpPr>
          <p:cNvPr id="7" name="TextBox 6"/>
          <p:cNvSpPr txBox="1"/>
          <p:nvPr/>
        </p:nvSpPr>
        <p:spPr>
          <a:xfrm>
            <a:off x="6060225" y="5762860"/>
            <a:ext cx="2160240" cy="369332"/>
          </a:xfrm>
          <a:prstGeom prst="rect">
            <a:avLst/>
          </a:prstGeom>
          <a:noFill/>
        </p:spPr>
        <p:txBody>
          <a:bodyPr wrap="square" rtlCol="0">
            <a:spAutoFit/>
          </a:bodyPr>
          <a:lstStyle/>
          <a:p>
            <a:r>
              <a:rPr lang="en-US" dirty="0" smtClean="0">
                <a:hlinkClick r:id="rId5"/>
              </a:rPr>
              <a:t>http://mosdac.gov.in</a:t>
            </a:r>
            <a:endParaRPr lang="en-US" dirty="0" smtClean="0"/>
          </a:p>
        </p:txBody>
      </p:sp>
      <p:sp>
        <p:nvSpPr>
          <p:cNvPr id="8" name="Rectangle 7"/>
          <p:cNvSpPr/>
          <p:nvPr/>
        </p:nvSpPr>
        <p:spPr>
          <a:xfrm>
            <a:off x="490972" y="3731535"/>
            <a:ext cx="2352836" cy="2308324"/>
          </a:xfrm>
          <a:prstGeom prst="rect">
            <a:avLst/>
          </a:prstGeom>
        </p:spPr>
        <p:txBody>
          <a:bodyPr wrap="square">
            <a:spAutoFit/>
          </a:bodyPr>
          <a:lstStyle/>
          <a:p>
            <a:r>
              <a:rPr lang="en-US" b="1" dirty="0"/>
              <a:t>Available </a:t>
            </a:r>
            <a:r>
              <a:rPr lang="en-US" b="1" dirty="0" smtClean="0"/>
              <a:t>Missions</a:t>
            </a:r>
            <a:endParaRPr lang="en-US" b="1" dirty="0"/>
          </a:p>
          <a:p>
            <a:r>
              <a:rPr lang="en-US" dirty="0"/>
              <a:t>INSAT-3D</a:t>
            </a:r>
          </a:p>
          <a:p>
            <a:r>
              <a:rPr lang="en-US" dirty="0"/>
              <a:t>INSAT-3DR</a:t>
            </a:r>
          </a:p>
          <a:p>
            <a:r>
              <a:rPr lang="en-US" dirty="0"/>
              <a:t>Kalpana-1</a:t>
            </a:r>
          </a:p>
          <a:p>
            <a:r>
              <a:rPr lang="en-US" dirty="0"/>
              <a:t>INSAT-3A</a:t>
            </a:r>
          </a:p>
          <a:p>
            <a:r>
              <a:rPr lang="en-US" dirty="0" err="1"/>
              <a:t>MeghaTropiques</a:t>
            </a:r>
            <a:endParaRPr lang="en-US" dirty="0"/>
          </a:p>
          <a:p>
            <a:r>
              <a:rPr lang="en-US" dirty="0" smtClean="0"/>
              <a:t>SARAL</a:t>
            </a:r>
          </a:p>
          <a:p>
            <a:r>
              <a:rPr lang="en-US" dirty="0" smtClean="0"/>
              <a:t>SCATSAT-1</a:t>
            </a:r>
            <a:endParaRPr lang="en-US" dirty="0"/>
          </a:p>
        </p:txBody>
      </p:sp>
      <p:sp>
        <p:nvSpPr>
          <p:cNvPr id="9" name="Rectangle 8"/>
          <p:cNvSpPr/>
          <p:nvPr/>
        </p:nvSpPr>
        <p:spPr>
          <a:xfrm>
            <a:off x="2776972" y="3739369"/>
            <a:ext cx="2490808" cy="1477328"/>
          </a:xfrm>
          <a:prstGeom prst="rect">
            <a:avLst/>
          </a:prstGeom>
        </p:spPr>
        <p:txBody>
          <a:bodyPr wrap="square">
            <a:spAutoFit/>
          </a:bodyPr>
          <a:lstStyle/>
          <a:p>
            <a:r>
              <a:rPr lang="en-US" b="1" dirty="0" smtClean="0"/>
              <a:t>Planned Missions      </a:t>
            </a:r>
            <a:r>
              <a:rPr lang="en-US" dirty="0" smtClean="0"/>
              <a:t>INSAT-3DS</a:t>
            </a:r>
          </a:p>
          <a:p>
            <a:r>
              <a:rPr lang="en-US" dirty="0" smtClean="0"/>
              <a:t>GISAT-1</a:t>
            </a:r>
          </a:p>
          <a:p>
            <a:r>
              <a:rPr lang="en-US" dirty="0" smtClean="0"/>
              <a:t>Oceansat-3 SCAT</a:t>
            </a:r>
          </a:p>
          <a:p>
            <a:endParaRPr lang="en-US" dirty="0"/>
          </a:p>
        </p:txBody>
      </p:sp>
      <p:sp>
        <p:nvSpPr>
          <p:cNvPr id="10" name="Footer Placeholder 9"/>
          <p:cNvSpPr>
            <a:spLocks noGrp="1"/>
          </p:cNvSpPr>
          <p:nvPr>
            <p:ph type="ftr" sz="quarter" idx="11"/>
          </p:nvPr>
        </p:nvSpPr>
        <p:spPr/>
        <p:txBody>
          <a:bodyPr/>
          <a:lstStyle/>
          <a:p>
            <a:r>
              <a:rPr lang="en-US" smtClean="0"/>
              <a:t>WGISS-44, Beijing, China</a:t>
            </a:r>
            <a:endParaRPr lang="en-US"/>
          </a:p>
        </p:txBody>
      </p:sp>
    </p:spTree>
    <p:extLst>
      <p:ext uri="{BB962C8B-B14F-4D97-AF65-F5344CB8AC3E}">
        <p14:creationId xmlns:p14="http://schemas.microsoft.com/office/powerpoint/2010/main" val="1341478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7139136" cy="1143000"/>
          </a:xfrm>
        </p:spPr>
        <p:txBody>
          <a:bodyPr/>
          <a:lstStyle/>
          <a:p>
            <a:r>
              <a:rPr lang="en-US" dirty="0" smtClean="0"/>
              <a:t>MOSDAC-CWIC Interface</a:t>
            </a:r>
            <a:endParaRPr lang="en-US" dirty="0"/>
          </a:p>
        </p:txBody>
      </p:sp>
      <p:sp>
        <p:nvSpPr>
          <p:cNvPr id="3" name="Content Placeholder 2"/>
          <p:cNvSpPr>
            <a:spLocks noGrp="1"/>
          </p:cNvSpPr>
          <p:nvPr>
            <p:ph idx="1"/>
          </p:nvPr>
        </p:nvSpPr>
        <p:spPr>
          <a:xfrm>
            <a:off x="323528" y="1700808"/>
            <a:ext cx="8363272" cy="4525963"/>
          </a:xfrm>
        </p:spPr>
        <p:txBody>
          <a:bodyPr>
            <a:normAutofit/>
          </a:bodyPr>
          <a:lstStyle/>
          <a:p>
            <a:r>
              <a:rPr lang="en-US" dirty="0" smtClean="0"/>
              <a:t>Planned Changes</a:t>
            </a:r>
          </a:p>
          <a:p>
            <a:pPr lvl="1"/>
            <a:r>
              <a:rPr lang="en-US" dirty="0" smtClean="0"/>
              <a:t>Switching from CSW to OpenSearch Interface</a:t>
            </a:r>
          </a:p>
          <a:p>
            <a:pPr lvl="2"/>
            <a:r>
              <a:rPr lang="en-US" dirty="0" smtClean="0"/>
              <a:t>This will allow us to </a:t>
            </a:r>
            <a:r>
              <a:rPr lang="en-US" dirty="0" err="1" smtClean="0"/>
              <a:t>easly</a:t>
            </a:r>
            <a:r>
              <a:rPr lang="en-US" dirty="0" smtClean="0"/>
              <a:t> integrate all our products with CWIC</a:t>
            </a:r>
          </a:p>
          <a:p>
            <a:pPr lvl="2"/>
            <a:r>
              <a:rPr lang="en-US" dirty="0" smtClean="0"/>
              <a:t>OpenSearch Interface will be merged to main MOSDAC website, providing hig</a:t>
            </a:r>
            <a:r>
              <a:rPr lang="en-US" dirty="0" smtClean="0"/>
              <a:t>h reliability to MOSDAC-CWIC link</a:t>
            </a:r>
          </a:p>
          <a:p>
            <a:pPr lvl="2"/>
            <a:endParaRPr lang="en-US" dirty="0" smtClean="0"/>
          </a:p>
          <a:p>
            <a:pPr lvl="2"/>
            <a:endParaRPr lang="en-US" dirty="0" smtClean="0"/>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149731"/>
            <a:ext cx="904877" cy="747714"/>
          </a:xfrm>
          <a:prstGeom prst="rect">
            <a:avLst/>
          </a:prstGeom>
        </p:spPr>
      </p:pic>
      <p:sp>
        <p:nvSpPr>
          <p:cNvPr id="8" name="Footer Placeholder 7"/>
          <p:cNvSpPr>
            <a:spLocks noGrp="1"/>
          </p:cNvSpPr>
          <p:nvPr>
            <p:ph type="ftr" sz="quarter" idx="11"/>
          </p:nvPr>
        </p:nvSpPr>
        <p:spPr/>
        <p:txBody>
          <a:bodyPr/>
          <a:lstStyle/>
          <a:p>
            <a:r>
              <a:rPr lang="en-US" smtClean="0"/>
              <a:t>WGISS-44, Beijing, China</a:t>
            </a:r>
            <a:endParaRPr lang="en-US"/>
          </a:p>
        </p:txBody>
      </p:sp>
    </p:spTree>
    <p:extLst>
      <p:ext uri="{BB962C8B-B14F-4D97-AF65-F5344CB8AC3E}">
        <p14:creationId xmlns:p14="http://schemas.microsoft.com/office/powerpoint/2010/main" val="1353930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r>
              <a:rPr lang="en-US" dirty="0" smtClean="0"/>
              <a:t>Testing of OpenSearch Interface for MOSDAC</a:t>
            </a:r>
          </a:p>
          <a:p>
            <a:r>
              <a:rPr lang="en-US" dirty="0" smtClean="0"/>
              <a:t>Integration of New DIFS</a:t>
            </a:r>
            <a:endParaRPr lang="en-US" dirty="0" smtClean="0"/>
          </a:p>
        </p:txBody>
      </p:sp>
      <p:pic>
        <p:nvPicPr>
          <p:cNvPr id="4" name="Picture 3" descr="CEOS.jpg"/>
          <p:cNvPicPr>
            <a:picLocks noChangeAspect="1"/>
          </p:cNvPicPr>
          <p:nvPr/>
        </p:nvPicPr>
        <p:blipFill>
          <a:blip r:embed="rId2" cstate="print"/>
          <a:stretch>
            <a:fillRect/>
          </a:stretch>
        </p:blipFill>
        <p:spPr>
          <a:xfrm>
            <a:off x="251520" y="404664"/>
            <a:ext cx="1543044" cy="691921"/>
          </a:xfrm>
          <a:prstGeom prst="rect">
            <a:avLst/>
          </a:prstGeom>
        </p:spPr>
      </p:pic>
      <p:pic>
        <p:nvPicPr>
          <p:cNvPr id="5" name="Picture 4" descr="small_isrologo_transparent.gif"/>
          <p:cNvPicPr/>
          <p:nvPr/>
        </p:nvPicPr>
        <p:blipFill>
          <a:blip r:embed="rId3" cstate="print"/>
          <a:stretch>
            <a:fillRect/>
          </a:stretch>
        </p:blipFill>
        <p:spPr>
          <a:xfrm>
            <a:off x="8100392" y="149731"/>
            <a:ext cx="904877" cy="747714"/>
          </a:xfrm>
          <a:prstGeom prst="rect">
            <a:avLst/>
          </a:prstGeom>
        </p:spPr>
      </p:pic>
      <p:sp>
        <p:nvSpPr>
          <p:cNvPr id="6" name="Footer Placeholder 5"/>
          <p:cNvSpPr>
            <a:spLocks noGrp="1"/>
          </p:cNvSpPr>
          <p:nvPr>
            <p:ph type="ftr" sz="quarter" idx="11"/>
          </p:nvPr>
        </p:nvSpPr>
        <p:spPr/>
        <p:txBody>
          <a:bodyPr/>
          <a:lstStyle/>
          <a:p>
            <a:r>
              <a:rPr lang="en-US" smtClean="0"/>
              <a:t>WGISS-44, Beijing, China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9779" name="Picture 3" descr="C:\Documents and Settings\Administrator\Desktop\webpage\isro.gif"/>
          <p:cNvPicPr>
            <a:picLocks noChangeAspect="1" noChangeArrowheads="1"/>
          </p:cNvPicPr>
          <p:nvPr/>
        </p:nvPicPr>
        <p:blipFill>
          <a:blip r:embed="rId3" cstate="print"/>
          <a:srcRect/>
          <a:stretch>
            <a:fillRect/>
          </a:stretch>
        </p:blipFill>
        <p:spPr bwMode="auto">
          <a:xfrm>
            <a:off x="3997333" y="2852936"/>
            <a:ext cx="1071570" cy="922741"/>
          </a:xfrm>
          <a:prstGeom prst="rect">
            <a:avLst/>
          </a:prstGeom>
          <a:noFill/>
        </p:spPr>
      </p:pic>
      <p:pic>
        <p:nvPicPr>
          <p:cNvPr id="7" name="Picture 6" descr="CEOS.jpg"/>
          <p:cNvPicPr>
            <a:picLocks noChangeAspect="1"/>
          </p:cNvPicPr>
          <p:nvPr/>
        </p:nvPicPr>
        <p:blipFill>
          <a:blip r:embed="rId4" cstate="print"/>
          <a:stretch>
            <a:fillRect/>
          </a:stretch>
        </p:blipFill>
        <p:spPr>
          <a:xfrm>
            <a:off x="251520" y="404664"/>
            <a:ext cx="1543044" cy="691921"/>
          </a:xfrm>
          <a:prstGeom prst="rect">
            <a:avLst/>
          </a:prstGeom>
        </p:spPr>
      </p:pic>
      <p:sp>
        <p:nvSpPr>
          <p:cNvPr id="2" name="TextBox 1"/>
          <p:cNvSpPr txBox="1"/>
          <p:nvPr/>
        </p:nvSpPr>
        <p:spPr>
          <a:xfrm>
            <a:off x="3692760" y="3645024"/>
            <a:ext cx="1680717" cy="523220"/>
          </a:xfrm>
          <a:prstGeom prst="rect">
            <a:avLst/>
          </a:prstGeom>
          <a:noFill/>
        </p:spPr>
        <p:txBody>
          <a:bodyPr wrap="none" rtlCol="0">
            <a:spAutoFit/>
          </a:bodyPr>
          <a:lstStyle/>
          <a:p>
            <a:r>
              <a:rPr lang="en-US" sz="2800" dirty="0" smtClean="0"/>
              <a:t>Thank You</a:t>
            </a:r>
            <a:endParaRPr lang="en-US" sz="2800" dirty="0"/>
          </a:p>
        </p:txBody>
      </p:sp>
      <p:sp>
        <p:nvSpPr>
          <p:cNvPr id="5" name="Footer Placeholder 4"/>
          <p:cNvSpPr>
            <a:spLocks noGrp="1"/>
          </p:cNvSpPr>
          <p:nvPr>
            <p:ph type="ftr" sz="quarter" idx="11"/>
          </p:nvPr>
        </p:nvSpPr>
        <p:spPr/>
        <p:txBody>
          <a:bodyPr/>
          <a:lstStyle/>
          <a:p>
            <a:r>
              <a:rPr lang="en-US" smtClean="0"/>
              <a:t>WGISS-44, Beijing, China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2271</TotalTime>
  <Words>418</Words>
  <Application>Microsoft Office PowerPoint</Application>
  <PresentationFormat>On-screen Show (4:3)</PresentationFormat>
  <Paragraphs>104</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Verdana</vt:lpstr>
      <vt:lpstr>Wingdings</vt:lpstr>
      <vt:lpstr>Office Theme</vt:lpstr>
      <vt:lpstr>CWIC Partner Report : ISRO WGISS-44,China</vt:lpstr>
      <vt:lpstr>PowerPoint Presentation</vt:lpstr>
      <vt:lpstr>Integration with CWIC (Status) </vt:lpstr>
      <vt:lpstr>NRSC- DIFs</vt:lpstr>
      <vt:lpstr>NRSC- DIFs</vt:lpstr>
      <vt:lpstr>MOSDAC Metadata/data</vt:lpstr>
      <vt:lpstr>MOSDAC-CWIC Interface</vt:lpstr>
      <vt:lpstr>Future Plans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ISRO Earth Observation Catalogue System</dc:title>
  <dc:creator>Nitant Dube</dc:creator>
  <cp:lastModifiedBy>Nitant</cp:lastModifiedBy>
  <cp:revision>246</cp:revision>
  <dcterms:created xsi:type="dcterms:W3CDTF">2012-07-14T07:36:59Z</dcterms:created>
  <dcterms:modified xsi:type="dcterms:W3CDTF">2017-09-23T08:00:32Z</dcterms:modified>
</cp:coreProperties>
</file>