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0" r:id="rId2"/>
    <p:sldId id="410" r:id="rId3"/>
    <p:sldId id="449" r:id="rId4"/>
    <p:sldId id="452" r:id="rId5"/>
    <p:sldId id="460" r:id="rId6"/>
    <p:sldId id="454" r:id="rId7"/>
    <p:sldId id="462" r:id="rId8"/>
    <p:sldId id="461" r:id="rId9"/>
    <p:sldId id="459" r:id="rId10"/>
    <p:sldId id="453" r:id="rId11"/>
    <p:sldId id="446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00"/>
    <a:srgbClr val="3D8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8673" autoAdjust="0"/>
  </p:normalViewPr>
  <p:slideViewPr>
    <p:cSldViewPr snapToGrid="0" snapToObjects="1">
      <p:cViewPr>
        <p:scale>
          <a:sx n="105" d="100"/>
          <a:sy n="105" d="100"/>
        </p:scale>
        <p:origin x="-344" y="8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notesViewPr>
    <p:cSldViewPr snapToGrid="0" snapToObjects="1">
      <p:cViewPr>
        <p:scale>
          <a:sx n="110" d="100"/>
          <a:sy n="110" d="100"/>
        </p:scale>
        <p:origin x="-1608" y="-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4AD60-3A0E-4843-858D-8F4B62D350FE}" type="datetimeFigureOut">
              <a:rPr lang="en-US" smtClean="0"/>
              <a:t>9/25/17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1C5A2-2ECC-2543-A859-F9A5E5E4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1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9/25/17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04A4072-D4C9-DA4E-B04E-6635A624E4BA}" type="slidenum">
              <a:rPr lang="en-US" sz="1200" b="0" u="none">
                <a:solidFill>
                  <a:srgbClr val="000000"/>
                </a:solidFill>
                <a:latin typeface="Arial" charset="0"/>
              </a:rPr>
              <a:pPr eaLnBrk="1" hangingPunct="1"/>
              <a:t>11</a:t>
            </a:fld>
            <a:endParaRPr lang="en-US" sz="1200" b="0" u="non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6" name="Rectangle 36"/>
          <p:cNvSpPr>
            <a:spLocks noChangeArrowheads="1"/>
          </p:cNvSpPr>
          <p:nvPr userDrawn="1"/>
        </p:nvSpPr>
        <p:spPr bwMode="auto">
          <a:xfrm>
            <a:off x="351315" y="6523039"/>
            <a:ext cx="422068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defRPr/>
            </a:pPr>
            <a:r>
              <a:rPr lang="de-DE" sz="1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WGISS-44,</a:t>
            </a:r>
            <a:r>
              <a:rPr lang="de-DE" sz="1000" baseline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Beijing, China, September 25-28, 2017</a:t>
            </a:r>
            <a:endParaRPr lang="de-DE" sz="10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47813" y="0"/>
            <a:ext cx="143168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grpSp>
        <p:nvGrpSpPr>
          <p:cNvPr id="9" name="Group 17"/>
          <p:cNvGrpSpPr>
            <a:grpSpLocks/>
          </p:cNvGrpSpPr>
          <p:nvPr userDrawn="1"/>
        </p:nvGrpSpPr>
        <p:grpSpPr bwMode="auto">
          <a:xfrm>
            <a:off x="309197" y="5758619"/>
            <a:ext cx="1203325" cy="493712"/>
            <a:chOff x="4635" y="3627"/>
            <a:chExt cx="969" cy="493"/>
          </a:xfrm>
        </p:grpSpPr>
        <p:pic>
          <p:nvPicPr>
            <p:cNvPr id="10" name="Picture 15" descr="NOA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0" y="3632"/>
              <a:ext cx="484" cy="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6" descr="Dept of Commerce Sea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5" y="3627"/>
              <a:ext cx="495" cy="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9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559374"/>
            <a:ext cx="1544012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WGISS-44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Beijing, China</a:t>
            </a: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September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25-28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, 2017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34"/>
          <p:cNvPicPr>
            <a:picLocks noChangeAspect="1" noChangeArrowheads="1"/>
          </p:cNvPicPr>
          <p:nvPr userDrawn="1"/>
        </p:nvPicPr>
        <p:blipFill>
          <a:blip r:embed="rId6" cstate="print"/>
          <a:srcRect t="16208"/>
          <a:stretch>
            <a:fillRect/>
          </a:stretch>
        </p:blipFill>
        <p:spPr bwMode="auto">
          <a:xfrm>
            <a:off x="1" y="0"/>
            <a:ext cx="137544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</p:sldLayoutIdLst>
  <p:transition xmlns:p14="http://schemas.microsoft.com/office/powerpoint/2010/main"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/>
        <a:buChar char="o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gis.csiss.gmu.edu:8080/CWIC_Client/pages/main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44582" y="1434834"/>
            <a:ext cx="7795840" cy="1874838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 smtClean="0"/>
              <a:t>WGISS Client/Carbon Portal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800" dirty="0" smtClean="0"/>
              <a:t>Ken McDonald/NOAA-RTI</a:t>
            </a:r>
            <a:br>
              <a:rPr lang="en-US" sz="1800" dirty="0" smtClean="0"/>
            </a:br>
            <a:r>
              <a:rPr lang="en-US" sz="1800" dirty="0" err="1" smtClean="0"/>
              <a:t>Liping</a:t>
            </a:r>
            <a:r>
              <a:rPr lang="en-US" sz="1800" dirty="0" smtClean="0"/>
              <a:t> Di, GMU</a:t>
            </a:r>
            <a:br>
              <a:rPr lang="en-US" sz="1800" dirty="0" smtClean="0"/>
            </a:br>
            <a:r>
              <a:rPr lang="en-US" sz="1800" dirty="0" smtClean="0"/>
              <a:t>Martin Yapur/NOAA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Data Access Session, WGISS–44 </a:t>
            </a:r>
            <a:br>
              <a:rPr lang="en-US" sz="1800" dirty="0" smtClean="0"/>
            </a:br>
            <a:r>
              <a:rPr lang="en-US" sz="1800" dirty="0" smtClean="0"/>
              <a:t>September 26, 2017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2190" y="1535468"/>
            <a:ext cx="4390567" cy="26557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85860" y="169336"/>
            <a:ext cx="552046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GEOSS Community Portals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1429" y="2007173"/>
            <a:ext cx="42938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9144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b="1" kern="0" dirty="0" smtClean="0">
                <a:solidFill>
                  <a:srgbClr val="002569"/>
                </a:solidFill>
                <a:ea typeface="ＭＳ Ｐゴシック" charset="-128"/>
                <a:cs typeface="ＭＳ Ｐゴシック" charset="-128"/>
              </a:rPr>
              <a:t>CWIC client initiative similar to the GEOSS Community Portals Subtask under the GCI Development (GD-07) Task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1429" y="4281715"/>
            <a:ext cx="8841620" cy="265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9144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b="1" kern="0" dirty="0">
                <a:solidFill>
                  <a:srgbClr val="002569"/>
                </a:solidFill>
                <a:ea typeface="ＭＳ Ｐゴシック" charset="-128"/>
                <a:cs typeface="ＭＳ Ｐゴシック" charset="-128"/>
              </a:rPr>
              <a:t>GEOSS CP Team comprised of GEOSS Common Infrastructure (GCI) Providers and Community </a:t>
            </a:r>
            <a:r>
              <a:rPr lang="en-US" sz="2400" b="1" kern="0" dirty="0" smtClean="0">
                <a:solidFill>
                  <a:srgbClr val="002569"/>
                </a:solidFill>
                <a:ea typeface="ＭＳ Ｐゴシック" charset="-128"/>
                <a:cs typeface="ＭＳ Ｐゴシック" charset="-128"/>
              </a:rPr>
              <a:t>Representatives</a:t>
            </a:r>
          </a:p>
          <a:p>
            <a:pPr marL="342900" lvl="0" indent="-342900" defTabSz="9144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b="1" kern="0" dirty="0" smtClean="0">
                <a:solidFill>
                  <a:srgbClr val="002569"/>
                </a:solidFill>
                <a:ea typeface="ＭＳ Ｐゴシック" charset="-128"/>
                <a:cs typeface="ＭＳ Ｐゴシック" charset="-128"/>
              </a:rPr>
              <a:t>Idea is to maximize utilization of GCI by promoting and enabling development of community portals/clients and leveraging community infrastructure capabilities</a:t>
            </a:r>
            <a:endParaRPr lang="en-US" sz="2400" b="1" kern="0" dirty="0">
              <a:solidFill>
                <a:srgbClr val="002569"/>
              </a:solidFill>
              <a:ea typeface="ＭＳ Ｐゴシック" charset="-128"/>
              <a:cs typeface="ＭＳ Ｐゴシック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09575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>
          <a:xfrm>
            <a:off x="1146625" y="180068"/>
            <a:ext cx="7524750" cy="5334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CEOS as a GEOSS Community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638" y="1295400"/>
            <a:ext cx="8831262" cy="5251450"/>
          </a:xfrm>
          <a:prstGeom prst="rect">
            <a:avLst/>
          </a:prstGeom>
        </p:spPr>
        <p:txBody>
          <a:bodyPr/>
          <a:lstStyle/>
          <a:p>
            <a:pPr lvl="2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2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cxnSp>
        <p:nvCxnSpPr>
          <p:cNvPr id="25603" name="Straight Arrow Connector 22"/>
          <p:cNvCxnSpPr>
            <a:cxnSpLocks noChangeShapeType="1"/>
          </p:cNvCxnSpPr>
          <p:nvPr/>
        </p:nvCxnSpPr>
        <p:spPr bwMode="auto">
          <a:xfrm>
            <a:off x="8382000" y="1752600"/>
            <a:ext cx="914400" cy="914400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3" name="Left-Right Arrow 23"/>
          <p:cNvSpPr>
            <a:spLocks noChangeArrowheads="1"/>
          </p:cNvSpPr>
          <p:nvPr/>
        </p:nvSpPr>
        <p:spPr bwMode="auto">
          <a:xfrm>
            <a:off x="5715000" y="2514600"/>
            <a:ext cx="1216025" cy="484188"/>
          </a:xfrm>
          <a:prstGeom prst="leftRightArrow">
            <a:avLst>
              <a:gd name="adj1" fmla="val 50000"/>
              <a:gd name="adj2" fmla="val 5004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/>
          </a:p>
        </p:txBody>
      </p:sp>
      <p:sp>
        <p:nvSpPr>
          <p:cNvPr id="26" name="U-Turn Arrow 25"/>
          <p:cNvSpPr/>
          <p:nvPr/>
        </p:nvSpPr>
        <p:spPr bwMode="auto">
          <a:xfrm flipH="1" flipV="1">
            <a:off x="2895600" y="5334000"/>
            <a:ext cx="4419600" cy="533400"/>
          </a:xfrm>
          <a:prstGeom prst="uturnArrow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25615" name="Left Arrow 30"/>
          <p:cNvSpPr>
            <a:spLocks noChangeArrowheads="1"/>
          </p:cNvSpPr>
          <p:nvPr/>
        </p:nvSpPr>
        <p:spPr bwMode="auto">
          <a:xfrm>
            <a:off x="4800600" y="3048000"/>
            <a:ext cx="914400" cy="228600"/>
          </a:xfrm>
          <a:prstGeom prst="lef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/>
          </a:p>
        </p:txBody>
      </p:sp>
      <p:sp>
        <p:nvSpPr>
          <p:cNvPr id="25617" name="TextBox 28674"/>
          <p:cNvSpPr txBox="1">
            <a:spLocks noChangeArrowheads="1"/>
          </p:cNvSpPr>
          <p:nvPr/>
        </p:nvSpPr>
        <p:spPr bwMode="auto">
          <a:xfrm>
            <a:off x="4491038" y="2133600"/>
            <a:ext cx="15222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 dirty="0"/>
              <a:t>Link </a:t>
            </a:r>
            <a:r>
              <a:rPr lang="en-US" sz="900" b="0" u="none" dirty="0" smtClean="0"/>
              <a:t>to/from </a:t>
            </a:r>
            <a:r>
              <a:rPr lang="en-US" sz="900" b="0" u="none" dirty="0"/>
              <a:t>GEOSS Portal</a:t>
            </a:r>
          </a:p>
        </p:txBody>
      </p:sp>
      <p:sp>
        <p:nvSpPr>
          <p:cNvPr id="25618" name="TextBox 28676"/>
          <p:cNvSpPr txBox="1">
            <a:spLocks noChangeArrowheads="1"/>
          </p:cNvSpPr>
          <p:nvPr/>
        </p:nvSpPr>
        <p:spPr bwMode="auto">
          <a:xfrm>
            <a:off x="4692650" y="2678113"/>
            <a:ext cx="117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 dirty="0"/>
              <a:t>Community View of</a:t>
            </a:r>
          </a:p>
          <a:p>
            <a:pPr eaLnBrk="1" hangingPunct="1"/>
            <a:r>
              <a:rPr lang="en-US" sz="900" b="0" u="none" dirty="0"/>
              <a:t>GEOSS Resources</a:t>
            </a:r>
          </a:p>
        </p:txBody>
      </p:sp>
      <p:sp>
        <p:nvSpPr>
          <p:cNvPr id="25619" name="TextBox 28677"/>
          <p:cNvSpPr txBox="1">
            <a:spLocks noChangeArrowheads="1"/>
          </p:cNvSpPr>
          <p:nvPr/>
        </p:nvSpPr>
        <p:spPr bwMode="auto">
          <a:xfrm>
            <a:off x="3776663" y="5486400"/>
            <a:ext cx="25368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 dirty="0"/>
              <a:t>Register Community Resources as Appropriate</a:t>
            </a:r>
          </a:p>
        </p:txBody>
      </p:sp>
      <p:sp>
        <p:nvSpPr>
          <p:cNvPr id="25623" name="Left-Right Arrow 1"/>
          <p:cNvSpPr>
            <a:spLocks noChangeArrowheads="1"/>
          </p:cNvSpPr>
          <p:nvPr/>
        </p:nvSpPr>
        <p:spPr bwMode="auto">
          <a:xfrm>
            <a:off x="4587798" y="2388205"/>
            <a:ext cx="1376362" cy="2667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/>
          </a:p>
        </p:txBody>
      </p:sp>
      <p:sp>
        <p:nvSpPr>
          <p:cNvPr id="25624" name="TextBox 2"/>
          <p:cNvSpPr txBox="1">
            <a:spLocks noChangeArrowheads="1"/>
          </p:cNvSpPr>
          <p:nvPr/>
        </p:nvSpPr>
        <p:spPr bwMode="auto">
          <a:xfrm>
            <a:off x="4648200" y="4216400"/>
            <a:ext cx="1381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 dirty="0"/>
              <a:t>Enables Integration of</a:t>
            </a:r>
          </a:p>
          <a:p>
            <a:pPr eaLnBrk="1" hangingPunct="1"/>
            <a:r>
              <a:rPr lang="en-US" sz="900" b="0" u="none" dirty="0"/>
              <a:t>GEOSS and non-GEOSS</a:t>
            </a:r>
          </a:p>
          <a:p>
            <a:pPr eaLnBrk="1" hangingPunct="1"/>
            <a:r>
              <a:rPr lang="en-US" sz="900" b="0" u="none" dirty="0"/>
              <a:t>Registered Resources</a:t>
            </a:r>
          </a:p>
        </p:txBody>
      </p:sp>
      <p:sp>
        <p:nvSpPr>
          <p:cNvPr id="25625" name="Right Arrow 28671"/>
          <p:cNvSpPr>
            <a:spLocks noChangeArrowheads="1"/>
          </p:cNvSpPr>
          <p:nvPr/>
        </p:nvSpPr>
        <p:spPr bwMode="auto">
          <a:xfrm>
            <a:off x="4800600" y="3505200"/>
            <a:ext cx="914400" cy="2286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/>
          </a:p>
        </p:txBody>
      </p:sp>
      <p:sp>
        <p:nvSpPr>
          <p:cNvPr id="25626" name="TextBox 1"/>
          <p:cNvSpPr txBox="1">
            <a:spLocks noChangeArrowheads="1"/>
          </p:cNvSpPr>
          <p:nvPr/>
        </p:nvSpPr>
        <p:spPr bwMode="auto">
          <a:xfrm>
            <a:off x="4654550" y="3668713"/>
            <a:ext cx="1493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 dirty="0"/>
              <a:t>GCI Access to</a:t>
            </a:r>
          </a:p>
          <a:p>
            <a:pPr eaLnBrk="1" hangingPunct="1"/>
            <a:r>
              <a:rPr lang="en-US" sz="900" b="0" u="none" dirty="0"/>
              <a:t>Community Infrastructure</a:t>
            </a:r>
          </a:p>
        </p:txBody>
      </p:sp>
      <p:sp>
        <p:nvSpPr>
          <p:cNvPr id="25627" name="Oval 2"/>
          <p:cNvSpPr>
            <a:spLocks noChangeArrowheads="1"/>
          </p:cNvSpPr>
          <p:nvPr/>
        </p:nvSpPr>
        <p:spPr bwMode="auto">
          <a:xfrm>
            <a:off x="228600" y="1371600"/>
            <a:ext cx="8686800" cy="525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/>
          </a:p>
        </p:txBody>
      </p:sp>
      <p:sp>
        <p:nvSpPr>
          <p:cNvPr id="25628" name="TextBox 5"/>
          <p:cNvSpPr txBox="1">
            <a:spLocks noChangeArrowheads="1"/>
          </p:cNvSpPr>
          <p:nvPr/>
        </p:nvSpPr>
        <p:spPr bwMode="auto">
          <a:xfrm>
            <a:off x="3875088" y="1524000"/>
            <a:ext cx="1230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 dirty="0"/>
              <a:t>GEOSS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234" y="2605913"/>
            <a:ext cx="3803428" cy="2585900"/>
          </a:xfrm>
          <a:prstGeom prst="rect">
            <a:avLst/>
          </a:prstGeom>
        </p:spPr>
      </p:pic>
      <p:sp>
        <p:nvSpPr>
          <p:cNvPr id="34" name="Left-Right Arrow 1"/>
          <p:cNvSpPr>
            <a:spLocks noChangeArrowheads="1"/>
          </p:cNvSpPr>
          <p:nvPr/>
        </p:nvSpPr>
        <p:spPr bwMode="auto">
          <a:xfrm>
            <a:off x="5000175" y="4804230"/>
            <a:ext cx="609600" cy="2286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832480" y="2125135"/>
            <a:ext cx="2590800" cy="3106738"/>
            <a:chOff x="498585" y="2209800"/>
            <a:chExt cx="2590800" cy="3106738"/>
          </a:xfrm>
        </p:grpSpPr>
        <p:sp>
          <p:nvSpPr>
            <p:cNvPr id="22" name="Oval 21"/>
            <p:cNvSpPr/>
            <p:nvPr/>
          </p:nvSpPr>
          <p:spPr bwMode="auto">
            <a:xfrm>
              <a:off x="650985" y="2667000"/>
              <a:ext cx="2438400" cy="1524000"/>
            </a:xfrm>
            <a:prstGeom prst="ellipse">
              <a:avLst/>
            </a:prstGeom>
            <a:solidFill>
              <a:srgbClr val="ACC37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anchor="ctr"/>
            <a:lstStyle/>
            <a:p>
              <a:pPr>
                <a:defRPr/>
              </a:pPr>
              <a:endParaRPr lang="en-US" dirty="0">
                <a:ln>
                  <a:solidFill>
                    <a:schemeClr val="tx1"/>
                  </a:solidFill>
                </a:ln>
                <a:solidFill>
                  <a:srgbClr val="CCC7AE"/>
                </a:solidFill>
                <a:latin typeface="Tahoma" pitchFamily="34" charset="0"/>
              </a:endParaRPr>
            </a:p>
          </p:txBody>
        </p:sp>
        <p:grpSp>
          <p:nvGrpSpPr>
            <p:cNvPr id="23" name="Group 11"/>
            <p:cNvGrpSpPr>
              <a:grpSpLocks/>
            </p:cNvGrpSpPr>
            <p:nvPr/>
          </p:nvGrpSpPr>
          <p:grpSpPr bwMode="auto">
            <a:xfrm>
              <a:off x="1184384" y="2209800"/>
              <a:ext cx="1371600" cy="838200"/>
              <a:chOff x="5233023" y="1264886"/>
              <a:chExt cx="1548777" cy="948520"/>
            </a:xfrm>
          </p:grpSpPr>
          <p:pic>
            <p:nvPicPr>
              <p:cNvPr id="38" name="Picture 9" descr="72883965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3023" y="1264886"/>
                <a:ext cx="1548777" cy="948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9" name="TextBox 10"/>
              <p:cNvSpPr txBox="1">
                <a:spLocks noChangeArrowheads="1"/>
              </p:cNvSpPr>
              <p:nvPr/>
            </p:nvSpPr>
            <p:spPr bwMode="auto">
              <a:xfrm>
                <a:off x="5460005" y="1330220"/>
                <a:ext cx="1144949" cy="8010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9pPr>
              </a:lstStyle>
              <a:p>
                <a:pPr algn="ctr" eaLnBrk="1" hangingPunct="1"/>
                <a:r>
                  <a:rPr lang="en-US" sz="1000" u="none" dirty="0" smtClean="0"/>
                  <a:t>IDN-</a:t>
                </a:r>
              </a:p>
              <a:p>
                <a:pPr algn="ctr" eaLnBrk="1" hangingPunct="1"/>
                <a:r>
                  <a:rPr lang="en-US" sz="1000" u="none" dirty="0" smtClean="0"/>
                  <a:t>CWIC-FedEO </a:t>
                </a:r>
              </a:p>
              <a:p>
                <a:pPr algn="ctr" eaLnBrk="1" hangingPunct="1"/>
                <a:r>
                  <a:rPr lang="en-US" sz="1000" u="none" dirty="0" smtClean="0"/>
                  <a:t>Clients</a:t>
                </a:r>
              </a:p>
              <a:p>
                <a:pPr algn="ctr" eaLnBrk="1" hangingPunct="1"/>
                <a:endParaRPr lang="en-US" sz="1000" u="none" dirty="0"/>
              </a:p>
            </p:txBody>
          </p:sp>
        </p:grpSp>
        <p:sp>
          <p:nvSpPr>
            <p:cNvPr id="24" name="Rounded Rectangle 12"/>
            <p:cNvSpPr>
              <a:spLocks noChangeArrowheads="1"/>
            </p:cNvSpPr>
            <p:nvPr/>
          </p:nvSpPr>
          <p:spPr bwMode="auto">
            <a:xfrm>
              <a:off x="955785" y="3429000"/>
              <a:ext cx="762000" cy="304800"/>
            </a:xfrm>
            <a:prstGeom prst="roundRect">
              <a:avLst>
                <a:gd name="adj" fmla="val 16667"/>
              </a:avLst>
            </a:prstGeom>
            <a:solidFill>
              <a:srgbClr val="76A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IDN</a:t>
              </a:r>
              <a:endParaRPr lang="en-US" sz="1200" b="0" u="none" dirty="0">
                <a:solidFill>
                  <a:schemeClr val="bg1"/>
                </a:solidFill>
              </a:endParaRPr>
            </a:p>
          </p:txBody>
        </p:sp>
        <p:sp>
          <p:nvSpPr>
            <p:cNvPr id="25" name="Rounded Rectangle 16"/>
            <p:cNvSpPr>
              <a:spLocks noChangeArrowheads="1"/>
            </p:cNvSpPr>
            <p:nvPr/>
          </p:nvSpPr>
          <p:spPr bwMode="auto">
            <a:xfrm>
              <a:off x="1489185" y="3810000"/>
              <a:ext cx="762000" cy="304800"/>
            </a:xfrm>
            <a:prstGeom prst="roundRect">
              <a:avLst>
                <a:gd name="adj" fmla="val 16667"/>
              </a:avLst>
            </a:prstGeom>
            <a:solidFill>
              <a:srgbClr val="76A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sz="1200" b="0" u="none" dirty="0" smtClean="0">
                  <a:solidFill>
                    <a:schemeClr val="bg1"/>
                  </a:solidFill>
                </a:rPr>
                <a:t>FedEO</a:t>
              </a:r>
              <a:endParaRPr lang="en-US" sz="1200" b="0" u="none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14"/>
            <p:cNvSpPr txBox="1">
              <a:spLocks noChangeArrowheads="1"/>
            </p:cNvSpPr>
            <p:nvPr/>
          </p:nvSpPr>
          <p:spPr bwMode="auto">
            <a:xfrm>
              <a:off x="727185" y="2967185"/>
              <a:ext cx="8044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9pPr>
            </a:lstStyle>
            <a:p>
              <a:pPr algn="l" eaLnBrk="1" hangingPunct="1"/>
              <a:r>
                <a:rPr lang="en-US" sz="800" b="0" u="none" dirty="0" smtClean="0">
                  <a:solidFill>
                    <a:schemeClr val="tx1"/>
                  </a:solidFill>
                </a:rPr>
                <a:t>WGISS</a:t>
              </a:r>
            </a:p>
            <a:p>
              <a:pPr algn="l" eaLnBrk="1" hangingPunct="1"/>
              <a:r>
                <a:rPr lang="en-US" sz="800" b="0" u="none" dirty="0" smtClean="0">
                  <a:solidFill>
                    <a:schemeClr val="tx1"/>
                  </a:solidFill>
                </a:rPr>
                <a:t>Common</a:t>
              </a:r>
              <a:endParaRPr lang="en-US" sz="800" b="0" u="none" dirty="0">
                <a:solidFill>
                  <a:schemeClr val="tx1"/>
                </a:solidFill>
              </a:endParaRPr>
            </a:p>
            <a:p>
              <a:pPr algn="l" eaLnBrk="1" hangingPunct="1"/>
              <a:r>
                <a:rPr lang="en-US" sz="800" b="0" u="none" dirty="0">
                  <a:solidFill>
                    <a:schemeClr val="tx1"/>
                  </a:solidFill>
                </a:rPr>
                <a:t>Infrastructure</a:t>
              </a: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803385" y="4648200"/>
              <a:ext cx="2286000" cy="668338"/>
            </a:xfrm>
            <a:prstGeom prst="roundRect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0" u="none" dirty="0" smtClean="0">
                  <a:latin typeface="Tahoma" pitchFamily="34" charset="0"/>
                </a:rPr>
                <a:t>CEOS Agency Systems</a:t>
              </a:r>
              <a:endParaRPr lang="en-US" sz="1600" b="0" u="none" dirty="0">
                <a:latin typeface="Tahoma" pitchFamily="34" charset="0"/>
              </a:endParaRPr>
            </a:p>
          </p:txBody>
        </p:sp>
        <p:sp>
          <p:nvSpPr>
            <p:cNvPr id="29" name="Left-Right Arrow 23"/>
            <p:cNvSpPr>
              <a:spLocks noChangeArrowheads="1"/>
            </p:cNvSpPr>
            <p:nvPr/>
          </p:nvSpPr>
          <p:spPr bwMode="auto">
            <a:xfrm>
              <a:off x="498585" y="2667000"/>
              <a:ext cx="1216025" cy="484188"/>
            </a:xfrm>
            <a:prstGeom prst="leftRightArrow">
              <a:avLst>
                <a:gd name="adj1" fmla="val 50000"/>
                <a:gd name="adj2" fmla="val 50043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  <p:cxnSp>
          <p:nvCxnSpPr>
            <p:cNvPr id="30" name="Straight Arrow Connector 28682"/>
            <p:cNvCxnSpPr>
              <a:cxnSpLocks noChangeShapeType="1"/>
              <a:stCxn id="38" idx="2"/>
            </p:cNvCxnSpPr>
            <p:nvPr/>
          </p:nvCxnSpPr>
          <p:spPr bwMode="auto">
            <a:xfrm flipH="1">
              <a:off x="1565385" y="3048000"/>
              <a:ext cx="304800" cy="381000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Arrow Connector 47"/>
            <p:cNvCxnSpPr>
              <a:cxnSpLocks noChangeShapeType="1"/>
            </p:cNvCxnSpPr>
            <p:nvPr/>
          </p:nvCxnSpPr>
          <p:spPr bwMode="auto">
            <a:xfrm>
              <a:off x="1870185" y="3048000"/>
              <a:ext cx="304800" cy="381000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Arrow Connector 52"/>
            <p:cNvCxnSpPr>
              <a:cxnSpLocks noChangeShapeType="1"/>
            </p:cNvCxnSpPr>
            <p:nvPr/>
          </p:nvCxnSpPr>
          <p:spPr bwMode="auto">
            <a:xfrm>
              <a:off x="1870185" y="4191000"/>
              <a:ext cx="0" cy="457200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Rounded Rectangle 12"/>
            <p:cNvSpPr>
              <a:spLocks noChangeArrowheads="1"/>
            </p:cNvSpPr>
            <p:nvPr/>
          </p:nvSpPr>
          <p:spPr bwMode="auto">
            <a:xfrm>
              <a:off x="2087240" y="3417455"/>
              <a:ext cx="762000" cy="304800"/>
            </a:xfrm>
            <a:prstGeom prst="roundRect">
              <a:avLst>
                <a:gd name="adj" fmla="val 16667"/>
              </a:avLst>
            </a:prstGeom>
            <a:solidFill>
              <a:srgbClr val="76A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CWIC</a:t>
              </a:r>
              <a:endParaRPr lang="en-US" sz="1200" b="0" u="none" dirty="0">
                <a:solidFill>
                  <a:schemeClr val="bg1"/>
                </a:solidFill>
              </a:endParaRPr>
            </a:p>
          </p:txBody>
        </p:sp>
        <p:cxnSp>
          <p:nvCxnSpPr>
            <p:cNvPr id="36" name="Straight Arrow Connector 52"/>
            <p:cNvCxnSpPr>
              <a:cxnSpLocks noChangeShapeType="1"/>
              <a:endCxn id="25" idx="0"/>
            </p:cNvCxnSpPr>
            <p:nvPr/>
          </p:nvCxnSpPr>
          <p:spPr bwMode="auto">
            <a:xfrm>
              <a:off x="1870185" y="3048000"/>
              <a:ext cx="0" cy="762000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" name="TextBox 5"/>
          <p:cNvSpPr txBox="1"/>
          <p:nvPr/>
        </p:nvSpPr>
        <p:spPr>
          <a:xfrm>
            <a:off x="6778330" y="1731968"/>
            <a:ext cx="83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CEOS</a:t>
            </a:r>
            <a:endParaRPr lang="en-US" b="1" u="sng" dirty="0"/>
          </a:p>
        </p:txBody>
      </p:sp>
      <p:sp>
        <p:nvSpPr>
          <p:cNvPr id="2" name="Oval 1"/>
          <p:cNvSpPr/>
          <p:nvPr/>
        </p:nvSpPr>
        <p:spPr bwMode="auto">
          <a:xfrm>
            <a:off x="5883284" y="1584475"/>
            <a:ext cx="2751806" cy="4874381"/>
          </a:xfrm>
          <a:prstGeom prst="ellipse">
            <a:avLst/>
          </a:prstGeom>
          <a:noFill/>
          <a:ln w="38100" cap="flat" cmpd="sng" algn="ctr">
            <a:solidFill>
              <a:srgbClr val="FF66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5111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85800" y="135473"/>
            <a:ext cx="7772400" cy="762000"/>
          </a:xfrm>
        </p:spPr>
        <p:txBody>
          <a:bodyPr/>
          <a:lstStyle/>
          <a:p>
            <a:pPr algn="ctr"/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620000" cy="4525963"/>
          </a:xfrm>
        </p:spPr>
        <p:txBody>
          <a:bodyPr/>
          <a:lstStyle/>
          <a:p>
            <a:pPr lvl="1">
              <a:defRPr/>
            </a:pPr>
            <a:r>
              <a:rPr lang="en-US" kern="1200" dirty="0" smtClean="0">
                <a:latin typeface="Tahoma" charset="0"/>
              </a:rPr>
              <a:t>Introduction/Background</a:t>
            </a:r>
          </a:p>
          <a:p>
            <a:pPr lvl="1">
              <a:defRPr/>
            </a:pPr>
            <a:endParaRPr lang="en-US" kern="1200" dirty="0" smtClean="0">
              <a:latin typeface="Tahoma" charset="0"/>
            </a:endParaRPr>
          </a:p>
          <a:p>
            <a:pPr lvl="1">
              <a:defRPr/>
            </a:pPr>
            <a:r>
              <a:rPr lang="en-US" kern="1200" dirty="0" smtClean="0">
                <a:latin typeface="Tahoma" charset="0"/>
              </a:rPr>
              <a:t>WGISS Client Demonstration</a:t>
            </a:r>
          </a:p>
          <a:p>
            <a:pPr lvl="1">
              <a:defRPr/>
            </a:pPr>
            <a:endParaRPr lang="en-US" kern="1200" dirty="0" smtClean="0">
              <a:latin typeface="Tahoma" charset="0"/>
            </a:endParaRPr>
          </a:p>
          <a:p>
            <a:pPr lvl="1">
              <a:defRPr/>
            </a:pPr>
            <a:r>
              <a:rPr lang="en-US" kern="1200" dirty="0" smtClean="0">
                <a:latin typeface="Tahoma" charset="0"/>
              </a:rPr>
              <a:t>WGISS Carbon Portal</a:t>
            </a:r>
          </a:p>
          <a:p>
            <a:pPr lvl="1">
              <a:defRPr/>
            </a:pPr>
            <a:endParaRPr lang="en-US" kern="1200" dirty="0" smtClean="0">
              <a:latin typeface="Tahoma" charset="0"/>
            </a:endParaRPr>
          </a:p>
          <a:p>
            <a:pPr lvl="1">
              <a:defRPr/>
            </a:pPr>
            <a:endParaRPr lang="en-US" kern="1200" dirty="0" smtClean="0">
              <a:solidFill>
                <a:schemeClr val="tx2"/>
              </a:solidFill>
              <a:latin typeface="Tahoma" charset="0"/>
            </a:endParaRPr>
          </a:p>
          <a:p>
            <a:pPr>
              <a:defRPr/>
            </a:pPr>
            <a:endParaRPr lang="en-US" sz="2800" kern="1200" dirty="0" smtClean="0">
              <a:latin typeface="Tahoma" charset="0"/>
            </a:endParaRPr>
          </a:p>
          <a:p>
            <a:pPr>
              <a:defRPr/>
            </a:pPr>
            <a:endParaRPr lang="en-US" sz="2800" kern="1200" dirty="0" smtClean="0">
              <a:solidFill>
                <a:schemeClr val="tx2"/>
              </a:solidFill>
              <a:latin typeface="Tahoma" charset="0"/>
            </a:endParaRPr>
          </a:p>
          <a:p>
            <a:pPr lvl="1">
              <a:defRPr/>
            </a:pPr>
            <a:endParaRPr lang="en-US" sz="2600" kern="1200" dirty="0" smtClean="0">
              <a:solidFill>
                <a:schemeClr val="tx2"/>
              </a:solidFill>
              <a:latin typeface="Tahoma" charset="0"/>
            </a:endParaRPr>
          </a:p>
          <a:p>
            <a:pPr lvl="1">
              <a:defRPr/>
            </a:pPr>
            <a:endParaRPr lang="en-US" kern="1200" dirty="0" smtClean="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00" y="188913"/>
            <a:ext cx="7396162" cy="501650"/>
          </a:xfrm>
        </p:spPr>
        <p:txBody>
          <a:bodyPr/>
          <a:lstStyle/>
          <a:p>
            <a:pPr algn="ctr"/>
            <a:r>
              <a:rPr lang="en-US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63" y="1433135"/>
            <a:ext cx="8445500" cy="4864100"/>
          </a:xfrm>
        </p:spPr>
        <p:txBody>
          <a:bodyPr/>
          <a:lstStyle/>
          <a:p>
            <a:r>
              <a:rPr lang="en-US" dirty="0" smtClean="0"/>
              <a:t>Generic CWIC Clients</a:t>
            </a:r>
          </a:p>
          <a:p>
            <a:pPr lvl="1"/>
            <a:r>
              <a:rPr lang="en-US" dirty="0" smtClean="0"/>
              <a:t>Provide common discovery/access to all CWIC partner holdings</a:t>
            </a:r>
          </a:p>
          <a:p>
            <a:pPr lvl="1"/>
            <a:r>
              <a:rPr lang="en-US" dirty="0" smtClean="0"/>
              <a:t>Provide fixed set of search/access services across all collections</a:t>
            </a:r>
          </a:p>
          <a:p>
            <a:r>
              <a:rPr lang="en-US" dirty="0" smtClean="0"/>
              <a:t>Specialized Community Clients/Portals</a:t>
            </a:r>
          </a:p>
          <a:p>
            <a:pPr lvl="1"/>
            <a:r>
              <a:rPr lang="en-US" dirty="0" smtClean="0"/>
              <a:t>Make the CWIC infrastructure available to communities</a:t>
            </a:r>
          </a:p>
          <a:p>
            <a:pPr lvl="1"/>
            <a:r>
              <a:rPr lang="en-US" dirty="0" smtClean="0"/>
              <a:t>Limit search domain to specific discipline or area of interest</a:t>
            </a:r>
          </a:p>
          <a:p>
            <a:pPr lvl="1"/>
            <a:r>
              <a:rPr lang="en-US" dirty="0" smtClean="0"/>
              <a:t>Enable integration of CWIC satellite data with other data types</a:t>
            </a:r>
          </a:p>
          <a:p>
            <a:r>
              <a:rPr lang="en-US" dirty="0" smtClean="0"/>
              <a:t>Combined these portals maximize the utilization of the CWIC infrastructure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483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114" y="188913"/>
            <a:ext cx="7396162" cy="501650"/>
          </a:xfrm>
        </p:spPr>
        <p:txBody>
          <a:bodyPr/>
          <a:lstStyle/>
          <a:p>
            <a:pPr algn="ctr"/>
            <a:r>
              <a:rPr lang="en-US" dirty="0" smtClean="0"/>
              <a:t>CWIC Community Portal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part of its support to CWIC </a:t>
            </a:r>
            <a:r>
              <a:rPr lang="en-US" dirty="0" err="1" smtClean="0"/>
              <a:t>Dev</a:t>
            </a:r>
            <a:r>
              <a:rPr lang="en-US" dirty="0" smtClean="0"/>
              <a:t>/Ops task with GMU, NOAA added a subtask and resources to initiate the design/implement CWIC community portals</a:t>
            </a:r>
          </a:p>
          <a:p>
            <a:r>
              <a:rPr lang="en-US" dirty="0" smtClean="0"/>
              <a:t>Task statement includes several subtasks</a:t>
            </a:r>
          </a:p>
          <a:p>
            <a:pPr lvl="1"/>
            <a:r>
              <a:rPr lang="en-US" dirty="0" smtClean="0"/>
              <a:t>Review existing client/portal implementations</a:t>
            </a:r>
          </a:p>
          <a:p>
            <a:pPr lvl="1"/>
            <a:r>
              <a:rPr lang="en-US" dirty="0" smtClean="0"/>
              <a:t>Identify one or more communities that wish to collaborate on the initiative</a:t>
            </a:r>
          </a:p>
          <a:p>
            <a:pPr lvl="1"/>
            <a:r>
              <a:rPr lang="en-US" dirty="0" smtClean="0"/>
              <a:t>Engage community representatives to establish initial set of requirements</a:t>
            </a:r>
          </a:p>
          <a:p>
            <a:pPr lvl="1"/>
            <a:r>
              <a:rPr lang="en-US" dirty="0" smtClean="0"/>
              <a:t>Design portal architecture in collaboration with community</a:t>
            </a:r>
          </a:p>
          <a:p>
            <a:pPr lvl="1"/>
            <a:r>
              <a:rPr lang="en-US" dirty="0" smtClean="0"/>
              <a:t>Implement a prototype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91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923" y="208493"/>
            <a:ext cx="7396162" cy="501650"/>
          </a:xfrm>
        </p:spPr>
        <p:txBody>
          <a:bodyPr/>
          <a:lstStyle/>
          <a:p>
            <a:pPr algn="ctr"/>
            <a:r>
              <a:rPr lang="en-US" dirty="0" smtClean="0"/>
              <a:t>Project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63" y="1408945"/>
            <a:ext cx="8445500" cy="4864100"/>
          </a:xfrm>
        </p:spPr>
        <p:txBody>
          <a:bodyPr/>
          <a:lstStyle/>
          <a:p>
            <a:r>
              <a:rPr lang="en-US" dirty="0" smtClean="0"/>
              <a:t>While initiated within CWIC Project portal implementation should investigate access to CWIC, </a:t>
            </a:r>
            <a:r>
              <a:rPr lang="en-US" dirty="0" err="1" smtClean="0"/>
              <a:t>FedEO</a:t>
            </a:r>
            <a:r>
              <a:rPr lang="en-US" dirty="0" smtClean="0"/>
              <a:t> and possibly other data providers</a:t>
            </a:r>
          </a:p>
          <a:p>
            <a:pPr lvl="1"/>
            <a:r>
              <a:rPr lang="en-US" dirty="0" smtClean="0"/>
              <a:t>Enabled by efforts of the WGISS Data Access Team</a:t>
            </a:r>
          </a:p>
          <a:p>
            <a:pPr lvl="1"/>
            <a:r>
              <a:rPr lang="en-US" dirty="0" smtClean="0"/>
              <a:t>Can provide common access to all CEOS holdings</a:t>
            </a:r>
          </a:p>
          <a:p>
            <a:r>
              <a:rPr lang="en-US" dirty="0" smtClean="0"/>
              <a:t>GMU team proposes to extend services beyond discovery and access</a:t>
            </a:r>
          </a:p>
          <a:p>
            <a:pPr lvl="1"/>
            <a:r>
              <a:rPr lang="en-US" dirty="0" smtClean="0"/>
              <a:t>Visualization and animation services</a:t>
            </a:r>
          </a:p>
          <a:p>
            <a:pPr lvl="1"/>
            <a:r>
              <a:rPr lang="en-US" dirty="0" smtClean="0"/>
              <a:t>Simple analytic functions</a:t>
            </a:r>
          </a:p>
          <a:p>
            <a:pPr lvl="1"/>
            <a:r>
              <a:rPr lang="en-US" dirty="0" smtClean="0"/>
              <a:t>On-demand preprocessing and customization (e.g. re-projection, re-formatting, etc.)</a:t>
            </a:r>
          </a:p>
          <a:p>
            <a:r>
              <a:rPr lang="en-US" dirty="0" smtClean="0"/>
              <a:t>CEOS Carbon Team identified as initial partner in development of community portal</a:t>
            </a:r>
          </a:p>
        </p:txBody>
      </p:sp>
    </p:spTree>
    <p:extLst>
      <p:ext uri="{BB962C8B-B14F-4D97-AF65-F5344CB8AC3E}">
        <p14:creationId xmlns:p14="http://schemas.microsoft.com/office/powerpoint/2010/main" val="1539032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209" y="188913"/>
            <a:ext cx="7396162" cy="501650"/>
          </a:xfrm>
        </p:spPr>
        <p:txBody>
          <a:bodyPr/>
          <a:lstStyle/>
          <a:p>
            <a:pPr algn="ctr"/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GMU team has implemented generic WGISS Portal</a:t>
            </a:r>
          </a:p>
          <a:p>
            <a:pPr lvl="2"/>
            <a:r>
              <a:rPr lang="en-US" dirty="0" smtClean="0"/>
              <a:t>Discovery of CEOS agency collections brokered by CWIC and </a:t>
            </a:r>
            <a:r>
              <a:rPr lang="en-US" dirty="0" err="1" smtClean="0"/>
              <a:t>FedEO</a:t>
            </a:r>
            <a:endParaRPr lang="en-US" dirty="0" smtClean="0"/>
          </a:p>
          <a:p>
            <a:pPr lvl="2"/>
            <a:r>
              <a:rPr lang="en-US" dirty="0" smtClean="0"/>
              <a:t>Search and access within collections using CWIC and </a:t>
            </a:r>
            <a:r>
              <a:rPr lang="en-US" dirty="0" err="1" smtClean="0"/>
              <a:t>FedEO</a:t>
            </a:r>
            <a:endParaRPr lang="en-US" dirty="0" smtClean="0"/>
          </a:p>
          <a:p>
            <a:pPr lvl="2"/>
            <a:r>
              <a:rPr lang="en-US" dirty="0" smtClean="0"/>
              <a:t>Keyword, space and time constraints</a:t>
            </a:r>
          </a:p>
          <a:p>
            <a:pPr lvl="1"/>
            <a:r>
              <a:rPr lang="en-US" sz="2400" dirty="0" smtClean="0"/>
              <a:t>System has be demonstrated to Carbon Team representatives (Mark Dowell and Stephen Plummer)</a:t>
            </a:r>
          </a:p>
          <a:p>
            <a:pPr lvl="2"/>
            <a:r>
              <a:rPr lang="en-US" dirty="0" smtClean="0"/>
              <a:t>Initial feedback provides guidance on steps to customize portal to meet specific needs of Carbon Community</a:t>
            </a:r>
          </a:p>
          <a:p>
            <a:pPr lvl="1"/>
            <a:r>
              <a:rPr lang="en-US" dirty="0" smtClean="0"/>
              <a:t>Demonstration</a:t>
            </a:r>
          </a:p>
          <a:p>
            <a:pPr marL="914400" lvl="2" indent="0">
              <a:buNone/>
            </a:pPr>
            <a:r>
              <a:rPr lang="en-US" dirty="0" smtClean="0">
                <a:hlinkClick r:id="rId2"/>
              </a:rPr>
              <a:t>http://gis.csiss.gmu.edu:8080/CWIC_Client/pages/main.html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3755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829" y="196397"/>
            <a:ext cx="7396162" cy="501650"/>
          </a:xfrm>
        </p:spPr>
        <p:txBody>
          <a:bodyPr/>
          <a:lstStyle/>
          <a:p>
            <a:pPr algn="ctr"/>
            <a:r>
              <a:rPr lang="en-US" dirty="0" smtClean="0"/>
              <a:t>Carbon Team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63" y="1348470"/>
            <a:ext cx="8445500" cy="4864100"/>
          </a:xfrm>
        </p:spPr>
        <p:txBody>
          <a:bodyPr/>
          <a:lstStyle/>
          <a:p>
            <a:r>
              <a:rPr lang="en-US" dirty="0" smtClean="0"/>
              <a:t>Search terms like “Carbon</a:t>
            </a:r>
            <a:r>
              <a:rPr lang="en-US" smtClean="0"/>
              <a:t>” </a:t>
            </a:r>
            <a:r>
              <a:rPr lang="en-US" smtClean="0"/>
              <a:t>too </a:t>
            </a:r>
            <a:r>
              <a:rPr lang="en-US" dirty="0" smtClean="0"/>
              <a:t>broad to be useful</a:t>
            </a:r>
          </a:p>
          <a:p>
            <a:pPr lvl="1"/>
            <a:r>
              <a:rPr lang="en-US" dirty="0" smtClean="0"/>
              <a:t>ECV Inventory under review and Carbon Team has action to identify parameters and collections of interest</a:t>
            </a:r>
          </a:p>
          <a:p>
            <a:pPr lvl="1"/>
            <a:r>
              <a:rPr lang="en-US" dirty="0" smtClean="0"/>
              <a:t>Topics/terms keywords could be drawn from Carbon Strategy Report</a:t>
            </a:r>
          </a:p>
          <a:p>
            <a:r>
              <a:rPr lang="en-US" dirty="0" smtClean="0"/>
              <a:t>Gridded, higher level products of most use to target community</a:t>
            </a:r>
          </a:p>
          <a:p>
            <a:r>
              <a:rPr lang="en-US" dirty="0" smtClean="0"/>
              <a:t>Users generally interested in particular regions (global/continental/national/local) as defined by </a:t>
            </a:r>
            <a:r>
              <a:rPr lang="en-US" dirty="0" err="1" smtClean="0"/>
              <a:t>TransCom</a:t>
            </a:r>
            <a:r>
              <a:rPr lang="en-US" dirty="0" smtClean="0"/>
              <a:t> or RECCAP</a:t>
            </a:r>
          </a:p>
          <a:p>
            <a:r>
              <a:rPr lang="en-US" dirty="0" smtClean="0"/>
              <a:t>Users likely interested in most recent data</a:t>
            </a:r>
          </a:p>
          <a:p>
            <a:r>
              <a:rPr lang="en-US" dirty="0" smtClean="0"/>
              <a:t>Desire to access non-satellite data (in situ, model output)</a:t>
            </a:r>
          </a:p>
          <a:p>
            <a:pPr lvl="1"/>
            <a:r>
              <a:rPr lang="en-US" dirty="0" smtClean="0"/>
              <a:t>GEOSS/GCI as possible mechanism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435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305" y="188913"/>
            <a:ext cx="7396162" cy="501650"/>
          </a:xfrm>
        </p:spPr>
        <p:txBody>
          <a:bodyPr/>
          <a:lstStyle/>
          <a:p>
            <a:pPr algn="ctr"/>
            <a:r>
              <a:rPr lang="en-US" dirty="0" smtClean="0"/>
              <a:t>Next Steps/Actions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</a:p>
          <a:p>
            <a:pPr lvl="1"/>
            <a:r>
              <a:rPr lang="en-US" dirty="0" smtClean="0"/>
              <a:t>Carbon Team agreed to identify a few parameters and one or more regions of interest to seed the prototype (Mark suggested FPAR, LAI and Land Cover)</a:t>
            </a:r>
          </a:p>
          <a:p>
            <a:pPr lvl="1"/>
            <a:r>
              <a:rPr lang="en-US" dirty="0" smtClean="0"/>
              <a:t>They also suggested using the Carbon Strategy document to construct example use cases</a:t>
            </a:r>
          </a:p>
          <a:p>
            <a:r>
              <a:rPr lang="en-US" dirty="0" smtClean="0"/>
              <a:t>Project Plan</a:t>
            </a:r>
          </a:p>
          <a:p>
            <a:pPr lvl="1"/>
            <a:r>
              <a:rPr lang="en-US" dirty="0" smtClean="0"/>
              <a:t>WGISS to develop a plan to tailor the client to address the use cases</a:t>
            </a:r>
          </a:p>
          <a:p>
            <a:pPr lvl="1"/>
            <a:r>
              <a:rPr lang="en-US" dirty="0" smtClean="0"/>
              <a:t>Review of the Carbon Strategy document will continue</a:t>
            </a:r>
          </a:p>
          <a:p>
            <a:pPr lvl="1"/>
            <a:r>
              <a:rPr lang="en-US" dirty="0" smtClean="0"/>
              <a:t>Multiple iterations with the Carbon Team </a:t>
            </a:r>
            <a:r>
              <a:rPr lang="en-US" smtClean="0"/>
              <a:t>representatives are </a:t>
            </a:r>
            <a:r>
              <a:rPr lang="en-US" dirty="0" smtClean="0"/>
              <a:t>anticipated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400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019" y="188913"/>
            <a:ext cx="7396162" cy="501650"/>
          </a:xfrm>
        </p:spPr>
        <p:txBody>
          <a:bodyPr/>
          <a:lstStyle/>
          <a:p>
            <a:pPr algn="ctr"/>
            <a:r>
              <a:rPr lang="en-US" dirty="0" smtClean="0"/>
              <a:t>Back-up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2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4298</TotalTime>
  <Words>618</Words>
  <Application>Microsoft Macintosh PowerPoint</Application>
  <PresentationFormat>On-screen Show (4:3)</PresentationFormat>
  <Paragraphs>94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4_EUM_template_v03</vt:lpstr>
      <vt:lpstr>         WGISS Client/Carbon Portal  Ken McDonald/NOAA-RTI Liping Di, GMU Martin Yapur/NOAA  Data Access Session, WGISS–44  September 26, 2017</vt:lpstr>
      <vt:lpstr>Topics</vt:lpstr>
      <vt:lpstr>Motivation</vt:lpstr>
      <vt:lpstr>CWIC Community Portal Initiative</vt:lpstr>
      <vt:lpstr>Project Evolution</vt:lpstr>
      <vt:lpstr>Current Status</vt:lpstr>
      <vt:lpstr>Carbon Team Feedback</vt:lpstr>
      <vt:lpstr>Next Steps/Actions</vt:lpstr>
      <vt:lpstr>Back-up Slides</vt:lpstr>
      <vt:lpstr>PowerPoint Presentation</vt:lpstr>
      <vt:lpstr>CEOS as a GEOSS Community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Ken</cp:lastModifiedBy>
  <cp:revision>238</cp:revision>
  <dcterms:created xsi:type="dcterms:W3CDTF">2011-11-16T09:23:13Z</dcterms:created>
  <dcterms:modified xsi:type="dcterms:W3CDTF">2017-09-25T09:55:38Z</dcterms:modified>
</cp:coreProperties>
</file>