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1" r:id="rId2"/>
    <p:sldId id="373" r:id="rId3"/>
    <p:sldId id="387" r:id="rId4"/>
    <p:sldId id="372" r:id="rId5"/>
    <p:sldId id="374" r:id="rId6"/>
    <p:sldId id="346" r:id="rId7"/>
    <p:sldId id="310" r:id="rId8"/>
    <p:sldId id="375" r:id="rId9"/>
    <p:sldId id="377" r:id="rId10"/>
    <p:sldId id="378" r:id="rId11"/>
    <p:sldId id="379" r:id="rId12"/>
    <p:sldId id="380" r:id="rId13"/>
    <p:sldId id="383" r:id="rId14"/>
    <p:sldId id="328" r:id="rId15"/>
    <p:sldId id="361" r:id="rId16"/>
    <p:sldId id="362" r:id="rId17"/>
    <p:sldId id="363" r:id="rId18"/>
    <p:sldId id="329" r:id="rId19"/>
    <p:sldId id="311" r:id="rId20"/>
    <p:sldId id="369" r:id="rId21"/>
    <p:sldId id="388" r:id="rId22"/>
    <p:sldId id="386" r:id="rId23"/>
    <p:sldId id="381" r:id="rId24"/>
    <p:sldId id="382" r:id="rId25"/>
    <p:sldId id="384" r:id="rId26"/>
    <p:sldId id="385" r:id="rId27"/>
    <p:sldId id="342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oscience Australia" initials="G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0"/>
    <p:restoredTop sz="94461"/>
  </p:normalViewPr>
  <p:slideViewPr>
    <p:cSldViewPr>
      <p:cViewPr>
        <p:scale>
          <a:sx n="100" d="100"/>
          <a:sy n="100" d="100"/>
        </p:scale>
        <p:origin x="-720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8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baseline="0" dirty="0"/>
              <a:t>Number of observations per </a:t>
            </a:r>
            <a:r>
              <a:rPr lang="en-US" sz="1400" baseline="0" dirty="0" smtClean="0"/>
              <a:t>month </a:t>
            </a:r>
            <a:r>
              <a:rPr lang="en-US" sz="1400" baseline="0" dirty="0"/>
              <a:t>(1984, 1990, 2000, 2010, 2016) </a:t>
            </a:r>
            <a:endParaRPr lang="en-US" sz="1400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Swiss!$H$2</c:f>
              <c:strCache>
                <c:ptCount val="1"/>
                <c:pt idx="0">
                  <c:v>1984 - LS5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Swiss!$I$26:$I$37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Swiss!$J$2:$J$13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5</c:v>
                </c:pt>
                <c:pt idx="6">
                  <c:v>0</c:v>
                </c:pt>
                <c:pt idx="7">
                  <c:v>1</c:v>
                </c:pt>
                <c:pt idx="8">
                  <c:v>4</c:v>
                </c:pt>
                <c:pt idx="9">
                  <c:v>6</c:v>
                </c:pt>
                <c:pt idx="10">
                  <c:v>4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65-4991-8367-5FAF0D1A49E2}"/>
            </c:ext>
          </c:extLst>
        </c:ser>
        <c:ser>
          <c:idx val="1"/>
          <c:order val="1"/>
          <c:tx>
            <c:strRef>
              <c:f>Swiss!$H$14</c:f>
              <c:strCache>
                <c:ptCount val="1"/>
                <c:pt idx="0">
                  <c:v>1990 - LS5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Swiss!$I$26:$I$37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Swiss!$J$14:$J$25</c:f>
              <c:numCache>
                <c:formatCode>General</c:formatCode>
                <c:ptCount val="12"/>
                <c:pt idx="0">
                  <c:v>4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5</c:v>
                </c:pt>
                <c:pt idx="6">
                  <c:v>2</c:v>
                </c:pt>
                <c:pt idx="7">
                  <c:v>4</c:v>
                </c:pt>
                <c:pt idx="8">
                  <c:v>4</c:v>
                </c:pt>
                <c:pt idx="9">
                  <c:v>6</c:v>
                </c:pt>
                <c:pt idx="10">
                  <c:v>3</c:v>
                </c:pt>
                <c:pt idx="1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65-4991-8367-5FAF0D1A49E2}"/>
            </c:ext>
          </c:extLst>
        </c:ser>
        <c:ser>
          <c:idx val="2"/>
          <c:order val="2"/>
          <c:tx>
            <c:strRef>
              <c:f>Swiss!$H$38</c:f>
              <c:strCache>
                <c:ptCount val="1"/>
                <c:pt idx="0">
                  <c:v>2000 - LS7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val>
            <c:numRef>
              <c:f>Swiss!$J$38:$J$49</c:f>
              <c:numCache>
                <c:formatCode>General</c:formatCode>
                <c:ptCount val="12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8</c:v>
                </c:pt>
                <c:pt idx="5">
                  <c:v>7</c:v>
                </c:pt>
                <c:pt idx="6">
                  <c:v>8</c:v>
                </c:pt>
                <c:pt idx="7">
                  <c:v>8</c:v>
                </c:pt>
                <c:pt idx="8">
                  <c:v>7</c:v>
                </c:pt>
                <c:pt idx="9">
                  <c:v>8</c:v>
                </c:pt>
                <c:pt idx="10">
                  <c:v>7</c:v>
                </c:pt>
                <c:pt idx="1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265-4991-8367-5FAF0D1A49E2}"/>
            </c:ext>
          </c:extLst>
        </c:ser>
        <c:ser>
          <c:idx val="3"/>
          <c:order val="3"/>
          <c:tx>
            <c:strRef>
              <c:f>Swiss!$H$26</c:f>
              <c:strCache>
                <c:ptCount val="1"/>
                <c:pt idx="0">
                  <c:v>2010 -LS5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numRef>
              <c:f>Swiss!$I$26:$I$37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Swiss!$J$26:$J$37</c:f>
              <c:numCache>
                <c:formatCode>General</c:formatCode>
                <c:ptCount val="12"/>
                <c:pt idx="0">
                  <c:v>4</c:v>
                </c:pt>
                <c:pt idx="1">
                  <c:v>6</c:v>
                </c:pt>
                <c:pt idx="2">
                  <c:v>3</c:v>
                </c:pt>
                <c:pt idx="3">
                  <c:v>7</c:v>
                </c:pt>
                <c:pt idx="4">
                  <c:v>3</c:v>
                </c:pt>
                <c:pt idx="5">
                  <c:v>6</c:v>
                </c:pt>
                <c:pt idx="6">
                  <c:v>4</c:v>
                </c:pt>
                <c:pt idx="7">
                  <c:v>3</c:v>
                </c:pt>
                <c:pt idx="8">
                  <c:v>6</c:v>
                </c:pt>
                <c:pt idx="9">
                  <c:v>8</c:v>
                </c:pt>
                <c:pt idx="10">
                  <c:v>6</c:v>
                </c:pt>
                <c:pt idx="1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265-4991-8367-5FAF0D1A49E2}"/>
            </c:ext>
          </c:extLst>
        </c:ser>
        <c:ser>
          <c:idx val="4"/>
          <c:order val="4"/>
          <c:tx>
            <c:strRef>
              <c:f>Swiss!$H$61</c:f>
              <c:strCache>
                <c:ptCount val="1"/>
                <c:pt idx="0">
                  <c:v>2016 - LS7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val>
            <c:numRef>
              <c:f>Swiss!$J$60:$J$71</c:f>
              <c:numCache>
                <c:formatCode>General</c:formatCode>
                <c:ptCount val="12"/>
                <c:pt idx="0">
                  <c:v>8</c:v>
                </c:pt>
                <c:pt idx="1">
                  <c:v>6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8</c:v>
                </c:pt>
                <c:pt idx="8">
                  <c:v>7</c:v>
                </c:pt>
                <c:pt idx="9">
                  <c:v>8</c:v>
                </c:pt>
                <c:pt idx="10">
                  <c:v>8</c:v>
                </c:pt>
                <c:pt idx="1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265-4991-8367-5FAF0D1A49E2}"/>
            </c:ext>
          </c:extLst>
        </c:ser>
        <c:ser>
          <c:idx val="5"/>
          <c:order val="5"/>
          <c:tx>
            <c:strRef>
              <c:f>Swiss!$H$72</c:f>
              <c:strCache>
                <c:ptCount val="1"/>
                <c:pt idx="0">
                  <c:v>2016 -LS8</c:v>
                </c:pt>
              </c:strCache>
            </c:strRef>
          </c:tx>
          <c:invertIfNegative val="0"/>
          <c:val>
            <c:numRef>
              <c:f>Swiss!$J$72:$J$83</c:f>
              <c:numCache>
                <c:formatCode>General</c:formatCode>
                <c:ptCount val="12"/>
                <c:pt idx="0">
                  <c:v>8</c:v>
                </c:pt>
                <c:pt idx="1">
                  <c:v>7</c:v>
                </c:pt>
                <c:pt idx="2">
                  <c:v>7</c:v>
                </c:pt>
                <c:pt idx="3">
                  <c:v>8</c:v>
                </c:pt>
                <c:pt idx="4">
                  <c:v>8</c:v>
                </c:pt>
                <c:pt idx="5">
                  <c:v>7</c:v>
                </c:pt>
                <c:pt idx="6">
                  <c:v>8</c:v>
                </c:pt>
                <c:pt idx="7">
                  <c:v>7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265-4991-8367-5FAF0D1A49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215808"/>
        <c:axId val="164217984"/>
      </c:barChart>
      <c:catAx>
        <c:axId val="1642158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1050"/>
                  <a:t>months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17984"/>
        <c:crosses val="autoZero"/>
        <c:auto val="1"/>
        <c:lblAlgn val="ctr"/>
        <c:lblOffset val="100"/>
        <c:noMultiLvlLbl val="0"/>
      </c:catAx>
      <c:valAx>
        <c:axId val="16421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nb</a:t>
                </a:r>
                <a:r>
                  <a:rPr lang="en-US" sz="1100" baseline="0"/>
                  <a:t> obs. per months</a:t>
                </a:r>
                <a:endParaRPr lang="en-US" sz="11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15808"/>
        <c:crosses val="autoZero"/>
        <c:crossBetween val="between"/>
      </c:valAx>
    </c:plotArea>
    <c:legend>
      <c:legendPos val="r"/>
      <c:layout/>
      <c:overlay val="0"/>
      <c:spPr>
        <a:solidFill>
          <a:schemeClr val="bg2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3E5F9-0D22-D544-BAC4-8CFA658AF8B8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01008-9518-2941-B346-4AE17A0CD2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Atmospheric and Radiometric Correction of Satellite Imagery 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7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91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9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94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91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91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91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91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91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Country Outreach Technology Innovation</a:t>
            </a:r>
          </a:p>
          <a:p>
            <a:r>
              <a:rPr lang="en-US" dirty="0" smtClean="0"/>
              <a:t>Federal Office for the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94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94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94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01008-9518-2941-B346-4AE17A0CD20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702B3-B26D-41D6-A1B1-C621616A9F0D}" type="datetimeFigureOut">
              <a:rPr lang="fr-FR" smtClean="0"/>
              <a:pPr/>
              <a:t>26/09/2017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12160" y="645333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 dirty="0" smtClean="0"/>
              <a:t>Swiss Data Cube, UNEP/GRID-Geneva 2017</a:t>
            </a:r>
            <a:endParaRPr lang="fr-CH" dirty="0"/>
          </a:p>
        </p:txBody>
      </p:sp>
      <p:pic>
        <p:nvPicPr>
          <p:cNvPr id="7" name="Picture 6" descr="Logo GRID_Geneva tr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6347049"/>
            <a:ext cx="1512167" cy="466327"/>
          </a:xfrm>
          <a:prstGeom prst="rect">
            <a:avLst/>
          </a:prstGeom>
        </p:spPr>
      </p:pic>
      <p:pic>
        <p:nvPicPr>
          <p:cNvPr id="15" name="Picture 14" descr="Bundeslogo_RGB_pos_600"/>
          <p:cNvPicPr/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47049"/>
            <a:ext cx="1656184" cy="457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UniGe2006_pant"/>
          <p:cNvPicPr/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347049"/>
            <a:ext cx="1590040" cy="46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eader SDC.png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"/>
            <a:ext cx="9144000" cy="4488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rsgislib.org/arcsi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de.google.com/archive/p/fmask" TargetMode="External"/><Relationship Id="rId5" Type="http://schemas.openxmlformats.org/officeDocument/2006/relationships/hyperlink" Target="https://cloud.google.com/storage/docs/gsutil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://www.sciencedirect.com/science/article/pii/S0034425715301929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03442571630156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rid.unep.ch/" TargetMode="External"/><Relationship Id="rId4" Type="http://schemas.openxmlformats.org/officeDocument/2006/relationships/hyperlink" Target="mailto:Bruno.chatenoux@unepgrid.c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92696"/>
            <a:ext cx="86409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Swiss Data Cube (SDC)</a:t>
            </a:r>
          </a:p>
          <a:p>
            <a:pPr algn="ctr"/>
            <a:r>
              <a:rPr lang="en-US" sz="2400" dirty="0" smtClean="0"/>
              <a:t>EO for monitoring the environment of Switzerland in space and time</a:t>
            </a:r>
          </a:p>
          <a:p>
            <a:pPr algn="ctr"/>
            <a:endParaRPr lang="en-US" sz="2400" dirty="0"/>
          </a:p>
          <a:p>
            <a:pPr algn="ctr"/>
            <a:r>
              <a:rPr lang="en-US" sz="2000" dirty="0" smtClean="0"/>
              <a:t>Bruno </a:t>
            </a:r>
            <a:r>
              <a:rPr lang="en-US" sz="2000" dirty="0" err="1" smtClean="0"/>
              <a:t>Chatenoux</a:t>
            </a:r>
            <a:endParaRPr lang="en-US" sz="2000" dirty="0" smtClean="0"/>
          </a:p>
          <a:p>
            <a:pPr algn="ctr"/>
            <a:r>
              <a:rPr lang="en-US" sz="2000" dirty="0" smtClean="0"/>
              <a:t>Dr. Gregory Giuliani &amp; Prof. Pascal </a:t>
            </a:r>
            <a:r>
              <a:rPr lang="en-US" sz="2000" dirty="0" err="1" smtClean="0"/>
              <a:t>Peduzzi</a:t>
            </a:r>
            <a:r>
              <a:rPr lang="en-US" sz="2000" dirty="0" smtClean="0"/>
              <a:t>, Dr. Andrea De Bono, Karin </a:t>
            </a:r>
            <a:r>
              <a:rPr lang="en-US" sz="2000" dirty="0" err="1" smtClean="0"/>
              <a:t>Allenbach</a:t>
            </a:r>
            <a:r>
              <a:rPr lang="en-US" sz="2000" dirty="0" smtClean="0"/>
              <a:t>, Jean-Philippe Richard with the help of CEOS and </a:t>
            </a:r>
            <a:r>
              <a:rPr lang="en-US" sz="2000" dirty="0" err="1" smtClean="0"/>
              <a:t>GeoScience</a:t>
            </a:r>
            <a:r>
              <a:rPr lang="en-US" sz="2000" dirty="0" smtClean="0"/>
              <a:t> Australia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728" y="3019422"/>
            <a:ext cx="6000792" cy="327765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969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81"/>
          <p:cNvSpPr/>
          <p:nvPr/>
        </p:nvSpPr>
        <p:spPr>
          <a:xfrm>
            <a:off x="175237" y="334591"/>
            <a:ext cx="339849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ARD processing</a:t>
            </a:r>
            <a:endParaRPr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07875" y="500042"/>
            <a:ext cx="338375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3824478"/>
            <a:ext cx="4429156" cy="246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42844" y="1052736"/>
            <a:ext cx="5500726" cy="32335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en-GB" sz="2000" b="1" dirty="0" smtClean="0"/>
              <a:t>Selected tools</a:t>
            </a:r>
          </a:p>
          <a:p>
            <a:r>
              <a:rPr lang="en-GB" sz="2000" dirty="0" smtClean="0"/>
              <a:t>Download when possible with </a:t>
            </a:r>
            <a:r>
              <a:rPr lang="en-GB" sz="2000" u="sng" dirty="0" smtClean="0"/>
              <a:t>gsutil</a:t>
            </a:r>
            <a:r>
              <a:rPr lang="en-GB" sz="2000" dirty="0" smtClean="0"/>
              <a:t> (</a:t>
            </a:r>
            <a:r>
              <a:rPr lang="en-GB" sz="2000" dirty="0" smtClean="0">
                <a:hlinkClick r:id="rId5"/>
              </a:rPr>
              <a:t>https://cloud.google.com/storage/docs/gsutil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Cloud and cloud shadow mask with </a:t>
            </a:r>
            <a:r>
              <a:rPr lang="en-GB" sz="2000" u="sng" dirty="0" err="1" smtClean="0"/>
              <a:t>FMask</a:t>
            </a:r>
            <a:r>
              <a:rPr lang="en-GB" sz="2000" u="sng" dirty="0" smtClean="0"/>
              <a:t> </a:t>
            </a:r>
            <a:r>
              <a:rPr lang="en-GB" sz="2000" dirty="0" smtClean="0"/>
              <a:t>(</a:t>
            </a:r>
            <a:r>
              <a:rPr lang="en-GB" sz="2000" dirty="0" smtClean="0">
                <a:hlinkClick r:id="rId6"/>
              </a:rPr>
              <a:t>https://code.google.com/archive/p/fmask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conversion to SR with </a:t>
            </a:r>
            <a:r>
              <a:rPr lang="en-GB" sz="2000" u="sng" dirty="0" smtClean="0"/>
              <a:t>ARCSI</a:t>
            </a:r>
            <a:r>
              <a:rPr lang="en-GB" sz="2000" dirty="0" smtClean="0"/>
              <a:t> (</a:t>
            </a:r>
            <a:r>
              <a:rPr lang="en-GB" sz="2000" dirty="0" smtClean="0">
                <a:hlinkClick r:id="rId7"/>
              </a:rPr>
              <a:t>http://rsgislib.org/arcsi</a:t>
            </a:r>
            <a:r>
              <a:rPr lang="en-GB" sz="2000" dirty="0" smtClean="0"/>
              <a:t>)</a:t>
            </a:r>
          </a:p>
          <a:p>
            <a:pPr algn="just"/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2084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81"/>
          <p:cNvSpPr/>
          <p:nvPr/>
        </p:nvSpPr>
        <p:spPr>
          <a:xfrm>
            <a:off x="175237" y="334591"/>
            <a:ext cx="339849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ARD processing</a:t>
            </a:r>
            <a:endParaRPr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2844" y="1052736"/>
            <a:ext cx="5214975" cy="4474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en-GB" sz="2000" b="1" dirty="0" smtClean="0"/>
              <a:t>Primary workflow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8285" y="1500174"/>
            <a:ext cx="7619929" cy="366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4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81"/>
          <p:cNvSpPr/>
          <p:nvPr/>
        </p:nvSpPr>
        <p:spPr>
          <a:xfrm>
            <a:off x="175237" y="334591"/>
            <a:ext cx="339849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ARD processing</a:t>
            </a:r>
            <a:endParaRPr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2844" y="1052736"/>
            <a:ext cx="5214975" cy="4474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en-GB" sz="2000" b="1" dirty="0" smtClean="0"/>
              <a:t>Primary </a:t>
            </a:r>
            <a:r>
              <a:rPr lang="en-GB" sz="2000" b="1" dirty="0" err="1" smtClean="0"/>
              <a:t>scriptkflow</a:t>
            </a:r>
            <a:endParaRPr lang="en-GB" sz="2000" b="1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7014" y="1500174"/>
            <a:ext cx="7621200" cy="252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42844" y="4196008"/>
            <a:ext cx="5214975" cy="4474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en-GB" sz="2000" b="1" dirty="0" smtClean="0"/>
              <a:t>Update </a:t>
            </a:r>
            <a:r>
              <a:rPr lang="en-GB" sz="2000" b="1" dirty="0" err="1" smtClean="0"/>
              <a:t>scriptkflow</a:t>
            </a:r>
            <a:endParaRPr lang="en-GB" sz="2000" b="1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7014" y="4619175"/>
            <a:ext cx="7621200" cy="88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4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81"/>
          <p:cNvSpPr/>
          <p:nvPr/>
        </p:nvSpPr>
        <p:spPr>
          <a:xfrm>
            <a:off x="175237" y="334591"/>
            <a:ext cx="577927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Swiss Datacube completed</a:t>
            </a:r>
            <a:endParaRPr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7643" y="1052736"/>
            <a:ext cx="7671525" cy="5544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smtClean="0"/>
              <a:t>Ingestion of 3808 L5/L7/L8 scenes (PC), for the whole Switzerland (1984-2017)</a:t>
            </a:r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90’s gap </a:t>
            </a:r>
          </a:p>
        </p:txBody>
      </p:sp>
      <p:pic>
        <p:nvPicPr>
          <p:cNvPr id="5" name="Picture 4" descr="histo_ch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14480" y="200024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se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473090"/>
            <a:ext cx="5329891" cy="5836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73489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Summer (May-Sept 2016) mosaic </a:t>
            </a:r>
            <a:r>
              <a:rPr lang="en-US" dirty="0"/>
              <a:t>L</a:t>
            </a:r>
            <a:r>
              <a:rPr lang="en-US" dirty="0" smtClean="0"/>
              <a:t>andsat 8, maximum NDVI.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3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404664"/>
            <a:ext cx="89510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Custom Mosaic Tool</a:t>
            </a:r>
          </a:p>
          <a:p>
            <a:r>
              <a:rPr lang="en-US" sz="1400" dirty="0"/>
              <a:t>The Custom Mosaic Tool uses a collection of acquisitions to create a single image composed of the 'best' pixels based on the chosen criteria.</a:t>
            </a:r>
            <a:endParaRPr lang="en-US" sz="1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4804" y="1268760"/>
            <a:ext cx="8676456" cy="4884373"/>
            <a:chOff x="-5472508" y="5805264"/>
            <a:chExt cx="9174472" cy="51647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37112" y="5805264"/>
              <a:ext cx="9139076" cy="513822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-5472508" y="10481828"/>
              <a:ext cx="2443618" cy="488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August 2016 LS8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223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31" y="394012"/>
            <a:ext cx="89510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Water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Detection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Tool</a:t>
            </a:r>
          </a:p>
          <a:p>
            <a:r>
              <a:rPr lang="en-US" sz="1400" dirty="0" smtClean="0"/>
              <a:t>The </a:t>
            </a:r>
            <a:r>
              <a:rPr lang="en-US" sz="1400" dirty="0"/>
              <a:t>Water Detection Tool uses a collection of acquisitions to find the normalized water observations in a given area over the specified time frame. The WOFS algorithm can be found at: </a:t>
            </a:r>
            <a:r>
              <a:rPr lang="en-US" sz="1100" dirty="0">
                <a:hlinkClick r:id="rId3"/>
              </a:rPr>
              <a:t>http://www.sciencedirect.com/science/article/pii/S0034425715301929  </a:t>
            </a:r>
            <a:endParaRPr lang="en-US" sz="11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7524328" y="3290371"/>
            <a:ext cx="1297150" cy="1794813"/>
            <a:chOff x="4644008" y="2472796"/>
            <a:chExt cx="1297150" cy="17948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78" r="43106"/>
            <a:stretch/>
          </p:blipFill>
          <p:spPr>
            <a:xfrm>
              <a:off x="4644008" y="2734406"/>
              <a:ext cx="1202895" cy="15332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644008" y="2472796"/>
              <a:ext cx="12971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Water percentages</a:t>
              </a:r>
              <a:endParaRPr lang="en-US" sz="11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2694" y="2496461"/>
            <a:ext cx="1109929" cy="870285"/>
            <a:chOff x="485249" y="1812441"/>
            <a:chExt cx="1710487" cy="13411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485249" y="1812441"/>
              <a:ext cx="1710487" cy="134117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547664" y="2564904"/>
              <a:ext cx="72008" cy="72008"/>
            </a:xfrm>
            <a:prstGeom prst="rect">
              <a:avLst/>
            </a:prstGeom>
            <a:solidFill>
              <a:srgbClr val="C0000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361" y="1624955"/>
            <a:ext cx="2466975" cy="2524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7221" y="1732697"/>
            <a:ext cx="2230456" cy="22723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825454" y="1732697"/>
            <a:ext cx="856108" cy="1252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57566" y="3084648"/>
            <a:ext cx="849655" cy="920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774" y="4005064"/>
            <a:ext cx="2060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Time start: </a:t>
            </a:r>
            <a:r>
              <a:rPr lang="en-US" sz="1200" dirty="0"/>
              <a:t>2016-04-05</a:t>
            </a:r>
          </a:p>
          <a:p>
            <a:r>
              <a:rPr lang="en-US" sz="1200" dirty="0" smtClean="0"/>
              <a:t>Time end: </a:t>
            </a:r>
            <a:r>
              <a:rPr lang="en-US" sz="1200" dirty="0"/>
              <a:t>2016-09-30</a:t>
            </a:r>
          </a:p>
          <a:p>
            <a:r>
              <a:rPr lang="en-US" sz="1200" dirty="0" smtClean="0"/>
              <a:t>Platform LANDSAT 7</a:t>
            </a:r>
          </a:p>
          <a:p>
            <a:r>
              <a:rPr lang="en-US" sz="1200" dirty="0" smtClean="0"/>
              <a:t>Scene </a:t>
            </a:r>
            <a:r>
              <a:rPr lang="en-US" sz="1200" dirty="0"/>
              <a:t>Count: </a:t>
            </a:r>
            <a:r>
              <a:rPr lang="en-US" sz="1200" dirty="0" smtClean="0"/>
              <a:t>21</a:t>
            </a:r>
            <a:endParaRPr lang="en-US" sz="1200" dirty="0"/>
          </a:p>
          <a:p>
            <a:r>
              <a:rPr lang="en-US" sz="1200" dirty="0" smtClean="0"/>
              <a:t>Pixel </a:t>
            </a:r>
            <a:r>
              <a:rPr lang="en-US" sz="1200" dirty="0"/>
              <a:t>Count: </a:t>
            </a:r>
            <a:r>
              <a:rPr lang="en-US" sz="1200" dirty="0" smtClean="0"/>
              <a:t>68’635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3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431" y="476672"/>
            <a:ext cx="8951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Total Suspended Matter (TSM)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Tool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400" dirty="0"/>
              <a:t>The TSM Tool uses a collection of acquisitions to find the average total suspended matter in a given area over the specified time frame. The TSM algorithm can be found at: </a:t>
            </a:r>
            <a:r>
              <a:rPr lang="en-US" sz="1100" dirty="0">
                <a:hlinkClick r:id="rId3"/>
              </a:rPr>
              <a:t>http://www.sciencedirect.com/science/article/pii/S0034425716301560</a:t>
            </a:r>
            <a:endParaRPr lang="en-US" sz="1100" dirty="0"/>
          </a:p>
          <a:p>
            <a:r>
              <a:rPr lang="en-US" sz="1400" dirty="0" smtClean="0"/>
              <a:t>.</a:t>
            </a:r>
            <a:endParaRPr lang="en-US" sz="1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40177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c4cantonsSummerMedian2016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04664"/>
            <a:ext cx="9289032" cy="719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2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1"/>
          <p:cNvSpPr/>
          <p:nvPr/>
        </p:nvSpPr>
        <p:spPr>
          <a:xfrm>
            <a:off x="3491880" y="-28521"/>
            <a:ext cx="413584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sz="2400" dirty="0" smtClean="0">
                <a:solidFill>
                  <a:srgbClr val="FFFFFF"/>
                </a:solidFill>
              </a:rPr>
              <a:t>Data ingestion: outputs caveats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31" y="332656"/>
            <a:ext cx="89510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Custom Mosaic Tool</a:t>
            </a:r>
          </a:p>
          <a:p>
            <a:r>
              <a:rPr lang="en-US" sz="1400" dirty="0"/>
              <a:t>The Custom Mosaic Tool uses a collection of acquisitions to create a single image composed of the 'best' pixels based on the chosen criteria.</a:t>
            </a:r>
            <a:endParaRPr lang="en-US" sz="1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899592" y="1124744"/>
            <a:ext cx="7398777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" y="1268760"/>
            <a:ext cx="4464566" cy="339584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6992"/>
            <a:ext cx="4464566" cy="339584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251520" y="4725144"/>
            <a:ext cx="3654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Time start: 2000-01-01</a:t>
            </a:r>
          </a:p>
          <a:p>
            <a:r>
              <a:rPr lang="en-US" dirty="0"/>
              <a:t>Time </a:t>
            </a:r>
            <a:r>
              <a:rPr lang="en-US" dirty="0" smtClean="0"/>
              <a:t>end: 2000-03-15</a:t>
            </a:r>
          </a:p>
          <a:p>
            <a:r>
              <a:rPr lang="en-US" dirty="0"/>
              <a:t>Compositing Method</a:t>
            </a:r>
            <a:r>
              <a:rPr lang="en-US" dirty="0" smtClean="0"/>
              <a:t>: Median pixel</a:t>
            </a:r>
          </a:p>
          <a:p>
            <a:r>
              <a:rPr lang="en-US" dirty="0" smtClean="0"/>
              <a:t>Platform LANDSAT 7</a:t>
            </a:r>
          </a:p>
          <a:p>
            <a:r>
              <a:rPr lang="en-US" dirty="0" smtClean="0"/>
              <a:t>Scene </a:t>
            </a:r>
            <a:r>
              <a:rPr lang="en-US" dirty="0"/>
              <a:t>Count: 20</a:t>
            </a:r>
          </a:p>
          <a:p>
            <a:r>
              <a:rPr lang="en-US" dirty="0" smtClean="0"/>
              <a:t>Pixel </a:t>
            </a:r>
            <a:r>
              <a:rPr lang="en-US" dirty="0"/>
              <a:t>Count: </a:t>
            </a:r>
            <a:r>
              <a:rPr lang="en-US" dirty="0" smtClean="0"/>
              <a:t>1’139’544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310128" y="1363705"/>
            <a:ext cx="3654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Time start: </a:t>
            </a:r>
            <a:r>
              <a:rPr lang="en-US" dirty="0"/>
              <a:t>2016-04-05</a:t>
            </a:r>
          </a:p>
          <a:p>
            <a:r>
              <a:rPr lang="en-US" dirty="0" smtClean="0"/>
              <a:t>Time end: </a:t>
            </a:r>
            <a:r>
              <a:rPr lang="en-US" dirty="0"/>
              <a:t>2016-09-30</a:t>
            </a:r>
          </a:p>
          <a:p>
            <a:r>
              <a:rPr lang="en-US" dirty="0" smtClean="0"/>
              <a:t>Compositing </a:t>
            </a:r>
            <a:r>
              <a:rPr lang="en-US" dirty="0"/>
              <a:t>Method</a:t>
            </a:r>
            <a:r>
              <a:rPr lang="en-US" dirty="0" smtClean="0"/>
              <a:t>: Median pixel</a:t>
            </a:r>
          </a:p>
          <a:p>
            <a:r>
              <a:rPr lang="en-US" dirty="0" smtClean="0"/>
              <a:t>Platform LANDSAT 7</a:t>
            </a:r>
          </a:p>
          <a:p>
            <a:r>
              <a:rPr lang="en-US" dirty="0" smtClean="0"/>
              <a:t>Scene </a:t>
            </a:r>
            <a:r>
              <a:rPr lang="en-US" dirty="0"/>
              <a:t>Count: </a:t>
            </a:r>
            <a:r>
              <a:rPr lang="en-US" dirty="0" smtClean="0"/>
              <a:t>42</a:t>
            </a:r>
            <a:endParaRPr lang="en-US" dirty="0"/>
          </a:p>
          <a:p>
            <a:r>
              <a:rPr lang="en-US" dirty="0" smtClean="0"/>
              <a:t>Pixel </a:t>
            </a:r>
            <a:r>
              <a:rPr lang="en-US" dirty="0"/>
              <a:t>Count: </a:t>
            </a:r>
            <a:r>
              <a:rPr lang="en-US" dirty="0" smtClean="0"/>
              <a:t>1’139’544</a:t>
            </a:r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 rot="10800000">
            <a:off x="4652393" y="1988840"/>
            <a:ext cx="51536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3878371" y="5488663"/>
            <a:ext cx="51536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9512" y="4149080"/>
            <a:ext cx="177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Stripes Landsat 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3429000"/>
            <a:ext cx="352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Snow and shadows on median pixel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8" y="3429000"/>
            <a:ext cx="3904536" cy="292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hape 181"/>
          <p:cNvSpPr/>
          <p:nvPr/>
        </p:nvSpPr>
        <p:spPr>
          <a:xfrm>
            <a:off x="175237" y="334591"/>
            <a:ext cx="511967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What is GRID–Geneva ?</a:t>
            </a:r>
            <a:endParaRPr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2844" y="1071546"/>
            <a:ext cx="855348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349250" indent="-349250">
              <a:spcBef>
                <a:spcPct val="20000"/>
              </a:spcBef>
            </a:pPr>
            <a:r>
              <a:rPr lang="en-US" sz="2400" b="1" dirty="0" smtClean="0">
                <a:latin typeface="Calibri" charset="0"/>
                <a:cs typeface="Calibri" charset="0"/>
              </a:rPr>
              <a:t>Global Resource Information Database – Geneva</a:t>
            </a:r>
          </a:p>
          <a:p>
            <a:pPr marL="0" indent="0">
              <a:spcBef>
                <a:spcPct val="20000"/>
              </a:spcBef>
            </a:pPr>
            <a:r>
              <a:rPr lang="en-US" sz="2400" dirty="0" smtClean="0">
                <a:latin typeface="Calibri" charset="0"/>
                <a:cs typeface="Calibri" charset="0"/>
              </a:rPr>
              <a:t>Established in 1985 by UNEP as one of the first environmental data hubs of the GRID network. Known as GRID-Geneva, the centre was given the mandate to </a:t>
            </a:r>
            <a:r>
              <a:rPr lang="en-US" sz="2400" u="sng" dirty="0" smtClean="0">
                <a:latin typeface="Calibri" charset="0"/>
                <a:cs typeface="Calibri" charset="0"/>
              </a:rPr>
              <a:t>collect and process high-quality environmental data worldwide to support environmental early warnings and multi-scale assessments for informed decision-making and policy-setting</a:t>
            </a:r>
            <a:r>
              <a:rPr lang="en-US" sz="2400" dirty="0" smtClean="0">
                <a:latin typeface="Calibri" charset="0"/>
                <a:cs typeface="Calibri" charset="0"/>
              </a:rPr>
              <a:t>.</a:t>
            </a:r>
          </a:p>
          <a:p>
            <a:pPr marL="349250" indent="-349250">
              <a:spcBef>
                <a:spcPct val="20000"/>
              </a:spcBef>
            </a:pPr>
            <a:endParaRPr lang="en-US" sz="2400" dirty="0" smtClean="0">
              <a:latin typeface="Calibri" charset="0"/>
              <a:cs typeface="Calibri" charset="0"/>
            </a:endParaRPr>
          </a:p>
          <a:p>
            <a:pPr marL="349250" indent="-349250" defTabSz="914400">
              <a:spcBef>
                <a:spcPct val="20000"/>
              </a:spcBef>
            </a:pPr>
            <a:endParaRPr lang="en-US" sz="34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1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1"/>
          <p:cNvSpPr/>
          <p:nvPr/>
        </p:nvSpPr>
        <p:spPr>
          <a:xfrm>
            <a:off x="179512" y="334591"/>
            <a:ext cx="690169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Dificulties dues to Swiss context</a:t>
            </a:r>
            <a:endParaRPr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7643" y="1052736"/>
            <a:ext cx="7671525" cy="5544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CH" sz="2400" dirty="0" smtClean="0"/>
              <a:t>Topography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68318" y="1469040"/>
            <a:ext cx="7832772" cy="40316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5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1"/>
          <p:cNvSpPr/>
          <p:nvPr/>
        </p:nvSpPr>
        <p:spPr>
          <a:xfrm>
            <a:off x="179512" y="334591"/>
            <a:ext cx="690169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Dificulties dues to Swiss context</a:t>
            </a:r>
            <a:endParaRPr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7643" y="1052736"/>
            <a:ext cx="7671525" cy="5544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CH" sz="2400" dirty="0" smtClean="0"/>
              <a:t>Snow &gt; Masking algorithm modified</a:t>
            </a:r>
            <a:endParaRPr lang="en-US" sz="2400" dirty="0" smtClean="0"/>
          </a:p>
          <a:p>
            <a:pPr marL="0" indent="0" algn="just">
              <a:buFont typeface="Arial" pitchFamily="34" charset="0"/>
              <a:buNone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57356" y="1500174"/>
            <a:ext cx="5072098" cy="465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55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1"/>
          <p:cNvSpPr/>
          <p:nvPr/>
        </p:nvSpPr>
        <p:spPr>
          <a:xfrm>
            <a:off x="179512" y="334591"/>
            <a:ext cx="564507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Publication in preparation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285720" y="1052736"/>
            <a:ext cx="8610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Giuliani, G., </a:t>
            </a:r>
            <a:r>
              <a:rPr lang="en-US" sz="2000" dirty="0" err="1" smtClean="0"/>
              <a:t>Chatenoux</a:t>
            </a:r>
            <a:r>
              <a:rPr lang="en-US" sz="2000" dirty="0" smtClean="0"/>
              <a:t>, B., De Bono, A., </a:t>
            </a:r>
            <a:r>
              <a:rPr lang="en-US" sz="2000" dirty="0" err="1" smtClean="0"/>
              <a:t>Rodila</a:t>
            </a:r>
            <a:r>
              <a:rPr lang="en-US" sz="2000" dirty="0" smtClean="0"/>
              <a:t>, D., Richard, J-P., </a:t>
            </a:r>
            <a:r>
              <a:rPr lang="en-US" sz="2000" dirty="0" err="1" smtClean="0"/>
              <a:t>Allenbach</a:t>
            </a:r>
            <a:r>
              <a:rPr lang="en-US" sz="2000" dirty="0" smtClean="0"/>
              <a:t>, K., Dao, H. and </a:t>
            </a:r>
            <a:r>
              <a:rPr lang="en-US" sz="2000" dirty="0" err="1" smtClean="0"/>
              <a:t>Peduzzi</a:t>
            </a:r>
            <a:r>
              <a:rPr lang="en-US" sz="2000" dirty="0" smtClean="0"/>
              <a:t>, P. (in prep) Building an Earth Observations Data Cube: lessons learned from the Swiss Data Cube (SDC) on generating Analysis Ready Data (ARD). Big Earth Data.</a:t>
            </a:r>
          </a:p>
        </p:txBody>
      </p:sp>
    </p:spTree>
    <p:extLst>
      <p:ext uri="{BB962C8B-B14F-4D97-AF65-F5344CB8AC3E}">
        <p14:creationId xmlns:p14="http://schemas.microsoft.com/office/powerpoint/2010/main" val="1755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871" y="1052496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Future plans 2018: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Project proposal accepted by FOEN. Consortium: UNIGE/GRID-UNIZH-WSL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Incorporate Sentinel 1 and 2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Needs of the Swiss government offices for monitoring the Swiss Environment using the Data Cube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2 Masters &amp; 3 Certificate of geomatics @ UNIGE</a:t>
            </a: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Develop algorithms for time series (urban, forest, snow, water quality, </a:t>
            </a:r>
            <a:r>
              <a:rPr lang="en-US" sz="2000" dirty="0" smtClean="0"/>
              <a:t>protected areas, land cover, change </a:t>
            </a:r>
            <a:r>
              <a:rPr lang="en-US" sz="2000" dirty="0"/>
              <a:t>detection,…) along with partners.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Operational services open to all Swiss institutions for research, monitoring and planning</a:t>
            </a:r>
            <a:r>
              <a:rPr lang="en-US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FNS </a:t>
            </a:r>
            <a:r>
              <a:rPr lang="en-US" sz="2000" dirty="0" err="1" smtClean="0"/>
              <a:t>Sinergia</a:t>
            </a:r>
            <a:r>
              <a:rPr lang="en-US" sz="2000" dirty="0" smtClean="0"/>
              <a:t> proposal to be submitted in December 2017</a:t>
            </a:r>
            <a:endParaRPr lang="en-US" sz="2000" dirty="0"/>
          </a:p>
        </p:txBody>
      </p:sp>
      <p:sp>
        <p:nvSpPr>
          <p:cNvPr id="5" name="Shape 181"/>
          <p:cNvSpPr/>
          <p:nvPr/>
        </p:nvSpPr>
        <p:spPr>
          <a:xfrm>
            <a:off x="179512" y="334591"/>
            <a:ext cx="295243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Curent status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5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1"/>
          <p:cNvSpPr/>
          <p:nvPr/>
        </p:nvSpPr>
        <p:spPr>
          <a:xfrm>
            <a:off x="179512" y="334591"/>
            <a:ext cx="788876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Georgian and Moldovian Data Cubes</a:t>
            </a:r>
            <a:endParaRPr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7643" y="1052736"/>
            <a:ext cx="7671525" cy="5544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smtClean="0"/>
              <a:t>Mainstreaming biodiversity and ecosystem services in Eastern Europe and Caucasus</a:t>
            </a:r>
          </a:p>
          <a:p>
            <a:pPr algn="just"/>
            <a:r>
              <a:rPr lang="en-US" sz="2400" dirty="0" smtClean="0"/>
              <a:t>The project will provide </a:t>
            </a:r>
            <a:r>
              <a:rPr lang="en-US" sz="2400" u="sng" dirty="0" smtClean="0"/>
              <a:t>new tools and techniques</a:t>
            </a:r>
            <a:r>
              <a:rPr lang="en-US" sz="2400" dirty="0" smtClean="0"/>
              <a:t> to national experts in order to help in the </a:t>
            </a:r>
            <a:r>
              <a:rPr lang="en-US" sz="2400" u="sng" dirty="0" smtClean="0"/>
              <a:t>identification of threatened ecosystems</a:t>
            </a:r>
            <a:r>
              <a:rPr lang="en-US" sz="2400" dirty="0" smtClean="0"/>
              <a:t> and for their </a:t>
            </a:r>
            <a:r>
              <a:rPr lang="en-US" sz="2400" u="sng" dirty="0" smtClean="0"/>
              <a:t>sustainable management</a:t>
            </a:r>
            <a:r>
              <a:rPr lang="en-US" sz="2400" dirty="0" smtClean="0"/>
              <a:t> through </a:t>
            </a:r>
            <a:r>
              <a:rPr lang="en-US" sz="2400" u="sng" dirty="0" smtClean="0"/>
              <a:t>transfer of technology and capacity building</a:t>
            </a:r>
          </a:p>
          <a:p>
            <a:pPr marL="0" indent="0" algn="just">
              <a:buFont typeface="Arial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5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_moldova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71934" y="2428868"/>
            <a:ext cx="3500462" cy="3706373"/>
          </a:xfrm>
          <a:prstGeom prst="rect">
            <a:avLst/>
          </a:prstGeom>
        </p:spPr>
      </p:pic>
      <p:sp>
        <p:nvSpPr>
          <p:cNvPr id="5" name="Shape 181"/>
          <p:cNvSpPr/>
          <p:nvPr/>
        </p:nvSpPr>
        <p:spPr>
          <a:xfrm>
            <a:off x="179512" y="334591"/>
            <a:ext cx="788876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Georgian and Moldovian Data Cubes</a:t>
            </a:r>
            <a:endParaRPr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7643" y="1052736"/>
            <a:ext cx="7671525" cy="5544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smtClean="0"/>
              <a:t>Mini 1 tile DC per country to be used</a:t>
            </a:r>
          </a:p>
          <a:p>
            <a:pPr algn="just"/>
            <a:r>
              <a:rPr lang="en-US" sz="2400" dirty="0" smtClean="0"/>
              <a:t>DC on GRID-Geneva server to be transferred to national IT infrastructures</a:t>
            </a:r>
          </a:p>
          <a:p>
            <a:pPr marL="0" indent="0" algn="just">
              <a:buFont typeface="Arial" pitchFamily="34" charset="0"/>
              <a:buNone/>
            </a:pPr>
            <a:endParaRPr lang="en-US" sz="2400" dirty="0"/>
          </a:p>
        </p:txBody>
      </p:sp>
      <p:pic>
        <p:nvPicPr>
          <p:cNvPr id="7" name="Picture 6" descr="screen_georgia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28728" y="2428868"/>
            <a:ext cx="3500462" cy="37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1"/>
          <p:cNvSpPr/>
          <p:nvPr/>
        </p:nvSpPr>
        <p:spPr>
          <a:xfrm>
            <a:off x="179512" y="334591"/>
            <a:ext cx="788876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Georgian and Moldovian Data Cubes</a:t>
            </a:r>
            <a:endParaRPr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7643" y="1052736"/>
            <a:ext cx="7671525" cy="5544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smtClean="0"/>
              <a:t>Mini 1 tile DC per country to be used</a:t>
            </a:r>
          </a:p>
          <a:p>
            <a:pPr algn="just"/>
            <a:r>
              <a:rPr lang="en-US" sz="2400" dirty="0" smtClean="0"/>
              <a:t>DC on GRID-Geneva server to be transferred to national IT infrastructures</a:t>
            </a:r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90’s gap</a:t>
            </a:r>
          </a:p>
          <a:p>
            <a:pPr marL="0" indent="0" algn="just">
              <a:buFont typeface="Arial" pitchFamily="34" charset="0"/>
              <a:buNone/>
            </a:pPr>
            <a:endParaRPr lang="en-US" sz="2400" dirty="0"/>
          </a:p>
        </p:txBody>
      </p:sp>
      <p:pic>
        <p:nvPicPr>
          <p:cNvPr id="9" name="Picture 8" descr="histo_georgia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2476520"/>
            <a:ext cx="4214802" cy="2809868"/>
          </a:xfrm>
          <a:prstGeom prst="rect">
            <a:avLst/>
          </a:prstGeom>
        </p:spPr>
      </p:pic>
      <p:pic>
        <p:nvPicPr>
          <p:cNvPr id="10" name="Picture 9" descr="histo_moldova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429124" y="2476520"/>
            <a:ext cx="4214802" cy="28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492" y="-603448"/>
            <a:ext cx="9324613" cy="7461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3862" y="5877272"/>
            <a:ext cx="3124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hlinkClick r:id="rId4"/>
              </a:rPr>
              <a:t>Bruno.chatenoux@unepgrid.ch</a:t>
            </a:r>
            <a:endParaRPr lang="en-US" dirty="0" smtClean="0"/>
          </a:p>
          <a:p>
            <a:pPr algn="r"/>
            <a:r>
              <a:rPr lang="en-US" dirty="0" smtClean="0">
                <a:hlinkClick r:id="rId5"/>
              </a:rPr>
              <a:t>http://www.grid.unep.ch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86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81"/>
          <p:cNvSpPr/>
          <p:nvPr/>
        </p:nvSpPr>
        <p:spPr>
          <a:xfrm>
            <a:off x="175237" y="334591"/>
            <a:ext cx="511967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What is GRID–Geneva ?</a:t>
            </a: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8806" y="1000108"/>
            <a:ext cx="857947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86446" y="3357799"/>
            <a:ext cx="3043259" cy="28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611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81"/>
          <p:cNvSpPr/>
          <p:nvPr/>
        </p:nvSpPr>
        <p:spPr>
          <a:xfrm>
            <a:off x="175237" y="334591"/>
            <a:ext cx="580255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What does GRID–Geneva ?</a:t>
            </a: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5245" y="1000108"/>
            <a:ext cx="8324859" cy="509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611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81"/>
          <p:cNvSpPr/>
          <p:nvPr/>
        </p:nvSpPr>
        <p:spPr>
          <a:xfrm>
            <a:off x="175237" y="334591"/>
            <a:ext cx="580255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What does GRID–Geneva ?</a:t>
            </a:r>
            <a:endParaRPr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28662" y="1000108"/>
            <a:ext cx="730531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611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81"/>
          <p:cNvSpPr/>
          <p:nvPr/>
        </p:nvSpPr>
        <p:spPr>
          <a:xfrm>
            <a:off x="175237" y="334591"/>
            <a:ext cx="558338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Swiss Data Cube mandate</a:t>
            </a:r>
            <a:endParaRPr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989168" y="548680"/>
            <a:ext cx="1080120" cy="108012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17643" y="1052736"/>
            <a:ext cx="7671525" cy="5544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 smtClean="0"/>
              <a:t>Data Cube Feasibility study: testing the new data cube concept over Switzerland using all Landsat images covering Switzerland for 5 years (26 passes per year). This would provide a real case study for a Complete Swiss Data Cube. </a:t>
            </a:r>
            <a:endParaRPr lang="en-US" sz="2400" dirty="0" smtClean="0"/>
          </a:p>
          <a:p>
            <a:pPr algn="just"/>
            <a:r>
              <a:rPr lang="en-GB" sz="2400" dirty="0" smtClean="0"/>
              <a:t>Prepare the Data Cube platform on a virtual server.</a:t>
            </a:r>
            <a:endParaRPr lang="en-US" sz="2400" dirty="0" smtClean="0"/>
          </a:p>
          <a:p>
            <a:pPr algn="just"/>
            <a:r>
              <a:rPr lang="en-GB" sz="2400" dirty="0" smtClean="0"/>
              <a:t>Populate the platform with 5 years of data and testing.</a:t>
            </a:r>
            <a:endParaRPr lang="en-US" sz="2400" dirty="0" smtClean="0"/>
          </a:p>
          <a:p>
            <a:pPr marL="0" indent="0" algn="just">
              <a:buFont typeface="Arial" pitchFamily="34" charset="0"/>
              <a:buNone/>
            </a:pPr>
            <a:r>
              <a:rPr lang="en-US" sz="2400" dirty="0" smtClean="0"/>
              <a:t>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2400" i="1" dirty="0" smtClean="0"/>
              <a:t>Support from: </a:t>
            </a:r>
            <a:r>
              <a:rPr lang="en-US" sz="2400" dirty="0" smtClean="0"/>
              <a:t>GEO/GEOSS, CEOS, </a:t>
            </a:r>
            <a:r>
              <a:rPr lang="en-US" sz="2400" dirty="0" err="1" smtClean="0"/>
              <a:t>GeoScience</a:t>
            </a:r>
            <a:r>
              <a:rPr lang="en-US" sz="2400" dirty="0" smtClean="0"/>
              <a:t> Australia</a:t>
            </a:r>
          </a:p>
          <a:p>
            <a:pPr marL="0" indent="0" algn="just">
              <a:buNone/>
            </a:pPr>
            <a:r>
              <a:rPr lang="en-US" sz="2400" dirty="0" smtClean="0"/>
              <a:t>Special thanks to Brian </a:t>
            </a:r>
            <a:r>
              <a:rPr lang="en-US" sz="2400" dirty="0" err="1" smtClean="0"/>
              <a:t>Killough</a:t>
            </a:r>
            <a:r>
              <a:rPr lang="en-US" sz="2400" dirty="0" smtClean="0"/>
              <a:t> &amp; Alfredo Delos Santos (CEOS)</a:t>
            </a:r>
          </a:p>
          <a:p>
            <a:pPr marL="0" indent="0" algn="just">
              <a:buFont typeface="Arial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4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1"/>
          <p:cNvSpPr/>
          <p:nvPr/>
        </p:nvSpPr>
        <p:spPr>
          <a:xfrm>
            <a:off x="-18416" y="-5705"/>
            <a:ext cx="9198928" cy="4103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sz="2000" dirty="0" smtClean="0">
                <a:solidFill>
                  <a:srgbClr val="FFFFFF"/>
                </a:solidFill>
              </a:rPr>
              <a:t>Data ingestion </a:t>
            </a:r>
            <a:r>
              <a:rPr lang="mr-IN" sz="2000" dirty="0" smtClean="0">
                <a:solidFill>
                  <a:srgbClr val="FFFFFF"/>
                </a:solidFill>
              </a:rPr>
              <a:t>–</a:t>
            </a:r>
            <a:r>
              <a:rPr lang="fr-CH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802 scenes </a:t>
            </a:r>
            <a:r>
              <a:rPr lang="en-US" sz="2000" dirty="0">
                <a:solidFill>
                  <a:srgbClr val="FFFFFF"/>
                </a:solidFill>
              </a:rPr>
              <a:t>for the whole Switzerland (1984, 1990, 2000, 2010, 2016)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39552" y="476672"/>
            <a:ext cx="7686143" cy="300688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728141"/>
              </p:ext>
            </p:extLst>
          </p:nvPr>
        </p:nvGraphicFramePr>
        <p:xfrm>
          <a:off x="500034" y="3571876"/>
          <a:ext cx="6236453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tangle 22"/>
          <p:cNvSpPr/>
          <p:nvPr/>
        </p:nvSpPr>
        <p:spPr>
          <a:xfrm>
            <a:off x="4489147" y="1353786"/>
            <a:ext cx="10983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Nb. scenes: 118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89573" y="1353786"/>
            <a:ext cx="10262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Nb. scenes: 96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44112" y="2699423"/>
            <a:ext cx="10583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Nb. scenes: 82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  <p:sp>
        <p:nvSpPr>
          <p:cNvPr id="26" name="Rectangle 25"/>
          <p:cNvSpPr/>
          <p:nvPr/>
        </p:nvSpPr>
        <p:spPr>
          <a:xfrm>
            <a:off x="6289220" y="1381635"/>
            <a:ext cx="11304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Nb. scenes: 109</a:t>
            </a:r>
            <a:r>
              <a:rPr lang="en-US" sz="1100" b="1" dirty="0"/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96136" y="2718830"/>
            <a:ext cx="10583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Nb. scenes: 91</a:t>
            </a:r>
            <a:r>
              <a:rPr lang="en-US" sz="1100" b="1" dirty="0" smtClean="0"/>
              <a:t> </a:t>
            </a:r>
            <a:endParaRPr lang="en-US" sz="1100" b="1" dirty="0"/>
          </a:p>
        </p:txBody>
      </p:sp>
      <p:sp>
        <p:nvSpPr>
          <p:cNvPr id="28" name="Rectangle 27"/>
          <p:cNvSpPr/>
          <p:nvPr/>
        </p:nvSpPr>
        <p:spPr>
          <a:xfrm>
            <a:off x="3084000" y="1338693"/>
            <a:ext cx="11304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Nb. scenes: 106</a:t>
            </a:r>
            <a:r>
              <a:rPr lang="en-US" sz="1100" b="1" dirty="0"/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79137" y="2718830"/>
            <a:ext cx="10583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Nb. scenes: 95</a:t>
            </a:r>
            <a:r>
              <a:rPr lang="en-US" sz="1100" b="1" dirty="0"/>
              <a:t>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14162" y="2684123"/>
            <a:ext cx="11304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Nb. scenes: 105</a:t>
            </a:r>
            <a:r>
              <a:rPr lang="en-US" sz="1100" b="1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9454" y="4774180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tiles</a:t>
            </a:r>
          </a:p>
          <a:p>
            <a:r>
              <a:rPr lang="en-US" dirty="0" smtClean="0"/>
              <a:t>~ 800 scenes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8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81"/>
          <p:cNvSpPr/>
          <p:nvPr/>
        </p:nvSpPr>
        <p:spPr>
          <a:xfrm>
            <a:off x="175237" y="334591"/>
            <a:ext cx="712682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From LiMES to ARD for DataCube</a:t>
            </a:r>
            <a:endParaRPr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17643" y="1052736"/>
            <a:ext cx="7671525" cy="52337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dirty="0" smtClean="0"/>
              <a:t>Giuliani, G., Dao, </a:t>
            </a:r>
            <a:r>
              <a:rPr lang="en-GB" sz="1600" dirty="0" err="1" smtClean="0"/>
              <a:t>H.,De</a:t>
            </a:r>
            <a:r>
              <a:rPr lang="en-GB" sz="1600" dirty="0" smtClean="0"/>
              <a:t> Bono, A., </a:t>
            </a:r>
            <a:r>
              <a:rPr lang="en-GB" sz="1600" dirty="0" err="1" smtClean="0"/>
              <a:t>Chatenoux</a:t>
            </a:r>
            <a:r>
              <a:rPr lang="en-GB" sz="1600" dirty="0" smtClean="0"/>
              <a:t>, B., </a:t>
            </a:r>
            <a:r>
              <a:rPr lang="en-GB" sz="1600" dirty="0" err="1" smtClean="0"/>
              <a:t>Allenbach</a:t>
            </a:r>
            <a:r>
              <a:rPr lang="en-GB" sz="1600" dirty="0" smtClean="0"/>
              <a:t>, K., De </a:t>
            </a:r>
            <a:r>
              <a:rPr lang="en-GB" sz="1600" dirty="0" err="1" smtClean="0"/>
              <a:t>Laborie</a:t>
            </a:r>
            <a:r>
              <a:rPr lang="en-GB" sz="1600" dirty="0" smtClean="0"/>
              <a:t>, P., </a:t>
            </a:r>
            <a:r>
              <a:rPr lang="en-GB" sz="1600" dirty="0" err="1" smtClean="0"/>
              <a:t>Rodila</a:t>
            </a:r>
            <a:r>
              <a:rPr lang="en-GB" sz="1600" dirty="0" smtClean="0"/>
              <a:t>, </a:t>
            </a:r>
            <a:r>
              <a:rPr lang="en-GB" sz="1600" dirty="0" err="1" smtClean="0"/>
              <a:t>D.,Alexandris</a:t>
            </a:r>
            <a:r>
              <a:rPr lang="en-GB" sz="1600" dirty="0" smtClean="0"/>
              <a:t>, N. and </a:t>
            </a:r>
            <a:r>
              <a:rPr lang="en-GB" sz="1600" dirty="0" err="1" smtClean="0"/>
              <a:t>Peduzzi</a:t>
            </a:r>
            <a:r>
              <a:rPr lang="en-GB" sz="1600" dirty="0" smtClean="0"/>
              <a:t>, P. (2017) </a:t>
            </a:r>
            <a:r>
              <a:rPr lang="en-GB" sz="1600" u="sng" dirty="0" smtClean="0"/>
              <a:t>Live Monitoring of Earth Surface</a:t>
            </a:r>
            <a:r>
              <a:rPr lang="en-GB" sz="1600" dirty="0" smtClean="0"/>
              <a:t> (LiMES): A Framework for Monitoring Environmental Changes from Earth Observations. Remote Sensing of Environment (2017).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10" y="2256698"/>
            <a:ext cx="4872029" cy="252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5008" y="2256698"/>
            <a:ext cx="2824241" cy="363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4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81"/>
          <p:cNvSpPr/>
          <p:nvPr/>
        </p:nvSpPr>
        <p:spPr>
          <a:xfrm>
            <a:off x="175237" y="334591"/>
            <a:ext cx="339849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/>
            </a:lvl1pPr>
          </a:lstStyle>
          <a:p>
            <a:r>
              <a:rPr lang="fr-CH" dirty="0" smtClean="0"/>
              <a:t>ARD processing</a:t>
            </a:r>
            <a:endParaRPr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2844" y="1052736"/>
            <a:ext cx="5214975" cy="32335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en-GB" sz="2000" b="1" dirty="0" smtClean="0"/>
              <a:t>Assumptions and constrains</a:t>
            </a:r>
          </a:p>
          <a:p>
            <a:pPr algn="just">
              <a:buFont typeface="+mj-lt"/>
              <a:buAutoNum type="arabicPeriod"/>
            </a:pPr>
            <a:r>
              <a:rPr lang="en-GB" sz="2000" dirty="0" smtClean="0"/>
              <a:t>ARD from ESPA cannot be fully automated (manual order) and requires undefined delay for their preparation</a:t>
            </a:r>
          </a:p>
          <a:p>
            <a:pPr algn="just">
              <a:buFont typeface="+mj-lt"/>
              <a:buAutoNum type="arabicPeriod"/>
            </a:pPr>
            <a:r>
              <a:rPr lang="en-GB" sz="2000" dirty="0" smtClean="0"/>
              <a:t>USGS Pre-collection not kept updated</a:t>
            </a:r>
          </a:p>
          <a:p>
            <a:pPr algn="just">
              <a:buFont typeface="+mj-lt"/>
              <a:buAutoNum type="arabicPeriod"/>
            </a:pPr>
            <a:r>
              <a:rPr lang="en-GB" sz="2000" dirty="0" smtClean="0"/>
              <a:t>USGS Collection not fully back processed</a:t>
            </a:r>
          </a:p>
          <a:p>
            <a:pPr algn="just">
              <a:buFont typeface="+mj-lt"/>
              <a:buAutoNum type="arabicPeriod"/>
            </a:pPr>
            <a:r>
              <a:rPr lang="en-GB" sz="2000" dirty="0" smtClean="0"/>
              <a:t>GEE and AWS archive almost complete Landsat imagery and have a large bandwidth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29256" y="1214422"/>
            <a:ext cx="3406972" cy="502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4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3763</TotalTime>
  <Words>1044</Words>
  <Application>Microsoft Office PowerPoint</Application>
  <PresentationFormat>On-screen Show (4:3)</PresentationFormat>
  <Paragraphs>152</Paragraphs>
  <Slides>27</Slides>
  <Notes>25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Université de Genève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UNIGE</dc:creator>
  <cp:lastModifiedBy>Anne Kennerley</cp:lastModifiedBy>
  <cp:revision>323</cp:revision>
  <dcterms:created xsi:type="dcterms:W3CDTF">2010-01-08T14:26:33Z</dcterms:created>
  <dcterms:modified xsi:type="dcterms:W3CDTF">2017-09-26T12:00:02Z</dcterms:modified>
</cp:coreProperties>
</file>