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14"/>
  </p:notesMasterIdLst>
  <p:handoutMasterIdLst>
    <p:handoutMasterId r:id="rId15"/>
  </p:handoutMasterIdLst>
  <p:sldIdLst>
    <p:sldId id="306" r:id="rId2"/>
    <p:sldId id="257" r:id="rId3"/>
    <p:sldId id="304" r:id="rId4"/>
    <p:sldId id="262" r:id="rId5"/>
    <p:sldId id="303" r:id="rId6"/>
    <p:sldId id="292" r:id="rId7"/>
    <p:sldId id="305" r:id="rId8"/>
    <p:sldId id="273" r:id="rId9"/>
    <p:sldId id="274" r:id="rId10"/>
    <p:sldId id="275" r:id="rId11"/>
    <p:sldId id="287" r:id="rId12"/>
    <p:sldId id="288" r:id="rId13"/>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1" autoAdjust="0"/>
    <p:restoredTop sz="96644" autoAdjust="0"/>
  </p:normalViewPr>
  <p:slideViewPr>
    <p:cSldViewPr snapToGrid="0">
      <p:cViewPr>
        <p:scale>
          <a:sx n="100" d="100"/>
          <a:sy n="100" d="100"/>
        </p:scale>
        <p:origin x="-1360" y="-80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26/09/17</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DMM model Editorial Board will recommend strategies for adapting and deploying a DMM model to the Earth and space sciences create guidance documents to assist in its implementation, and provide input on a pilot appraisal process. </a:t>
            </a:r>
          </a:p>
          <a:p>
            <a:endParaRPr lang="en-US" dirty="0" smtClean="0"/>
          </a:p>
          <a:p>
            <a:r>
              <a:rPr lang="en-US" dirty="0" smtClean="0"/>
              <a:t>The ASF SAR DAAC participates in ESIP to further its goals of supporting national and international Earth science research, field operations, and remote-sensing applications that benefit society. These goals complement ESIP’s focus on “the collection, stewardship and use of Earth science data, information, and knowledge that is responsive to societal needs.”</a:t>
            </a:r>
          </a:p>
          <a:p>
            <a:endParaRPr lang="en-US" dirty="0" smtClean="0"/>
          </a:p>
          <a:p>
            <a:r>
              <a:rPr lang="en-US" dirty="0" smtClean="0"/>
              <a:t>5.4 Future Work</a:t>
            </a:r>
          </a:p>
          <a:p>
            <a:r>
              <a:rPr lang="en-US" dirty="0" smtClean="0"/>
              <a:t>In the meantime, the ESIP Data Stewardship Committee continues to work towards advancing the state of the art in data stewardship through the establishment of a series of liaisons with other groups working in this area. For example, several of the Research Data Alliance (RDA) Working Groups and Interest Groups have members who act as liaisons between those RDA communities and ESIP. In addition, ESIP has members on the FORCE11 DCIG group, on CODATA groups, and on other groups that are conducting related activities.</a:t>
            </a:r>
          </a:p>
          <a:p>
            <a:endParaRPr lang="en-US" dirty="0" smtClean="0"/>
          </a:p>
          <a:p>
            <a:r>
              <a:rPr lang="en-US" dirty="0" smtClean="0"/>
              <a:t>ESIP teams also are contributing to the development of standards and best practices within the Earth science community. For example, we have started developing example data citation guidelines for reviewers, editors, and authors to help journals and scientific organizations that are considering updating their guidelines to include data related topics.</a:t>
            </a:r>
          </a:p>
          <a:p>
            <a:endParaRPr lang="en-US" dirty="0" smtClean="0"/>
          </a:p>
          <a:p>
            <a:r>
              <a:rPr lang="en-US" dirty="0" smtClean="0"/>
              <a:t>To characterize the state of preservation of Earth Science data, we are beginning to test the Data Stewardship Maturity Matrix, originally developed by </a:t>
            </a:r>
            <a:r>
              <a:rPr lang="en-US" dirty="0" err="1" smtClean="0"/>
              <a:t>Ge</a:t>
            </a:r>
            <a:r>
              <a:rPr lang="en-US" dirty="0" smtClean="0"/>
              <a:t> </a:t>
            </a:r>
            <a:r>
              <a:rPr lang="en-US" dirty="0" err="1" smtClean="0"/>
              <a:t>Peng</a:t>
            </a:r>
            <a:r>
              <a:rPr lang="en-US" dirty="0" smtClean="0"/>
              <a:t>, of NOAA [46], on data that are external to the NOAA environment. The hope is that the Matrix can be generalized enough to work for Earth Science data more broadly, so that the Matrix can be applied in a uniform fashion by data centers and other data-holding organizations to express the state of any particular data set within their care. In assessing such tools, resources that offer similar utility also will need to be considered.</a:t>
            </a:r>
          </a:p>
          <a:p>
            <a:endParaRPr lang="en-US" dirty="0" smtClean="0"/>
          </a:p>
          <a:p>
            <a:r>
              <a:rPr lang="en-US" dirty="0" smtClean="0"/>
              <a:t>ESIP community discussions are open to individuals and organizational representatives. Individuals may join discussions by perusing the ESIP wiki and attending any of the listed teleconferences or by adding their names to the posted mailing lists. Organizations are encouraged to join the ESIP Federation by completing a membership application. Organizational membership is free, subject to review of application and approval by the Federation Assembly.</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12</a:t>
            </a:fld>
            <a:endParaRPr lang="en-US"/>
          </a:p>
        </p:txBody>
      </p:sp>
    </p:spTree>
    <p:extLst>
      <p:ext uri="{BB962C8B-B14F-4D97-AF65-F5344CB8AC3E}">
        <p14:creationId xmlns:p14="http://schemas.microsoft.com/office/powerpoint/2010/main" val="3880795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1143348" y="332992"/>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dirty="0" smtClean="0"/>
              <a:t>Click to edit Master title style</a:t>
            </a:r>
          </a:p>
        </p:txBody>
      </p:sp>
      <p:sp>
        <p:nvSpPr>
          <p:cNvPr id="326664" name="Rectangle 8"/>
          <p:cNvSpPr>
            <a:spLocks noGrp="1" noChangeArrowheads="1"/>
          </p:cNvSpPr>
          <p:nvPr>
            <p:ph type="ftr" sz="quarter" idx="3"/>
          </p:nvPr>
        </p:nvSpPr>
        <p:spPr bwMode="auto">
          <a:xfrm>
            <a:off x="298238" y="6438986"/>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pic>
        <p:nvPicPr>
          <p:cNvPr id="10" name="Picture 9"/>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245304" y="6102629"/>
            <a:ext cx="1885323" cy="73832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lideshare.net/gepeng86/scientific-data-stewardship-maturity-matrix" TargetMode="External"/><Relationship Id="rId4" Type="http://schemas.openxmlformats.org/officeDocument/2006/relationships/hyperlink" Target="https://www.jstage.jst.go.jp/article/dsj/13/0/13_14-049/_article" TargetMode="External"/><Relationship Id="rId1" Type="http://schemas.openxmlformats.org/officeDocument/2006/relationships/slideLayout" Target="../slideLayouts/slideLayout2.xml"/><Relationship Id="rId2" Type="http://schemas.openxmlformats.org/officeDocument/2006/relationships/hyperlink" Target="http://tinyurl.com/DSMMtemplat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package" Target="../embeddings/Microsoft_Word_Document1.docx"/><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65193" y="1797357"/>
            <a:ext cx="8640762" cy="308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WGISS-</a:t>
            </a:r>
            <a:r>
              <a:rPr lang="en-GB" altLang="en-US" b="1" dirty="0" smtClean="0"/>
              <a:t>44 </a:t>
            </a:r>
            <a:r>
              <a:rPr lang="en-GB" altLang="en-US" b="1" dirty="0"/>
              <a:t>Meeting</a:t>
            </a:r>
          </a:p>
          <a:p>
            <a:pPr eaLnBrk="1" hangingPunct="1">
              <a:lnSpc>
                <a:spcPct val="80000"/>
              </a:lnSpc>
            </a:pPr>
            <a:endParaRPr lang="en-US" b="1" dirty="0" smtClean="0">
              <a:latin typeface="Verdana" charset="0"/>
              <a:ea typeface="MS PGothic" charset="0"/>
            </a:endParaRPr>
          </a:p>
          <a:p>
            <a:pPr eaLnBrk="1" hangingPunct="1">
              <a:lnSpc>
                <a:spcPct val="80000"/>
              </a:lnSpc>
            </a:pPr>
            <a:endParaRPr lang="en-US" b="1" dirty="0">
              <a:latin typeface="Verdana" charset="0"/>
              <a:ea typeface="MS PGothic" charset="0"/>
            </a:endParaRPr>
          </a:p>
          <a:p>
            <a:pPr eaLnBrk="1" hangingPunct="1">
              <a:lnSpc>
                <a:spcPct val="80000"/>
              </a:lnSpc>
            </a:pPr>
            <a:r>
              <a:rPr lang="en-US" b="1" dirty="0" smtClean="0">
                <a:latin typeface="Verdana" charset="0"/>
                <a:ea typeface="MS PGothic" charset="0"/>
              </a:rPr>
              <a:t>WGISS Data Stewardship Maturity Matrix</a:t>
            </a:r>
            <a:endParaRPr lang="en-US" b="1" dirty="0" smtClean="0">
              <a:latin typeface="Verdana" charset="0"/>
              <a:ea typeface="MS PGothic" charset="0"/>
            </a:endParaRPr>
          </a:p>
          <a:p>
            <a:pPr algn="l" eaLnBrk="1" hangingPunct="1">
              <a:lnSpc>
                <a:spcPct val="80000"/>
              </a:lnSpc>
            </a:pPr>
            <a:endParaRPr lang="en-GB" altLang="en-US" sz="2400" dirty="0" smtClean="0"/>
          </a:p>
          <a:p>
            <a:pPr algn="l" eaLnBrk="1" hangingPunct="1">
              <a:lnSpc>
                <a:spcPct val="80000"/>
              </a:lnSpc>
            </a:pPr>
            <a:endParaRPr lang="en-GB" altLang="en-US" sz="2400" dirty="0"/>
          </a:p>
          <a:p>
            <a:pPr algn="l" eaLnBrk="1" hangingPunct="1">
              <a:lnSpc>
                <a:spcPct val="80000"/>
              </a:lnSpc>
            </a:pPr>
            <a:endParaRPr lang="en-GB" altLang="en-US" sz="2400" dirty="0" smtClean="0"/>
          </a:p>
          <a:p>
            <a:pPr algn="l" eaLnBrk="1" hangingPunct="1">
              <a:lnSpc>
                <a:spcPct val="80000"/>
              </a:lnSpc>
            </a:pPr>
            <a:r>
              <a:rPr lang="en-GB" altLang="en-US" sz="2400" dirty="0"/>
              <a:t> </a:t>
            </a:r>
            <a:r>
              <a:rPr lang="en-GB" altLang="en-US" sz="2400" dirty="0" smtClean="0"/>
              <a:t>        RADI</a:t>
            </a:r>
            <a:r>
              <a:rPr lang="en-GB" sz="2400" dirty="0"/>
              <a:t>, Beijing, </a:t>
            </a:r>
            <a:r>
              <a:rPr lang="en-GB" sz="2400" dirty="0" smtClean="0"/>
              <a:t>China 25</a:t>
            </a:r>
            <a:r>
              <a:rPr lang="en-GB" sz="2400" dirty="0"/>
              <a:t>–28 September</a:t>
            </a:r>
            <a:r>
              <a:rPr lang="en-GB" sz="2400" dirty="0">
                <a:latin typeface="Arial" charset="0"/>
              </a:rPr>
              <a:t>, 2017</a:t>
            </a:r>
          </a:p>
          <a:p>
            <a:pPr algn="l" eaLnBrk="1" hangingPunct="1">
              <a:lnSpc>
                <a:spcPct val="80000"/>
              </a:lnSpc>
            </a:pPr>
            <a:r>
              <a:rPr lang="en-GB" dirty="0" smtClean="0"/>
              <a:t> </a:t>
            </a:r>
            <a:endParaRPr lang="en-GB" dirty="0"/>
          </a:p>
        </p:txBody>
      </p:sp>
    </p:spTree>
    <p:extLst>
      <p:ext uri="{BB962C8B-B14F-4D97-AF65-F5344CB8AC3E}">
        <p14:creationId xmlns:p14="http://schemas.microsoft.com/office/powerpoint/2010/main" val="10787939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Back-up</a:t>
            </a:r>
          </a:p>
          <a:p>
            <a:pPr marL="0" lvl="1" indent="0" algn="ctr">
              <a:buNone/>
            </a:pPr>
            <a:endParaRPr lang="en-US"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32521384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sz="1800" u="sng" kern="1200" dirty="0">
                <a:solidFill>
                  <a:schemeClr val="tx1"/>
                </a:solidFill>
                <a:latin typeface="Calibri"/>
                <a:cs typeface="Calibri"/>
                <a:hlinkClick r:id="rId2"/>
              </a:rPr>
              <a:t>http://tinyurl.com/DSMMtemplate</a:t>
            </a:r>
            <a:r>
              <a:rPr lang="en-US" sz="1800" dirty="0">
                <a:latin typeface="Calibri"/>
                <a:cs typeface="Calibri"/>
              </a:rPr>
              <a:t> </a:t>
            </a:r>
            <a:endParaRPr lang="en-US" sz="1800" dirty="0" smtClean="0">
              <a:latin typeface="Calibri"/>
              <a:cs typeface="Calibri"/>
            </a:endParaRPr>
          </a:p>
          <a:p>
            <a:r>
              <a:rPr lang="en-US" sz="1800" dirty="0">
                <a:latin typeface="Calibri"/>
                <a:cs typeface="Calibri"/>
                <a:hlinkClick r:id="rId3"/>
              </a:rPr>
              <a:t>http://www.slideshare.net/gepeng86/scientific-data-stewardship-maturity-</a:t>
            </a:r>
            <a:r>
              <a:rPr lang="en-US" sz="1800" dirty="0" smtClean="0">
                <a:latin typeface="Calibri"/>
                <a:cs typeface="Calibri"/>
                <a:hlinkClick r:id="rId3"/>
              </a:rPr>
              <a:t>matrix</a:t>
            </a:r>
            <a:endParaRPr lang="en-US" sz="1800" dirty="0" smtClean="0">
              <a:latin typeface="Calibri"/>
              <a:cs typeface="Calibri"/>
            </a:endParaRPr>
          </a:p>
          <a:p>
            <a:r>
              <a:rPr lang="en-US" sz="1800" dirty="0">
                <a:latin typeface="Calibri"/>
                <a:cs typeface="Calibri"/>
                <a:hlinkClick r:id="rId4"/>
              </a:rPr>
              <a:t>https://www.jstage.jst.go.jp/article/dsj/13/0/13_14-049/</a:t>
            </a:r>
            <a:r>
              <a:rPr lang="en-US" sz="1800" dirty="0" smtClean="0">
                <a:latin typeface="Calibri"/>
                <a:cs typeface="Calibri"/>
                <a:hlinkClick r:id="rId4"/>
              </a:rPr>
              <a:t>_article</a:t>
            </a:r>
            <a:endParaRPr lang="en-US" sz="1800" dirty="0" smtClean="0">
              <a:latin typeface="Calibri"/>
              <a:cs typeface="Calibri"/>
            </a:endParaRPr>
          </a:p>
          <a:p>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36713856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806786" y="1260266"/>
            <a:ext cx="3337214" cy="798817"/>
          </a:xfrm>
          <a:prstGeom prst="rect">
            <a:avLst/>
          </a:prstGeom>
        </p:spPr>
      </p:pic>
      <p:sp>
        <p:nvSpPr>
          <p:cNvPr id="2" name="Title 1"/>
          <p:cNvSpPr>
            <a:spLocks noGrp="1"/>
          </p:cNvSpPr>
          <p:nvPr>
            <p:ph type="title"/>
          </p:nvPr>
        </p:nvSpPr>
        <p:spPr>
          <a:xfrm>
            <a:off x="303020" y="323862"/>
            <a:ext cx="7023225" cy="430887"/>
          </a:xfrm>
        </p:spPr>
        <p:txBody>
          <a:bodyPr/>
          <a:lstStyle/>
          <a:p>
            <a:r>
              <a:rPr lang="en-US" dirty="0" smtClean="0"/>
              <a:t>Interested Organizations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1" name="TextBox 10"/>
          <p:cNvSpPr txBox="1"/>
          <p:nvPr/>
        </p:nvSpPr>
        <p:spPr>
          <a:xfrm>
            <a:off x="115430" y="2136059"/>
            <a:ext cx="2924541" cy="738664"/>
          </a:xfrm>
          <a:prstGeom prst="rect">
            <a:avLst/>
          </a:prstGeom>
          <a:noFill/>
        </p:spPr>
        <p:txBody>
          <a:bodyPr wrap="square" rtlCol="0">
            <a:spAutoFit/>
          </a:bodyPr>
          <a:lstStyle/>
          <a:p>
            <a:pPr algn="ctr"/>
            <a:r>
              <a:rPr lang="en-US" sz="1400" dirty="0" smtClean="0"/>
              <a:t>Standards for Establishing Trusted Repositories for USGS Digital Assets</a:t>
            </a:r>
            <a:endParaRPr lang="en-US" sz="1400" dirty="0"/>
          </a:p>
        </p:txBody>
      </p:sp>
      <p:sp>
        <p:nvSpPr>
          <p:cNvPr id="13" name="TextBox 12"/>
          <p:cNvSpPr txBox="1"/>
          <p:nvPr/>
        </p:nvSpPr>
        <p:spPr>
          <a:xfrm>
            <a:off x="3080617" y="4060437"/>
            <a:ext cx="748187" cy="307777"/>
          </a:xfrm>
          <a:prstGeom prst="rect">
            <a:avLst/>
          </a:prstGeom>
          <a:noFill/>
        </p:spPr>
        <p:txBody>
          <a:bodyPr wrap="square" rtlCol="0">
            <a:spAutoFit/>
          </a:bodyPr>
          <a:lstStyle/>
          <a:p>
            <a:r>
              <a:rPr lang="en-US" sz="1400" dirty="0" smtClean="0"/>
              <a:t>CDR</a:t>
            </a:r>
            <a:endParaRPr lang="en-US" sz="1400" dirty="0"/>
          </a:p>
        </p:txBody>
      </p:sp>
      <p:sp>
        <p:nvSpPr>
          <p:cNvPr id="16" name="TextBox 15"/>
          <p:cNvSpPr txBox="1"/>
          <p:nvPr/>
        </p:nvSpPr>
        <p:spPr>
          <a:xfrm>
            <a:off x="7099612" y="1974416"/>
            <a:ext cx="688209" cy="307777"/>
          </a:xfrm>
          <a:prstGeom prst="rect">
            <a:avLst/>
          </a:prstGeom>
          <a:noFill/>
        </p:spPr>
        <p:txBody>
          <a:bodyPr wrap="none" rtlCol="0">
            <a:spAutoFit/>
          </a:bodyPr>
          <a:lstStyle/>
          <a:p>
            <a:r>
              <a:rPr lang="en-US" sz="1400" dirty="0" smtClean="0"/>
              <a:t>CMMI</a:t>
            </a:r>
            <a:endParaRPr lang="en-US" sz="1400" dirty="0"/>
          </a:p>
        </p:txBody>
      </p:sp>
      <p:pic>
        <p:nvPicPr>
          <p:cNvPr id="3" name="Picture 2"/>
          <p:cNvPicPr>
            <a:picLocks noChangeAspect="1"/>
          </p:cNvPicPr>
          <p:nvPr/>
        </p:nvPicPr>
        <p:blipFill>
          <a:blip r:embed="rId4"/>
          <a:stretch>
            <a:fillRect/>
          </a:stretch>
        </p:blipFill>
        <p:spPr>
          <a:xfrm>
            <a:off x="6522105" y="4887919"/>
            <a:ext cx="2296596" cy="1185076"/>
          </a:xfrm>
          <a:prstGeom prst="rect">
            <a:avLst/>
          </a:prstGeom>
        </p:spPr>
      </p:pic>
      <p:sp>
        <p:nvSpPr>
          <p:cNvPr id="7" name="TextBox 6"/>
          <p:cNvSpPr txBox="1"/>
          <p:nvPr/>
        </p:nvSpPr>
        <p:spPr>
          <a:xfrm>
            <a:off x="6705671" y="6065564"/>
            <a:ext cx="1995809" cy="307777"/>
          </a:xfrm>
          <a:prstGeom prst="rect">
            <a:avLst/>
          </a:prstGeom>
          <a:noFill/>
        </p:spPr>
        <p:txBody>
          <a:bodyPr wrap="none" rtlCol="0">
            <a:spAutoFit/>
          </a:bodyPr>
          <a:lstStyle/>
          <a:p>
            <a:r>
              <a:rPr lang="en-US" sz="1400" dirty="0" smtClean="0"/>
              <a:t>Other Organizations</a:t>
            </a:r>
            <a:endParaRPr lang="en-US" sz="1400" dirty="0"/>
          </a:p>
        </p:txBody>
      </p:sp>
      <p:sp>
        <p:nvSpPr>
          <p:cNvPr id="19" name="TextBox 18"/>
          <p:cNvSpPr txBox="1"/>
          <p:nvPr/>
        </p:nvSpPr>
        <p:spPr>
          <a:xfrm>
            <a:off x="192405" y="5657694"/>
            <a:ext cx="1943279" cy="523220"/>
          </a:xfrm>
          <a:prstGeom prst="rect">
            <a:avLst/>
          </a:prstGeom>
          <a:noFill/>
        </p:spPr>
        <p:txBody>
          <a:bodyPr wrap="square" rtlCol="0">
            <a:spAutoFit/>
          </a:bodyPr>
          <a:lstStyle/>
          <a:p>
            <a:pPr algn="ctr"/>
            <a:r>
              <a:rPr lang="en-US" sz="1400" dirty="0" smtClean="0"/>
              <a:t>Data Management Maturity</a:t>
            </a:r>
            <a:endParaRPr lang="en-US" sz="1400" dirty="0"/>
          </a:p>
        </p:txBody>
      </p:sp>
      <p:sp>
        <p:nvSpPr>
          <p:cNvPr id="21" name="TextBox 20"/>
          <p:cNvSpPr txBox="1"/>
          <p:nvPr/>
        </p:nvSpPr>
        <p:spPr>
          <a:xfrm>
            <a:off x="4656432" y="4092408"/>
            <a:ext cx="2344512" cy="523220"/>
          </a:xfrm>
          <a:prstGeom prst="rect">
            <a:avLst/>
          </a:prstGeom>
          <a:noFill/>
        </p:spPr>
        <p:txBody>
          <a:bodyPr wrap="square" rtlCol="0">
            <a:spAutoFit/>
          </a:bodyPr>
          <a:lstStyle/>
          <a:p>
            <a:pPr algn="ctr"/>
            <a:r>
              <a:rPr lang="en-US" sz="1400" dirty="0"/>
              <a:t>Data Stewardship in the Earth Sciences</a:t>
            </a:r>
          </a:p>
        </p:txBody>
      </p:sp>
      <p:pic>
        <p:nvPicPr>
          <p:cNvPr id="22" name="Picture 21"/>
          <p:cNvPicPr>
            <a:picLocks noChangeAspect="1"/>
          </p:cNvPicPr>
          <p:nvPr/>
        </p:nvPicPr>
        <p:blipFill>
          <a:blip r:embed="rId5"/>
          <a:stretch>
            <a:fillRect/>
          </a:stretch>
        </p:blipFill>
        <p:spPr>
          <a:xfrm>
            <a:off x="500250" y="1182129"/>
            <a:ext cx="2298700" cy="901700"/>
          </a:xfrm>
          <a:prstGeom prst="rect">
            <a:avLst/>
          </a:prstGeom>
        </p:spPr>
      </p:pic>
      <p:pic>
        <p:nvPicPr>
          <p:cNvPr id="23" name="Picture 22"/>
          <p:cNvPicPr>
            <a:picLocks noChangeAspect="1"/>
          </p:cNvPicPr>
          <p:nvPr/>
        </p:nvPicPr>
        <p:blipFill>
          <a:blip r:embed="rId6"/>
          <a:stretch>
            <a:fillRect/>
          </a:stretch>
        </p:blipFill>
        <p:spPr>
          <a:xfrm>
            <a:off x="3796914" y="1203311"/>
            <a:ext cx="1473200" cy="1282700"/>
          </a:xfrm>
          <a:prstGeom prst="rect">
            <a:avLst/>
          </a:prstGeom>
        </p:spPr>
      </p:pic>
      <p:sp>
        <p:nvSpPr>
          <p:cNvPr id="24" name="TextBox 23"/>
          <p:cNvSpPr txBox="1"/>
          <p:nvPr/>
        </p:nvSpPr>
        <p:spPr>
          <a:xfrm>
            <a:off x="3617189" y="2347740"/>
            <a:ext cx="2003273" cy="338554"/>
          </a:xfrm>
          <a:prstGeom prst="rect">
            <a:avLst/>
          </a:prstGeom>
          <a:noFill/>
        </p:spPr>
        <p:txBody>
          <a:bodyPr wrap="none" rtlCol="0">
            <a:spAutoFit/>
          </a:bodyPr>
          <a:lstStyle/>
          <a:p>
            <a:r>
              <a:rPr lang="en-US" sz="1600" dirty="0" smtClean="0"/>
              <a:t>A Provenance MM</a:t>
            </a:r>
            <a:endParaRPr lang="en-US" sz="1600" dirty="0"/>
          </a:p>
        </p:txBody>
      </p:sp>
      <p:pic>
        <p:nvPicPr>
          <p:cNvPr id="28" name="Picture 27"/>
          <p:cNvPicPr>
            <a:picLocks noChangeAspect="1"/>
          </p:cNvPicPr>
          <p:nvPr/>
        </p:nvPicPr>
        <p:blipFill>
          <a:blip r:embed="rId7"/>
          <a:stretch>
            <a:fillRect/>
          </a:stretch>
        </p:blipFill>
        <p:spPr>
          <a:xfrm>
            <a:off x="340501" y="4783452"/>
            <a:ext cx="1737462" cy="880418"/>
          </a:xfrm>
          <a:prstGeom prst="rect">
            <a:avLst/>
          </a:prstGeom>
        </p:spPr>
      </p:pic>
      <p:pic>
        <p:nvPicPr>
          <p:cNvPr id="29" name="Picture 28"/>
          <p:cNvPicPr>
            <a:picLocks noChangeAspect="1"/>
          </p:cNvPicPr>
          <p:nvPr/>
        </p:nvPicPr>
        <p:blipFill>
          <a:blip r:embed="rId8"/>
          <a:stretch>
            <a:fillRect/>
          </a:stretch>
        </p:blipFill>
        <p:spPr>
          <a:xfrm>
            <a:off x="1928661" y="3262007"/>
            <a:ext cx="1079500" cy="1206500"/>
          </a:xfrm>
          <a:prstGeom prst="rect">
            <a:avLst/>
          </a:prstGeom>
        </p:spPr>
      </p:pic>
      <p:pic>
        <p:nvPicPr>
          <p:cNvPr id="30" name="Picture 29"/>
          <p:cNvPicPr>
            <a:picLocks noChangeAspect="1"/>
          </p:cNvPicPr>
          <p:nvPr/>
        </p:nvPicPr>
        <p:blipFill>
          <a:blip r:embed="rId9"/>
          <a:stretch>
            <a:fillRect/>
          </a:stretch>
        </p:blipFill>
        <p:spPr>
          <a:xfrm>
            <a:off x="3044224" y="3266614"/>
            <a:ext cx="947850" cy="793824"/>
          </a:xfrm>
          <a:prstGeom prst="rect">
            <a:avLst/>
          </a:prstGeom>
        </p:spPr>
      </p:pic>
      <p:pic>
        <p:nvPicPr>
          <p:cNvPr id="32" name="Picture 31"/>
          <p:cNvPicPr>
            <a:picLocks noChangeAspect="1"/>
          </p:cNvPicPr>
          <p:nvPr/>
        </p:nvPicPr>
        <p:blipFill>
          <a:blip r:embed="rId10"/>
          <a:stretch>
            <a:fillRect/>
          </a:stretch>
        </p:blipFill>
        <p:spPr>
          <a:xfrm>
            <a:off x="4494455" y="3077286"/>
            <a:ext cx="2682212" cy="1052745"/>
          </a:xfrm>
          <a:prstGeom prst="rect">
            <a:avLst/>
          </a:prstGeom>
        </p:spPr>
      </p:pic>
      <p:sp>
        <p:nvSpPr>
          <p:cNvPr id="26" name="TextBox 25"/>
          <p:cNvSpPr txBox="1"/>
          <p:nvPr/>
        </p:nvSpPr>
        <p:spPr>
          <a:xfrm>
            <a:off x="4084409" y="5520898"/>
            <a:ext cx="1158089" cy="307777"/>
          </a:xfrm>
          <a:prstGeom prst="rect">
            <a:avLst/>
          </a:prstGeom>
          <a:noFill/>
        </p:spPr>
        <p:txBody>
          <a:bodyPr wrap="none" rtlCol="0">
            <a:spAutoFit/>
          </a:bodyPr>
          <a:lstStyle/>
          <a:p>
            <a:r>
              <a:rPr lang="pt-BR" sz="1400" dirty="0" smtClean="0"/>
              <a:t>ISO </a:t>
            </a:r>
            <a:r>
              <a:rPr lang="pt-BR" sz="1400" dirty="0"/>
              <a:t>16363</a:t>
            </a:r>
            <a:endParaRPr lang="en-US" sz="1400" dirty="0"/>
          </a:p>
        </p:txBody>
      </p:sp>
      <p:pic>
        <p:nvPicPr>
          <p:cNvPr id="31" name="Picture 30"/>
          <p:cNvPicPr>
            <a:picLocks noChangeAspect="1"/>
          </p:cNvPicPr>
          <p:nvPr/>
        </p:nvPicPr>
        <p:blipFill>
          <a:blip r:embed="rId11"/>
          <a:stretch>
            <a:fillRect/>
          </a:stretch>
        </p:blipFill>
        <p:spPr>
          <a:xfrm>
            <a:off x="3628324" y="4882323"/>
            <a:ext cx="2129365" cy="626284"/>
          </a:xfrm>
          <a:prstGeom prst="rect">
            <a:avLst/>
          </a:prstGeom>
        </p:spPr>
      </p:pic>
    </p:spTree>
    <p:extLst>
      <p:ext uri="{BB962C8B-B14F-4D97-AF65-F5344CB8AC3E}">
        <p14:creationId xmlns:p14="http://schemas.microsoft.com/office/powerpoint/2010/main" val="14148889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22" y="1450409"/>
            <a:ext cx="8288078" cy="4318000"/>
          </a:xfrm>
        </p:spPr>
        <p:txBody>
          <a:bodyPr/>
          <a:lstStyle/>
          <a:p>
            <a:pPr>
              <a:buFont typeface="Arial"/>
              <a:buChar char="•"/>
            </a:pPr>
            <a:r>
              <a:rPr lang="en-US" sz="2000" dirty="0" smtClean="0">
                <a:solidFill>
                  <a:schemeClr val="tx1"/>
                </a:solidFill>
              </a:rPr>
              <a:t>WGISS EO Data Stewardship Maturity </a:t>
            </a:r>
            <a:r>
              <a:rPr lang="en-US" sz="2000" dirty="0" smtClean="0">
                <a:solidFill>
                  <a:schemeClr val="tx1"/>
                </a:solidFill>
              </a:rPr>
              <a:t>Matrix</a:t>
            </a:r>
            <a:endParaRPr lang="en-US" sz="2000" dirty="0">
              <a:solidFill>
                <a:schemeClr val="tx1"/>
              </a:solidFill>
            </a:endParaRPr>
          </a:p>
          <a:p>
            <a:pPr>
              <a:buFont typeface="Arial"/>
              <a:buChar char="•"/>
            </a:pPr>
            <a:endParaRPr lang="en-US" sz="2000" dirty="0" smtClean="0">
              <a:solidFill>
                <a:schemeClr val="tx1"/>
              </a:solidFill>
            </a:endParaRPr>
          </a:p>
          <a:p>
            <a:pPr>
              <a:buFont typeface="Arial"/>
              <a:buChar char="•"/>
            </a:pPr>
            <a:r>
              <a:rPr lang="en-US" sz="2000" dirty="0" smtClean="0">
                <a:solidFill>
                  <a:schemeClr val="tx1"/>
                </a:solidFill>
              </a:rPr>
              <a:t>Comments from WGISS</a:t>
            </a:r>
          </a:p>
          <a:p>
            <a:pPr>
              <a:buFont typeface="Arial"/>
              <a:buChar char="•"/>
            </a:pPr>
            <a:endParaRPr lang="en-US" sz="2000" dirty="0" smtClean="0">
              <a:solidFill>
                <a:schemeClr val="tx1"/>
              </a:solidFill>
            </a:endParaRPr>
          </a:p>
          <a:p>
            <a:pPr>
              <a:buFont typeface="Arial"/>
              <a:buChar char="•"/>
            </a:pPr>
            <a:r>
              <a:rPr lang="en-US" sz="2000" dirty="0" smtClean="0">
                <a:solidFill>
                  <a:schemeClr val="tx1"/>
                </a:solidFill>
              </a:rPr>
              <a:t>Discussion &amp; Next steps</a:t>
            </a:r>
            <a:endParaRPr lang="en-US" sz="2000" dirty="0">
              <a:solidFill>
                <a:schemeClr val="tx1"/>
              </a:solidFill>
            </a:endParaRPr>
          </a:p>
          <a:p>
            <a:endParaRPr lang="en-US" sz="2000" dirty="0" smtClean="0">
              <a:solidFill>
                <a:schemeClr val="tx1"/>
              </a:solidFill>
            </a:endParaRP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Title 1"/>
          <p:cNvSpPr>
            <a:spLocks noGrp="1"/>
          </p:cNvSpPr>
          <p:nvPr>
            <p:ph type="title"/>
          </p:nvPr>
        </p:nvSpPr>
        <p:spPr>
          <a:xfrm>
            <a:off x="163643" y="309496"/>
            <a:ext cx="8812916" cy="430887"/>
          </a:xfrm>
          <a:noFill/>
          <a:ln>
            <a:noFill/>
          </a:ln>
        </p:spPr>
        <p:txBody>
          <a:bodyPr vert="horz" wrap="square" lIns="91440" tIns="45720" rIns="91440" bIns="45720" numCol="1" anchor="ctr" anchorCtr="0" compatLnSpc="1">
            <a:prstTxWarp prst="textNoShape">
              <a:avLst/>
            </a:prstTxWarp>
            <a:noAutofit/>
          </a:bodyPr>
          <a:lstStyle/>
          <a:p>
            <a:r>
              <a:rPr lang="en-US" sz="2400" kern="1200" dirty="0" smtClean="0"/>
              <a:t>Outline</a:t>
            </a:r>
            <a:endParaRPr lang="en-US" sz="2400" kern="1200" dirty="0"/>
          </a:p>
        </p:txBody>
      </p:sp>
      <p:pic>
        <p:nvPicPr>
          <p:cNvPr id="2" name="Picture 1"/>
          <p:cNvPicPr>
            <a:picLocks noChangeAspect="1"/>
          </p:cNvPicPr>
          <p:nvPr/>
        </p:nvPicPr>
        <p:blipFill>
          <a:blip r:embed="rId2"/>
          <a:stretch>
            <a:fillRect/>
          </a:stretch>
        </p:blipFill>
        <p:spPr>
          <a:xfrm>
            <a:off x="5019837" y="3155670"/>
            <a:ext cx="3057363" cy="2170086"/>
          </a:xfrm>
          <a:prstGeom prst="rect">
            <a:avLst/>
          </a:prstGeom>
        </p:spPr>
      </p:pic>
    </p:spTree>
    <p:extLst>
      <p:ext uri="{BB962C8B-B14F-4D97-AF65-F5344CB8AC3E}">
        <p14:creationId xmlns:p14="http://schemas.microsoft.com/office/powerpoint/2010/main" val="14317883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48" y="320292"/>
            <a:ext cx="6105525" cy="427038"/>
          </a:xfrm>
        </p:spPr>
        <p:txBody>
          <a:bodyPr/>
          <a:lstStyle/>
          <a:p>
            <a:r>
              <a:rPr lang="en-US" dirty="0" smtClean="0"/>
              <a:t>AVHRR Curation Project: Pilot</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0" y="1104900"/>
            <a:ext cx="9144000" cy="4629150"/>
          </a:xfrm>
          <a:prstGeom prst="rect">
            <a:avLst/>
          </a:prstGeom>
        </p:spPr>
      </p:pic>
    </p:spTree>
    <p:extLst>
      <p:ext uri="{BB962C8B-B14F-4D97-AF65-F5344CB8AC3E}">
        <p14:creationId xmlns:p14="http://schemas.microsoft.com/office/powerpoint/2010/main" val="34920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2" name="Rectangle 1"/>
          <p:cNvSpPr/>
          <p:nvPr/>
        </p:nvSpPr>
        <p:spPr>
          <a:xfrm>
            <a:off x="0" y="286435"/>
            <a:ext cx="9029700" cy="830997"/>
          </a:xfrm>
          <a:prstGeom prst="rect">
            <a:avLst/>
          </a:prstGeom>
        </p:spPr>
        <p:txBody>
          <a:bodyPr wrap="square">
            <a:spAutoFit/>
          </a:bodyPr>
          <a:lstStyle/>
          <a:p>
            <a:r>
              <a:rPr lang="en-US" sz="2400" b="1" dirty="0">
                <a:solidFill>
                  <a:srgbClr val="FFFFFF"/>
                </a:solidFill>
                <a:latin typeface="Verdana"/>
                <a:ea typeface="+mj-ea"/>
                <a:cs typeface="+mj-cs"/>
              </a:rPr>
              <a:t>WGISS EO Data Stewardship Maturity </a:t>
            </a:r>
            <a:r>
              <a:rPr lang="en-US" sz="2400" b="1" dirty="0" smtClean="0">
                <a:solidFill>
                  <a:srgbClr val="FFFFFF"/>
                </a:solidFill>
                <a:latin typeface="Verdana"/>
                <a:ea typeface="+mj-ea"/>
                <a:cs typeface="+mj-cs"/>
              </a:rPr>
              <a:t>Matrix-</a:t>
            </a:r>
          </a:p>
          <a:p>
            <a:r>
              <a:rPr lang="en-US" sz="2400" b="1" dirty="0" smtClean="0">
                <a:solidFill>
                  <a:srgbClr val="FFFFFF"/>
                </a:solidFill>
                <a:latin typeface="Verdana"/>
                <a:ea typeface="+mj-ea"/>
                <a:cs typeface="+mj-cs"/>
              </a:rPr>
              <a:t>White Paper </a:t>
            </a:r>
            <a:endParaRPr lang="en-US" dirty="0"/>
          </a:p>
        </p:txBody>
      </p:sp>
      <p:pic>
        <p:nvPicPr>
          <p:cNvPr id="3" name="Picture 2"/>
          <p:cNvPicPr>
            <a:picLocks noChangeAspect="1"/>
          </p:cNvPicPr>
          <p:nvPr/>
        </p:nvPicPr>
        <p:blipFill>
          <a:blip r:embed="rId3"/>
          <a:stretch>
            <a:fillRect/>
          </a:stretch>
        </p:blipFill>
        <p:spPr>
          <a:xfrm>
            <a:off x="2146300" y="1295400"/>
            <a:ext cx="6007100" cy="5562600"/>
          </a:xfrm>
          <a:prstGeom prst="rect">
            <a:avLst/>
          </a:prstGeom>
          <a:ln>
            <a:solidFill>
              <a:schemeClr val="tx1">
                <a:lumMod val="65000"/>
                <a:lumOff val="35000"/>
              </a:schemeClr>
            </a:solidFill>
          </a:ln>
        </p:spPr>
      </p:pic>
      <p:graphicFrame>
        <p:nvGraphicFramePr>
          <p:cNvPr id="6" name="Object 5"/>
          <p:cNvGraphicFramePr>
            <a:graphicFrameLocks noChangeAspect="1"/>
          </p:cNvGraphicFramePr>
          <p:nvPr>
            <p:extLst>
              <p:ext uri="{D42A27DB-BD31-4B8C-83A1-F6EECF244321}">
                <p14:modId xmlns:p14="http://schemas.microsoft.com/office/powerpoint/2010/main" val="674302791"/>
              </p:ext>
            </p:extLst>
          </p:nvPr>
        </p:nvGraphicFramePr>
        <p:xfrm>
          <a:off x="368299" y="3098800"/>
          <a:ext cx="1447223" cy="1384300"/>
        </p:xfrm>
        <a:graphic>
          <a:graphicData uri="http://schemas.openxmlformats.org/presentationml/2006/ole">
            <mc:AlternateContent xmlns:mc="http://schemas.openxmlformats.org/markup-compatibility/2006">
              <mc:Choice xmlns:v="urn:schemas-microsoft-com:vml" Requires="v">
                <p:oleObj spid="_x0000_s1027" name="Document" showAsIcon="1" r:id="rId4" imgW="584200" imgH="558800" progId="Word.Document.12">
                  <p:embed/>
                </p:oleObj>
              </mc:Choice>
              <mc:Fallback>
                <p:oleObj name="Document" showAsIcon="1" r:id="rId4" imgW="584200" imgH="558800" progId="Word.Document.12">
                  <p:embed/>
                  <p:pic>
                    <p:nvPicPr>
                      <p:cNvPr id="0" name=""/>
                      <p:cNvPicPr/>
                      <p:nvPr/>
                    </p:nvPicPr>
                    <p:blipFill>
                      <a:blip r:embed="rId5"/>
                      <a:stretch>
                        <a:fillRect/>
                      </a:stretch>
                    </p:blipFill>
                    <p:spPr>
                      <a:xfrm>
                        <a:off x="368299" y="3098800"/>
                        <a:ext cx="1447223" cy="1384300"/>
                      </a:xfrm>
                      <a:prstGeom prst="rect">
                        <a:avLst/>
                      </a:prstGeom>
                    </p:spPr>
                  </p:pic>
                </p:oleObj>
              </mc:Fallback>
            </mc:AlternateContent>
          </a:graphicData>
        </a:graphic>
      </p:graphicFrame>
    </p:spTree>
    <p:extLst>
      <p:ext uri="{BB962C8B-B14F-4D97-AF65-F5344CB8AC3E}">
        <p14:creationId xmlns:p14="http://schemas.microsoft.com/office/powerpoint/2010/main" val="33852454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514"/>
            <a:ext cx="7962552" cy="1107996"/>
          </a:xfrm>
        </p:spPr>
        <p:txBody>
          <a:bodyPr/>
          <a:lstStyle/>
          <a:p>
            <a:pPr lvl="1"/>
            <a:r>
              <a:rPr lang="en-US" dirty="0"/>
              <a:t>WGISS EO Data Stewardship Maturity Matrix</a:t>
            </a:r>
            <a:br>
              <a:rPr lang="en-US" dirty="0"/>
            </a:b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054100"/>
            <a:ext cx="9144000" cy="5803900"/>
          </a:xfrm>
          <a:prstGeom prst="rect">
            <a:avLst/>
          </a:prstGeom>
          <a:noFill/>
          <a:ln>
            <a:noFill/>
          </a:ln>
        </p:spPr>
      </p:pic>
    </p:spTree>
    <p:extLst>
      <p:ext uri="{BB962C8B-B14F-4D97-AF65-F5344CB8AC3E}">
        <p14:creationId xmlns:p14="http://schemas.microsoft.com/office/powerpoint/2010/main" val="16754323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948" y="2571814"/>
            <a:ext cx="6105525" cy="1384995"/>
          </a:xfrm>
        </p:spPr>
        <p:txBody>
          <a:bodyPr/>
          <a:lstStyle/>
          <a:p>
            <a:pPr algn="ctr"/>
            <a:r>
              <a:rPr lang="en-US" sz="2800" dirty="0" smtClean="0">
                <a:solidFill>
                  <a:schemeClr val="tx1">
                    <a:lumMod val="50000"/>
                    <a:lumOff val="50000"/>
                  </a:schemeClr>
                </a:solidFill>
              </a:rPr>
              <a:t>WGISS EO Data Stewardship Maturity Matrix </a:t>
            </a:r>
            <a:br>
              <a:rPr lang="en-US" sz="2800" dirty="0" smtClean="0">
                <a:solidFill>
                  <a:schemeClr val="tx1">
                    <a:lumMod val="50000"/>
                    <a:lumOff val="50000"/>
                  </a:schemeClr>
                </a:solidFill>
              </a:rPr>
            </a:br>
            <a:r>
              <a:rPr lang="en-US" sz="2800" dirty="0" smtClean="0">
                <a:solidFill>
                  <a:schemeClr val="tx1">
                    <a:lumMod val="50000"/>
                    <a:lumOff val="50000"/>
                  </a:schemeClr>
                </a:solidFill>
              </a:rPr>
              <a:t>RIDs</a:t>
            </a:r>
            <a:endParaRPr lang="en-US" sz="2800" dirty="0">
              <a:solidFill>
                <a:schemeClr val="tx1">
                  <a:lumMod val="50000"/>
                  <a:lumOff val="50000"/>
                </a:schemeClr>
              </a:solidFill>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159175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48" y="320292"/>
            <a:ext cx="6105525" cy="427038"/>
          </a:xfrm>
        </p:spPr>
        <p:txBody>
          <a:bodyPr/>
          <a:lstStyle/>
          <a:p>
            <a:r>
              <a:rPr lang="en-US" dirty="0" smtClean="0"/>
              <a:t>RIDs Management</a:t>
            </a:r>
            <a:endParaRPr lang="en-US"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TextBox 4"/>
          <p:cNvSpPr txBox="1"/>
          <p:nvPr/>
        </p:nvSpPr>
        <p:spPr>
          <a:xfrm>
            <a:off x="1104900" y="1193800"/>
            <a:ext cx="6794500" cy="646331"/>
          </a:xfrm>
          <a:prstGeom prst="rect">
            <a:avLst/>
          </a:prstGeom>
          <a:noFill/>
        </p:spPr>
        <p:txBody>
          <a:bodyPr wrap="square" rtlCol="0">
            <a:spAutoFit/>
          </a:bodyPr>
          <a:lstStyle/>
          <a:p>
            <a:pPr algn="ctr"/>
            <a:r>
              <a:rPr lang="en-US" dirty="0" smtClean="0"/>
              <a:t>23 major comments + 10 </a:t>
            </a:r>
            <a:r>
              <a:rPr lang="en-US" dirty="0"/>
              <a:t>minor </a:t>
            </a:r>
            <a:r>
              <a:rPr lang="en-US" dirty="0" smtClean="0"/>
              <a:t>comments from </a:t>
            </a:r>
            <a:r>
              <a:rPr lang="en-US" dirty="0" err="1"/>
              <a:t>Hampapuram</a:t>
            </a:r>
            <a:r>
              <a:rPr lang="en-US" dirty="0"/>
              <a:t> </a:t>
            </a:r>
            <a:r>
              <a:rPr lang="en-US" dirty="0" err="1" smtClean="0"/>
              <a:t>Ramapriyan</a:t>
            </a:r>
            <a:r>
              <a:rPr lang="en-US" dirty="0" smtClean="0"/>
              <a:t> and LTDP WG Members</a:t>
            </a:r>
            <a:endParaRPr lang="en-US" dirty="0"/>
          </a:p>
        </p:txBody>
      </p:sp>
      <p:pic>
        <p:nvPicPr>
          <p:cNvPr id="8" name="Picture 7"/>
          <p:cNvPicPr>
            <a:picLocks noChangeAspect="1"/>
          </p:cNvPicPr>
          <p:nvPr/>
        </p:nvPicPr>
        <p:blipFill>
          <a:blip r:embed="rId2"/>
          <a:stretch>
            <a:fillRect/>
          </a:stretch>
        </p:blipFill>
        <p:spPr>
          <a:xfrm>
            <a:off x="228600" y="1879600"/>
            <a:ext cx="8699500" cy="4366133"/>
          </a:xfrm>
          <a:prstGeom prst="rect">
            <a:avLst/>
          </a:prstGeom>
        </p:spPr>
      </p:pic>
      <p:sp>
        <p:nvSpPr>
          <p:cNvPr id="9" name="TextBox 8"/>
          <p:cNvSpPr txBox="1"/>
          <p:nvPr/>
        </p:nvSpPr>
        <p:spPr>
          <a:xfrm>
            <a:off x="3873500" y="6057900"/>
            <a:ext cx="1213155"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1555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extBox 5"/>
          <p:cNvSpPr txBox="1"/>
          <p:nvPr/>
        </p:nvSpPr>
        <p:spPr>
          <a:xfrm>
            <a:off x="754992" y="2733570"/>
            <a:ext cx="7525408" cy="584776"/>
          </a:xfrm>
          <a:prstGeom prst="rect">
            <a:avLst/>
          </a:prstGeom>
          <a:noFill/>
        </p:spPr>
        <p:txBody>
          <a:bodyPr wrap="square" rtlCol="0">
            <a:spAutoFit/>
          </a:bodyPr>
          <a:lstStyle>
            <a:defPPr>
              <a:defRPr lang="en-GB"/>
            </a:defPPr>
            <a:lvl1pPr algn="ctr">
              <a:defRPr sz="2000" b="1"/>
            </a:lvl1pPr>
          </a:lstStyle>
          <a:p>
            <a:pPr lvl="1" algn="ctr"/>
            <a:r>
              <a:rPr lang="en-US" sz="3200" b="1" dirty="0">
                <a:solidFill>
                  <a:schemeClr val="bg2"/>
                </a:solidFill>
                <a:latin typeface="+mn-lt"/>
              </a:rPr>
              <a:t>Discussion &amp; Next steps</a:t>
            </a:r>
          </a:p>
        </p:txBody>
      </p:sp>
    </p:spTree>
    <p:extLst>
      <p:ext uri="{BB962C8B-B14F-4D97-AF65-F5344CB8AC3E}">
        <p14:creationId xmlns:p14="http://schemas.microsoft.com/office/powerpoint/2010/main" val="15843480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48" y="345692"/>
            <a:ext cx="6105525" cy="427038"/>
          </a:xfrm>
        </p:spPr>
        <p:txBody>
          <a:bodyPr/>
          <a:lstStyle/>
          <a:p>
            <a:r>
              <a:rPr lang="en-US" dirty="0" smtClean="0"/>
              <a:t>DISCUSSION WAY FORWARD </a:t>
            </a:r>
            <a:endParaRPr lang="en-US"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Rectangle 4"/>
          <p:cNvSpPr/>
          <p:nvPr/>
        </p:nvSpPr>
        <p:spPr>
          <a:xfrm>
            <a:off x="254572" y="1483269"/>
            <a:ext cx="8660828" cy="2585323"/>
          </a:xfrm>
          <a:prstGeom prst="rect">
            <a:avLst/>
          </a:prstGeom>
        </p:spPr>
        <p:txBody>
          <a:bodyPr wrap="square">
            <a:spAutoFit/>
          </a:bodyPr>
          <a:lstStyle/>
          <a:p>
            <a:r>
              <a:rPr lang="en-US" b="1" dirty="0" smtClean="0">
                <a:solidFill>
                  <a:srgbClr val="000000"/>
                </a:solidFill>
              </a:rPr>
              <a:t>Next Steps:</a:t>
            </a:r>
          </a:p>
          <a:p>
            <a:endParaRPr lang="en-US" dirty="0" smtClean="0">
              <a:solidFill>
                <a:srgbClr val="000000"/>
              </a:solidFill>
            </a:endParaRPr>
          </a:p>
          <a:p>
            <a:pPr marL="0" lvl="1"/>
            <a:endParaRPr lang="en-US" b="1" dirty="0" smtClean="0">
              <a:solidFill>
                <a:srgbClr val="000000"/>
              </a:solidFill>
            </a:endParaRPr>
          </a:p>
          <a:p>
            <a:pPr marL="285750" lvl="1" indent="-285750">
              <a:buFont typeface="Wingdings" charset="2"/>
              <a:buChar char="ü"/>
            </a:pPr>
            <a:r>
              <a:rPr lang="en-US" dirty="0" smtClean="0">
                <a:solidFill>
                  <a:srgbClr val="000000"/>
                </a:solidFill>
              </a:rPr>
              <a:t>Improvement </a:t>
            </a:r>
            <a:r>
              <a:rPr lang="en-US" dirty="0">
                <a:solidFill>
                  <a:srgbClr val="000000"/>
                </a:solidFill>
              </a:rPr>
              <a:t>of the Data Management Principles using the </a:t>
            </a:r>
            <a:r>
              <a:rPr lang="en-US" dirty="0" smtClean="0">
                <a:solidFill>
                  <a:srgbClr val="000000"/>
                </a:solidFill>
              </a:rPr>
              <a:t>WGISS EO Data Stewardship Maturity </a:t>
            </a:r>
            <a:r>
              <a:rPr lang="en-US" dirty="0">
                <a:solidFill>
                  <a:srgbClr val="000000"/>
                </a:solidFill>
              </a:rPr>
              <a:t>Matrix</a:t>
            </a:r>
            <a:r>
              <a:rPr lang="en-US" dirty="0" smtClean="0">
                <a:solidFill>
                  <a:srgbClr val="000000"/>
                </a:solidFill>
              </a:rPr>
              <a:t>.</a:t>
            </a:r>
          </a:p>
          <a:p>
            <a:pPr marL="285750" lvl="1" indent="-285750">
              <a:buFont typeface="Wingdings" charset="2"/>
              <a:buChar char="ü"/>
            </a:pPr>
            <a:endParaRPr lang="en-US" dirty="0">
              <a:solidFill>
                <a:srgbClr val="000000"/>
              </a:solidFill>
              <a:sym typeface="Wingdings"/>
            </a:endParaRPr>
          </a:p>
          <a:p>
            <a:pPr marL="285750" lvl="1" indent="-285750">
              <a:buFont typeface="Wingdings" charset="2"/>
              <a:buChar char="ü"/>
            </a:pPr>
            <a:r>
              <a:rPr lang="en-US" dirty="0" smtClean="0">
                <a:solidFill>
                  <a:srgbClr val="000000"/>
                </a:solidFill>
                <a:sym typeface="Wingdings"/>
              </a:rPr>
              <a:t>WGISS EO DATA Preservation Guidelines verification with new version of WGISS EO Data Stewardship Maturity Matrix</a:t>
            </a:r>
            <a:endParaRPr lang="en-US" dirty="0">
              <a:solidFill>
                <a:srgbClr val="000000"/>
              </a:solidFill>
              <a:sym typeface="Wingdings"/>
            </a:endParaRPr>
          </a:p>
          <a:p>
            <a:pPr marL="0" lvl="1"/>
            <a:endParaRPr lang="en-US" dirty="0">
              <a:solidFill>
                <a:srgbClr val="000000"/>
              </a:solidFill>
            </a:endParaRPr>
          </a:p>
        </p:txBody>
      </p:sp>
    </p:spTree>
    <p:extLst>
      <p:ext uri="{BB962C8B-B14F-4D97-AF65-F5344CB8AC3E}">
        <p14:creationId xmlns:p14="http://schemas.microsoft.com/office/powerpoint/2010/main" val="24247848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8722</TotalTime>
  <Words>691</Words>
  <Application>Microsoft Macintosh PowerPoint</Application>
  <PresentationFormat>On-screen Show (4:3)</PresentationFormat>
  <Paragraphs>72</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ESA Presentation</vt:lpstr>
      <vt:lpstr>Microsoft Word Document</vt:lpstr>
      <vt:lpstr>PowerPoint Presentation</vt:lpstr>
      <vt:lpstr>Outline</vt:lpstr>
      <vt:lpstr>AVHRR Curation Project: Pilot</vt:lpstr>
      <vt:lpstr>PowerPoint Presentation</vt:lpstr>
      <vt:lpstr>WGISS EO Data Stewardship Maturity Matrix </vt:lpstr>
      <vt:lpstr>WGISS EO Data Stewardship Maturity Matrix  RIDs</vt:lpstr>
      <vt:lpstr>RIDs Management</vt:lpstr>
      <vt:lpstr>PowerPoint Presentation</vt:lpstr>
      <vt:lpstr>DISCUSSION WAY FORWARD </vt:lpstr>
      <vt:lpstr>PowerPoint Presentation</vt:lpstr>
      <vt:lpstr>References </vt:lpstr>
      <vt:lpstr>Interested Organizations</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Iolanda Maggio</cp:lastModifiedBy>
  <cp:revision>1074</cp:revision>
  <cp:lastPrinted>2012-06-25T10:16:38Z</cp:lastPrinted>
  <dcterms:created xsi:type="dcterms:W3CDTF">2011-09-06T09:08:01Z</dcterms:created>
  <dcterms:modified xsi:type="dcterms:W3CDTF">2017-09-26T13:11:00Z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