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8" r:id="rId2"/>
    <p:sldMasterId id="2147483712" r:id="rId3"/>
    <p:sldMasterId id="2147483716" r:id="rId4"/>
    <p:sldMasterId id="2147483731" r:id="rId5"/>
  </p:sldMasterIdLst>
  <p:notesMasterIdLst>
    <p:notesMasterId r:id="rId15"/>
  </p:notesMasterIdLst>
  <p:handoutMasterIdLst>
    <p:handoutMasterId r:id="rId16"/>
  </p:handoutMasterIdLst>
  <p:sldIdLst>
    <p:sldId id="284" r:id="rId6"/>
    <p:sldId id="296" r:id="rId7"/>
    <p:sldId id="300" r:id="rId8"/>
    <p:sldId id="301" r:id="rId9"/>
    <p:sldId id="297" r:id="rId10"/>
    <p:sldId id="302" r:id="rId11"/>
    <p:sldId id="304" r:id="rId12"/>
    <p:sldId id="305" r:id="rId13"/>
    <p:sldId id="29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6" autoAdjust="0"/>
    <p:restoredTop sz="94660"/>
  </p:normalViewPr>
  <p:slideViewPr>
    <p:cSldViewPr snapToGrid="0">
      <p:cViewPr varScale="1">
        <p:scale>
          <a:sx n="58" d="100"/>
          <a:sy n="58" d="100"/>
        </p:scale>
        <p:origin x="44" y="272"/>
      </p:cViewPr>
      <p:guideLst>
        <p:guide orient="horz" pos="2160"/>
        <p:guide pos="3840"/>
      </p:guideLst>
    </p:cSldViewPr>
  </p:slideViewPr>
  <p:notesTextViewPr>
    <p:cViewPr>
      <p:scale>
        <a:sx n="1" d="1"/>
        <a:sy n="1" d="1"/>
      </p:scale>
      <p:origin x="0" y="0"/>
    </p:cViewPr>
  </p:notesTextViewPr>
  <p:notesViewPr>
    <p:cSldViewPr snapToGrid="0">
      <p:cViewPr varScale="1">
        <p:scale>
          <a:sx n="76" d="100"/>
          <a:sy n="76" d="100"/>
        </p:scale>
        <p:origin x="326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2.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4.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3.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5CF323-270F-40CB-AF7A-2CC26EA6359D}" type="datetimeFigureOut">
              <a:rPr lang="en-US" smtClean="0"/>
              <a:t>5/17/2017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18FF5F-08C6-42CE-9569-5553047FA3B0}" type="slidenum">
              <a:rPr lang="en-US" smtClean="0"/>
              <a:t>‹#›</a:t>
            </a:fld>
            <a:endParaRPr lang="en-US"/>
          </a:p>
        </p:txBody>
      </p:sp>
    </p:spTree>
    <p:extLst>
      <p:ext uri="{BB962C8B-B14F-4D97-AF65-F5344CB8AC3E}">
        <p14:creationId xmlns:p14="http://schemas.microsoft.com/office/powerpoint/2010/main" val="307834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BAAEB5-4261-4237-8ADA-E8D5149DBCDC}" type="datetimeFigureOut">
              <a:rPr lang="en-US" smtClean="0"/>
              <a:t>5/17/2017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6D280D-8141-4FE3-84FA-10127734B4AA}" type="slidenum">
              <a:rPr lang="en-US" smtClean="0"/>
              <a:t>‹#›</a:t>
            </a:fld>
            <a:endParaRPr lang="en-US"/>
          </a:p>
        </p:txBody>
      </p:sp>
    </p:spTree>
    <p:extLst>
      <p:ext uri="{BB962C8B-B14F-4D97-AF65-F5344CB8AC3E}">
        <p14:creationId xmlns:p14="http://schemas.microsoft.com/office/powerpoint/2010/main" val="1616734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ftr" sz="quarter" idx="10"/>
          </p:nvPr>
        </p:nvSpPr>
        <p:spPr>
          <a:ln/>
        </p:spPr>
        <p:txBody>
          <a:bodyPr/>
          <a:lstStyle>
            <a:lvl1pPr>
              <a:defRPr/>
            </a:lvl1pPr>
          </a:lstStyle>
          <a:p>
            <a:pPr>
              <a:defRPr/>
            </a:pPr>
            <a:r>
              <a:rPr lang="en-GB">
                <a:solidFill>
                  <a:prstClr val="black">
                    <a:tint val="75000"/>
                  </a:prstClr>
                </a:solidFill>
              </a:rPr>
              <a:t>ESA UNCLASSIFIED – For Official Use</a:t>
            </a:r>
          </a:p>
        </p:txBody>
      </p:sp>
    </p:spTree>
    <p:extLst>
      <p:ext uri="{BB962C8B-B14F-4D97-AF65-F5344CB8AC3E}">
        <p14:creationId xmlns:p14="http://schemas.microsoft.com/office/powerpoint/2010/main" val="3217765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30695"/>
            <a:ext cx="10972800" cy="430887"/>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8"/>
          <p:cNvSpPr>
            <a:spLocks noGrp="1" noChangeArrowheads="1"/>
          </p:cNvSpPr>
          <p:nvPr>
            <p:ph type="ftr" sz="quarter" idx="10"/>
          </p:nvPr>
        </p:nvSpPr>
        <p:spPr>
          <a:ln/>
        </p:spPr>
        <p:txBody>
          <a:bodyPr/>
          <a:lstStyle>
            <a:lvl1pPr>
              <a:defRPr/>
            </a:lvl1pPr>
          </a:lstStyle>
          <a:p>
            <a:pPr>
              <a:defRPr/>
            </a:pPr>
            <a:r>
              <a:rPr lang="en-GB">
                <a:solidFill>
                  <a:srgbClr val="000000"/>
                </a:solidFill>
              </a:rPr>
              <a:t>ESA UNCLASSIFIED – For Official Use</a:t>
            </a:r>
          </a:p>
        </p:txBody>
      </p:sp>
    </p:spTree>
    <p:extLst>
      <p:ext uri="{BB962C8B-B14F-4D97-AF65-F5344CB8AC3E}">
        <p14:creationId xmlns:p14="http://schemas.microsoft.com/office/powerpoint/2010/main" val="1883028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8"/>
          <p:cNvSpPr>
            <a:spLocks noGrp="1" noChangeArrowheads="1"/>
          </p:cNvSpPr>
          <p:nvPr>
            <p:ph type="ftr" sz="quarter" idx="10"/>
          </p:nvPr>
        </p:nvSpPr>
        <p:spPr>
          <a:ln/>
        </p:spPr>
        <p:txBody>
          <a:bodyPr/>
          <a:lstStyle>
            <a:lvl1pPr>
              <a:defRPr/>
            </a:lvl1pPr>
          </a:lstStyle>
          <a:p>
            <a:pPr>
              <a:defRPr/>
            </a:pPr>
            <a:r>
              <a:rPr lang="en-GB">
                <a:solidFill>
                  <a:srgbClr val="000000"/>
                </a:solidFill>
              </a:rPr>
              <a:t>ESA UNCLASSIFIED – For Official Use</a:t>
            </a:r>
          </a:p>
        </p:txBody>
      </p:sp>
    </p:spTree>
    <p:extLst>
      <p:ext uri="{BB962C8B-B14F-4D97-AF65-F5344CB8AC3E}">
        <p14:creationId xmlns:p14="http://schemas.microsoft.com/office/powerpoint/2010/main" val="2657415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r>
              <a:rPr lang="en-GB">
                <a:solidFill>
                  <a:srgbClr val="000000"/>
                </a:solidFill>
              </a:rPr>
              <a:t>ESA UNCLASSIFIED – For Official Use</a:t>
            </a:r>
          </a:p>
        </p:txBody>
      </p:sp>
    </p:spTree>
    <p:extLst>
      <p:ext uri="{BB962C8B-B14F-4D97-AF65-F5344CB8AC3E}">
        <p14:creationId xmlns:p14="http://schemas.microsoft.com/office/powerpoint/2010/main" val="1827367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727214"/>
            <a:ext cx="4011084" cy="707886"/>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GB">
                <a:solidFill>
                  <a:srgbClr val="000000"/>
                </a:solidFill>
              </a:rPr>
              <a:t>ESA UNCLASSIFIED – For Official Use</a:t>
            </a:r>
          </a:p>
        </p:txBody>
      </p:sp>
    </p:spTree>
    <p:extLst>
      <p:ext uri="{BB962C8B-B14F-4D97-AF65-F5344CB8AC3E}">
        <p14:creationId xmlns:p14="http://schemas.microsoft.com/office/powerpoint/2010/main" val="1603717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67228"/>
            <a:ext cx="7315200" cy="40011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GB">
                <a:solidFill>
                  <a:srgbClr val="000000"/>
                </a:solidFill>
              </a:rPr>
              <a:t>ESA UNCLASSIFIED – For Official Use</a:t>
            </a:r>
          </a:p>
        </p:txBody>
      </p:sp>
    </p:spTree>
    <p:extLst>
      <p:ext uri="{BB962C8B-B14F-4D97-AF65-F5344CB8AC3E}">
        <p14:creationId xmlns:p14="http://schemas.microsoft.com/office/powerpoint/2010/main" val="2078742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ftr" sz="quarter" idx="10"/>
          </p:nvPr>
        </p:nvSpPr>
        <p:spPr>
          <a:ln/>
        </p:spPr>
        <p:txBody>
          <a:bodyPr/>
          <a:lstStyle>
            <a:lvl1pPr>
              <a:defRPr/>
            </a:lvl1pPr>
          </a:lstStyle>
          <a:p>
            <a:pPr>
              <a:defRPr/>
            </a:pPr>
            <a:r>
              <a:rPr lang="en-GB">
                <a:solidFill>
                  <a:srgbClr val="000000"/>
                </a:solidFill>
              </a:rPr>
              <a:t>ESA UNCLASSIFIED – For Official Use</a:t>
            </a:r>
          </a:p>
        </p:txBody>
      </p:sp>
    </p:spTree>
    <p:extLst>
      <p:ext uri="{BB962C8B-B14F-4D97-AF65-F5344CB8AC3E}">
        <p14:creationId xmlns:p14="http://schemas.microsoft.com/office/powerpoint/2010/main" val="1612764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88816" y="381002"/>
            <a:ext cx="523220" cy="56102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21267" y="381002"/>
            <a:ext cx="7450667" cy="5610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ftr" sz="quarter" idx="10"/>
          </p:nvPr>
        </p:nvSpPr>
        <p:spPr>
          <a:ln/>
        </p:spPr>
        <p:txBody>
          <a:bodyPr/>
          <a:lstStyle>
            <a:lvl1pPr>
              <a:defRPr/>
            </a:lvl1pPr>
          </a:lstStyle>
          <a:p>
            <a:pPr>
              <a:defRPr/>
            </a:pPr>
            <a:r>
              <a:rPr lang="en-GB">
                <a:solidFill>
                  <a:srgbClr val="000000"/>
                </a:solidFill>
              </a:rPr>
              <a:t>ESA UNCLASSIFIED – For Official Use</a:t>
            </a:r>
          </a:p>
        </p:txBody>
      </p:sp>
    </p:spTree>
    <p:extLst>
      <p:ext uri="{BB962C8B-B14F-4D97-AF65-F5344CB8AC3E}">
        <p14:creationId xmlns:p14="http://schemas.microsoft.com/office/powerpoint/2010/main" val="2037495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21268" y="378114"/>
            <a:ext cx="8140700" cy="432811"/>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821268" y="1673225"/>
            <a:ext cx="4999566"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6024034" y="1673225"/>
            <a:ext cx="5001684" cy="208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024034" y="3908425"/>
            <a:ext cx="5001684" cy="208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8"/>
          <p:cNvSpPr>
            <a:spLocks noGrp="1" noChangeArrowheads="1"/>
          </p:cNvSpPr>
          <p:nvPr>
            <p:ph type="ftr" sz="quarter" idx="10"/>
          </p:nvPr>
        </p:nvSpPr>
        <p:spPr>
          <a:ln/>
        </p:spPr>
        <p:txBody>
          <a:bodyPr/>
          <a:lstStyle>
            <a:lvl1pPr>
              <a:defRPr/>
            </a:lvl1pPr>
          </a:lstStyle>
          <a:p>
            <a:pPr>
              <a:defRPr/>
            </a:pPr>
            <a:r>
              <a:rPr lang="en-GB">
                <a:solidFill>
                  <a:srgbClr val="000000"/>
                </a:solidFill>
              </a:rPr>
              <a:t>ESA UNCLASSIFIED – For Official Use</a:t>
            </a:r>
          </a:p>
        </p:txBody>
      </p:sp>
    </p:spTree>
    <p:extLst>
      <p:ext uri="{BB962C8B-B14F-4D97-AF65-F5344CB8AC3E}">
        <p14:creationId xmlns:p14="http://schemas.microsoft.com/office/powerpoint/2010/main" val="3347942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1268" y="378114"/>
            <a:ext cx="8140700" cy="432811"/>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821268" y="1673225"/>
            <a:ext cx="4999566"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024034" y="1673225"/>
            <a:ext cx="5001684"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ftr" sz="quarter" idx="10"/>
          </p:nvPr>
        </p:nvSpPr>
        <p:spPr>
          <a:ln/>
        </p:spPr>
        <p:txBody>
          <a:bodyPr/>
          <a:lstStyle>
            <a:lvl1pPr>
              <a:defRPr/>
            </a:lvl1pPr>
          </a:lstStyle>
          <a:p>
            <a:pPr>
              <a:defRPr/>
            </a:pPr>
            <a:r>
              <a:rPr lang="en-GB">
                <a:solidFill>
                  <a:srgbClr val="000000"/>
                </a:solidFill>
              </a:rPr>
              <a:t>ESA UNCLASSIFIED – For Official Use</a:t>
            </a:r>
          </a:p>
        </p:txBody>
      </p:sp>
    </p:spTree>
    <p:extLst>
      <p:ext uri="{BB962C8B-B14F-4D97-AF65-F5344CB8AC3E}">
        <p14:creationId xmlns:p14="http://schemas.microsoft.com/office/powerpoint/2010/main" val="28851061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21268" y="378114"/>
            <a:ext cx="8140700" cy="432811"/>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821267" y="1673225"/>
            <a:ext cx="10204452" cy="4318000"/>
          </a:xfrm>
        </p:spPr>
        <p:txBody>
          <a:bodyPr/>
          <a:lstStyle/>
          <a:p>
            <a:pPr lvl="0"/>
            <a:endParaRPr lang="en-GB" noProof="0" smtClean="0"/>
          </a:p>
        </p:txBody>
      </p:sp>
      <p:sp>
        <p:nvSpPr>
          <p:cNvPr id="4" name="Rectangle 8"/>
          <p:cNvSpPr>
            <a:spLocks noGrp="1" noChangeArrowheads="1"/>
          </p:cNvSpPr>
          <p:nvPr>
            <p:ph type="ftr" sz="quarter" idx="10"/>
          </p:nvPr>
        </p:nvSpPr>
        <p:spPr>
          <a:ln/>
        </p:spPr>
        <p:txBody>
          <a:bodyPr/>
          <a:lstStyle>
            <a:lvl1pPr>
              <a:defRPr/>
            </a:lvl1pPr>
          </a:lstStyle>
          <a:p>
            <a:pPr>
              <a:defRPr/>
            </a:pPr>
            <a:r>
              <a:rPr lang="en-GB">
                <a:solidFill>
                  <a:srgbClr val="000000"/>
                </a:solidFill>
              </a:rPr>
              <a:t>ESA UNCLASSIFIED – For Official Use</a:t>
            </a:r>
          </a:p>
        </p:txBody>
      </p:sp>
    </p:spTree>
    <p:extLst>
      <p:ext uri="{BB962C8B-B14F-4D97-AF65-F5344CB8AC3E}">
        <p14:creationId xmlns:p14="http://schemas.microsoft.com/office/powerpoint/2010/main" val="1401573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1_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533385"/>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6E9254-4A05-4A25-A531-B707B7320077}"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9037487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AFF29BEB-DE72-40CB-B59A-6E28D30BBC49}"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9657222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2"/>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4"/>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387DA6D-C42B-49F2-957F-7FAF2BF7FA05}"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1886994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5CE93CF-CDE0-4976-8A8C-D124E24D5F9E}"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3898718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1"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F315502-271B-46D8-9508-01FAED5CCD6E}"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918156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2222B5D-C6B1-4718-AF3B-3655C865B751}"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9223056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ACEB442-A139-4E37-BB6F-458C373F1500}"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2192030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EF0CCAA-ADA9-43D0-AABB-1990861C7F1B}"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545654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46E23E7-7FAF-44CA-A4A4-856991018FD1}"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5141546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EE7BB3-0E83-4787-8C52-CF0416F14183}"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503011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84143974"/>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152402"/>
            <a:ext cx="2743200" cy="59737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52402"/>
            <a:ext cx="8026400" cy="597376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129950-257E-4FCF-8C67-56CD367B83D5}"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053672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9"/>
            <a:ext cx="10363200" cy="1470025"/>
          </a:xfrm>
          <a:prstGeom prst="rect">
            <a:avLst/>
          </a:prstGeom>
        </p:spPr>
        <p:txBody>
          <a:bodyPr vert="horz"/>
          <a:lstStyle/>
          <a:p>
            <a:r>
              <a:rPr lang="x-none" smtClean="0"/>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x-none" smtClean="0"/>
              <a:t>Click to edit Master subtitle style</a:t>
            </a:r>
            <a:endParaRPr lang="en-US"/>
          </a:p>
        </p:txBody>
      </p:sp>
    </p:spTree>
    <p:extLst>
      <p:ext uri="{BB962C8B-B14F-4D97-AF65-F5344CB8AC3E}">
        <p14:creationId xmlns:p14="http://schemas.microsoft.com/office/powerpoint/2010/main" val="2308168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1268" y="381000"/>
            <a:ext cx="8140700" cy="427038"/>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821269" y="1673225"/>
            <a:ext cx="10204452" cy="4318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ftr" sz="quarter" idx="10"/>
          </p:nvPr>
        </p:nvSpPr>
        <p:spPr>
          <a:xfrm>
            <a:off x="954618" y="6405587"/>
            <a:ext cx="8701616" cy="231775"/>
          </a:xfrm>
          <a:prstGeom prst="rect">
            <a:avLst/>
          </a:prstGeom>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3512672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2" descr="signature"/>
          <p:cNvPicPr>
            <a:picLocks noChangeAspect="1" noChangeArrowheads="1"/>
          </p:cNvPicPr>
          <p:nvPr/>
        </p:nvPicPr>
        <p:blipFill>
          <a:blip r:embed="rId2">
            <a:extLst>
              <a:ext uri="{28A0092B-C50C-407E-A947-70E740481C1C}">
                <a14:useLocalDpi xmlns:a14="http://schemas.microsoft.com/office/drawing/2010/main" val="0"/>
              </a:ext>
            </a:extLst>
          </a:blip>
          <a:srcRect l="84271" t="-8163"/>
          <a:stretch>
            <a:fillRect/>
          </a:stretch>
        </p:blipFill>
        <p:spPr bwMode="auto">
          <a:xfrm>
            <a:off x="10274300" y="6202363"/>
            <a:ext cx="1917700"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24" descr="PPT_Header02" hidde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1204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5" descr="PPT_Header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1204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6323" name="Rectangle 2"/>
          <p:cNvSpPr>
            <a:spLocks noGrp="1" noChangeArrowheads="1"/>
          </p:cNvSpPr>
          <p:nvPr>
            <p:ph type="subTitle" idx="1"/>
          </p:nvPr>
        </p:nvSpPr>
        <p:spPr>
          <a:xfrm>
            <a:off x="819150" y="3886200"/>
            <a:ext cx="10363200" cy="421975"/>
          </a:xfrm>
        </p:spPr>
        <p:txBody>
          <a:bodyPr>
            <a:spAutoFit/>
          </a:bodyPr>
          <a:lstStyle>
            <a:lvl1pPr marL="0" indent="0">
              <a:buFont typeface="Verdana" pitchFamily="34" charset="0"/>
              <a:buNone/>
              <a:defRPr sz="1800"/>
            </a:lvl1pPr>
          </a:lstStyle>
          <a:p>
            <a:pPr lvl="0"/>
            <a:r>
              <a:rPr lang="en-GB" noProof="0" smtClean="0"/>
              <a:t>Click to edit Master subtitle style</a:t>
            </a:r>
          </a:p>
        </p:txBody>
      </p:sp>
      <p:sp>
        <p:nvSpPr>
          <p:cNvPr id="56325" name="Rectangle 6"/>
          <p:cNvSpPr>
            <a:spLocks noGrp="1" noChangeArrowheads="1"/>
          </p:cNvSpPr>
          <p:nvPr>
            <p:ph type="ctrTitle"/>
          </p:nvPr>
        </p:nvSpPr>
        <p:spPr>
          <a:xfrm>
            <a:off x="783166" y="2561676"/>
            <a:ext cx="10363200" cy="605935"/>
          </a:xfrm>
        </p:spPr>
        <p:txBody>
          <a:bodyPr/>
          <a:lstStyle>
            <a:lvl1pPr>
              <a:defRPr sz="3200">
                <a:solidFill>
                  <a:schemeClr val="accent1"/>
                </a:solidFill>
              </a:defRPr>
            </a:lvl1pPr>
          </a:lstStyle>
          <a:p>
            <a:pPr lvl="0"/>
            <a:r>
              <a:rPr lang="en-GB" noProof="0" smtClean="0"/>
              <a:t>Click to edit Master title style</a:t>
            </a:r>
          </a:p>
        </p:txBody>
      </p:sp>
      <p:sp>
        <p:nvSpPr>
          <p:cNvPr id="7" name="Rectangle 8"/>
          <p:cNvSpPr>
            <a:spLocks noGrp="1" noChangeArrowheads="1"/>
          </p:cNvSpPr>
          <p:nvPr>
            <p:ph type="ftr" sz="quarter" idx="10"/>
          </p:nvPr>
        </p:nvSpPr>
        <p:spPr>
          <a:xfrm>
            <a:off x="954619" y="6405565"/>
            <a:ext cx="6955367" cy="230187"/>
          </a:xfrm>
        </p:spPr>
        <p:txBody>
          <a:bodyPr/>
          <a:lstStyle>
            <a:lvl1pPr>
              <a:defRPr/>
            </a:lvl1pPr>
          </a:lstStyle>
          <a:p>
            <a:pPr>
              <a:defRPr/>
            </a:pPr>
            <a:r>
              <a:rPr lang="en-GB">
                <a:solidFill>
                  <a:srgbClr val="000000"/>
                </a:solidFill>
              </a:rPr>
              <a:t>ESA UNCLASSIFIED – For Official Use</a:t>
            </a:r>
          </a:p>
        </p:txBody>
      </p:sp>
    </p:spTree>
    <p:extLst>
      <p:ext uri="{BB962C8B-B14F-4D97-AF65-F5344CB8AC3E}">
        <p14:creationId xmlns:p14="http://schemas.microsoft.com/office/powerpoint/2010/main" val="2329812233"/>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ftr" sz="quarter" idx="10"/>
          </p:nvPr>
        </p:nvSpPr>
        <p:spPr>
          <a:ln/>
        </p:spPr>
        <p:txBody>
          <a:bodyPr/>
          <a:lstStyle>
            <a:lvl1pPr>
              <a:defRPr/>
            </a:lvl1pPr>
          </a:lstStyle>
          <a:p>
            <a:pPr>
              <a:defRPr/>
            </a:pPr>
            <a:r>
              <a:rPr lang="en-GB">
                <a:solidFill>
                  <a:srgbClr val="000000"/>
                </a:solidFill>
              </a:rPr>
              <a:t>ESA UNCLASSIFIED – For Official Use</a:t>
            </a:r>
          </a:p>
        </p:txBody>
      </p:sp>
    </p:spTree>
    <p:extLst>
      <p:ext uri="{BB962C8B-B14F-4D97-AF65-F5344CB8AC3E}">
        <p14:creationId xmlns:p14="http://schemas.microsoft.com/office/powerpoint/2010/main" val="2380608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23439"/>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r>
              <a:rPr lang="en-GB">
                <a:solidFill>
                  <a:srgbClr val="000000"/>
                </a:solidFill>
              </a:rPr>
              <a:t>ESA UNCLASSIFIED – For Official Use</a:t>
            </a:r>
          </a:p>
        </p:txBody>
      </p:sp>
    </p:spTree>
    <p:extLst>
      <p:ext uri="{BB962C8B-B14F-4D97-AF65-F5344CB8AC3E}">
        <p14:creationId xmlns:p14="http://schemas.microsoft.com/office/powerpoint/2010/main" val="1600568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21268" y="1673225"/>
            <a:ext cx="4999566"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024034" y="1673225"/>
            <a:ext cx="5001684"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ftr" sz="quarter" idx="10"/>
          </p:nvPr>
        </p:nvSpPr>
        <p:spPr>
          <a:ln/>
        </p:spPr>
        <p:txBody>
          <a:bodyPr/>
          <a:lstStyle>
            <a:lvl1pPr>
              <a:defRPr/>
            </a:lvl1pPr>
          </a:lstStyle>
          <a:p>
            <a:pPr>
              <a:defRPr/>
            </a:pPr>
            <a:r>
              <a:rPr lang="en-GB">
                <a:solidFill>
                  <a:srgbClr val="000000"/>
                </a:solidFill>
              </a:rPr>
              <a:t>ESA UNCLASSIFIED – For Official Use</a:t>
            </a:r>
          </a:p>
        </p:txBody>
      </p:sp>
    </p:spTree>
    <p:extLst>
      <p:ext uri="{BB962C8B-B14F-4D97-AF65-F5344CB8AC3E}">
        <p14:creationId xmlns:p14="http://schemas.microsoft.com/office/powerpoint/2010/main" val="29644009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image" Target="../media/image5.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image" Target="../media/image4.png"/><Relationship Id="rId2" Type="http://schemas.openxmlformats.org/officeDocument/2006/relationships/slideLayout" Target="../slideLayouts/slideLayout7.xml"/><Relationship Id="rId16"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theme" Target="../theme/theme3.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6.jpe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1BEC73-49AA-45BC-B16C-50B32D0D6DD2}" type="datetimeFigureOut">
              <a:rPr lang="en-US">
                <a:solidFill>
                  <a:prstClr val="black">
                    <a:tint val="75000"/>
                  </a:prstClr>
                </a:solidFill>
              </a:rPr>
              <a:pPr/>
              <a:t>5/17/2017</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82040C-D3B1-42F1-A452-9128C48DC3A7}"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7431182"/>
      </p:ext>
    </p:extLst>
  </p:cSld>
  <p:clrMap bg1="lt1" tx1="dk1" bg2="lt2" tx2="dk2" accent1="accent1" accent2="accent2" accent3="accent3" accent4="accent4" accent5="accent5" accent6="accent6" hlink="hlink" folHlink="folHlink"/>
  <p:sldLayoutIdLst>
    <p:sldLayoutId id="2147483710" r:id="rId1"/>
    <p:sldLayoutId id="2147483711" r:id="rId2"/>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9652000" y="6546871"/>
            <a:ext cx="2540000" cy="246221"/>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extLst>
      <p:ext uri="{BB962C8B-B14F-4D97-AF65-F5344CB8AC3E}">
        <p14:creationId xmlns:p14="http://schemas.microsoft.com/office/powerpoint/2010/main" val="179736012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5" descr="PPT_Header02"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1"/>
            <a:ext cx="12192000" cy="1204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Picture 36" descr="PPT_Header0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1"/>
            <a:ext cx="12192000" cy="1204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8" name="Picture 22" descr="signature"/>
          <p:cNvPicPr>
            <a:picLocks noChangeAspect="1" noChangeArrowheads="1"/>
          </p:cNvPicPr>
          <p:nvPr/>
        </p:nvPicPr>
        <p:blipFill>
          <a:blip r:embed="rId18">
            <a:extLst>
              <a:ext uri="{28A0092B-C50C-407E-A947-70E740481C1C}">
                <a14:useLocalDpi xmlns:a14="http://schemas.microsoft.com/office/drawing/2010/main" val="0"/>
              </a:ext>
            </a:extLst>
          </a:blip>
          <a:srcRect l="84271" t="-8163"/>
          <a:stretch>
            <a:fillRect/>
          </a:stretch>
        </p:blipFill>
        <p:spPr bwMode="auto">
          <a:xfrm>
            <a:off x="10274300" y="6202363"/>
            <a:ext cx="1917700"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9" name="Rectangle 2"/>
          <p:cNvSpPr>
            <a:spLocks noGrp="1" noChangeArrowheads="1"/>
          </p:cNvSpPr>
          <p:nvPr>
            <p:ph type="body" idx="1"/>
          </p:nvPr>
        </p:nvSpPr>
        <p:spPr bwMode="auto">
          <a:xfrm>
            <a:off x="821267" y="1673225"/>
            <a:ext cx="10204452" cy="431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30" name="Rectangle 6"/>
          <p:cNvSpPr>
            <a:spLocks noGrp="1" noChangeArrowheads="1"/>
          </p:cNvSpPr>
          <p:nvPr>
            <p:ph type="title"/>
          </p:nvPr>
        </p:nvSpPr>
        <p:spPr bwMode="auto">
          <a:xfrm>
            <a:off x="821268" y="378114"/>
            <a:ext cx="8140700" cy="4328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GB" smtClean="0"/>
              <a:t>Click to edit Master title style</a:t>
            </a:r>
          </a:p>
        </p:txBody>
      </p:sp>
      <p:sp>
        <p:nvSpPr>
          <p:cNvPr id="326664" name="Rectangle 8"/>
          <p:cNvSpPr>
            <a:spLocks noGrp="1" noChangeArrowheads="1"/>
          </p:cNvSpPr>
          <p:nvPr>
            <p:ph type="ftr" sz="quarter" idx="3"/>
          </p:nvPr>
        </p:nvSpPr>
        <p:spPr bwMode="auto">
          <a:xfrm>
            <a:off x="954618" y="6405564"/>
            <a:ext cx="8701616" cy="231775"/>
          </a:xfrm>
          <a:prstGeom prst="rect">
            <a:avLst/>
          </a:prstGeom>
          <a:noFill/>
          <a:ln w="9525">
            <a:noFill/>
            <a:miter lim="800000"/>
            <a:headEnd/>
            <a:tailEnd/>
          </a:ln>
          <a:effectLst/>
        </p:spPr>
        <p:txBody>
          <a:bodyPr vert="horz" wrap="square" lIns="0" tIns="72000" rIns="0" bIns="0" numCol="1" anchor="t" anchorCtr="0" compatLnSpc="1">
            <a:prstTxWarp prst="textNoShape">
              <a:avLst/>
            </a:prstTxWarp>
          </a:bodyPr>
          <a:lstStyle>
            <a:lvl1pPr>
              <a:defRPr sz="800"/>
            </a:lvl1pPr>
          </a:lstStyle>
          <a:p>
            <a:pPr fontAlgn="base">
              <a:spcBef>
                <a:spcPct val="0"/>
              </a:spcBef>
              <a:spcAft>
                <a:spcPct val="0"/>
              </a:spcAft>
              <a:defRPr/>
            </a:pPr>
            <a:r>
              <a:rPr lang="en-GB">
                <a:solidFill>
                  <a:srgbClr val="000000"/>
                </a:solidFill>
              </a:rPr>
              <a:t>ESA UNCLASSIFIED – For Official Use</a:t>
            </a:r>
          </a:p>
        </p:txBody>
      </p:sp>
      <p:sp>
        <p:nvSpPr>
          <p:cNvPr id="1032" name="Text Box 34" hidden="1"/>
          <p:cNvSpPr txBox="1">
            <a:spLocks noChangeAspect="1" noChangeArrowheads="1"/>
          </p:cNvSpPr>
          <p:nvPr/>
        </p:nvSpPr>
        <p:spPr bwMode="auto">
          <a:xfrm>
            <a:off x="827620" y="6197600"/>
            <a:ext cx="9302748" cy="147638"/>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50000"/>
              </a:spcBef>
              <a:spcAft>
                <a:spcPct val="0"/>
              </a:spcAft>
              <a:defRPr/>
            </a:pPr>
            <a:r>
              <a:rPr lang="en-GB" sz="800" smtClean="0">
                <a:solidFill>
                  <a:srgbClr val="4D4F53"/>
                </a:solidFill>
              </a:rPr>
              <a:t>Mission sheets | Paulo Sacramento | 06/09/2011 | EOP | Slide </a:t>
            </a:r>
            <a:fld id="{ACB2B019-2B1F-4020-8785-E12D3DCABE62}" type="slidenum">
              <a:rPr sz="800" noProof="1" smtClean="0">
                <a:solidFill>
                  <a:srgbClr val="4D4F53"/>
                </a:solidFill>
              </a:rPr>
              <a:pPr eaLnBrk="1" fontAlgn="base" hangingPunct="1">
                <a:spcBef>
                  <a:spcPct val="50000"/>
                </a:spcBef>
                <a:spcAft>
                  <a:spcPct val="0"/>
                </a:spcAft>
                <a:defRPr/>
              </a:pPr>
              <a:t>‹#›</a:t>
            </a:fld>
            <a:endParaRPr lang="en-GB" sz="800" noProof="1" smtClean="0">
              <a:solidFill>
                <a:srgbClr val="4D4F53"/>
              </a:solidFill>
            </a:endParaRPr>
          </a:p>
        </p:txBody>
      </p:sp>
    </p:spTree>
    <p:extLst>
      <p:ext uri="{BB962C8B-B14F-4D97-AF65-F5344CB8AC3E}">
        <p14:creationId xmlns:p14="http://schemas.microsoft.com/office/powerpoint/2010/main" val="3027138540"/>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Lst>
  <p:timing>
    <p:tnLst>
      <p:par>
        <p:cTn id="1" dur="indefinite" restart="never" nodeType="tmRoot"/>
      </p:par>
    </p:tnLst>
  </p:timing>
  <p:hf sldNum="0" hdr="0" dt="0"/>
  <p:txStyles>
    <p:titleStyle>
      <a:lvl1pPr algn="l" rtl="0" eaLnBrk="0" fontAlgn="base" hangingPunct="0">
        <a:spcBef>
          <a:spcPct val="0"/>
        </a:spcBef>
        <a:spcAft>
          <a:spcPct val="0"/>
        </a:spcAft>
        <a:defRPr sz="2200" b="1">
          <a:solidFill>
            <a:schemeClr val="bg1"/>
          </a:solidFill>
          <a:latin typeface="+mj-lt"/>
          <a:ea typeface="+mj-ea"/>
          <a:cs typeface="+mj-cs"/>
        </a:defRPr>
      </a:lvl1pPr>
      <a:lvl2pPr algn="l" rtl="0" eaLnBrk="0" fontAlgn="base" hangingPunct="0">
        <a:spcBef>
          <a:spcPct val="0"/>
        </a:spcBef>
        <a:spcAft>
          <a:spcPct val="0"/>
        </a:spcAft>
        <a:defRPr sz="2200" b="1">
          <a:solidFill>
            <a:schemeClr val="bg1"/>
          </a:solidFill>
          <a:latin typeface="Verdana" pitchFamily="34" charset="0"/>
        </a:defRPr>
      </a:lvl2pPr>
      <a:lvl3pPr algn="l" rtl="0" eaLnBrk="0" fontAlgn="base" hangingPunct="0">
        <a:spcBef>
          <a:spcPct val="0"/>
        </a:spcBef>
        <a:spcAft>
          <a:spcPct val="0"/>
        </a:spcAft>
        <a:defRPr sz="2200" b="1">
          <a:solidFill>
            <a:schemeClr val="bg1"/>
          </a:solidFill>
          <a:latin typeface="Verdana" pitchFamily="34" charset="0"/>
        </a:defRPr>
      </a:lvl3pPr>
      <a:lvl4pPr algn="l" rtl="0" eaLnBrk="0" fontAlgn="base" hangingPunct="0">
        <a:spcBef>
          <a:spcPct val="0"/>
        </a:spcBef>
        <a:spcAft>
          <a:spcPct val="0"/>
        </a:spcAft>
        <a:defRPr sz="2200" b="1">
          <a:solidFill>
            <a:schemeClr val="bg1"/>
          </a:solidFill>
          <a:latin typeface="Verdana" pitchFamily="34" charset="0"/>
        </a:defRPr>
      </a:lvl4pPr>
      <a:lvl5pPr algn="l" rtl="0" eaLnBrk="0" fontAlgn="base" hangingPunct="0">
        <a:spcBef>
          <a:spcPct val="0"/>
        </a:spcBef>
        <a:spcAft>
          <a:spcPct val="0"/>
        </a:spcAft>
        <a:defRPr sz="2200" b="1">
          <a:solidFill>
            <a:schemeClr val="bg1"/>
          </a:solidFill>
          <a:latin typeface="Verdana" pitchFamily="34" charset="0"/>
        </a:defRPr>
      </a:lvl5pPr>
      <a:lvl6pPr marL="457200" algn="l" rtl="0" fontAlgn="base">
        <a:spcBef>
          <a:spcPct val="0"/>
        </a:spcBef>
        <a:spcAft>
          <a:spcPct val="0"/>
        </a:spcAft>
        <a:defRPr sz="2200" b="1">
          <a:solidFill>
            <a:schemeClr val="bg1"/>
          </a:solidFill>
          <a:latin typeface="Verdana" pitchFamily="34" charset="0"/>
        </a:defRPr>
      </a:lvl6pPr>
      <a:lvl7pPr marL="914400" algn="l" rtl="0" fontAlgn="base">
        <a:spcBef>
          <a:spcPct val="0"/>
        </a:spcBef>
        <a:spcAft>
          <a:spcPct val="0"/>
        </a:spcAft>
        <a:defRPr sz="2200" b="1">
          <a:solidFill>
            <a:schemeClr val="bg1"/>
          </a:solidFill>
          <a:latin typeface="Verdana" pitchFamily="34" charset="0"/>
        </a:defRPr>
      </a:lvl7pPr>
      <a:lvl8pPr marL="1371600" algn="l" rtl="0" fontAlgn="base">
        <a:spcBef>
          <a:spcPct val="0"/>
        </a:spcBef>
        <a:spcAft>
          <a:spcPct val="0"/>
        </a:spcAft>
        <a:defRPr sz="2200" b="1">
          <a:solidFill>
            <a:schemeClr val="bg1"/>
          </a:solidFill>
          <a:latin typeface="Verdana" pitchFamily="34" charset="0"/>
        </a:defRPr>
      </a:lvl8pPr>
      <a:lvl9pPr marL="1828800" algn="l" rtl="0" fontAlgn="base">
        <a:spcBef>
          <a:spcPct val="0"/>
        </a:spcBef>
        <a:spcAft>
          <a:spcPct val="0"/>
        </a:spcAft>
        <a:defRPr sz="2200" b="1">
          <a:solidFill>
            <a:schemeClr val="bg1"/>
          </a:solidFill>
          <a:latin typeface="Verdana" pitchFamily="34" charset="0"/>
        </a:defRPr>
      </a:lvl9pPr>
    </p:titleStyle>
    <p:bodyStyle>
      <a:lvl1pPr marL="342900" indent="-342900" algn="l" rtl="0" eaLnBrk="0" fontAlgn="base" hangingPunct="0">
        <a:lnSpc>
          <a:spcPct val="119000"/>
        </a:lnSpc>
        <a:spcBef>
          <a:spcPct val="20000"/>
        </a:spcBef>
        <a:spcAft>
          <a:spcPct val="0"/>
        </a:spcAft>
        <a:buClr>
          <a:schemeClr val="accent1"/>
        </a:buClr>
        <a:buFont typeface="Verdana" pitchFamily="34" charset="0"/>
        <a:buAutoNum type="arabicPeriod"/>
        <a:defRPr sz="1600">
          <a:solidFill>
            <a:schemeClr val="bg2"/>
          </a:solidFill>
          <a:latin typeface="+mn-lt"/>
          <a:ea typeface="+mn-ea"/>
          <a:cs typeface="+mn-cs"/>
        </a:defRPr>
      </a:lvl1pPr>
      <a:lvl2pPr marL="1227138" indent="-419100" algn="l" rtl="0" eaLnBrk="0" fontAlgn="base" hangingPunct="0">
        <a:lnSpc>
          <a:spcPct val="119000"/>
        </a:lnSpc>
        <a:spcBef>
          <a:spcPct val="20000"/>
        </a:spcBef>
        <a:spcAft>
          <a:spcPct val="0"/>
        </a:spcAft>
        <a:buClr>
          <a:schemeClr val="accent1"/>
        </a:buClr>
        <a:buFont typeface="Verdana" pitchFamily="34" charset="0"/>
        <a:buAutoNum type="alphaLcPeriod"/>
        <a:defRPr sz="1600">
          <a:solidFill>
            <a:schemeClr val="bg2"/>
          </a:solidFill>
          <a:latin typeface="+mn-lt"/>
        </a:defRPr>
      </a:lvl2pPr>
      <a:lvl3pPr marL="1825625"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3pPr>
      <a:lvl4pPr marL="2424113"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4pPr>
      <a:lvl5pPr marL="3022600"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5pPr>
      <a:lvl6pPr marL="34798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152400"/>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609600" y="1600202"/>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宋体" pitchFamily="2" charset="-122"/>
              </a:defRPr>
            </a:lvl1pPr>
          </a:lstStyle>
          <a:p>
            <a:pPr fontAlgn="base">
              <a:spcBef>
                <a:spcPct val="0"/>
              </a:spcBef>
              <a:spcAft>
                <a:spcPct val="0"/>
              </a:spcAft>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宋体" pitchFamily="2" charset="-122"/>
              </a:defRPr>
            </a:lvl1pPr>
          </a:lstStyle>
          <a:p>
            <a:pPr fontAlgn="base">
              <a:spcBef>
                <a:spcPct val="0"/>
              </a:spcBef>
              <a:spcAft>
                <a:spcPct val="0"/>
              </a:spcAft>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宋体" pitchFamily="2" charset="-122"/>
              </a:defRPr>
            </a:lvl1pPr>
          </a:lstStyle>
          <a:p>
            <a:pPr fontAlgn="base">
              <a:spcBef>
                <a:spcPct val="0"/>
              </a:spcBef>
              <a:spcAft>
                <a:spcPct val="0"/>
              </a:spcAft>
              <a:defRPr/>
            </a:pPr>
            <a:fld id="{C14BEA8E-B8A5-498E-A1C3-C6626DA31EBF}"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3577836812"/>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1.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1.xml"/><Relationship Id="rId6" Type="http://schemas.openxmlformats.org/officeDocument/2006/relationships/image" Target="../media/image19.jpeg"/><Relationship Id="rId5" Type="http://schemas.openxmlformats.org/officeDocument/2006/relationships/image" Target="../media/image18.jp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1.xml"/><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1"/>
          <p:cNvSpPr/>
          <p:nvPr/>
        </p:nvSpPr>
        <p:spPr>
          <a:xfrm>
            <a:off x="830390" y="2743201"/>
            <a:ext cx="6414476" cy="345601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a:lnSpc>
                <a:spcPct val="80000"/>
              </a:lnSpc>
            </a:pPr>
            <a:endParaRPr lang="en-GB" sz="2800" b="1" dirty="0"/>
          </a:p>
          <a:p>
            <a:pPr>
              <a:lnSpc>
                <a:spcPct val="80000"/>
              </a:lnSpc>
            </a:pPr>
            <a:r>
              <a:rPr lang="en-GB" altLang="en-US" sz="5400" dirty="0">
                <a:solidFill>
                  <a:schemeClr val="bg1"/>
                </a:solidFill>
              </a:rPr>
              <a:t>WGISS-44 </a:t>
            </a:r>
            <a:endParaRPr lang="en-GB" altLang="en-US" sz="5400" dirty="0" smtClean="0">
              <a:solidFill>
                <a:schemeClr val="bg1"/>
              </a:solidFill>
            </a:endParaRPr>
          </a:p>
          <a:p>
            <a:pPr>
              <a:lnSpc>
                <a:spcPct val="80000"/>
              </a:lnSpc>
            </a:pPr>
            <a:endParaRPr lang="en-GB" sz="2800" b="1" dirty="0"/>
          </a:p>
          <a:p>
            <a:pPr>
              <a:lnSpc>
                <a:spcPct val="80000"/>
              </a:lnSpc>
            </a:pPr>
            <a:r>
              <a:rPr lang="en-US" sz="2800" b="1" dirty="0" smtClean="0">
                <a:solidFill>
                  <a:schemeClr val="bg1"/>
                </a:solidFill>
              </a:rPr>
              <a:t>Hosted </a:t>
            </a:r>
            <a:r>
              <a:rPr lang="en-US" sz="2800" b="1" dirty="0">
                <a:solidFill>
                  <a:schemeClr val="bg1"/>
                </a:solidFill>
              </a:rPr>
              <a:t>by </a:t>
            </a:r>
            <a:r>
              <a:rPr lang="en-US" sz="2800" b="1" dirty="0" smtClean="0">
                <a:solidFill>
                  <a:schemeClr val="bg1"/>
                </a:solidFill>
              </a:rPr>
              <a:t>Institute </a:t>
            </a:r>
            <a:r>
              <a:rPr lang="en-US" sz="2800" b="1" dirty="0">
                <a:solidFill>
                  <a:schemeClr val="bg1"/>
                </a:solidFill>
              </a:rPr>
              <a:t>of Remote Sensing &amp; Digital </a:t>
            </a:r>
            <a:r>
              <a:rPr lang="en-US" sz="2800" b="1" dirty="0" smtClean="0">
                <a:solidFill>
                  <a:schemeClr val="bg1"/>
                </a:solidFill>
              </a:rPr>
              <a:t>Earth (RADI), </a:t>
            </a:r>
            <a:r>
              <a:rPr lang="en-US" sz="2800" b="1" dirty="0">
                <a:solidFill>
                  <a:schemeClr val="bg1"/>
                </a:solidFill>
              </a:rPr>
              <a:t>Chinese Academy of </a:t>
            </a:r>
            <a:r>
              <a:rPr lang="en-US" sz="2800" b="1" dirty="0" smtClean="0">
                <a:solidFill>
                  <a:schemeClr val="bg1"/>
                </a:solidFill>
              </a:rPr>
              <a:t>Sciences</a:t>
            </a:r>
            <a:endParaRPr lang="en-US" sz="2800" b="1" dirty="0">
              <a:solidFill>
                <a:schemeClr val="bg1"/>
              </a:solidFill>
            </a:endParaRPr>
          </a:p>
          <a:p>
            <a:pPr>
              <a:lnSpc>
                <a:spcPct val="80000"/>
              </a:lnSpc>
            </a:pPr>
            <a:endParaRPr lang="en-US" sz="2800" b="1" dirty="0">
              <a:solidFill>
                <a:schemeClr val="bg1"/>
              </a:solidFill>
            </a:endParaRPr>
          </a:p>
          <a:p>
            <a:pPr>
              <a:lnSpc>
                <a:spcPct val="80000"/>
              </a:lnSpc>
            </a:pPr>
            <a:r>
              <a:rPr lang="en-US" sz="2800" b="1" dirty="0">
                <a:solidFill>
                  <a:schemeClr val="bg1"/>
                </a:solidFill>
              </a:rPr>
              <a:t>Beijing </a:t>
            </a:r>
            <a:r>
              <a:rPr lang="en-US" sz="2800" b="1" dirty="0" smtClean="0">
                <a:solidFill>
                  <a:schemeClr val="bg1"/>
                </a:solidFill>
              </a:rPr>
              <a:t>,China</a:t>
            </a:r>
            <a:endParaRPr lang="en-US" sz="2800" b="1" dirty="0">
              <a:solidFill>
                <a:schemeClr val="bg1"/>
              </a:solidFill>
            </a:endParaRPr>
          </a:p>
          <a:p>
            <a:pPr>
              <a:lnSpc>
                <a:spcPct val="80000"/>
              </a:lnSpc>
            </a:pPr>
            <a:r>
              <a:rPr lang="en-GB" altLang="en-US" sz="2800" b="1" dirty="0">
                <a:solidFill>
                  <a:schemeClr val="bg1"/>
                </a:solidFill>
              </a:rPr>
              <a:t>September 25-29, 2017</a:t>
            </a:r>
          </a:p>
        </p:txBody>
      </p:sp>
      <p:pic>
        <p:nvPicPr>
          <p:cNvPr id="12" name="ceos_logo.png"/>
          <p:cNvPicPr/>
          <p:nvPr/>
        </p:nvPicPr>
        <p:blipFill>
          <a:blip r:embed="rId2">
            <a:extLst/>
          </a:blip>
          <a:stretch>
            <a:fillRect/>
          </a:stretch>
        </p:blipFill>
        <p:spPr>
          <a:xfrm>
            <a:off x="830386" y="1217405"/>
            <a:ext cx="3343876" cy="993132"/>
          </a:xfrm>
          <a:prstGeom prst="rect">
            <a:avLst/>
          </a:prstGeom>
          <a:ln w="12700">
            <a:miter lim="400000"/>
          </a:ln>
        </p:spPr>
      </p:pic>
      <p:sp>
        <p:nvSpPr>
          <p:cNvPr id="5" name="Shape 10"/>
          <p:cNvSpPr txBox="1">
            <a:spLocks/>
          </p:cNvSpPr>
          <p:nvPr/>
        </p:nvSpPr>
        <p:spPr>
          <a:xfrm>
            <a:off x="830400" y="2246656"/>
            <a:ext cx="3741614"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spTree>
    <p:extLst>
      <p:ext uri="{BB962C8B-B14F-4D97-AF65-F5344CB8AC3E}">
        <p14:creationId xmlns:p14="http://schemas.microsoft.com/office/powerpoint/2010/main" val="3848149758"/>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7"/>
          <p:cNvSpPr>
            <a:spLocks noGrp="1" noChangeArrowheads="1"/>
          </p:cNvSpPr>
          <p:nvPr/>
        </p:nvSpPr>
        <p:spPr bwMode="auto">
          <a:xfrm>
            <a:off x="676978" y="2209800"/>
            <a:ext cx="10930692" cy="425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S PGothic" pitchFamily="34" charset="-128"/>
                <a:cs typeface="MS PGothic" charset="0"/>
              </a:defRPr>
            </a:lvl1pPr>
            <a:lvl2pPr marL="457200" indent="0" algn="ctr" rtl="0" eaLnBrk="0" fontAlgn="base" hangingPunct="0">
              <a:spcBef>
                <a:spcPct val="20000"/>
              </a:spcBef>
              <a:spcAft>
                <a:spcPct val="0"/>
              </a:spcAft>
              <a:buNone/>
              <a:defRPr sz="2800">
                <a:solidFill>
                  <a:schemeClr val="tx1"/>
                </a:solidFill>
                <a:latin typeface="+mn-lt"/>
                <a:ea typeface="MS PGothic" pitchFamily="34" charset="-128"/>
                <a:cs typeface="MS PGothic" charset="0"/>
              </a:defRPr>
            </a:lvl2pPr>
            <a:lvl3pPr marL="914400" indent="0" algn="ctr" rtl="0" eaLnBrk="0" fontAlgn="base" hangingPunct="0">
              <a:spcBef>
                <a:spcPct val="20000"/>
              </a:spcBef>
              <a:spcAft>
                <a:spcPct val="0"/>
              </a:spcAft>
              <a:buNone/>
              <a:defRPr sz="2400">
                <a:solidFill>
                  <a:schemeClr val="tx1"/>
                </a:solidFill>
                <a:latin typeface="+mn-lt"/>
                <a:ea typeface="MS PGothic" pitchFamily="34" charset="-128"/>
                <a:cs typeface="MS PGothic" charset="0"/>
              </a:defRPr>
            </a:lvl3pPr>
            <a:lvl4pPr marL="1371600" indent="0" algn="ctr" rtl="0" eaLnBrk="0" fontAlgn="base" hangingPunct="0">
              <a:spcBef>
                <a:spcPct val="20000"/>
              </a:spcBef>
              <a:spcAft>
                <a:spcPct val="0"/>
              </a:spcAft>
              <a:buNone/>
              <a:defRPr sz="2000">
                <a:solidFill>
                  <a:schemeClr val="tx1"/>
                </a:solidFill>
                <a:latin typeface="+mn-lt"/>
                <a:ea typeface="MS PGothic" pitchFamily="34" charset="-128"/>
                <a:cs typeface="MS PGothic" charset="0"/>
              </a:defRPr>
            </a:lvl4pPr>
            <a:lvl5pPr marL="1828800" indent="0" algn="ctr" rtl="0" eaLnBrk="0" fontAlgn="base" hangingPunct="0">
              <a:spcBef>
                <a:spcPct val="20000"/>
              </a:spcBef>
              <a:spcAft>
                <a:spcPct val="0"/>
              </a:spcAft>
              <a:buNone/>
              <a:defRPr sz="2000">
                <a:solidFill>
                  <a:schemeClr val="tx1"/>
                </a:solidFill>
                <a:latin typeface="+mn-lt"/>
                <a:ea typeface="MS PGothic" pitchFamily="34" charset="-128"/>
                <a:cs typeface="MS PGothic" charset="0"/>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eaLnBrk="1" hangingPunct="1">
              <a:lnSpc>
                <a:spcPct val="80000"/>
              </a:lnSpc>
            </a:pPr>
            <a:endParaRPr lang="en-GB" altLang="en-US" b="1" dirty="0">
              <a:solidFill>
                <a:srgbClr val="000000"/>
              </a:solidFill>
            </a:endParaRPr>
          </a:p>
          <a:p>
            <a:pPr eaLnBrk="1" hangingPunct="1">
              <a:lnSpc>
                <a:spcPct val="80000"/>
              </a:lnSpc>
            </a:pPr>
            <a:r>
              <a:rPr lang="en-GB" altLang="en-US" sz="4400" b="1" dirty="0" smtClean="0">
                <a:solidFill>
                  <a:srgbClr val="000000"/>
                </a:solidFill>
              </a:rPr>
              <a:t>WGISS-44</a:t>
            </a:r>
          </a:p>
          <a:p>
            <a:pPr eaLnBrk="1" hangingPunct="1">
              <a:lnSpc>
                <a:spcPct val="80000"/>
              </a:lnSpc>
            </a:pPr>
            <a:endParaRPr lang="en-GB" altLang="en-US" b="1" dirty="0">
              <a:solidFill>
                <a:srgbClr val="000000"/>
              </a:solidFill>
            </a:endParaRPr>
          </a:p>
          <a:p>
            <a:pPr eaLnBrk="1" hangingPunct="1">
              <a:lnSpc>
                <a:spcPct val="80000"/>
              </a:lnSpc>
            </a:pPr>
            <a:r>
              <a:rPr lang="en-GB" altLang="en-US" b="1" dirty="0" smtClean="0">
                <a:solidFill>
                  <a:srgbClr val="000000"/>
                </a:solidFill>
              </a:rPr>
              <a:t>September 25-29, 2017</a:t>
            </a:r>
          </a:p>
          <a:p>
            <a:pPr eaLnBrk="1" hangingPunct="1">
              <a:lnSpc>
                <a:spcPct val="80000"/>
              </a:lnSpc>
            </a:pPr>
            <a:endParaRPr lang="en-GB" altLang="en-US" b="1" dirty="0" smtClean="0">
              <a:solidFill>
                <a:srgbClr val="000000"/>
              </a:solidFill>
            </a:endParaRPr>
          </a:p>
          <a:p>
            <a:pPr eaLnBrk="1" hangingPunct="1">
              <a:lnSpc>
                <a:spcPct val="80000"/>
              </a:lnSpc>
            </a:pPr>
            <a:r>
              <a:rPr lang="en-GB" b="1" dirty="0" smtClean="0">
                <a:solidFill>
                  <a:srgbClr val="000000"/>
                </a:solidFill>
              </a:rPr>
              <a:t>Grand Skylight CATIC Hotel, Beijing</a:t>
            </a:r>
          </a:p>
          <a:p>
            <a:pPr eaLnBrk="1" hangingPunct="1">
              <a:lnSpc>
                <a:spcPct val="80000"/>
              </a:lnSpc>
            </a:pPr>
            <a:endParaRPr lang="en-GB" b="1" dirty="0" smtClean="0">
              <a:solidFill>
                <a:srgbClr val="000000"/>
              </a:solidFill>
            </a:endParaRPr>
          </a:p>
          <a:p>
            <a:pPr eaLnBrk="1" hangingPunct="1">
              <a:lnSpc>
                <a:spcPct val="80000"/>
              </a:lnSpc>
            </a:pPr>
            <a:r>
              <a:rPr lang="en-GB" b="1" dirty="0" smtClean="0">
                <a:solidFill>
                  <a:srgbClr val="000000"/>
                </a:solidFill>
              </a:rPr>
              <a:t>Beijing, China</a:t>
            </a:r>
            <a:endParaRPr lang="en-GB" b="1" dirty="0" smtClean="0">
              <a:solidFill>
                <a:srgbClr val="000000"/>
              </a:solidFill>
              <a:latin typeface="Arial" charset="0"/>
            </a:endParaRPr>
          </a:p>
          <a:p>
            <a:pPr eaLnBrk="1" hangingPunct="1">
              <a:lnSpc>
                <a:spcPct val="80000"/>
              </a:lnSpc>
            </a:pPr>
            <a:endParaRPr lang="en-GB" dirty="0">
              <a:solidFill>
                <a:srgbClr val="000000"/>
              </a:solidFill>
              <a:latin typeface="Arial" charset="0"/>
            </a:endParaRPr>
          </a:p>
        </p:txBody>
      </p:sp>
    </p:spTree>
    <p:extLst>
      <p:ext uri="{BB962C8B-B14F-4D97-AF65-F5344CB8AC3E}">
        <p14:creationId xmlns:p14="http://schemas.microsoft.com/office/powerpoint/2010/main" val="32067674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zh-CN" b="1" dirty="0"/>
              <a:t>Grand Skylight CATIC Hotel, Beijing</a:t>
            </a:r>
          </a:p>
        </p:txBody>
      </p:sp>
      <p:sp>
        <p:nvSpPr>
          <p:cNvPr id="7" name="Rectangle 3"/>
          <p:cNvSpPr txBox="1">
            <a:spLocks noChangeArrowheads="1"/>
          </p:cNvSpPr>
          <p:nvPr/>
        </p:nvSpPr>
        <p:spPr bwMode="auto">
          <a:xfrm>
            <a:off x="609600" y="1346200"/>
            <a:ext cx="10972800" cy="350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r>
              <a:rPr lang="en-US" altLang="zh-CN" sz="2000" dirty="0"/>
              <a:t>Soaked in the green Olympic Park, Grand Skylight CATIC Hotel, Beijing is close to the 2008 Olympics main venue -- the “Bird’s Nest”. When you are enjoying the hotel’s professional and warm service, you can also feel the Olympic passion and spirit with the geographical advantage in the Olympic Village Area. After the 2008 Olympics, the hotel was awarded "The Best Olympic Hospitality Hotel" by the Beijing Organizing Committee for the Olympic Games.</a:t>
            </a:r>
            <a:endParaRPr lang="zh-CN" altLang="zh-CN" sz="2000" dirty="0" smtClean="0"/>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2550" y="3060700"/>
            <a:ext cx="10016918" cy="3570287"/>
          </a:xfrm>
          <a:prstGeom prst="rect">
            <a:avLst/>
          </a:prstGeom>
          <a:ln>
            <a:noFill/>
          </a:ln>
          <a:effectLst>
            <a:softEdge rad="112500"/>
          </a:effectLst>
        </p:spPr>
      </p:pic>
    </p:spTree>
    <p:extLst>
      <p:ext uri="{BB962C8B-B14F-4D97-AF65-F5344CB8AC3E}">
        <p14:creationId xmlns:p14="http://schemas.microsoft.com/office/powerpoint/2010/main" val="36067185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 y="2305055"/>
            <a:ext cx="4203698" cy="2862322"/>
          </a:xfrm>
          <a:prstGeom prst="rect">
            <a:avLst/>
          </a:prstGeom>
        </p:spPr>
        <p:txBody>
          <a:bodyPr wrap="square">
            <a:spAutoFit/>
          </a:bodyPr>
          <a:lstStyle/>
          <a:p>
            <a:pPr fontAlgn="base">
              <a:spcBef>
                <a:spcPct val="0"/>
              </a:spcBef>
              <a:spcAft>
                <a:spcPct val="0"/>
              </a:spcAft>
            </a:pPr>
            <a:endParaRPr lang="en-US" dirty="0" smtClean="0">
              <a:solidFill>
                <a:srgbClr val="000000"/>
              </a:solidFill>
            </a:endParaRPr>
          </a:p>
          <a:p>
            <a:pPr marL="285750" indent="-285750" fontAlgn="base">
              <a:spcBef>
                <a:spcPct val="0"/>
              </a:spcBef>
              <a:spcAft>
                <a:spcPct val="0"/>
              </a:spcAft>
              <a:buFont typeface="Wingdings" panose="05000000000000000000" pitchFamily="2" charset="2"/>
              <a:buChar char="Ø"/>
            </a:pPr>
            <a:r>
              <a:rPr lang="en-US" dirty="0">
                <a:solidFill>
                  <a:srgbClr val="000000"/>
                </a:solidFill>
              </a:rPr>
              <a:t>Arriving by car from Beijing Capital International </a:t>
            </a:r>
            <a:r>
              <a:rPr lang="en-US" dirty="0" smtClean="0">
                <a:solidFill>
                  <a:srgbClr val="000000"/>
                </a:solidFill>
              </a:rPr>
              <a:t>Airport: Approx</a:t>
            </a:r>
            <a:r>
              <a:rPr lang="en-US" dirty="0">
                <a:solidFill>
                  <a:srgbClr val="000000"/>
                </a:solidFill>
              </a:rPr>
              <a:t>. time: </a:t>
            </a:r>
            <a:r>
              <a:rPr lang="en-US" dirty="0" smtClean="0">
                <a:solidFill>
                  <a:srgbClr val="000000"/>
                </a:solidFill>
              </a:rPr>
              <a:t>29 </a:t>
            </a:r>
            <a:r>
              <a:rPr lang="en-US" dirty="0" err="1">
                <a:solidFill>
                  <a:srgbClr val="000000"/>
                </a:solidFill>
              </a:rPr>
              <a:t>mins</a:t>
            </a:r>
            <a:r>
              <a:rPr lang="en-US" dirty="0">
                <a:solidFill>
                  <a:srgbClr val="000000"/>
                </a:solidFill>
              </a:rPr>
              <a:t> </a:t>
            </a:r>
            <a:r>
              <a:rPr lang="en-US" dirty="0" smtClean="0">
                <a:solidFill>
                  <a:srgbClr val="000000"/>
                </a:solidFill>
              </a:rPr>
              <a:t>&amp; Distance</a:t>
            </a:r>
            <a:r>
              <a:rPr lang="en-US" dirty="0">
                <a:solidFill>
                  <a:srgbClr val="000000"/>
                </a:solidFill>
              </a:rPr>
              <a:t>: </a:t>
            </a:r>
            <a:r>
              <a:rPr lang="en-US" dirty="0" smtClean="0">
                <a:solidFill>
                  <a:srgbClr val="000000"/>
                </a:solidFill>
              </a:rPr>
              <a:t>28 km</a:t>
            </a:r>
          </a:p>
          <a:p>
            <a:pPr marL="285750" indent="-285750" fontAlgn="base">
              <a:spcBef>
                <a:spcPct val="0"/>
              </a:spcBef>
              <a:spcAft>
                <a:spcPct val="0"/>
              </a:spcAft>
              <a:buFont typeface="Wingdings" panose="05000000000000000000" pitchFamily="2" charset="2"/>
              <a:buChar char="Ø"/>
            </a:pPr>
            <a:endParaRPr lang="en-US" dirty="0" smtClean="0">
              <a:solidFill>
                <a:srgbClr val="000000"/>
              </a:solidFill>
            </a:endParaRPr>
          </a:p>
          <a:p>
            <a:pPr marL="285750" indent="-285750" fontAlgn="base">
              <a:spcBef>
                <a:spcPct val="0"/>
              </a:spcBef>
              <a:spcAft>
                <a:spcPct val="0"/>
              </a:spcAft>
              <a:buFont typeface="Wingdings" panose="05000000000000000000" pitchFamily="2" charset="2"/>
              <a:buChar char="Ø"/>
            </a:pPr>
            <a:r>
              <a:rPr lang="en-US" dirty="0" smtClean="0">
                <a:solidFill>
                  <a:srgbClr val="000000"/>
                </a:solidFill>
              </a:rPr>
              <a:t>Arriving </a:t>
            </a:r>
            <a:r>
              <a:rPr lang="en-US" dirty="0">
                <a:solidFill>
                  <a:srgbClr val="000000"/>
                </a:solidFill>
              </a:rPr>
              <a:t>by </a:t>
            </a:r>
            <a:r>
              <a:rPr lang="en-US" dirty="0" smtClean="0">
                <a:solidFill>
                  <a:srgbClr val="000000"/>
                </a:solidFill>
              </a:rPr>
              <a:t>train </a:t>
            </a:r>
            <a:r>
              <a:rPr lang="en-US" altLang="zh-CN" dirty="0">
                <a:solidFill>
                  <a:srgbClr val="000000"/>
                </a:solidFill>
              </a:rPr>
              <a:t>from Beijing Capital International </a:t>
            </a:r>
            <a:r>
              <a:rPr lang="en-US" altLang="zh-CN" dirty="0" smtClean="0">
                <a:solidFill>
                  <a:srgbClr val="000000"/>
                </a:solidFill>
              </a:rPr>
              <a:t>Airport</a:t>
            </a:r>
            <a:r>
              <a:rPr lang="en-US" dirty="0" smtClean="0">
                <a:solidFill>
                  <a:srgbClr val="000000"/>
                </a:solidFill>
              </a:rPr>
              <a:t>: Approx</a:t>
            </a:r>
            <a:r>
              <a:rPr lang="en-US" dirty="0">
                <a:solidFill>
                  <a:srgbClr val="000000"/>
                </a:solidFill>
              </a:rPr>
              <a:t>. time: </a:t>
            </a:r>
            <a:r>
              <a:rPr lang="en-US" dirty="0" smtClean="0">
                <a:solidFill>
                  <a:srgbClr val="000000"/>
                </a:solidFill>
              </a:rPr>
              <a:t>80-90 </a:t>
            </a:r>
            <a:r>
              <a:rPr lang="en-US" dirty="0" err="1" smtClean="0">
                <a:solidFill>
                  <a:srgbClr val="000000"/>
                </a:solidFill>
              </a:rPr>
              <a:t>mins</a:t>
            </a:r>
            <a:r>
              <a:rPr lang="en-US" dirty="0" smtClean="0">
                <a:solidFill>
                  <a:srgbClr val="000000"/>
                </a:solidFill>
              </a:rPr>
              <a:t>. &amp; Airport Line –&gt; Subway Line 10 –&gt; Subway Line </a:t>
            </a:r>
            <a:r>
              <a:rPr lang="en-US" smtClean="0">
                <a:solidFill>
                  <a:srgbClr val="000000"/>
                </a:solidFill>
              </a:rPr>
              <a:t>8  –&gt; </a:t>
            </a:r>
            <a:r>
              <a:rPr lang="en-US" dirty="0" smtClean="0">
                <a:solidFill>
                  <a:srgbClr val="000000"/>
                </a:solidFill>
              </a:rPr>
              <a:t>750 meters </a:t>
            </a:r>
            <a:r>
              <a:rPr lang="en-US" dirty="0" err="1" smtClean="0">
                <a:solidFill>
                  <a:srgbClr val="000000"/>
                </a:solidFill>
              </a:rPr>
              <a:t>Waiking</a:t>
            </a:r>
            <a:r>
              <a:rPr lang="en-US" dirty="0" smtClean="0">
                <a:solidFill>
                  <a:srgbClr val="000000"/>
                </a:solidFill>
              </a:rPr>
              <a:t> </a:t>
            </a:r>
            <a:endParaRPr lang="en-US" dirty="0">
              <a:solidFill>
                <a:srgbClr val="000000"/>
              </a:solidFill>
            </a:endParaRPr>
          </a:p>
        </p:txBody>
      </p:sp>
      <p:sp>
        <p:nvSpPr>
          <p:cNvPr id="3" name="TextBox 2"/>
          <p:cNvSpPr txBox="1"/>
          <p:nvPr/>
        </p:nvSpPr>
        <p:spPr>
          <a:xfrm>
            <a:off x="482600" y="1219200"/>
            <a:ext cx="11709400" cy="461665"/>
          </a:xfrm>
          <a:prstGeom prst="rect">
            <a:avLst/>
          </a:prstGeom>
          <a:noFill/>
        </p:spPr>
        <p:txBody>
          <a:bodyPr wrap="square" rtlCol="0">
            <a:spAutoFit/>
          </a:bodyPr>
          <a:lstStyle/>
          <a:p>
            <a:pPr algn="ctr" fontAlgn="base">
              <a:spcBef>
                <a:spcPct val="0"/>
              </a:spcBef>
              <a:spcAft>
                <a:spcPct val="0"/>
              </a:spcAft>
            </a:pPr>
            <a:r>
              <a:rPr lang="en-US" sz="2400" dirty="0" smtClean="0">
                <a:solidFill>
                  <a:srgbClr val="000000"/>
                </a:solidFill>
              </a:rPr>
              <a:t>No.18 </a:t>
            </a:r>
            <a:r>
              <a:rPr lang="en-US" sz="2400" dirty="0" err="1" smtClean="0">
                <a:solidFill>
                  <a:srgbClr val="000000"/>
                </a:solidFill>
              </a:rPr>
              <a:t>Beichen</a:t>
            </a:r>
            <a:r>
              <a:rPr lang="en-US" sz="2400" dirty="0" smtClean="0">
                <a:solidFill>
                  <a:srgbClr val="000000"/>
                </a:solidFill>
              </a:rPr>
              <a:t> </a:t>
            </a:r>
            <a:r>
              <a:rPr lang="en-US" sz="2400" dirty="0">
                <a:solidFill>
                  <a:srgbClr val="000000"/>
                </a:solidFill>
              </a:rPr>
              <a:t>East Road, Asian Games </a:t>
            </a:r>
            <a:r>
              <a:rPr lang="en-US" sz="2400" dirty="0" smtClean="0">
                <a:solidFill>
                  <a:srgbClr val="000000"/>
                </a:solidFill>
              </a:rPr>
              <a:t>Village, </a:t>
            </a:r>
            <a:r>
              <a:rPr lang="en-US" sz="2400" dirty="0" err="1" smtClean="0">
                <a:solidFill>
                  <a:srgbClr val="000000"/>
                </a:solidFill>
              </a:rPr>
              <a:t>Chaoyang</a:t>
            </a:r>
            <a:r>
              <a:rPr lang="en-US" sz="2400" dirty="0" smtClean="0">
                <a:solidFill>
                  <a:srgbClr val="000000"/>
                </a:solidFill>
              </a:rPr>
              <a:t> </a:t>
            </a:r>
            <a:r>
              <a:rPr lang="en-US" altLang="zh-CN" sz="2400" dirty="0"/>
              <a:t>District, Beijing</a:t>
            </a:r>
            <a:endParaRPr lang="en-US" sz="2400" dirty="0">
              <a:solidFill>
                <a:srgbClr val="000000"/>
              </a:solidFill>
            </a:endParaRPr>
          </a:p>
        </p:txBody>
      </p:sp>
      <p:sp>
        <p:nvSpPr>
          <p:cNvPr id="13" name="Rectangle 2"/>
          <p:cNvSpPr>
            <a:spLocks noGrp="1" noChangeArrowheads="1"/>
          </p:cNvSpPr>
          <p:nvPr>
            <p:ph type="title"/>
          </p:nvPr>
        </p:nvSpPr>
        <p:spPr>
          <a:xfrm>
            <a:off x="2" y="152400"/>
            <a:ext cx="11061698" cy="1143000"/>
          </a:xfrm>
        </p:spPr>
        <p:txBody>
          <a:bodyPr/>
          <a:lstStyle/>
          <a:p>
            <a:pPr eaLnBrk="1" hangingPunct="1"/>
            <a:r>
              <a:rPr lang="en-US" altLang="zh-CN" sz="3200" b="1" dirty="0"/>
              <a:t>Getting to and </a:t>
            </a:r>
            <a:r>
              <a:rPr lang="en-US" altLang="zh-CN" sz="3200" b="1" dirty="0" smtClean="0"/>
              <a:t>from Grand </a:t>
            </a:r>
            <a:r>
              <a:rPr lang="en-US" altLang="zh-CN" sz="3200" b="1" dirty="0"/>
              <a:t>Skylight CATIC Hotel, Beijing</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27364" y="1767304"/>
            <a:ext cx="7645771" cy="50906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2534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zh-CN" b="1" dirty="0" smtClean="0"/>
              <a:t>Host: RADI</a:t>
            </a:r>
            <a:endParaRPr lang="zh-CN" altLang="zh-CN" b="1" dirty="0" smtClean="0"/>
          </a:p>
        </p:txBody>
      </p:sp>
      <p:pic>
        <p:nvPicPr>
          <p:cNvPr id="16" name="图片 15"/>
          <p:cNvPicPr>
            <a:picLocks noChangeAspect="1"/>
          </p:cNvPicPr>
          <p:nvPr/>
        </p:nvPicPr>
        <p:blipFill rotWithShape="1">
          <a:blip r:embed="rId3" cstate="print">
            <a:extLst>
              <a:ext uri="{28A0092B-C50C-407E-A947-70E740481C1C}">
                <a14:useLocalDpi xmlns:a14="http://schemas.microsoft.com/office/drawing/2010/main" val="0"/>
              </a:ext>
            </a:extLst>
          </a:blip>
          <a:srcRect l="1355" t="29513" r="8240"/>
          <a:stretch/>
        </p:blipFill>
        <p:spPr>
          <a:xfrm>
            <a:off x="889000" y="2836226"/>
            <a:ext cx="4777212" cy="239028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7009" y="2836226"/>
            <a:ext cx="5284291" cy="239028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0" name="Rectangle 3"/>
          <p:cNvSpPr txBox="1">
            <a:spLocks noChangeArrowheads="1"/>
          </p:cNvSpPr>
          <p:nvPr/>
        </p:nvSpPr>
        <p:spPr bwMode="auto">
          <a:xfrm>
            <a:off x="736600" y="5264611"/>
            <a:ext cx="4991100" cy="14790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gn="ctr" eaLnBrk="1" hangingPunct="1">
              <a:buNone/>
            </a:pPr>
            <a:r>
              <a:rPr lang="en-US" altLang="zh-CN" sz="2800" dirty="0" smtClean="0"/>
              <a:t>New Technology </a:t>
            </a:r>
            <a:r>
              <a:rPr lang="en-US" altLang="zh-CN" sz="2800" dirty="0"/>
              <a:t>P</a:t>
            </a:r>
            <a:r>
              <a:rPr lang="en-US" altLang="zh-CN" sz="2800" dirty="0" smtClean="0"/>
              <a:t>ark</a:t>
            </a:r>
          </a:p>
          <a:p>
            <a:pPr eaLnBrk="1" hangingPunct="1"/>
            <a:r>
              <a:rPr lang="en-US" altLang="zh-CN" sz="1600" dirty="0"/>
              <a:t>CAS Key Laboratory of Digital Earth Science</a:t>
            </a:r>
          </a:p>
          <a:p>
            <a:pPr eaLnBrk="1" hangingPunct="1"/>
            <a:r>
              <a:rPr lang="en-US" altLang="zh-CN" sz="1600" dirty="0"/>
              <a:t>China Remote Sensing Satellite Ground Station</a:t>
            </a:r>
          </a:p>
          <a:p>
            <a:pPr eaLnBrk="1" hangingPunct="1"/>
            <a:r>
              <a:rPr lang="en-US" altLang="zh-CN" sz="1600" dirty="0"/>
              <a:t>Airborne Remote Sensing Center</a:t>
            </a:r>
          </a:p>
        </p:txBody>
      </p:sp>
      <p:sp>
        <p:nvSpPr>
          <p:cNvPr id="21" name="Rectangle 3"/>
          <p:cNvSpPr txBox="1">
            <a:spLocks noChangeArrowheads="1"/>
          </p:cNvSpPr>
          <p:nvPr/>
        </p:nvSpPr>
        <p:spPr bwMode="auto">
          <a:xfrm>
            <a:off x="6292304" y="5384801"/>
            <a:ext cx="5798096" cy="1473199"/>
          </a:xfrm>
          <a:prstGeom prst="rect">
            <a:avLst/>
          </a:prstGeom>
          <a:solidFill>
            <a:schemeClr val="bg1"/>
          </a:solidFill>
          <a:ln>
            <a:no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gn="ctr" eaLnBrk="1" hangingPunct="1">
              <a:buNone/>
            </a:pPr>
            <a:r>
              <a:rPr lang="en-US" altLang="zh-CN" sz="2800" dirty="0" smtClean="0"/>
              <a:t>Olympic Park</a:t>
            </a:r>
          </a:p>
          <a:p>
            <a:pPr eaLnBrk="1" hangingPunct="1"/>
            <a:r>
              <a:rPr lang="en-US" altLang="zh-CN" sz="1600" dirty="0" smtClean="0"/>
              <a:t>State </a:t>
            </a:r>
            <a:r>
              <a:rPr lang="en-US" altLang="zh-CN" sz="1600" dirty="0"/>
              <a:t>Key Laboratory of Remote Sensing </a:t>
            </a:r>
            <a:r>
              <a:rPr lang="en-US" altLang="zh-CN" sz="1600" dirty="0" smtClean="0"/>
              <a:t>Science</a:t>
            </a:r>
          </a:p>
          <a:p>
            <a:pPr eaLnBrk="1" hangingPunct="1"/>
            <a:r>
              <a:rPr lang="en-US" altLang="zh-CN" sz="1600" dirty="0" smtClean="0"/>
              <a:t>Center </a:t>
            </a:r>
            <a:r>
              <a:rPr lang="en-US" altLang="zh-CN" sz="1600" dirty="0"/>
              <a:t>for Applied Technology of Earth </a:t>
            </a:r>
            <a:r>
              <a:rPr lang="en-US" altLang="zh-CN" sz="1600" dirty="0" smtClean="0"/>
              <a:t>Observation</a:t>
            </a:r>
          </a:p>
          <a:p>
            <a:pPr eaLnBrk="1" hangingPunct="1"/>
            <a:r>
              <a:rPr lang="en-US" altLang="zh-CN" sz="1600" dirty="0" smtClean="0"/>
              <a:t>National </a:t>
            </a:r>
            <a:r>
              <a:rPr lang="en-US" altLang="zh-CN" sz="1600" dirty="0"/>
              <a:t>Engineering Center for </a:t>
            </a:r>
            <a:r>
              <a:rPr lang="en-US" altLang="zh-CN" sz="1600" dirty="0" err="1" smtClean="0"/>
              <a:t>Geoinformatics</a:t>
            </a:r>
            <a:endParaRPr lang="en-US" altLang="zh-CN" sz="1600" dirty="0" smtClean="0"/>
          </a:p>
        </p:txBody>
      </p:sp>
      <p:sp>
        <p:nvSpPr>
          <p:cNvPr id="8" name="Rectangle 3"/>
          <p:cNvSpPr txBox="1">
            <a:spLocks noChangeArrowheads="1"/>
          </p:cNvSpPr>
          <p:nvPr/>
        </p:nvSpPr>
        <p:spPr bwMode="auto">
          <a:xfrm>
            <a:off x="609600" y="1346200"/>
            <a:ext cx="10972800" cy="14900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r>
              <a:rPr lang="en-US" altLang="zh-CN" sz="2000" dirty="0"/>
              <a:t>The Institute of Remote Sensing and Digital Earth (RADI) </a:t>
            </a:r>
            <a:r>
              <a:rPr lang="en-US" altLang="zh-CN" sz="2000" dirty="0" smtClean="0"/>
              <a:t>was </a:t>
            </a:r>
            <a:r>
              <a:rPr lang="en-US" altLang="zh-CN" sz="2000" dirty="0"/>
              <a:t>established in 2012, through consolidating two CAS institutes: the Institute of Remote Sensing Applications (IRSA) and the Center for Earth Observation and Digital Earth (CEODE).</a:t>
            </a:r>
          </a:p>
          <a:p>
            <a:pPr eaLnBrk="1" hangingPunct="1"/>
            <a:r>
              <a:rPr lang="en-US" altLang="zh-CN" sz="2000" dirty="0"/>
              <a:t>RADI </a:t>
            </a:r>
            <a:r>
              <a:rPr lang="en-US" altLang="zh-CN" sz="2000" dirty="0" smtClean="0"/>
              <a:t>includes two parks</a:t>
            </a:r>
            <a:r>
              <a:rPr lang="en-US" altLang="zh-CN" sz="2000" dirty="0"/>
              <a:t>: New Technology </a:t>
            </a:r>
            <a:r>
              <a:rPr lang="en-US" altLang="zh-CN" sz="2000" dirty="0" smtClean="0"/>
              <a:t>Park (CEODE) </a:t>
            </a:r>
            <a:r>
              <a:rPr lang="en-US" altLang="zh-CN" sz="2000" dirty="0"/>
              <a:t>&amp; Olympic </a:t>
            </a:r>
            <a:r>
              <a:rPr lang="en-US" altLang="zh-CN" sz="2000" dirty="0" smtClean="0"/>
              <a:t>Park (IRSA). </a:t>
            </a:r>
            <a:endParaRPr lang="en-US" altLang="zh-CN" sz="2000" dirty="0"/>
          </a:p>
          <a:p>
            <a:pPr eaLnBrk="1" hangingPunct="1"/>
            <a:endParaRPr lang="en-US" altLang="zh-CN" sz="2000" dirty="0"/>
          </a:p>
          <a:p>
            <a:pPr eaLnBrk="1" hangingPunct="1"/>
            <a:endParaRPr lang="zh-CN" altLang="zh-CN" sz="2000" dirty="0" smtClean="0"/>
          </a:p>
        </p:txBody>
      </p:sp>
    </p:spTree>
    <p:extLst>
      <p:ext uri="{BB962C8B-B14F-4D97-AF65-F5344CB8AC3E}">
        <p14:creationId xmlns:p14="http://schemas.microsoft.com/office/powerpoint/2010/main" val="1776937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1465" y="125893"/>
            <a:ext cx="11001625" cy="769441"/>
          </a:xfrm>
          <a:prstGeom prst="rect">
            <a:avLst/>
          </a:prstGeom>
          <a:noFill/>
          <a:ln>
            <a:noFill/>
          </a:ln>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sz="4400" b="1" dirty="0">
                <a:solidFill>
                  <a:schemeClr val="tx2"/>
                </a:solidFill>
                <a:latin typeface="+mj-lt"/>
                <a:ea typeface="+mj-ea"/>
                <a:cs typeface="+mj-cs"/>
              </a:rPr>
              <a:t>Free time in </a:t>
            </a:r>
            <a:r>
              <a:rPr lang="en-US" sz="4400" b="1" dirty="0" smtClean="0">
                <a:solidFill>
                  <a:schemeClr val="tx2"/>
                </a:solidFill>
                <a:latin typeface="+mj-lt"/>
                <a:ea typeface="+mj-ea"/>
                <a:cs typeface="+mj-cs"/>
              </a:rPr>
              <a:t>Beijing</a:t>
            </a:r>
            <a:endParaRPr lang="en-US" sz="4400" b="1" dirty="0">
              <a:solidFill>
                <a:schemeClr val="tx2"/>
              </a:solidFill>
              <a:latin typeface="+mj-lt"/>
              <a:ea typeface="+mj-ea"/>
              <a:cs typeface="+mj-cs"/>
            </a:endParaRPr>
          </a:p>
        </p:txBody>
      </p:sp>
      <p:sp>
        <p:nvSpPr>
          <p:cNvPr id="2" name="TextBox 1"/>
          <p:cNvSpPr txBox="1"/>
          <p:nvPr/>
        </p:nvSpPr>
        <p:spPr>
          <a:xfrm>
            <a:off x="8245315" y="3720424"/>
            <a:ext cx="3621504" cy="369332"/>
          </a:xfrm>
          <a:prstGeom prst="rect">
            <a:avLst/>
          </a:prstGeom>
          <a:noFill/>
        </p:spPr>
        <p:txBody>
          <a:bodyPr wrap="none" rtlCol="0">
            <a:spAutoFit/>
          </a:bodyPr>
          <a:lstStyle/>
          <a:p>
            <a:pPr fontAlgn="base">
              <a:spcBef>
                <a:spcPct val="0"/>
              </a:spcBef>
              <a:spcAft>
                <a:spcPct val="0"/>
              </a:spcAft>
            </a:pPr>
            <a:r>
              <a:rPr lang="en-US" dirty="0" smtClean="0">
                <a:solidFill>
                  <a:srgbClr val="000000"/>
                </a:solidFill>
              </a:rPr>
              <a:t>No Host Dinner (max 200-300 </a:t>
            </a:r>
            <a:r>
              <a:rPr lang="zh-CN" altLang="en-US" dirty="0" smtClean="0">
                <a:solidFill>
                  <a:srgbClr val="000000"/>
                </a:solidFill>
              </a:rPr>
              <a:t>￥</a:t>
            </a:r>
            <a:r>
              <a:rPr lang="en-US" dirty="0" smtClean="0">
                <a:solidFill>
                  <a:srgbClr val="000000"/>
                </a:solidFill>
              </a:rPr>
              <a:t>)</a:t>
            </a:r>
            <a:endParaRPr lang="en-US" dirty="0">
              <a:solidFill>
                <a:srgbClr val="000000"/>
              </a:solidFill>
            </a:endParaRPr>
          </a:p>
        </p:txBody>
      </p:sp>
      <p:pic>
        <p:nvPicPr>
          <p:cNvPr id="11"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0113" y="1179484"/>
            <a:ext cx="3553323" cy="2220825"/>
          </a:xfr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23091" y="895334"/>
            <a:ext cx="4202735" cy="2615035"/>
          </a:xfrm>
          <a:prstGeom prst="ellipse">
            <a:avLst/>
          </a:prstGeom>
          <a:noFill/>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217295" y="4176077"/>
            <a:ext cx="3582525" cy="224476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16"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7943"/>
          <a:stretch/>
        </p:blipFill>
        <p:spPr>
          <a:xfrm>
            <a:off x="8311666" y="1179484"/>
            <a:ext cx="3723268" cy="2033616"/>
          </a:xfrm>
          <a:prstGeom prst="rect">
            <a:avLst/>
          </a:prstGeom>
          <a:effectLst>
            <a:outerShdw blurRad="292100" dist="139700" dir="2700000" algn="tl" rotWithShape="0">
              <a:srgbClr val="333333">
                <a:alpha val="65000"/>
              </a:srgbClr>
            </a:outerShdw>
          </a:effectLst>
        </p:spPr>
      </p:pic>
      <p:pic>
        <p:nvPicPr>
          <p:cNvPr id="18" name="Picture 7"/>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flipH="1">
            <a:off x="392836" y="4207311"/>
            <a:ext cx="3408246" cy="2273300"/>
          </a:xfrm>
          <a:prstGeom prst="roundRect">
            <a:avLst>
              <a:gd name="adj" fmla="val 16667"/>
            </a:avLst>
          </a:prstGeom>
          <a:no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4"/>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a:xfrm>
            <a:off x="8089900" y="4215902"/>
            <a:ext cx="3957734" cy="2517103"/>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8145105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220" y="207305"/>
            <a:ext cx="11681806" cy="769441"/>
          </a:xfrm>
          <a:prstGeom prst="rect">
            <a:avLst/>
          </a:prstGeom>
          <a:noFill/>
          <a:ln>
            <a:noFill/>
          </a:ln>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4400" b="1" dirty="0"/>
              <a:t>RADI </a:t>
            </a:r>
            <a:r>
              <a:rPr lang="en-US" sz="4400" b="1" dirty="0" smtClean="0"/>
              <a:t>Facility Tour</a:t>
            </a:r>
            <a:endParaRPr lang="en-US" sz="4400" b="1" dirty="0">
              <a:solidFill>
                <a:srgbClr val="FFFFFF"/>
              </a:solidFill>
              <a:latin typeface="Calibri"/>
              <a:ea typeface="+mj-ea"/>
              <a:cs typeface="Calibri"/>
            </a:endParaRPr>
          </a:p>
        </p:txBody>
      </p:sp>
      <p:sp>
        <p:nvSpPr>
          <p:cNvPr id="8" name="TextBox 7"/>
          <p:cNvSpPr txBox="1"/>
          <p:nvPr/>
        </p:nvSpPr>
        <p:spPr>
          <a:xfrm>
            <a:off x="8320603" y="3173772"/>
            <a:ext cx="3130823" cy="307777"/>
          </a:xfrm>
          <a:prstGeom prst="rect">
            <a:avLst/>
          </a:prstGeom>
          <a:noFill/>
        </p:spPr>
        <p:txBody>
          <a:bodyPr wrap="square" rtlCol="0">
            <a:spAutoFit/>
          </a:bodyPr>
          <a:lstStyle>
            <a:defPPr>
              <a:defRPr lang="en-GB"/>
            </a:defPPr>
            <a:lvl1pPr>
              <a:defRPr sz="1400"/>
            </a:lvl1pPr>
          </a:lstStyle>
          <a:p>
            <a:pPr algn="ctr" fontAlgn="base">
              <a:spcBef>
                <a:spcPct val="0"/>
              </a:spcBef>
              <a:spcAft>
                <a:spcPct val="0"/>
              </a:spcAft>
            </a:pPr>
            <a:r>
              <a:rPr lang="en-US" altLang="zh-CN" dirty="0"/>
              <a:t>Airborne Remote Sensing </a:t>
            </a:r>
            <a:r>
              <a:rPr lang="en-US" altLang="zh-CN" dirty="0" smtClean="0"/>
              <a:t>Center</a:t>
            </a:r>
            <a:endParaRPr lang="en-US" altLang="zh-CN"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952" y="1012649"/>
            <a:ext cx="3130823" cy="2083954"/>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0396" y="1065647"/>
            <a:ext cx="3148687" cy="2095843"/>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62750" y="1027547"/>
            <a:ext cx="3125929" cy="2083953"/>
          </a:xfrm>
          <a:prstGeom prst="rect">
            <a:avLst/>
          </a:prstGeom>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8122" y="3641213"/>
            <a:ext cx="11140764" cy="2831751"/>
          </a:xfrm>
          <a:prstGeom prst="rect">
            <a:avLst/>
          </a:prstGeom>
        </p:spPr>
      </p:pic>
      <p:sp>
        <p:nvSpPr>
          <p:cNvPr id="14" name="TextBox 13"/>
          <p:cNvSpPr txBox="1"/>
          <p:nvPr/>
        </p:nvSpPr>
        <p:spPr>
          <a:xfrm>
            <a:off x="330201" y="3174032"/>
            <a:ext cx="3581400" cy="307777"/>
          </a:xfrm>
          <a:prstGeom prst="rect">
            <a:avLst/>
          </a:prstGeom>
          <a:noFill/>
        </p:spPr>
        <p:txBody>
          <a:bodyPr wrap="square" rtlCol="0">
            <a:spAutoFit/>
          </a:bodyPr>
          <a:lstStyle>
            <a:defPPr>
              <a:defRPr lang="en-GB"/>
            </a:defPPr>
            <a:lvl1pPr>
              <a:defRPr sz="1400"/>
            </a:lvl1pPr>
          </a:lstStyle>
          <a:p>
            <a:pPr algn="ctr" fontAlgn="base">
              <a:spcBef>
                <a:spcPct val="0"/>
              </a:spcBef>
              <a:spcAft>
                <a:spcPct val="0"/>
              </a:spcAft>
            </a:pPr>
            <a:r>
              <a:rPr lang="en-US" altLang="zh-CN" dirty="0" smtClean="0"/>
              <a:t>Remote </a:t>
            </a:r>
            <a:r>
              <a:rPr lang="en-US" altLang="zh-CN" dirty="0"/>
              <a:t>Sensing </a:t>
            </a:r>
            <a:r>
              <a:rPr lang="en-US" altLang="zh-CN" dirty="0" smtClean="0"/>
              <a:t>Data Processing Center</a:t>
            </a:r>
            <a:endParaRPr lang="en-US" altLang="zh-CN" dirty="0"/>
          </a:p>
        </p:txBody>
      </p:sp>
      <p:sp>
        <p:nvSpPr>
          <p:cNvPr id="15" name="TextBox 14"/>
          <p:cNvSpPr txBox="1"/>
          <p:nvPr/>
        </p:nvSpPr>
        <p:spPr>
          <a:xfrm>
            <a:off x="4257839" y="3186731"/>
            <a:ext cx="3581400" cy="307777"/>
          </a:xfrm>
          <a:prstGeom prst="rect">
            <a:avLst/>
          </a:prstGeom>
          <a:noFill/>
        </p:spPr>
        <p:txBody>
          <a:bodyPr wrap="square" rtlCol="0">
            <a:spAutoFit/>
          </a:bodyPr>
          <a:lstStyle>
            <a:defPPr>
              <a:defRPr lang="en-GB"/>
            </a:defPPr>
            <a:lvl1pPr>
              <a:defRPr sz="1400"/>
            </a:lvl1pPr>
          </a:lstStyle>
          <a:p>
            <a:pPr algn="ctr" fontAlgn="base">
              <a:spcBef>
                <a:spcPct val="0"/>
              </a:spcBef>
              <a:spcAft>
                <a:spcPct val="0"/>
              </a:spcAft>
            </a:pPr>
            <a:r>
              <a:rPr lang="en-US" altLang="zh-CN" dirty="0" smtClean="0"/>
              <a:t>RSGS Management System</a:t>
            </a:r>
            <a:endParaRPr lang="en-US" altLang="zh-CN" dirty="0"/>
          </a:p>
        </p:txBody>
      </p:sp>
      <p:sp>
        <p:nvSpPr>
          <p:cNvPr id="16" name="TextBox 15"/>
          <p:cNvSpPr txBox="1"/>
          <p:nvPr/>
        </p:nvSpPr>
        <p:spPr>
          <a:xfrm>
            <a:off x="3089439" y="6550223"/>
            <a:ext cx="4533444" cy="307777"/>
          </a:xfrm>
          <a:prstGeom prst="rect">
            <a:avLst/>
          </a:prstGeom>
          <a:noFill/>
        </p:spPr>
        <p:txBody>
          <a:bodyPr wrap="square" rtlCol="0">
            <a:spAutoFit/>
          </a:bodyPr>
          <a:lstStyle>
            <a:defPPr>
              <a:defRPr lang="en-GB"/>
            </a:defPPr>
            <a:lvl1pPr>
              <a:defRPr sz="1400"/>
            </a:lvl1pPr>
          </a:lstStyle>
          <a:p>
            <a:pPr algn="ctr" fontAlgn="base">
              <a:spcBef>
                <a:spcPct val="0"/>
              </a:spcBef>
              <a:spcAft>
                <a:spcPct val="0"/>
              </a:spcAft>
            </a:pPr>
            <a:r>
              <a:rPr lang="en-US" altLang="zh-CN" dirty="0" smtClean="0"/>
              <a:t>Remote Sensing &amp; Digital Earth Hall</a:t>
            </a:r>
            <a:endParaRPr lang="en-US" altLang="zh-CN" dirty="0"/>
          </a:p>
        </p:txBody>
      </p:sp>
    </p:spTree>
    <p:extLst>
      <p:ext uri="{BB962C8B-B14F-4D97-AF65-F5344CB8AC3E}">
        <p14:creationId xmlns:p14="http://schemas.microsoft.com/office/powerpoint/2010/main" val="28355112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Tentative WGISS 44 Agenda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98346610"/>
              </p:ext>
            </p:extLst>
          </p:nvPr>
        </p:nvGraphicFramePr>
        <p:xfrm>
          <a:off x="694062" y="1295399"/>
          <a:ext cx="11015340" cy="5402855"/>
        </p:xfrm>
        <a:graphic>
          <a:graphicData uri="http://schemas.openxmlformats.org/drawingml/2006/table">
            <a:tbl>
              <a:tblPr firstRow="1" bandRow="1">
                <a:tableStyleId>{5C22544A-7EE6-4342-B048-85BDC9FD1C3A}</a:tableStyleId>
              </a:tblPr>
              <a:tblGrid>
                <a:gridCol w="1835890"/>
                <a:gridCol w="1835890"/>
                <a:gridCol w="1835890"/>
                <a:gridCol w="1835890"/>
                <a:gridCol w="1835890"/>
                <a:gridCol w="1835890"/>
              </a:tblGrid>
              <a:tr h="479093">
                <a:tc>
                  <a:txBody>
                    <a:bodyPr/>
                    <a:lstStyle/>
                    <a:p>
                      <a:endParaRPr lang="en-US" sz="1600" dirty="0"/>
                    </a:p>
                  </a:txBody>
                  <a:tcPr/>
                </a:tc>
                <a:tc>
                  <a:txBody>
                    <a:bodyPr/>
                    <a:lstStyle/>
                    <a:p>
                      <a:r>
                        <a:rPr lang="en-US" sz="1600" dirty="0" smtClean="0"/>
                        <a:t>Monday</a:t>
                      </a:r>
                      <a:endParaRPr lang="en-US" sz="1600" dirty="0"/>
                    </a:p>
                  </a:txBody>
                  <a:tcPr/>
                </a:tc>
                <a:tc>
                  <a:txBody>
                    <a:bodyPr/>
                    <a:lstStyle/>
                    <a:p>
                      <a:r>
                        <a:rPr lang="en-US" sz="1600" dirty="0" smtClean="0"/>
                        <a:t>Tuesday</a:t>
                      </a:r>
                      <a:endParaRPr lang="en-US" sz="1600" dirty="0"/>
                    </a:p>
                  </a:txBody>
                  <a:tcPr/>
                </a:tc>
                <a:tc>
                  <a:txBody>
                    <a:bodyPr/>
                    <a:lstStyle/>
                    <a:p>
                      <a:r>
                        <a:rPr lang="en-US" sz="1600" dirty="0" smtClean="0"/>
                        <a:t>Wednesday</a:t>
                      </a:r>
                      <a:endParaRPr lang="en-US" sz="1600" dirty="0"/>
                    </a:p>
                  </a:txBody>
                  <a:tcPr/>
                </a:tc>
                <a:tc>
                  <a:txBody>
                    <a:bodyPr/>
                    <a:lstStyle/>
                    <a:p>
                      <a:r>
                        <a:rPr lang="en-US" sz="1600" dirty="0" smtClean="0"/>
                        <a:t>Thursday </a:t>
                      </a:r>
                      <a:endParaRPr lang="en-US" sz="1600" dirty="0"/>
                    </a:p>
                  </a:txBody>
                  <a:tcPr/>
                </a:tc>
                <a:tc>
                  <a:txBody>
                    <a:bodyPr/>
                    <a:lstStyle/>
                    <a:p>
                      <a:r>
                        <a:rPr lang="en-US" sz="1600" dirty="0" smtClean="0"/>
                        <a:t>Friday</a:t>
                      </a:r>
                      <a:endParaRPr lang="en-US" sz="1600" dirty="0"/>
                    </a:p>
                  </a:txBody>
                  <a:tcPr/>
                </a:tc>
              </a:tr>
              <a:tr h="1214509">
                <a:tc>
                  <a:txBody>
                    <a:bodyPr/>
                    <a:lstStyle/>
                    <a:p>
                      <a:r>
                        <a:rPr lang="en-US" sz="1600" dirty="0" smtClean="0"/>
                        <a:t>09:00 – 12:00</a:t>
                      </a:r>
                      <a:endParaRPr lang="en-US" sz="1600" dirty="0"/>
                    </a:p>
                  </a:txBody>
                  <a:tcPr/>
                </a:tc>
                <a:tc>
                  <a:txBody>
                    <a:bodyPr/>
                    <a:lstStyle/>
                    <a:p>
                      <a:r>
                        <a:rPr lang="en-US" sz="1600" dirty="0" smtClean="0"/>
                        <a:t>WGISS Discussions</a:t>
                      </a:r>
                      <a:endParaRPr lang="en-US" sz="1600" dirty="0"/>
                    </a:p>
                  </a:txBody>
                  <a:tcPr/>
                </a:tc>
                <a:tc>
                  <a:txBody>
                    <a:bodyPr/>
                    <a:lstStyle/>
                    <a:p>
                      <a:r>
                        <a:rPr lang="en-US" sz="1600" dirty="0" smtClean="0"/>
                        <a:t>Data USE</a:t>
                      </a:r>
                    </a:p>
                    <a:p>
                      <a:r>
                        <a:rPr lang="en-US" sz="1600" dirty="0" smtClean="0"/>
                        <a:t>Data ACCESS</a:t>
                      </a:r>
                      <a:endParaRPr lang="en-US" sz="1600" dirty="0"/>
                    </a:p>
                  </a:txBody>
                  <a:tcPr/>
                </a:tc>
                <a:tc>
                  <a:txBody>
                    <a:bodyPr/>
                    <a:lstStyle/>
                    <a:p>
                      <a:r>
                        <a:rPr lang="en-US" sz="1600" kern="1200" dirty="0" smtClean="0">
                          <a:solidFill>
                            <a:schemeClr val="dk1"/>
                          </a:solidFill>
                          <a:effectLst/>
                          <a:latin typeface="+mn-lt"/>
                          <a:ea typeface="+mn-ea"/>
                          <a:cs typeface="+mn-cs"/>
                        </a:rPr>
                        <a:t>CEOS Future Data Architectures Workshop </a:t>
                      </a:r>
                      <a:endParaRPr lang="en-US" sz="1600" dirty="0"/>
                    </a:p>
                  </a:txBody>
                  <a:tcPr>
                    <a:solidFill>
                      <a:srgbClr val="FFC000"/>
                    </a:solidFill>
                  </a:tcPr>
                </a:tc>
                <a:tc>
                  <a:txBody>
                    <a:bodyPr/>
                    <a:lstStyle/>
                    <a:p>
                      <a:r>
                        <a:rPr lang="en-US" sz="1600" dirty="0" smtClean="0"/>
                        <a:t>Data</a:t>
                      </a:r>
                      <a:r>
                        <a:rPr lang="en-US" sz="1600" baseline="0" dirty="0" smtClean="0"/>
                        <a:t> PRESERVATION</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Agency reports</a:t>
                      </a:r>
                    </a:p>
                  </a:txBody>
                  <a:tcPr/>
                </a:tc>
              </a:tr>
              <a:tr h="659304">
                <a:tc>
                  <a:txBody>
                    <a:bodyPr/>
                    <a:lstStyle/>
                    <a:p>
                      <a:r>
                        <a:rPr lang="en-US" sz="1600" dirty="0" smtClean="0"/>
                        <a:t>12:00 – 13:30</a:t>
                      </a:r>
                      <a:endParaRPr lang="en-US" sz="1600" dirty="0"/>
                    </a:p>
                  </a:txBody>
                  <a:tcPr/>
                </a:tc>
                <a:tc>
                  <a:txBody>
                    <a:bodyPr/>
                    <a:lstStyle/>
                    <a:p>
                      <a:r>
                        <a:rPr lang="en-US" sz="1600" dirty="0" smtClean="0"/>
                        <a:t>Lunch</a:t>
                      </a:r>
                      <a:endParaRPr lang="en-US" sz="1600" dirty="0"/>
                    </a:p>
                  </a:txBody>
                  <a:tcPr>
                    <a:solidFill>
                      <a:srgbClr val="FFFF00"/>
                    </a:solidFill>
                  </a:tcPr>
                </a:tc>
                <a:tc>
                  <a:txBody>
                    <a:bodyPr/>
                    <a:lstStyle/>
                    <a:p>
                      <a:r>
                        <a:rPr lang="en-US" sz="1600" dirty="0" smtClean="0"/>
                        <a:t>Lunch </a:t>
                      </a:r>
                      <a:endParaRPr lang="en-US" sz="1600" dirty="0"/>
                    </a:p>
                  </a:txBody>
                  <a:tcPr>
                    <a:solidFill>
                      <a:srgbClr val="FFFF00"/>
                    </a:solidFill>
                  </a:tcPr>
                </a:tc>
                <a:tc>
                  <a:txBody>
                    <a:bodyPr/>
                    <a:lstStyle/>
                    <a:p>
                      <a:r>
                        <a:rPr lang="en-US" sz="1600" dirty="0" smtClean="0"/>
                        <a:t>Lunch </a:t>
                      </a:r>
                      <a:endParaRPr lang="en-US" sz="1600" dirty="0"/>
                    </a:p>
                  </a:txBody>
                  <a:tcPr>
                    <a:solidFill>
                      <a:srgbClr val="FFFF00"/>
                    </a:solidFill>
                  </a:tcPr>
                </a:tc>
                <a:tc>
                  <a:txBody>
                    <a:bodyPr/>
                    <a:lstStyle/>
                    <a:p>
                      <a:r>
                        <a:rPr lang="en-US" sz="1600" dirty="0" smtClean="0"/>
                        <a:t>Lunch</a:t>
                      </a:r>
                      <a:endParaRPr lang="en-US" sz="1600" dirty="0"/>
                    </a:p>
                  </a:txBody>
                  <a:tcP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kern="1200" dirty="0" smtClean="0">
                          <a:solidFill>
                            <a:schemeClr val="dk1"/>
                          </a:solidFill>
                          <a:latin typeface="+mn-lt"/>
                          <a:ea typeface="+mn-ea"/>
                          <a:cs typeface="+mn-cs"/>
                        </a:rPr>
                        <a:t>Lunch</a:t>
                      </a:r>
                    </a:p>
                    <a:p>
                      <a:pPr marL="0" algn="l" defTabSz="914400" rtl="0" eaLnBrk="1" latinLnBrk="0" hangingPunct="1"/>
                      <a:endParaRPr lang="en-US" sz="1600" kern="1200" dirty="0">
                        <a:solidFill>
                          <a:schemeClr val="dk1"/>
                        </a:solidFill>
                        <a:latin typeface="+mn-lt"/>
                        <a:ea typeface="+mn-ea"/>
                        <a:cs typeface="+mn-cs"/>
                      </a:endParaRPr>
                    </a:p>
                  </a:txBody>
                  <a:tcPr>
                    <a:solidFill>
                      <a:srgbClr val="FFFF00"/>
                    </a:solidFill>
                  </a:tcPr>
                </a:tc>
              </a:tr>
              <a:tr h="1769712">
                <a:tc>
                  <a:txBody>
                    <a:bodyPr/>
                    <a:lstStyle/>
                    <a:p>
                      <a:r>
                        <a:rPr lang="en-US" sz="1600" dirty="0" smtClean="0"/>
                        <a:t>13:30-17:30</a:t>
                      </a:r>
                      <a:endParaRPr lang="en-US" sz="1600" dirty="0"/>
                    </a:p>
                  </a:txBody>
                  <a:tcPr/>
                </a:tc>
                <a:tc>
                  <a:txBody>
                    <a:bodyPr/>
                    <a:lstStyle/>
                    <a:p>
                      <a:r>
                        <a:rPr lang="en-US" sz="1600" kern="1200" dirty="0" smtClean="0">
                          <a:solidFill>
                            <a:schemeClr val="dk1"/>
                          </a:solidFill>
                          <a:latin typeface="+mn-lt"/>
                          <a:ea typeface="+mn-ea"/>
                          <a:cs typeface="+mn-cs"/>
                        </a:rPr>
                        <a:t>Technology Exploration: focus on Federated User Management.</a:t>
                      </a:r>
                      <a:endParaRPr lang="en-US" sz="16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RADI </a:t>
                      </a:r>
                      <a:r>
                        <a:rPr lang="en-US" sz="1600" kern="1200" smtClean="0">
                          <a:solidFill>
                            <a:schemeClr val="dk1"/>
                          </a:solidFill>
                          <a:latin typeface="+mn-lt"/>
                          <a:ea typeface="+mn-ea"/>
                          <a:cs typeface="+mn-cs"/>
                        </a:rPr>
                        <a:t>Facility </a:t>
                      </a:r>
                      <a:r>
                        <a:rPr lang="en-US" sz="1600" kern="1200" smtClean="0">
                          <a:solidFill>
                            <a:schemeClr val="dk1"/>
                          </a:solidFill>
                          <a:latin typeface="+mn-lt"/>
                          <a:ea typeface="+mn-ea"/>
                          <a:cs typeface="+mn-cs"/>
                        </a:rPr>
                        <a:t>Tour</a:t>
                      </a:r>
                      <a:endParaRPr lang="en-US" sz="1600" kern="1200" dirty="0" smtClean="0">
                        <a:solidFill>
                          <a:schemeClr val="dk1"/>
                        </a:solidFill>
                        <a:latin typeface="+mn-lt"/>
                        <a:ea typeface="+mn-ea"/>
                        <a:cs typeface="+mn-cs"/>
                      </a:endParaRPr>
                    </a:p>
                  </a:txBody>
                  <a:tcPr/>
                </a:tc>
                <a:tc>
                  <a:txBody>
                    <a:bodyPr/>
                    <a:lstStyle/>
                    <a:p>
                      <a:r>
                        <a:rPr lang="en-US" sz="1600" kern="1200" dirty="0" smtClean="0">
                          <a:solidFill>
                            <a:schemeClr val="dk1"/>
                          </a:solidFill>
                          <a:effectLst/>
                          <a:latin typeface="+mn-lt"/>
                          <a:ea typeface="+mn-ea"/>
                          <a:cs typeface="+mn-cs"/>
                        </a:rPr>
                        <a:t>CEOS Future Data Architectures Workshop </a:t>
                      </a:r>
                      <a:endParaRPr lang="en-US" sz="1600" dirty="0"/>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Miyun</a:t>
                      </a:r>
                      <a:r>
                        <a:rPr lang="en-US" sz="1600" dirty="0" smtClean="0"/>
                        <a:t> Satellite Ground Station </a:t>
                      </a:r>
                      <a:r>
                        <a:rPr lang="en-US" sz="1600" baseline="0" dirty="0" smtClean="0"/>
                        <a:t>Tour</a:t>
                      </a:r>
                      <a:endParaRPr lang="en-US" sz="1600" dirty="0" smtClean="0"/>
                    </a:p>
                  </a:txBody>
                  <a:tcP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WGISS meeting summary and conclusions, future plans and actions.</a:t>
                      </a:r>
                    </a:p>
                    <a:p>
                      <a:endParaRPr lang="en-US" sz="1600" dirty="0"/>
                    </a:p>
                  </a:txBody>
                  <a:tcPr/>
                </a:tc>
              </a:tr>
              <a:tr h="1280237">
                <a:tc>
                  <a:txBody>
                    <a:bodyPr/>
                    <a:lstStyle/>
                    <a:p>
                      <a:r>
                        <a:rPr lang="en-US" sz="1600" dirty="0" smtClean="0"/>
                        <a:t>19:00</a:t>
                      </a:r>
                      <a:endParaRPr lang="en-US" sz="1600" dirty="0"/>
                    </a:p>
                  </a:txBody>
                  <a:tcPr/>
                </a:tc>
                <a:tc>
                  <a:txBody>
                    <a:bodyPr/>
                    <a:lstStyle/>
                    <a:p>
                      <a:endParaRPr lang="en-US" sz="1600" dirty="0"/>
                    </a:p>
                  </a:txBody>
                  <a:tcPr/>
                </a:tc>
                <a:tc>
                  <a:txBody>
                    <a:bodyPr/>
                    <a:lstStyle/>
                    <a:p>
                      <a:r>
                        <a:rPr lang="en-US" sz="1600" dirty="0" smtClean="0"/>
                        <a:t>Dinner</a:t>
                      </a:r>
                      <a:endParaRPr lang="en-US" sz="1600" dirty="0"/>
                    </a:p>
                  </a:txBody>
                  <a:tcPr>
                    <a:solidFill>
                      <a:srgbClr val="FFFF00"/>
                    </a:solidFill>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r>
            </a:tbl>
          </a:graphicData>
        </a:graphic>
      </p:graphicFrame>
    </p:spTree>
    <p:extLst>
      <p:ext uri="{BB962C8B-B14F-4D97-AF65-F5344CB8AC3E}">
        <p14:creationId xmlns:p14="http://schemas.microsoft.com/office/powerpoint/2010/main" val="2930627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876300" y="1190627"/>
            <a:ext cx="10363200" cy="1470025"/>
          </a:xfrm>
          <a:solidFill>
            <a:schemeClr val="bg1"/>
          </a:solidFill>
        </p:spPr>
        <p:txBody>
          <a:bodyPr/>
          <a:lstStyle/>
          <a:p>
            <a:pPr>
              <a:lnSpc>
                <a:spcPct val="120000"/>
              </a:lnSpc>
              <a:defRPr/>
            </a:pPr>
            <a:r>
              <a:rPr lang="en-US" altLang="zh-CN" b="1" dirty="0">
                <a:effectLst>
                  <a:outerShdw blurRad="38100" dist="38100" dir="2700000" algn="tl">
                    <a:srgbClr val="000000">
                      <a:alpha val="43137"/>
                    </a:srgbClr>
                  </a:outerShdw>
                </a:effectLst>
                <a:latin typeface="Arial" pitchFamily="34" charset="0"/>
                <a:cs typeface="Arial" pitchFamily="34" charset="0"/>
              </a:rPr>
              <a:t>See you all at </a:t>
            </a:r>
            <a:r>
              <a:rPr lang="en-US" altLang="zh-CN" b="1" dirty="0" smtClean="0">
                <a:effectLst>
                  <a:outerShdw blurRad="38100" dist="38100" dir="2700000" algn="tl">
                    <a:srgbClr val="000000">
                      <a:alpha val="43137"/>
                    </a:srgbClr>
                  </a:outerShdw>
                </a:effectLst>
                <a:latin typeface="Arial" pitchFamily="34" charset="0"/>
                <a:cs typeface="Arial" pitchFamily="34" charset="0"/>
              </a:rPr>
              <a:t>WGISS-44 </a:t>
            </a:r>
            <a:r>
              <a:rPr lang="en-US" altLang="zh-CN" b="1" dirty="0">
                <a:effectLst>
                  <a:outerShdw blurRad="38100" dist="38100" dir="2700000" algn="tl">
                    <a:srgbClr val="000000">
                      <a:alpha val="43137"/>
                    </a:srgbClr>
                  </a:outerShdw>
                </a:effectLst>
                <a:latin typeface="Arial" pitchFamily="34" charset="0"/>
                <a:cs typeface="Arial" pitchFamily="34" charset="0"/>
              </a:rPr>
              <a:t>in </a:t>
            </a:r>
            <a:r>
              <a:rPr lang="en-US" altLang="zh-CN" b="1" dirty="0" smtClean="0">
                <a:effectLst>
                  <a:outerShdw blurRad="38100" dist="38100" dir="2700000" algn="tl">
                    <a:srgbClr val="000000">
                      <a:alpha val="43137"/>
                    </a:srgbClr>
                  </a:outerShdw>
                </a:effectLst>
                <a:latin typeface="Arial" pitchFamily="34" charset="0"/>
                <a:cs typeface="Arial" pitchFamily="34" charset="0"/>
              </a:rPr>
              <a:t>Beijing! </a:t>
            </a:r>
            <a:endParaRPr lang="en-US" altLang="zh-CN"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754539065"/>
      </p:ext>
    </p:extLst>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ESA Presentation">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D327B88-09D0-470A-ABD6-1E03323FAF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Sheet lightning design slides</Template>
  <TotalTime>0</TotalTime>
  <Words>422</Words>
  <Application>Microsoft Office PowerPoint</Application>
  <PresentationFormat>Widescreen</PresentationFormat>
  <Paragraphs>70</Paragraphs>
  <Slides>9</Slides>
  <Notes>0</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9</vt:i4>
      </vt:variant>
    </vt:vector>
  </HeadingPairs>
  <TitlesOfParts>
    <vt:vector size="23" baseType="lpstr">
      <vt:lpstr>MS PGothic</vt:lpstr>
      <vt:lpstr>宋体</vt:lpstr>
      <vt:lpstr>Arial</vt:lpstr>
      <vt:lpstr>Arial Bold</vt:lpstr>
      <vt:lpstr>Avenir Roman</vt:lpstr>
      <vt:lpstr>Calibri</vt:lpstr>
      <vt:lpstr>Century Gothic</vt:lpstr>
      <vt:lpstr>Droid Serif</vt:lpstr>
      <vt:lpstr>Verdana</vt:lpstr>
      <vt:lpstr>Wingdings</vt:lpstr>
      <vt:lpstr>3_Office Theme</vt:lpstr>
      <vt:lpstr>Default</vt:lpstr>
      <vt:lpstr>ESA Presentation</vt:lpstr>
      <vt:lpstr>默认设计模板</vt:lpstr>
      <vt:lpstr>PowerPoint Presentation</vt:lpstr>
      <vt:lpstr>PowerPoint Presentation</vt:lpstr>
      <vt:lpstr>Grand Skylight CATIC Hotel, Beijing</vt:lpstr>
      <vt:lpstr>Getting to and from Grand Skylight CATIC Hotel, Beijing</vt:lpstr>
      <vt:lpstr>Host: RADI</vt:lpstr>
      <vt:lpstr>PowerPoint Presentation</vt:lpstr>
      <vt:lpstr>PowerPoint Presentation</vt:lpstr>
      <vt:lpstr>Tentative WGISS 44 Agenda</vt:lpstr>
      <vt:lpstr>See you all at WGISS-44 in Beijing!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2016-09-16T15:07:55Z</dcterms:created>
  <dcterms:modified xsi:type="dcterms:W3CDTF">2017-05-17T14:18:52Z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TC034605759991</vt:lpwstr>
  </property>
</Properties>
</file>