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6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landa Maggio" initials="I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3"/>
    <p:restoredTop sz="98301" autoAdjust="0"/>
  </p:normalViewPr>
  <p:slideViewPr>
    <p:cSldViewPr>
      <p:cViewPr varScale="1">
        <p:scale>
          <a:sx n="146" d="100"/>
          <a:sy n="146" d="100"/>
        </p:scale>
        <p:origin x="-193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F1066-B05D-46B8-9FE7-08839E553B64}" type="datetimeFigureOut">
              <a:rPr lang="en-US" smtClean="0"/>
              <a:t>06/04/18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CD799-DC87-450B-84D2-58813423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60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0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348" y="332992"/>
            <a:ext cx="6105525" cy="427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673225"/>
            <a:ext cx="7653338" cy="431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298238" y="6438986"/>
            <a:ext cx="6526212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92303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368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WGISS-WGCV Joint Session</a:t>
            </a:r>
            <a:endParaRPr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3810000"/>
            <a:ext cx="54864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Mirko Albani </a:t>
            </a:r>
            <a:r>
              <a:rPr lang="en-US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(WGISS), </a:t>
            </a:r>
            <a:r>
              <a:rPr lang="en-US" sz="2000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Kurtis</a:t>
            </a:r>
            <a:r>
              <a:rPr lang="en-US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Thome</a:t>
            </a:r>
            <a:r>
              <a:rPr lang="en-US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(WGCV)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1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WGISS#</a:t>
            </a:r>
            <a:r>
              <a:rPr lang="en-US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45 / WGCV#43</a:t>
            </a:r>
            <a:endParaRPr lang="en-US" sz="2000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1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INPE, São José dos Campos (SP), Brazil</a:t>
            </a:r>
          </a:p>
          <a:p>
            <a:pPr lvl="0" defTabSz="914400">
              <a:lnSpc>
                <a:spcPct val="11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09 </a:t>
            </a:r>
            <a:r>
              <a:rPr lang="en-US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April </a:t>
            </a:r>
            <a:r>
              <a:rPr lang="en-US" sz="2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715000" cy="492443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2800" dirty="0"/>
              <a:t>Standardization and Best Practices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25460" cy="57150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/>
              <a:t>Objective</a:t>
            </a:r>
            <a:r>
              <a:rPr lang="en-US" sz="2000" dirty="0" smtClean="0"/>
              <a:t>: Contribution on CEOS Best Practice/White Paper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Support and collaboration </a:t>
            </a:r>
            <a:r>
              <a:rPr lang="en-US" sz="2000" dirty="0"/>
              <a:t>on ISO 19159-3 “Geographic information -- Calibration and validation of remote sensing imagery sensors and data – Part 3: SAR and </a:t>
            </a:r>
            <a:r>
              <a:rPr lang="en-US" sz="2000" dirty="0" err="1"/>
              <a:t>InSAR</a:t>
            </a:r>
            <a:r>
              <a:rPr lang="en-US" sz="2000" dirty="0" smtClean="0"/>
              <a:t>.” (</a:t>
            </a:r>
            <a:r>
              <a:rPr lang="en-US" sz="2000" i="1" dirty="0" smtClean="0"/>
              <a:t>WGISS-43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ea typeface="+mn-ea"/>
                <a:cs typeface="+mn-cs"/>
              </a:rPr>
              <a:t>Develop </a:t>
            </a:r>
            <a:r>
              <a:rPr lang="en-GB" sz="2000" dirty="0">
                <a:ea typeface="+mn-ea"/>
                <a:cs typeface="+mn-cs"/>
              </a:rPr>
              <a:t>a White Paper on Recommendations for improving Data Quality in Metadata  </a:t>
            </a:r>
            <a:r>
              <a:rPr lang="en-US" sz="2000" dirty="0"/>
              <a:t>(WGISS-41)</a:t>
            </a:r>
            <a:endParaRPr lang="en-GB" sz="2000" dirty="0"/>
          </a:p>
          <a:p>
            <a:pPr>
              <a:lnSpc>
                <a:spcPct val="120000"/>
              </a:lnSpc>
            </a:pPr>
            <a:r>
              <a:rPr lang="en-GB" sz="2000" dirty="0" smtClean="0"/>
              <a:t>Support </a:t>
            </a:r>
            <a:r>
              <a:rPr lang="en-GB" sz="2000" dirty="0"/>
              <a:t>WGISS to provide guidelines for the metadata for ARD to ensure the information needed to describe a measurement is </a:t>
            </a:r>
            <a:r>
              <a:rPr lang="en-GB" sz="2000" dirty="0" smtClean="0"/>
              <a:t>available. </a:t>
            </a:r>
            <a:r>
              <a:rPr lang="en-US" sz="2000" dirty="0"/>
              <a:t>(WGISS-41)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ea typeface="+mn-ea"/>
                <a:cs typeface="+mn-cs"/>
              </a:rPr>
              <a:t>Develop </a:t>
            </a:r>
            <a:r>
              <a:rPr lang="en-GB" sz="2000" dirty="0">
                <a:ea typeface="+mn-ea"/>
                <a:cs typeface="+mn-cs"/>
              </a:rPr>
              <a:t>Best Practices on Data Reprocessing – including current and future practices (i.e. on-demand ARD Processing) </a:t>
            </a:r>
            <a:r>
              <a:rPr lang="en-US" sz="2000" dirty="0"/>
              <a:t>(</a:t>
            </a:r>
            <a:r>
              <a:rPr lang="en-US" sz="2000" i="1" dirty="0"/>
              <a:t>WGISS-41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Support evolution of Data Management principles (Quality principles) </a:t>
            </a:r>
            <a:r>
              <a:rPr lang="en-US" sz="2000" dirty="0"/>
              <a:t>(</a:t>
            </a:r>
            <a:r>
              <a:rPr lang="en-US" sz="2000" i="1" dirty="0"/>
              <a:t>WGISS-41</a:t>
            </a:r>
            <a:r>
              <a:rPr lang="en-US" sz="2000" dirty="0"/>
              <a:t>)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25060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278967" cy="898707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2400" dirty="0"/>
              <a:t>Standardization and Best </a:t>
            </a:r>
            <a:r>
              <a:rPr lang="en-GB" sz="2400" dirty="0" smtClean="0"/>
              <a:t>Practices </a:t>
            </a:r>
            <a:r>
              <a:rPr lang="en-US" sz="2400" dirty="0"/>
              <a:t>-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02" y="1129283"/>
            <a:ext cx="8725460" cy="43180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1800" dirty="0"/>
              <a:t>Support evolution </a:t>
            </a:r>
            <a:r>
              <a:rPr lang="en-US" sz="1800" dirty="0" smtClean="0"/>
              <a:t>of CEOS Best Practices and relevant standards: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800" dirty="0" smtClean="0"/>
              <a:t>Review of Data Management and Stewardship Maturity Matrix for the Quality area. The result will be provided as input </a:t>
            </a:r>
            <a:r>
              <a:rPr lang="en-US" sz="1800" dirty="0"/>
              <a:t>for GEOSS-DMP Implementation Guidelines </a:t>
            </a:r>
            <a:r>
              <a:rPr lang="en-US" sz="1800" dirty="0" smtClean="0"/>
              <a:t>improvement (</a:t>
            </a:r>
            <a:r>
              <a:rPr lang="en-US" sz="1800" dirty="0"/>
              <a:t>Quality principles: DMP-6</a:t>
            </a:r>
            <a:r>
              <a:rPr lang="en-US" sz="1800" dirty="0" smtClean="0"/>
              <a:t>).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800" dirty="0"/>
              <a:t>Support and collaboration on ISO 19159-3 “Geographic information -- Calibration and validation of remote sensing imagery sensors and data – Part 3: SAR and </a:t>
            </a:r>
            <a:r>
              <a:rPr lang="en-US" sz="1800" dirty="0" err="1" smtClean="0"/>
              <a:t>InSAR</a:t>
            </a:r>
            <a:r>
              <a:rPr lang="en-US" sz="1800" dirty="0" smtClean="0"/>
              <a:t>”.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1800" dirty="0" smtClean="0"/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GB" sz="1800" dirty="0" smtClean="0"/>
              <a:t>Support </a:t>
            </a:r>
            <a:r>
              <a:rPr lang="en-GB" sz="1800" dirty="0"/>
              <a:t>WGISS to provide guidelines </a:t>
            </a:r>
            <a:r>
              <a:rPr lang="en-GB" sz="1800" dirty="0" smtClean="0"/>
              <a:t>for: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GB" sz="1800" dirty="0" smtClean="0"/>
              <a:t>ARD </a:t>
            </a:r>
            <a:r>
              <a:rPr lang="en-GB" sz="1800" dirty="0"/>
              <a:t>metadata </a:t>
            </a:r>
            <a:r>
              <a:rPr lang="en-GB" sz="1800" dirty="0" smtClean="0"/>
              <a:t>definition for identified areas of interest and/or key sensors.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GB" sz="1800" dirty="0" smtClean="0"/>
              <a:t>Data </a:t>
            </a:r>
            <a:r>
              <a:rPr lang="en-GB" sz="1800" dirty="0"/>
              <a:t>Reprocessing </a:t>
            </a:r>
            <a:r>
              <a:rPr lang="en-GB" sz="1800" dirty="0" smtClean="0"/>
              <a:t>Best </a:t>
            </a:r>
            <a:r>
              <a:rPr lang="en-GB" sz="1800" dirty="0"/>
              <a:t>Practices </a:t>
            </a:r>
            <a:r>
              <a:rPr lang="en-GB" sz="1800" dirty="0" smtClean="0"/>
              <a:t>development – </a:t>
            </a:r>
            <a:r>
              <a:rPr lang="en-GB" sz="1800" dirty="0"/>
              <a:t>including current and future practices (i.e. on-demand ARD Processing</a:t>
            </a:r>
            <a:r>
              <a:rPr lang="en-GB" sz="1800" dirty="0" smtClean="0"/>
              <a:t>). 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GB" sz="1800" dirty="0" smtClean="0"/>
              <a:t>Data </a:t>
            </a:r>
            <a:r>
              <a:rPr lang="en-GB" sz="1800" dirty="0"/>
              <a:t>Quality in Metadata </a:t>
            </a:r>
            <a:r>
              <a:rPr lang="en-GB" sz="1800" dirty="0" smtClean="0"/>
              <a:t>white paper and recommendations definition.</a:t>
            </a: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124291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bovethelaw.com/wp-content/uploads/2015/04/thank-you-thanks-word-clo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832" y="1719024"/>
            <a:ext cx="6910860" cy="37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3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33" y="235028"/>
            <a:ext cx="6105525" cy="584776"/>
          </a:xfrm>
        </p:spPr>
        <p:txBody>
          <a:bodyPr/>
          <a:lstStyle/>
          <a:p>
            <a:r>
              <a:rPr lang="en-US" sz="3200" dirty="0" smtClean="0"/>
              <a:t>Joint Session - Scope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92117" cy="5459826"/>
          </a:xfrm>
        </p:spPr>
        <p:txBody>
          <a:bodyPr/>
          <a:lstStyle/>
          <a:p>
            <a:pPr marL="0" indent="0">
              <a:spcBef>
                <a:spcPts val="1100"/>
              </a:spcBef>
              <a:buNone/>
            </a:pPr>
            <a:r>
              <a:rPr lang="en-US" dirty="0" smtClean="0"/>
              <a:t>Discuss </a:t>
            </a:r>
            <a:r>
              <a:rPr lang="en-US" dirty="0" smtClean="0"/>
              <a:t>common areas </a:t>
            </a:r>
            <a:r>
              <a:rPr lang="en-US" dirty="0" smtClean="0"/>
              <a:t>and topics in </a:t>
            </a:r>
            <a:r>
              <a:rPr lang="en-US" dirty="0"/>
              <a:t>the </a:t>
            </a:r>
            <a:r>
              <a:rPr lang="en-US" dirty="0" smtClean="0"/>
              <a:t>ongoing/planned WGs </a:t>
            </a:r>
            <a:r>
              <a:rPr lang="en-US" dirty="0" smtClean="0"/>
              <a:t>activities which could benefit from cooperation between the two groups:</a:t>
            </a:r>
          </a:p>
          <a:p>
            <a:pPr>
              <a:spcBef>
                <a:spcPts val="1100"/>
              </a:spcBef>
              <a:buFont typeface="Arial"/>
              <a:buChar char="•"/>
            </a:pPr>
            <a:r>
              <a:rPr lang="en-US" sz="2000" dirty="0" smtClean="0"/>
              <a:t>Describe and share</a:t>
            </a:r>
            <a:r>
              <a:rPr lang="en-GB" sz="2000" dirty="0" smtClean="0"/>
              <a:t> </a:t>
            </a:r>
            <a:r>
              <a:rPr lang="en-GB" sz="2000" dirty="0"/>
              <a:t>available facilities, </a:t>
            </a:r>
            <a:r>
              <a:rPr lang="en-GB" sz="2000" dirty="0" smtClean="0"/>
              <a:t>expertise, resources, </a:t>
            </a:r>
            <a:r>
              <a:rPr lang="en-GB" sz="2000" dirty="0"/>
              <a:t>technical information and </a:t>
            </a:r>
            <a:r>
              <a:rPr lang="en-GB" sz="2000" dirty="0" smtClean="0"/>
              <a:t>documentation</a:t>
            </a:r>
            <a:endParaRPr lang="en-US" sz="2000" dirty="0" smtClean="0"/>
          </a:p>
          <a:p>
            <a:pPr>
              <a:spcBef>
                <a:spcPts val="1100"/>
              </a:spcBef>
              <a:buFont typeface="Arial"/>
              <a:buChar char="•"/>
            </a:pPr>
            <a:r>
              <a:rPr lang="en-US" sz="2000" dirty="0" smtClean="0"/>
              <a:t>Discuss </a:t>
            </a:r>
            <a:r>
              <a:rPr lang="en-US" sz="2000" dirty="0" smtClean="0"/>
              <a:t>topics of common interest and identify </a:t>
            </a:r>
            <a:r>
              <a:rPr lang="en-US" sz="2000" dirty="0" smtClean="0"/>
              <a:t>synergies focused on common tasks</a:t>
            </a:r>
          </a:p>
          <a:p>
            <a:pPr>
              <a:spcBef>
                <a:spcPts val="1100"/>
              </a:spcBef>
              <a:buFont typeface="Arial"/>
              <a:buChar char="•"/>
            </a:pPr>
            <a:r>
              <a:rPr lang="en-US" sz="2000" dirty="0" smtClean="0"/>
              <a:t>Define </a:t>
            </a:r>
            <a:r>
              <a:rPr lang="en-US" sz="2000" dirty="0" smtClean="0"/>
              <a:t>way forward, actions</a:t>
            </a:r>
            <a:r>
              <a:rPr lang="en-US" sz="2000" dirty="0" smtClean="0"/>
              <a:t>/owners/</a:t>
            </a:r>
            <a:r>
              <a:rPr lang="en-US" sz="2000" dirty="0" smtClean="0"/>
              <a:t>contributors</a:t>
            </a:r>
            <a:endParaRPr lang="en-US" sz="2000" dirty="0" smtClean="0"/>
          </a:p>
          <a:p>
            <a:pPr>
              <a:spcBef>
                <a:spcPts val="1100"/>
              </a:spcBef>
              <a:buFont typeface="Arial"/>
              <a:buChar char="•"/>
            </a:pPr>
            <a:r>
              <a:rPr lang="en-US" sz="2000" dirty="0" smtClean="0"/>
              <a:t>Progress monitoring through periodic joint calls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416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5101105" cy="769441"/>
          </a:xfrm>
        </p:spPr>
        <p:txBody>
          <a:bodyPr/>
          <a:lstStyle/>
          <a:p>
            <a:pPr algn="ctr"/>
            <a:r>
              <a:rPr lang="en-US" sz="2800" dirty="0" smtClean="0"/>
              <a:t>Joint Session - Identified Topics to be discussed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318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2000" b="1" dirty="0" smtClean="0"/>
              <a:t>Data </a:t>
            </a:r>
            <a:r>
              <a:rPr lang="en-CA" sz="2000" b="1" dirty="0"/>
              <a:t>Formats and Interoperability in the framework of FDA	</a:t>
            </a:r>
            <a:endParaRPr lang="en-CA" sz="2000" b="1" dirty="0" smtClean="0"/>
          </a:p>
          <a:p>
            <a:pPr marL="457200" lvl="1" indent="0">
              <a:buNone/>
            </a:pPr>
            <a:r>
              <a:rPr lang="en-CA" sz="2000" i="1" dirty="0" smtClean="0"/>
              <a:t>Robert Woodcock</a:t>
            </a:r>
            <a:r>
              <a:rPr lang="en-CA" sz="2000" i="1" dirty="0"/>
              <a:t> </a:t>
            </a:r>
            <a:r>
              <a:rPr lang="en-CA" sz="2000" i="1" dirty="0" smtClean="0"/>
              <a:t>(WGISS), </a:t>
            </a:r>
            <a:r>
              <a:rPr lang="en-CA" sz="2000" i="1" dirty="0"/>
              <a:t>Medhavy </a:t>
            </a:r>
            <a:r>
              <a:rPr lang="en-CA" sz="2000" i="1" dirty="0" smtClean="0"/>
              <a:t>Thankappan (WGCV)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Quality </a:t>
            </a:r>
            <a:r>
              <a:rPr lang="en-GB" sz="2000" b="1" dirty="0"/>
              <a:t>Indicators in Discovery Metadata	</a:t>
            </a:r>
            <a:endParaRPr lang="en-GB" sz="2000" b="1" dirty="0" smtClean="0"/>
          </a:p>
          <a:p>
            <a:pPr marL="457200" lvl="1" indent="0">
              <a:buNone/>
            </a:pPr>
            <a:r>
              <a:rPr lang="en-GB" sz="2000" i="1" dirty="0" smtClean="0"/>
              <a:t>Michael Morahan</a:t>
            </a:r>
            <a:r>
              <a:rPr lang="en-GB" sz="2000" i="1" dirty="0"/>
              <a:t> </a:t>
            </a:r>
            <a:r>
              <a:rPr lang="en-GB" sz="2000" i="1" dirty="0" smtClean="0"/>
              <a:t>(WGISS), </a:t>
            </a:r>
            <a:r>
              <a:rPr lang="en-GB" sz="2000" i="1" dirty="0"/>
              <a:t>Nigel </a:t>
            </a:r>
            <a:r>
              <a:rPr lang="en-GB" sz="2000" i="1" dirty="0" smtClean="0"/>
              <a:t>Fox (</a:t>
            </a:r>
            <a:r>
              <a:rPr lang="en-CA" sz="2000" i="1" dirty="0" smtClean="0"/>
              <a:t>WGCV)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/>
              <a:t>CEOS </a:t>
            </a:r>
            <a:r>
              <a:rPr lang="en-GB" sz="2000" b="1" dirty="0"/>
              <a:t>Data Cubes and CEOS Test Sites Data Access in </a:t>
            </a:r>
            <a:r>
              <a:rPr lang="en-GB" sz="2000" b="1" dirty="0" smtClean="0"/>
              <a:t>support </a:t>
            </a:r>
            <a:r>
              <a:rPr lang="en-GB" sz="2000" b="1" dirty="0"/>
              <a:t>of WGCV </a:t>
            </a:r>
            <a:r>
              <a:rPr lang="en-GB" sz="2000" b="1" dirty="0" smtClean="0"/>
              <a:t>Activities</a:t>
            </a:r>
          </a:p>
          <a:p>
            <a:pPr marL="457200" lvl="1" indent="0">
              <a:buNone/>
            </a:pPr>
            <a:r>
              <a:rPr lang="en-CA" sz="2000" i="1" dirty="0" smtClean="0"/>
              <a:t>Robert Woodcock (WGISS), </a:t>
            </a:r>
            <a:r>
              <a:rPr lang="en-CA" sz="2000" i="1" dirty="0"/>
              <a:t>Greg </a:t>
            </a:r>
            <a:r>
              <a:rPr lang="en-CA" sz="2000" i="1" dirty="0" smtClean="0"/>
              <a:t>Stensaas (WGCV)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/>
              <a:t>Standardization and Best Practices (e.g. ISO 19159-3)</a:t>
            </a:r>
          </a:p>
          <a:p>
            <a:pPr marL="457200" lvl="1" indent="0">
              <a:buNone/>
            </a:pPr>
            <a:r>
              <a:rPr lang="en-GB" sz="2000" i="1" dirty="0" smtClean="0"/>
              <a:t>Richard Moreno (WGISS), </a:t>
            </a:r>
            <a:r>
              <a:rPr lang="en-GB" sz="2000" i="1" dirty="0"/>
              <a:t>Cindy </a:t>
            </a:r>
            <a:r>
              <a:rPr lang="en-GB" sz="2000" i="1" dirty="0" err="1" smtClean="0"/>
              <a:t>Ong</a:t>
            </a:r>
            <a:r>
              <a:rPr lang="en-GB" sz="2000" i="1" dirty="0" smtClean="0"/>
              <a:t> (</a:t>
            </a:r>
            <a:r>
              <a:rPr lang="en-CA" sz="2000" i="1" dirty="0" smtClean="0"/>
              <a:t>WGCV)</a:t>
            </a:r>
            <a:endParaRPr lang="en-US" sz="2000" i="1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294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4751858" cy="830997"/>
          </a:xfrm>
        </p:spPr>
        <p:txBody>
          <a:bodyPr/>
          <a:lstStyle/>
          <a:p>
            <a:r>
              <a:rPr lang="en-US" sz="2400" dirty="0"/>
              <a:t>Data Formats and Interoperability in the frame of FDA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49" y="1273380"/>
            <a:ext cx="8528050" cy="4318000"/>
          </a:xfrm>
        </p:spPr>
        <p:txBody>
          <a:bodyPr/>
          <a:lstStyle/>
          <a:p>
            <a:pPr marL="0" lvl="1" indent="0">
              <a:lnSpc>
                <a:spcPct val="120000"/>
              </a:lnSpc>
              <a:buNone/>
            </a:pPr>
            <a:r>
              <a:rPr lang="en-GB" sz="2400" b="1" dirty="0"/>
              <a:t>Objective</a:t>
            </a:r>
            <a:r>
              <a:rPr lang="en-GB" sz="2400" dirty="0"/>
              <a:t>: </a:t>
            </a:r>
            <a:r>
              <a:rPr lang="en-GB" sz="2400" i="1" dirty="0" smtClean="0"/>
              <a:t>Ensure </a:t>
            </a:r>
            <a:r>
              <a:rPr lang="en-GB" sz="2400" i="1" dirty="0"/>
              <a:t>users a seamless access </a:t>
            </a:r>
            <a:r>
              <a:rPr lang="en-GB" sz="2400" i="1" dirty="0" smtClean="0"/>
              <a:t>and usability of data </a:t>
            </a:r>
            <a:r>
              <a:rPr lang="en-GB" sz="2400" i="1" dirty="0"/>
              <a:t>from multiple sensors including tools to </a:t>
            </a:r>
            <a:r>
              <a:rPr lang="en-GB" sz="2400" i="1" dirty="0" smtClean="0"/>
              <a:t>fuse/use </a:t>
            </a:r>
            <a:r>
              <a:rPr lang="en-GB" sz="2400" i="1" dirty="0"/>
              <a:t>data from multiple sensors</a:t>
            </a:r>
          </a:p>
          <a:p>
            <a:pPr marL="762692" lvl="2" indent="-342900"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GB" sz="2000" dirty="0" smtClean="0"/>
              <a:t>Data</a:t>
            </a:r>
            <a:r>
              <a:rPr lang="en-GB" sz="2000" dirty="0"/>
              <a:t>/Sensor </a:t>
            </a:r>
            <a:r>
              <a:rPr lang="en-GB" sz="2000" dirty="0" smtClean="0"/>
              <a:t>formats interoperability: e.g. </a:t>
            </a:r>
            <a:r>
              <a:rPr lang="en-US" sz="2000" dirty="0" smtClean="0"/>
              <a:t>CEOS </a:t>
            </a:r>
            <a:r>
              <a:rPr lang="en-US" sz="2000" dirty="0"/>
              <a:t>Format </a:t>
            </a:r>
            <a:r>
              <a:rPr lang="en-US" sz="2000" dirty="0" smtClean="0"/>
              <a:t>update</a:t>
            </a:r>
          </a:p>
          <a:p>
            <a:pPr marL="762692" lvl="2" indent="-342900"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 smtClean="0"/>
              <a:t>Joint contribution on ARD </a:t>
            </a:r>
            <a:r>
              <a:rPr lang="en-GB" sz="2000" dirty="0" smtClean="0"/>
              <a:t>definition </a:t>
            </a:r>
            <a:endParaRPr lang="en-GB" sz="2000" dirty="0" smtClean="0"/>
          </a:p>
          <a:p>
            <a:pPr marL="762692" lvl="2" indent="-342900"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2000" dirty="0" smtClean="0"/>
              <a:t>Determining uncertainties for Analysis Ready Data (and methods for communicating those uncertainties)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sz="1800" dirty="0" smtClean="0"/>
          </a:p>
          <a:p>
            <a:pPr marL="0" lvl="1" indent="0">
              <a:lnSpc>
                <a:spcPct val="120000"/>
              </a:lnSpc>
              <a:buNone/>
            </a:pPr>
            <a:r>
              <a:rPr lang="en-US" sz="1800" dirty="0" smtClean="0"/>
              <a:t>(Notes: Data Discovery and metadata addressed in topic 2)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878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57653" cy="4318000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Font typeface="Wingdings" charset="2"/>
              <a:buChar char="Ø"/>
            </a:pPr>
            <a:r>
              <a:rPr lang="en-GB" sz="2000" b="1" dirty="0" smtClean="0"/>
              <a:t>Data and Sensors Interoperability</a:t>
            </a:r>
            <a:r>
              <a:rPr lang="en-GB" sz="1600" dirty="0" smtClean="0"/>
              <a:t>:</a:t>
            </a:r>
          </a:p>
          <a:p>
            <a:pPr marL="2138362" lvl="4" indent="-342900">
              <a:lnSpc>
                <a:spcPct val="100000"/>
              </a:lnSpc>
              <a:buFont typeface="Wingdings" charset="2"/>
              <a:buChar char="Ø"/>
            </a:pPr>
            <a:r>
              <a:rPr lang="en-GB" sz="1400" dirty="0" smtClean="0"/>
              <a:t>Different data formats: </a:t>
            </a:r>
            <a:r>
              <a:rPr lang="en-GB" sz="1400" dirty="0" err="1" smtClean="0"/>
              <a:t>e.g</a:t>
            </a:r>
            <a:r>
              <a:rPr lang="en-GB" sz="1400" dirty="0" smtClean="0"/>
              <a:t> CEOS, </a:t>
            </a:r>
            <a:r>
              <a:rPr lang="en-GB" sz="1400" dirty="0" err="1" smtClean="0"/>
              <a:t>netCDFx</a:t>
            </a:r>
            <a:r>
              <a:rPr lang="en-GB" sz="1400" dirty="0" smtClean="0"/>
              <a:t>, </a:t>
            </a:r>
            <a:r>
              <a:rPr lang="en-GB" sz="1400" dirty="0" err="1" smtClean="0"/>
              <a:t>HDFx</a:t>
            </a:r>
            <a:r>
              <a:rPr lang="en-GB" sz="1400" dirty="0" smtClean="0"/>
              <a:t>, ENVISAT, </a:t>
            </a:r>
            <a:r>
              <a:rPr lang="en-GB" sz="1400" dirty="0" err="1" smtClean="0"/>
              <a:t>GEOTiff</a:t>
            </a:r>
            <a:r>
              <a:rPr lang="en-GB" sz="1400" dirty="0" smtClean="0"/>
              <a:t>, </a:t>
            </a:r>
            <a:r>
              <a:rPr lang="en-GB" sz="1400" dirty="0"/>
              <a:t>MPH/SPH/</a:t>
            </a:r>
            <a:r>
              <a:rPr lang="en-GB" sz="1400" dirty="0" smtClean="0"/>
              <a:t>DSR, HRPT</a:t>
            </a:r>
            <a:r>
              <a:rPr lang="en-GB" sz="1400" dirty="0" smtClean="0">
                <a:sym typeface="Wingdings"/>
              </a:rPr>
              <a:t> alignment of data format allows data interoperability in terms of data comparison (visualization, </a:t>
            </a:r>
            <a:r>
              <a:rPr lang="en-GB" sz="1400" dirty="0" err="1" smtClean="0">
                <a:sym typeface="Wingdings"/>
              </a:rPr>
              <a:t>geolocation</a:t>
            </a:r>
            <a:r>
              <a:rPr lang="en-GB" sz="1400" dirty="0" smtClean="0">
                <a:sym typeface="Wingdings"/>
              </a:rPr>
              <a:t>, etc.). </a:t>
            </a:r>
            <a:endParaRPr lang="en-GB" sz="1400" dirty="0" smtClean="0"/>
          </a:p>
          <a:p>
            <a:pPr marL="2138362" lvl="4" indent="-342900">
              <a:lnSpc>
                <a:spcPct val="90000"/>
              </a:lnSpc>
              <a:buFont typeface="Wingdings" charset="2"/>
              <a:buChar char="Ø"/>
            </a:pPr>
            <a:r>
              <a:rPr lang="en-GB" sz="1400" dirty="0" smtClean="0"/>
              <a:t>Different data Content: </a:t>
            </a:r>
            <a:r>
              <a:rPr lang="en-GB" sz="1400" dirty="0" err="1" smtClean="0"/>
              <a:t>e.g</a:t>
            </a:r>
            <a:r>
              <a:rPr lang="en-GB" sz="1400" dirty="0" smtClean="0"/>
              <a:t> ARD </a:t>
            </a:r>
            <a:r>
              <a:rPr lang="en-GB" sz="1400" dirty="0" smtClean="0">
                <a:sym typeface="Wingdings"/>
              </a:rPr>
              <a:t> alignment of content allows data interoperability in terms of data comparison and data management for time series etc.</a:t>
            </a:r>
            <a:endParaRPr lang="en-GB" sz="1400" dirty="0" smtClean="0"/>
          </a:p>
          <a:p>
            <a:pPr marL="342900" lvl="1" indent="-342900">
              <a:lnSpc>
                <a:spcPct val="90000"/>
              </a:lnSpc>
              <a:buFont typeface="Wingdings" charset="2"/>
              <a:buChar char="Ø"/>
            </a:pPr>
            <a:r>
              <a:rPr lang="en-GB" sz="2000" b="1" dirty="0"/>
              <a:t>Full Interoperability Process:</a:t>
            </a:r>
          </a:p>
          <a:p>
            <a:pPr marL="342900" lvl="1" indent="-342900">
              <a:lnSpc>
                <a:spcPct val="150000"/>
              </a:lnSpc>
              <a:buFont typeface="Wingdings" charset="2"/>
              <a:buChar char="Ø"/>
            </a:pPr>
            <a:endParaRPr lang="en-GB" sz="1900" dirty="0" smtClean="0"/>
          </a:p>
          <a:p>
            <a:pPr marL="342900" lvl="1" indent="-342900">
              <a:lnSpc>
                <a:spcPct val="150000"/>
              </a:lnSpc>
              <a:buFont typeface="Wingdings" charset="2"/>
              <a:buChar char="Ø"/>
            </a:pPr>
            <a:endParaRPr lang="en-GB" sz="2000" b="1" dirty="0" smtClean="0"/>
          </a:p>
          <a:p>
            <a:pPr marL="342900" lvl="1" indent="-342900">
              <a:lnSpc>
                <a:spcPct val="150000"/>
              </a:lnSpc>
              <a:buFont typeface="Wingdings" charset="2"/>
              <a:buChar char="Ø"/>
            </a:pPr>
            <a:r>
              <a:rPr lang="en-GB" sz="2000" b="1" dirty="0" smtClean="0"/>
              <a:t>ARD </a:t>
            </a:r>
            <a:r>
              <a:rPr lang="en-GB" sz="2000" b="1" dirty="0"/>
              <a:t>specification available for all sensors/areas of interest???</a:t>
            </a: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GB" sz="1400" dirty="0"/>
              <a:t>Joint contribution for ARD </a:t>
            </a:r>
            <a:r>
              <a:rPr lang="en-GB" sz="1400" dirty="0" smtClean="0"/>
              <a:t>definition</a:t>
            </a: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US" sz="1400" dirty="0"/>
              <a:t>Determining uncertainties for Analysis Ready Data (and methods for communicating those uncertainties)</a:t>
            </a:r>
          </a:p>
          <a:p>
            <a:pPr marL="342900" lvl="1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b="1" dirty="0"/>
              <a:t>Cost/Benefit Analysis:</a:t>
            </a:r>
          </a:p>
          <a:p>
            <a:pPr marL="884237" lvl="2" indent="-285750">
              <a:lnSpc>
                <a:spcPct val="100000"/>
              </a:lnSpc>
              <a:buFont typeface="Wingdings" charset="2"/>
              <a:buChar char="ü"/>
            </a:pPr>
            <a:r>
              <a:rPr lang="en-US" sz="1400" dirty="0" smtClean="0"/>
              <a:t>Consider Product owners costs </a:t>
            </a:r>
          </a:p>
          <a:p>
            <a:pPr marL="884237" lvl="2" indent="-285750">
              <a:lnSpc>
                <a:spcPct val="100000"/>
              </a:lnSpc>
              <a:buFont typeface="Wingdings" charset="2"/>
              <a:buChar char="ü"/>
            </a:pPr>
            <a:r>
              <a:rPr lang="en-US" sz="1400" dirty="0" smtClean="0"/>
              <a:t>Consider Final Users needs</a:t>
            </a:r>
          </a:p>
          <a:p>
            <a:pPr marL="884237" lvl="2" indent="-285750">
              <a:lnSpc>
                <a:spcPct val="100000"/>
              </a:lnSpc>
              <a:buFont typeface="Wingdings" charset="2"/>
              <a:buChar char="ü"/>
            </a:pPr>
            <a:r>
              <a:rPr lang="en-US" sz="1400" dirty="0" smtClean="0"/>
              <a:t>Consider simple converter or Processor improvement and Reprocessing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1917"/>
            <a:ext cx="5562600" cy="830997"/>
          </a:xfrm>
        </p:spPr>
        <p:txBody>
          <a:bodyPr/>
          <a:lstStyle/>
          <a:p>
            <a:r>
              <a:rPr lang="en-US" sz="2400" dirty="0"/>
              <a:t>Data Formats and Interoperability in the frame of </a:t>
            </a:r>
            <a:r>
              <a:rPr lang="en-US" sz="2400" dirty="0" smtClean="0"/>
              <a:t>FDA - Discussion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87874"/>
            <a:ext cx="699923" cy="1202926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421326" y="3017983"/>
            <a:ext cx="7720534" cy="1020617"/>
            <a:chOff x="648134" y="3470109"/>
            <a:chExt cx="8495866" cy="1184440"/>
          </a:xfrm>
        </p:grpSpPr>
        <p:sp>
          <p:nvSpPr>
            <p:cNvPr id="27" name="Striped Right Arrow 26"/>
            <p:cNvSpPr/>
            <p:nvPr/>
          </p:nvSpPr>
          <p:spPr>
            <a:xfrm>
              <a:off x="4330372" y="3786249"/>
              <a:ext cx="919880" cy="523036"/>
            </a:xfrm>
            <a:prstGeom prst="striped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134" y="3474597"/>
              <a:ext cx="693372" cy="10274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4451" y="3692677"/>
              <a:ext cx="585005" cy="559868"/>
            </a:xfrm>
            <a:prstGeom prst="rect">
              <a:avLst/>
            </a:prstGeom>
          </p:spPr>
        </p:pic>
        <p:sp>
          <p:nvSpPr>
            <p:cNvPr id="8" name="Striped Right Arrow 7"/>
            <p:cNvSpPr/>
            <p:nvPr/>
          </p:nvSpPr>
          <p:spPr>
            <a:xfrm>
              <a:off x="1417457" y="3764953"/>
              <a:ext cx="510282" cy="450612"/>
            </a:xfrm>
            <a:prstGeom prst="striped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2221" y="3572424"/>
              <a:ext cx="1020143" cy="53419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287521" y="3851854"/>
              <a:ext cx="975210" cy="505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ARD Specifications</a:t>
              </a:r>
              <a:endParaRPr lang="en-US" sz="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32503" y="4268900"/>
              <a:ext cx="9978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ARD Products</a:t>
              </a:r>
              <a:endParaRPr lang="en-US" sz="9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66008" y="3675435"/>
              <a:ext cx="589304" cy="59429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64631" y="4042096"/>
              <a:ext cx="1457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CAL/VAL &amp; Experts Team</a:t>
              </a:r>
              <a:endParaRPr lang="en-US" sz="9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12972" y="4273877"/>
              <a:ext cx="9978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Products</a:t>
              </a:r>
              <a:endParaRPr lang="en-US" sz="9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37178" y="3526676"/>
              <a:ext cx="783592" cy="75992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630207" y="4285217"/>
              <a:ext cx="997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Format Converter</a:t>
              </a:r>
              <a:endParaRPr lang="en-US" sz="900" dirty="0"/>
            </a:p>
          </p:txBody>
        </p:sp>
        <p:sp>
          <p:nvSpPr>
            <p:cNvPr id="26" name="Striped Right Arrow 25"/>
            <p:cNvSpPr/>
            <p:nvPr/>
          </p:nvSpPr>
          <p:spPr>
            <a:xfrm>
              <a:off x="2692481" y="3769931"/>
              <a:ext cx="482618" cy="450612"/>
            </a:xfrm>
            <a:prstGeom prst="striped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58080" y="3641493"/>
              <a:ext cx="714972" cy="73583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40213" y="4285218"/>
              <a:ext cx="1133923" cy="267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Reprocessing</a:t>
              </a:r>
              <a:endParaRPr lang="en-US" sz="900" dirty="0"/>
            </a:p>
          </p:txBody>
        </p:sp>
        <p:sp>
          <p:nvSpPr>
            <p:cNvPr id="30" name="Striped Right Arrow 29"/>
            <p:cNvSpPr/>
            <p:nvPr/>
          </p:nvSpPr>
          <p:spPr>
            <a:xfrm>
              <a:off x="6031319" y="3763568"/>
              <a:ext cx="482618" cy="450612"/>
            </a:xfrm>
            <a:prstGeom prst="striped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riped Right Arrow 30"/>
            <p:cNvSpPr/>
            <p:nvPr/>
          </p:nvSpPr>
          <p:spPr>
            <a:xfrm>
              <a:off x="7204287" y="3757205"/>
              <a:ext cx="482618" cy="450612"/>
            </a:xfrm>
            <a:prstGeom prst="striped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579723" y="3470109"/>
              <a:ext cx="5642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</a:rPr>
                <a:t>?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83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114925" cy="830997"/>
          </a:xfrm>
        </p:spPr>
        <p:txBody>
          <a:bodyPr/>
          <a:lstStyle/>
          <a:p>
            <a:pPr algn="ctr"/>
            <a:r>
              <a:rPr lang="en-GB" sz="2800" dirty="0"/>
              <a:t>Quality Indicators in Discovery </a:t>
            </a:r>
            <a:r>
              <a:rPr lang="en-US" sz="2800" dirty="0"/>
              <a:t>Metadata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722" y="1207206"/>
            <a:ext cx="8685150" cy="572699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Objective</a:t>
            </a:r>
            <a:r>
              <a:rPr lang="en-US" sz="2000" dirty="0"/>
              <a:t>: </a:t>
            </a:r>
            <a:r>
              <a:rPr lang="en-US" sz="2000" i="1" dirty="0"/>
              <a:t>E</a:t>
            </a:r>
            <a:r>
              <a:rPr lang="en-US" sz="2000" i="1" dirty="0" smtClean="0"/>
              <a:t>nsure quality </a:t>
            </a:r>
            <a:r>
              <a:rPr lang="en-US" sz="2000" i="1" dirty="0"/>
              <a:t>and uncertainty information </a:t>
            </a:r>
            <a:r>
              <a:rPr lang="en-US" sz="2000" i="1" dirty="0" smtClean="0"/>
              <a:t>availability  </a:t>
            </a:r>
            <a:r>
              <a:rPr lang="en-US" sz="2000" i="1" dirty="0"/>
              <a:t>(discovery and access) </a:t>
            </a:r>
            <a:r>
              <a:rPr lang="en-US" sz="2000" i="1" dirty="0" smtClean="0"/>
              <a:t>for users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Definition and implementation of Quality Indicator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600" dirty="0"/>
              <a:t>QI at collection level (quality, fitness of purpose) or at the granule level (for end users</a:t>
            </a:r>
            <a:r>
              <a:rPr lang="en-US" sz="1600" dirty="0" smtClean="0"/>
              <a:t>)?</a:t>
            </a:r>
            <a:endParaRPr lang="en-US" sz="1600" dirty="0"/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600" dirty="0"/>
              <a:t>Higher level product should have an indicator for the user, derived from the instrument and the processes it has gone through, and an estimate of uncertainty being </a:t>
            </a:r>
            <a:r>
              <a:rPr lang="en-US" sz="1600" dirty="0" smtClean="0"/>
              <a:t>introduced?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Definition of Quality fields </a:t>
            </a:r>
            <a:r>
              <a:rPr lang="en-US" sz="2000" dirty="0"/>
              <a:t>in </a:t>
            </a:r>
            <a:r>
              <a:rPr lang="en-US" sz="2000" dirty="0" smtClean="0"/>
              <a:t>discovery Metadata </a:t>
            </a:r>
            <a:r>
              <a:rPr lang="en-US" sz="2000" dirty="0"/>
              <a:t>for the key sensors and products following the QA4EO guidelines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600" dirty="0"/>
              <a:t>Include validation metrics (possibly calibration metrics and sensor performance indicator). Make the reference to validation guidelines into the metadata information</a:t>
            </a:r>
            <a:r>
              <a:rPr lang="en-US" sz="1600" dirty="0" smtClean="0"/>
              <a:t>.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600" dirty="0" smtClean="0"/>
              <a:t>A Survey  on Sensors Quality Indicators could help?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</a:t>
            </a:r>
            <a:r>
              <a:rPr lang="en-US" sz="2000" dirty="0" smtClean="0"/>
              <a:t>efine cross</a:t>
            </a:r>
            <a:r>
              <a:rPr lang="en-US" sz="2000" dirty="0"/>
              <a:t>-validation projects across ARD products, reach out to commercial providers to encourage their participation in ARD, and promote and enable discoverability of ARD datasets. </a:t>
            </a:r>
            <a:r>
              <a:rPr lang="en-US" sz="2000" dirty="0" smtClean="0"/>
              <a:t>(</a:t>
            </a:r>
            <a:r>
              <a:rPr lang="en-US" sz="2000" i="1" dirty="0"/>
              <a:t>WGISS-</a:t>
            </a:r>
            <a:r>
              <a:rPr lang="en-US" sz="2000" i="1" dirty="0" smtClean="0"/>
              <a:t>44</a:t>
            </a:r>
            <a:r>
              <a:rPr lang="en-US" sz="2000" dirty="0" smtClean="0"/>
              <a:t>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6072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5419725" cy="830997"/>
          </a:xfrm>
        </p:spPr>
        <p:txBody>
          <a:bodyPr/>
          <a:lstStyle/>
          <a:p>
            <a:pPr algn="ctr"/>
            <a:r>
              <a:rPr lang="en-GB" sz="2800" dirty="0"/>
              <a:t>Quality Indicators in Discovery </a:t>
            </a:r>
            <a:r>
              <a:rPr lang="en-US" sz="2800" dirty="0"/>
              <a:t>Metadata </a:t>
            </a:r>
            <a:r>
              <a:rPr lang="en-US" sz="2800" dirty="0"/>
              <a:t>- Discussion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1" y="1219200"/>
            <a:ext cx="87630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342900" lvl="1" indent="-342900">
              <a:buFont typeface="Wingdings" charset="2"/>
              <a:buChar char="Ø"/>
            </a:pPr>
            <a:r>
              <a:rPr lang="en-GB" sz="1800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Quality Indicators (QI) Definition:</a:t>
            </a: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GB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QI defined in </a:t>
            </a: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QA4EO </a:t>
            </a: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guidelines are still fit for purpose (new users and scientists requirements, new quality needs, etc.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)?</a:t>
            </a:r>
            <a:endParaRPr lang="en-US" dirty="0">
              <a:solidFill>
                <a:srgbClr val="002569"/>
              </a:solidFill>
              <a:latin typeface="Arial Bold"/>
              <a:ea typeface="Arial Bold"/>
              <a:cs typeface="Arial Bold"/>
            </a:endParaRP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QI for key </a:t>
            </a: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sensors and products, including spatial and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spectral</a:t>
            </a:r>
            <a:endParaRPr lang="en-US" dirty="0">
              <a:solidFill>
                <a:srgbClr val="002569"/>
              </a:solidFill>
              <a:latin typeface="Arial Bold"/>
              <a:ea typeface="Arial Bold"/>
              <a:cs typeface="Arial Bold"/>
            </a:endParaRP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Validation and calibration metrics: </a:t>
            </a: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how they are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defined </a:t>
            </a: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and what is the terminology at the various stages of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processing?</a:t>
            </a:r>
            <a:endParaRPr lang="en-US" dirty="0">
              <a:solidFill>
                <a:srgbClr val="002569"/>
              </a:solidFill>
              <a:latin typeface="Arial Bold"/>
              <a:ea typeface="Arial Bold"/>
              <a:cs typeface="Arial Bold"/>
            </a:endParaRP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Reprocessing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information?</a:t>
            </a:r>
            <a:endParaRPr lang="en-US" dirty="0">
              <a:solidFill>
                <a:srgbClr val="002569"/>
              </a:solidFill>
              <a:latin typeface="Arial Bold"/>
              <a:ea typeface="Arial Bold"/>
              <a:cs typeface="Arial Bold"/>
            </a:endParaRP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Sensor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performance information?</a:t>
            </a:r>
            <a:endParaRPr lang="en-US" dirty="0">
              <a:solidFill>
                <a:srgbClr val="002569"/>
              </a:solidFill>
              <a:latin typeface="Arial Bold"/>
              <a:ea typeface="Arial Bold"/>
              <a:cs typeface="Arial Bold"/>
            </a:endParaRPr>
          </a:p>
          <a:p>
            <a:pPr marL="342900" lvl="1" indent="-342900">
              <a:buFont typeface="Wingdings" charset="2"/>
              <a:buChar char="Ø"/>
            </a:pPr>
            <a:r>
              <a:rPr lang="en-US" sz="1800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Quality </a:t>
            </a:r>
            <a:r>
              <a:rPr lang="en-US" sz="1800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Indicators </a:t>
            </a:r>
            <a:r>
              <a:rPr lang="en-US" sz="1800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Implementation</a:t>
            </a:r>
            <a:r>
              <a:rPr lang="en-US" sz="1800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:</a:t>
            </a: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Quality fields in Discovery </a:t>
            </a: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Metadata or in the Data Collection Landing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page?</a:t>
            </a:r>
            <a:endParaRPr lang="en-US" dirty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QI </a:t>
            </a: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at collection level (quality, fitness of purpose) or at the granule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level?</a:t>
            </a:r>
            <a:endParaRPr lang="en-US" dirty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Higher level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products </a:t>
            </a: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should have an indicator for the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user </a:t>
            </a: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derived from the instrument and the processes it has gone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through </a:t>
            </a: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and an estimate of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uncertainty?</a:t>
            </a:r>
            <a:endParaRPr lang="en-US" dirty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941387" lvl="2" indent="-342900">
              <a:lnSpc>
                <a:spcPct val="100000"/>
              </a:lnSpc>
              <a:buFont typeface="Wingdings" charset="2"/>
              <a:buChar char="ü"/>
            </a:pP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Make reference </a:t>
            </a: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to validation guidelines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in </a:t>
            </a:r>
            <a:r>
              <a:rPr lang="en-US" dirty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the metadata </a:t>
            </a:r>
            <a:r>
              <a:rPr lang="en-US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rPr>
              <a:t>information?</a:t>
            </a:r>
            <a:endParaRPr lang="en-US" dirty="0">
              <a:solidFill>
                <a:srgbClr val="00256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>
              <a:buFont typeface="Wingdings" charset="2"/>
              <a:buChar char="Ø"/>
            </a:pPr>
            <a:r>
              <a:rPr lang="en-US" sz="1800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How to define </a:t>
            </a:r>
            <a:r>
              <a:rPr lang="en-US" sz="1800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cross-validation projects across ARD products, reach out to commercial providers to encourage their participation in ARD, and promote and enable discoverability of ARD </a:t>
            </a:r>
            <a:r>
              <a:rPr lang="en-US" sz="1800" dirty="0" smtClean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datasets</a:t>
            </a:r>
            <a:r>
              <a:rPr lang="en-US" sz="1800" dirty="0">
                <a:solidFill>
                  <a:srgbClr val="002569"/>
                </a:solidFill>
                <a:latin typeface="Arial Bold"/>
                <a:ea typeface="Arial Bold"/>
                <a:cs typeface="Arial Bold"/>
              </a:rPr>
              <a:t>?</a:t>
            </a:r>
            <a:endParaRPr lang="en-US" sz="1800" dirty="0">
              <a:solidFill>
                <a:srgbClr val="002569"/>
              </a:solidFill>
              <a:latin typeface="Arial Bold"/>
              <a:ea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12351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324600" cy="898707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sz="2400" dirty="0"/>
              <a:t>CEOS Data Cubes and CEOS Test Sites </a:t>
            </a:r>
            <a:r>
              <a:rPr lang="en-US" sz="2400" dirty="0" smtClean="0"/>
              <a:t>Data Access </a:t>
            </a:r>
            <a:r>
              <a:rPr lang="en-US" sz="2400" dirty="0"/>
              <a:t>in support to WGCV </a:t>
            </a:r>
            <a:r>
              <a:rPr lang="en-US" sz="2400" dirty="0" smtClean="0"/>
              <a:t>Activities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6618"/>
            <a:ext cx="8804800" cy="5263853"/>
          </a:xfrm>
        </p:spPr>
        <p:txBody>
          <a:bodyPr/>
          <a:lstStyle/>
          <a:p>
            <a:pPr marL="0" lvl="1" indent="0">
              <a:lnSpc>
                <a:spcPct val="120000"/>
              </a:lnSpc>
              <a:buNone/>
            </a:pPr>
            <a:r>
              <a:rPr lang="en-US" sz="2000" b="1" dirty="0" smtClean="0"/>
              <a:t>Objective</a:t>
            </a:r>
            <a:r>
              <a:rPr lang="en-US" sz="2000" dirty="0" smtClean="0"/>
              <a:t>: Data </a:t>
            </a:r>
            <a:r>
              <a:rPr lang="en-US" sz="2000" dirty="0"/>
              <a:t>Cubes </a:t>
            </a:r>
            <a:r>
              <a:rPr lang="en-US" sz="2000" dirty="0" smtClean="0"/>
              <a:t>(or </a:t>
            </a:r>
            <a:r>
              <a:rPr lang="en-US" sz="2000" dirty="0"/>
              <a:t>similar stacking of data over time for specific </a:t>
            </a:r>
            <a:r>
              <a:rPr lang="en-US" sz="2000" dirty="0" smtClean="0"/>
              <a:t>locations) test cases</a:t>
            </a:r>
          </a:p>
          <a:p>
            <a:pPr marL="342900" lvl="1" indent="-342900">
              <a:lnSpc>
                <a:spcPct val="120000"/>
              </a:lnSpc>
              <a:buFont typeface="Verdana" pitchFamily="34" charset="0"/>
              <a:buAutoNum type="arabicPeriod"/>
            </a:pPr>
            <a:r>
              <a:rPr lang="en-US" sz="2000" dirty="0" smtClean="0"/>
              <a:t>Support </a:t>
            </a:r>
            <a:r>
              <a:rPr lang="en-US" sz="2000" dirty="0"/>
              <a:t>data access of CEOS Test Site information (CEOS IVOS sites, LPV sites, SAR, DEM and others). (</a:t>
            </a:r>
            <a:r>
              <a:rPr lang="en-US" sz="2000" i="1" dirty="0">
                <a:ea typeface="+mn-ea"/>
                <a:cs typeface="+mn-cs"/>
              </a:rPr>
              <a:t>WGISS-41</a:t>
            </a:r>
            <a:r>
              <a:rPr lang="en-US" sz="2000" dirty="0" smtClean="0"/>
              <a:t>)</a:t>
            </a:r>
            <a:endParaRPr lang="en-US" sz="1600" dirty="0" smtClean="0"/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WGCV </a:t>
            </a:r>
            <a:r>
              <a:rPr lang="en-US" sz="1800" dirty="0"/>
              <a:t>can provide necessary information to WGISS(IDN/CWIC/FedEO). </a:t>
            </a:r>
            <a:endParaRPr lang="en-US" sz="1800" dirty="0" smtClean="0"/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WGCV </a:t>
            </a:r>
            <a:r>
              <a:rPr lang="en-US" sz="1800" dirty="0"/>
              <a:t>has previously provided WGISS with several records (&lt; 50) to be cataloged in the IDN. CWIC provides access to several of these records. Continue to update these records </a:t>
            </a:r>
            <a:r>
              <a:rPr lang="en-US" sz="1800" dirty="0" smtClean="0">
                <a:sym typeface="Wingdings"/>
              </a:rPr>
              <a:t> We need to know the status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1800" dirty="0"/>
          </a:p>
          <a:p>
            <a:pPr>
              <a:lnSpc>
                <a:spcPct val="120000"/>
              </a:lnSpc>
              <a:buFont typeface="+mj-lt"/>
              <a:buAutoNum type="arabicPeriod" startAt="2"/>
            </a:pPr>
            <a:r>
              <a:rPr lang="en-GB" sz="2000" dirty="0" smtClean="0"/>
              <a:t>Support to Data Cube: Vietnam Data Cube - Evaluation of Root </a:t>
            </a:r>
            <a:r>
              <a:rPr lang="en-GB" sz="2000" dirty="0"/>
              <a:t>Mean Square </a:t>
            </a:r>
            <a:r>
              <a:rPr lang="en-GB" sz="2000" dirty="0" smtClean="0"/>
              <a:t>(RMS) geo-location error </a:t>
            </a:r>
            <a:r>
              <a:rPr lang="en-US" sz="2000" dirty="0" smtClean="0"/>
              <a:t>after resampling. </a:t>
            </a:r>
            <a:r>
              <a:rPr lang="en-US" sz="2000" dirty="0"/>
              <a:t>(</a:t>
            </a:r>
            <a:r>
              <a:rPr lang="en-US" sz="2000" i="1" dirty="0"/>
              <a:t>WGISS-43</a:t>
            </a:r>
            <a:r>
              <a:rPr lang="en-US" sz="2000" dirty="0"/>
              <a:t>)</a:t>
            </a:r>
          </a:p>
          <a:p>
            <a:pPr lvl="0">
              <a:lnSpc>
                <a:spcPct val="120000"/>
              </a:lnSpc>
              <a:buAutoNum type="arabicPeriod" startAt="2"/>
            </a:pPr>
            <a:endParaRPr lang="en-US" sz="2000" dirty="0"/>
          </a:p>
          <a:p>
            <a:pPr marL="0" indent="0">
              <a:lnSpc>
                <a:spcPct val="2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192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875"/>
            <a:ext cx="6019800" cy="1304973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sz="2000" b="1" dirty="0"/>
              <a:t>CEOS Data Cubes and CEOS Test Sites Data Access in support to WGCV Activities -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6618"/>
            <a:ext cx="8804800" cy="5263853"/>
          </a:xfrm>
        </p:spPr>
        <p:txBody>
          <a:bodyPr/>
          <a:lstStyle/>
          <a:p>
            <a:pPr marL="342900" lvl="1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/>
              <a:t>Support </a:t>
            </a:r>
            <a:r>
              <a:rPr lang="en-US" sz="2000" dirty="0"/>
              <a:t>data access of CEOS Test Site information (CEOS IVOS sites, LPV sites, SAR, DEM and others). WGCV has previously provided WGISS with several records (&lt; 50) to be cataloged in the IDN. CWIC provides access to several of these records.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800" dirty="0" smtClean="0"/>
              <a:t>Provide the status of all catalogued records.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800" dirty="0" smtClean="0"/>
              <a:t>WGCV </a:t>
            </a:r>
            <a:r>
              <a:rPr lang="en-US" sz="1800" dirty="0"/>
              <a:t>provide necessary information to WGISS (IDN/CWIC/FedEO</a:t>
            </a:r>
            <a:r>
              <a:rPr lang="en-US" sz="1800" dirty="0" smtClean="0"/>
              <a:t>) in order to update these records and/or for new records to be catalogued. </a:t>
            </a:r>
            <a:endParaRPr lang="en-US" sz="1800" dirty="0"/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GB" sz="2000" dirty="0" smtClean="0"/>
              <a:t>Support to Data Cube projects: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GB" sz="1800" dirty="0" smtClean="0"/>
              <a:t>Vietnam Data Cube - Evaluation of Root </a:t>
            </a:r>
            <a:r>
              <a:rPr lang="en-GB" sz="1800" dirty="0"/>
              <a:t>Mean Square </a:t>
            </a:r>
            <a:r>
              <a:rPr lang="en-GB" sz="1800" dirty="0" smtClean="0"/>
              <a:t>(RMS) geo-location error </a:t>
            </a:r>
            <a:r>
              <a:rPr lang="en-US" sz="1800" dirty="0" smtClean="0"/>
              <a:t>after resampling.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800" dirty="0" smtClean="0"/>
              <a:t>On-demand Data Cube support??? </a:t>
            </a:r>
            <a:endParaRPr lang="en-US" sz="1400" dirty="0"/>
          </a:p>
          <a:p>
            <a:pPr lvl="0">
              <a:lnSpc>
                <a:spcPct val="120000"/>
              </a:lnSpc>
              <a:buAutoNum type="arabicPeriod" startAt="2"/>
            </a:pPr>
            <a:endParaRPr lang="en-US" sz="2000" dirty="0"/>
          </a:p>
          <a:p>
            <a:pPr marL="0" indent="0">
              <a:lnSpc>
                <a:spcPct val="2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79589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20496</TotalTime>
  <Words>1258</Words>
  <Application>Microsoft Macintosh PowerPoint</Application>
  <PresentationFormat>On-screen Show (4:3)</PresentationFormat>
  <Paragraphs>105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</vt:lpstr>
      <vt:lpstr>WGISS-WGCV Joint Session</vt:lpstr>
      <vt:lpstr>Joint Session - Scope</vt:lpstr>
      <vt:lpstr>Joint Session - Identified Topics to be discussed</vt:lpstr>
      <vt:lpstr>Data Formats and Interoperability in the frame of FDA</vt:lpstr>
      <vt:lpstr>Data Formats and Interoperability in the frame of FDA - Discussion</vt:lpstr>
      <vt:lpstr>Quality Indicators in Discovery Metadata</vt:lpstr>
      <vt:lpstr>Quality Indicators in Discovery Metadata - Discussion</vt:lpstr>
      <vt:lpstr>CEOS Data Cubes and CEOS Test Sites Data Access in support to WGCV Activities</vt:lpstr>
      <vt:lpstr>CEOS Data Cubes and CEOS Test Sites Data Access in support to WGCV Activities - Discussion</vt:lpstr>
      <vt:lpstr>Standardization and Best Practices</vt:lpstr>
      <vt:lpstr>Standardization and Best Practices - Discussion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Mirko Albani</cp:lastModifiedBy>
  <cp:revision>230</cp:revision>
  <cp:lastPrinted>2017-10-13T13:54:38Z</cp:lastPrinted>
  <dcterms:modified xsi:type="dcterms:W3CDTF">2018-04-06T11:57:36Z</dcterms:modified>
</cp:coreProperties>
</file>