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4"/>
  </p:notesMasterIdLst>
  <p:handoutMasterIdLst>
    <p:handoutMasterId r:id="rId15"/>
  </p:handoutMasterIdLst>
  <p:sldIdLst>
    <p:sldId id="358" r:id="rId2"/>
    <p:sldId id="391" r:id="rId3"/>
    <p:sldId id="393" r:id="rId4"/>
    <p:sldId id="392" r:id="rId5"/>
    <p:sldId id="394" r:id="rId6"/>
    <p:sldId id="395" r:id="rId7"/>
    <p:sldId id="397" r:id="rId8"/>
    <p:sldId id="398" r:id="rId9"/>
    <p:sldId id="399" r:id="rId10"/>
    <p:sldId id="400" r:id="rId11"/>
    <p:sldId id="401" r:id="rId12"/>
    <p:sldId id="389" r:id="rId13"/>
  </p:sldIdLst>
  <p:sldSz cx="9144000" cy="6858000" type="screen4x3"/>
  <p:notesSz cx="9271000" cy="6985000"/>
  <p:custShowLst>
    <p:custShow name="Custom Show 1" id="0">
      <p:sldLst/>
    </p:custShow>
  </p:custShowLst>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4000"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sz="4000"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sz="4000"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sz="4000"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sz="40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40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40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40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4000" kern="1200">
        <a:solidFill>
          <a:schemeClr val="tx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15:clr>
            <a:srgbClr val="A4A3A4"/>
          </p15:clr>
        </p15:guide>
        <p15:guide id="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F5D153"/>
    <a:srgbClr val="FFE33D"/>
    <a:srgbClr val="EDC074"/>
    <a:srgbClr val="180F9B"/>
    <a:srgbClr val="007B71"/>
    <a:srgbClr val="FFFF99"/>
    <a:srgbClr val="006F41"/>
    <a:srgbClr val="66A48B"/>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854" autoAdjust="0"/>
    <p:restoredTop sz="82614" autoAdjust="0"/>
  </p:normalViewPr>
  <p:slideViewPr>
    <p:cSldViewPr snapToGrid="0" snapToObjects="1">
      <p:cViewPr varScale="1">
        <p:scale>
          <a:sx n="91" d="100"/>
          <a:sy n="91" d="100"/>
        </p:scale>
        <p:origin x="621" y="54"/>
      </p:cViewPr>
      <p:guideLst>
        <p:guide orient="horz"/>
        <p:guide/>
      </p:guideLst>
    </p:cSldViewPr>
  </p:slideViewPr>
  <p:notesTextViewPr>
    <p:cViewPr>
      <p:scale>
        <a:sx n="100" d="100"/>
        <a:sy n="100" d="100"/>
      </p:scale>
      <p:origin x="0" y="0"/>
    </p:cViewPr>
  </p:notesTextViewPr>
  <p:sorterViewPr>
    <p:cViewPr>
      <p:scale>
        <a:sx n="124" d="100"/>
        <a:sy n="124"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86297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1234581" y="3318416"/>
            <a:ext cx="6801840" cy="3143129"/>
          </a:xfrm>
          <a:prstGeom prst="rect">
            <a:avLst/>
          </a:prstGeom>
          <a:noFill/>
          <a:ln w="12700">
            <a:noFill/>
            <a:miter lim="800000"/>
            <a:headEnd/>
            <a:tailEnd/>
          </a:ln>
          <a:effectLst/>
        </p:spPr>
        <p:txBody>
          <a:bodyPr vert="horz" wrap="square" lIns="92129" tIns="45257" rIns="92129" bIns="4525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099" name="Rectangle 3"/>
          <p:cNvSpPr>
            <a:spLocks noGrp="1" noRot="1" noChangeAspect="1" noChangeArrowheads="1" noTextEdit="1"/>
          </p:cNvSpPr>
          <p:nvPr>
            <p:ph type="sldImg" idx="2"/>
          </p:nvPr>
        </p:nvSpPr>
        <p:spPr bwMode="auto">
          <a:xfrm>
            <a:off x="2890838" y="523875"/>
            <a:ext cx="3492500" cy="2619375"/>
          </a:xfrm>
          <a:prstGeom prst="rect">
            <a:avLst/>
          </a:prstGeom>
          <a:noFill/>
          <a:ln w="12700">
            <a:solidFill>
              <a:schemeClr val="tx1"/>
            </a:solidFill>
            <a:miter lim="800000"/>
            <a:headEnd/>
            <a:tailEnd/>
          </a:ln>
        </p:spPr>
      </p:sp>
    </p:spTree>
    <p:extLst>
      <p:ext uri="{BB962C8B-B14F-4D97-AF65-F5344CB8AC3E}">
        <p14:creationId xmlns:p14="http://schemas.microsoft.com/office/powerpoint/2010/main" val="28907375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433460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Assumption:</a:t>
            </a:r>
            <a:r>
              <a:rPr lang="en-US" baseline="0" dirty="0"/>
              <a:t> Tiles in the cloud will be converted to the COG format</a:t>
            </a:r>
          </a:p>
          <a:p>
            <a:endParaRPr lang="en-US" dirty="0"/>
          </a:p>
        </p:txBody>
      </p:sp>
    </p:spTree>
    <p:extLst>
      <p:ext uri="{BB962C8B-B14F-4D97-AF65-F5344CB8AC3E}">
        <p14:creationId xmlns:p14="http://schemas.microsoft.com/office/powerpoint/2010/main" val="34467026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Shape 468"/>
          <p:cNvSpPr>
            <a:spLocks noGrp="1" noRot="1" noChangeAspect="1"/>
          </p:cNvSpPr>
          <p:nvPr>
            <p:ph type="sldImg" idx="2"/>
          </p:nvPr>
        </p:nvSpPr>
        <p:spPr>
          <a:xfrm>
            <a:off x="1181100" y="698500"/>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69" name="Shape 469"/>
          <p:cNvSpPr txBox="1">
            <a:spLocks noGrp="1"/>
          </p:cNvSpPr>
          <p:nvPr>
            <p:ph type="body" idx="1"/>
          </p:nvPr>
        </p:nvSpPr>
        <p:spPr>
          <a:xfrm>
            <a:off x="701040" y="4415790"/>
            <a:ext cx="5608200" cy="4181700"/>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endParaRPr/>
          </a:p>
          <a:p>
            <a:pPr marL="0" lvl="0" indent="0">
              <a:spcBef>
                <a:spcPts val="360"/>
              </a:spcBef>
              <a:spcAft>
                <a:spcPts val="0"/>
              </a:spcAft>
              <a:buNone/>
            </a:pPr>
            <a:endParaRPr/>
          </a:p>
        </p:txBody>
      </p:sp>
      <p:sp>
        <p:nvSpPr>
          <p:cNvPr id="470" name="Shape 470"/>
          <p:cNvSpPr txBox="1">
            <a:spLocks noGrp="1"/>
          </p:cNvSpPr>
          <p:nvPr>
            <p:ph type="sldNum" idx="12"/>
          </p:nvPr>
        </p:nvSpPr>
        <p:spPr>
          <a:xfrm>
            <a:off x="3970436" y="8831580"/>
            <a:ext cx="3038400" cy="463200"/>
          </a:xfrm>
          <a:prstGeom prst="rect">
            <a:avLst/>
          </a:prstGeom>
        </p:spPr>
        <p:txBody>
          <a:bodyPr spcFirstLastPara="1" wrap="square" lIns="93150" tIns="46575" rIns="93150" bIns="46575" anchor="b" anchorCtr="0">
            <a:noAutofit/>
          </a:bodyPr>
          <a:lstStyle/>
          <a:p>
            <a:pPr marL="0" lvl="0" indent="0">
              <a:spcBef>
                <a:spcPts val="0"/>
              </a:spcBef>
              <a:spcAft>
                <a:spcPts val="0"/>
              </a:spcAft>
              <a:buClr>
                <a:srgbClr val="000000"/>
              </a:buClr>
              <a:buFont typeface="Arial"/>
              <a:buNone/>
            </a:pPr>
            <a:fld id="{00000000-1234-1234-1234-123412341234}" type="slidenum">
              <a:rPr lang="en-US"/>
              <a:t>5</a:t>
            </a:fld>
            <a:endParaRPr/>
          </a:p>
        </p:txBody>
      </p:sp>
    </p:spTree>
    <p:extLst>
      <p:ext uri="{BB962C8B-B14F-4D97-AF65-F5344CB8AC3E}">
        <p14:creationId xmlns:p14="http://schemas.microsoft.com/office/powerpoint/2010/main" val="6123631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Shape 475"/>
          <p:cNvSpPr>
            <a:spLocks noGrp="1" noRot="1" noChangeAspect="1"/>
          </p:cNvSpPr>
          <p:nvPr>
            <p:ph type="sldImg" idx="2"/>
          </p:nvPr>
        </p:nvSpPr>
        <p:spPr>
          <a:xfrm>
            <a:off x="1181100" y="698500"/>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76" name="Shape 476"/>
          <p:cNvSpPr txBox="1">
            <a:spLocks noGrp="1"/>
          </p:cNvSpPr>
          <p:nvPr>
            <p:ph type="body" idx="1"/>
          </p:nvPr>
        </p:nvSpPr>
        <p:spPr>
          <a:xfrm>
            <a:off x="701040" y="4415790"/>
            <a:ext cx="5608200" cy="4181700"/>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r>
              <a:rPr lang="en-US"/>
              <a:t>talk about this as our enterprise approach</a:t>
            </a:r>
            <a:endParaRPr/>
          </a:p>
          <a:p>
            <a:pPr marL="0" lvl="0" indent="0">
              <a:spcBef>
                <a:spcPts val="360"/>
              </a:spcBef>
              <a:spcAft>
                <a:spcPts val="0"/>
              </a:spcAft>
              <a:buNone/>
            </a:pPr>
            <a:endParaRPr/>
          </a:p>
        </p:txBody>
      </p:sp>
      <p:sp>
        <p:nvSpPr>
          <p:cNvPr id="477" name="Shape 477"/>
          <p:cNvSpPr txBox="1">
            <a:spLocks noGrp="1"/>
          </p:cNvSpPr>
          <p:nvPr>
            <p:ph type="sldNum" idx="12"/>
          </p:nvPr>
        </p:nvSpPr>
        <p:spPr>
          <a:xfrm>
            <a:off x="3970436" y="8831580"/>
            <a:ext cx="3038400" cy="463200"/>
          </a:xfrm>
          <a:prstGeom prst="rect">
            <a:avLst/>
          </a:prstGeom>
        </p:spPr>
        <p:txBody>
          <a:bodyPr spcFirstLastPara="1" wrap="square" lIns="93150" tIns="46575" rIns="93150" bIns="46575" anchor="b" anchorCtr="0">
            <a:noAutofit/>
          </a:bodyPr>
          <a:lstStyle/>
          <a:p>
            <a:pPr marL="0" lvl="0" indent="0">
              <a:spcBef>
                <a:spcPts val="0"/>
              </a:spcBef>
              <a:spcAft>
                <a:spcPts val="0"/>
              </a:spcAft>
              <a:buClr>
                <a:srgbClr val="000000"/>
              </a:buClr>
              <a:buFont typeface="Arial"/>
              <a:buNone/>
            </a:pPr>
            <a:fld id="{00000000-1234-1234-1234-123412341234}" type="slidenum">
              <a:rPr lang="en-US"/>
              <a:t>6</a:t>
            </a:fld>
            <a:endParaRPr/>
          </a:p>
        </p:txBody>
      </p:sp>
    </p:spTree>
    <p:extLst>
      <p:ext uri="{BB962C8B-B14F-4D97-AF65-F5344CB8AC3E}">
        <p14:creationId xmlns:p14="http://schemas.microsoft.com/office/powerpoint/2010/main" val="4095293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4450" name="Rectangle 1026"/>
          <p:cNvSpPr>
            <a:spLocks noGrp="1" noChangeArrowheads="1"/>
          </p:cNvSpPr>
          <p:nvPr>
            <p:ph type="ctrTitle"/>
          </p:nvPr>
        </p:nvSpPr>
        <p:spPr>
          <a:xfrm>
            <a:off x="381000" y="2286000"/>
            <a:ext cx="8305800" cy="1143000"/>
          </a:xfrm>
        </p:spPr>
        <p:txBody>
          <a:bodyPr/>
          <a:lstStyle>
            <a:lvl1pPr>
              <a:defRPr sz="4400"/>
            </a:lvl1pPr>
          </a:lstStyle>
          <a:p>
            <a:r>
              <a:rPr lang="en-US"/>
              <a:t>Click to edit Master title style</a:t>
            </a:r>
          </a:p>
        </p:txBody>
      </p:sp>
      <p:sp>
        <p:nvSpPr>
          <p:cNvPr id="104451" name="Rectangle 1027"/>
          <p:cNvSpPr>
            <a:spLocks noGrp="1" noChangeArrowheads="1"/>
          </p:cNvSpPr>
          <p:nvPr>
            <p:ph type="subTitle" idx="1"/>
          </p:nvPr>
        </p:nvSpPr>
        <p:spPr>
          <a:xfrm>
            <a:off x="381000" y="3886200"/>
            <a:ext cx="8305800" cy="1752600"/>
          </a:xfrm>
        </p:spPr>
        <p:txBody>
          <a:bodyPr/>
          <a:lstStyle>
            <a:lvl1pPr marL="0" indent="0">
              <a:buFont typeface="Wingdings" charset="2"/>
              <a:buNone/>
              <a:defRPr/>
            </a:lvl1pPr>
          </a:lstStyle>
          <a:p>
            <a:r>
              <a:rPr lang="en-US"/>
              <a:t>Click to edit Master subtitle style</a:t>
            </a:r>
          </a:p>
        </p:txBody>
      </p:sp>
    </p:spTree>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a:xfrm>
            <a:off x="3028950" y="6356350"/>
            <a:ext cx="3086100" cy="365125"/>
          </a:xfrm>
          <a:prstGeom prst="rect">
            <a:avLst/>
          </a:prstGeom>
        </p:spPr>
        <p:txBody>
          <a:bodyPr/>
          <a:lstStyle/>
          <a:p>
            <a:r>
              <a:rPr lang="en-US" smtClean="0"/>
              <a:t>WGISS-41 (March 14-18, 2016)</a:t>
            </a:r>
            <a:endParaRPr lang="en-US" dirty="0"/>
          </a:p>
        </p:txBody>
      </p:sp>
      <p:sp>
        <p:nvSpPr>
          <p:cNvPr id="5" name="Slide Number Placeholder 4"/>
          <p:cNvSpPr>
            <a:spLocks noGrp="1"/>
          </p:cNvSpPr>
          <p:nvPr>
            <p:ph type="sldNum" sz="quarter" idx="11"/>
          </p:nvPr>
        </p:nvSpPr>
        <p:spPr/>
        <p:txBody>
          <a:bodyPr/>
          <a:lstStyle/>
          <a:p>
            <a:fld id="{B7738C77-41C9-4F87-88E4-79997785F030}" type="slidenum">
              <a:rPr lang="en-US" smtClean="0"/>
              <a:t>‹#›</a:t>
            </a:fld>
            <a:endParaRPr lang="en-US"/>
          </a:p>
        </p:txBody>
      </p:sp>
    </p:spTree>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152400"/>
            <a:ext cx="207645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152400"/>
            <a:ext cx="607695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a:xfrm>
            <a:off x="3028950" y="6356350"/>
            <a:ext cx="3086100" cy="365125"/>
          </a:xfrm>
          <a:prstGeom prst="rect">
            <a:avLst/>
          </a:prstGeom>
        </p:spPr>
        <p:txBody>
          <a:bodyPr/>
          <a:lstStyle/>
          <a:p>
            <a:r>
              <a:rPr lang="en-US" smtClean="0"/>
              <a:t>WGISS-41 (March 14-18, 2016)</a:t>
            </a:r>
            <a:endParaRPr lang="en-US" dirty="0"/>
          </a:p>
        </p:txBody>
      </p:sp>
      <p:sp>
        <p:nvSpPr>
          <p:cNvPr id="5" name="Slide Number Placeholder 4"/>
          <p:cNvSpPr>
            <a:spLocks noGrp="1"/>
          </p:cNvSpPr>
          <p:nvPr>
            <p:ph type="sldNum" sz="quarter" idx="11"/>
          </p:nvPr>
        </p:nvSpPr>
        <p:spPr/>
        <p:txBody>
          <a:bodyPr/>
          <a:lstStyle/>
          <a:p>
            <a:fld id="{B7738C77-41C9-4F87-88E4-79997785F030}" type="slidenum">
              <a:rPr lang="en-US" smtClean="0"/>
              <a:t>‹#›</a:t>
            </a:fld>
            <a:endParaRPr lang="en-US"/>
          </a:p>
        </p:txBody>
      </p:sp>
    </p:spTree>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30"/>
        <p:cNvGrpSpPr/>
        <p:nvPr/>
      </p:nvGrpSpPr>
      <p:grpSpPr>
        <a:xfrm>
          <a:off x="0" y="0"/>
          <a:ext cx="0" cy="0"/>
          <a:chOff x="0" y="0"/>
          <a:chExt cx="0" cy="0"/>
        </a:xfrm>
      </p:grpSpPr>
      <p:sp>
        <p:nvSpPr>
          <p:cNvPr id="31" name="Shape 31"/>
          <p:cNvSpPr txBox="1"/>
          <p:nvPr/>
        </p:nvSpPr>
        <p:spPr>
          <a:xfrm>
            <a:off x="8305800" y="6326190"/>
            <a:ext cx="400050" cy="365125"/>
          </a:xfrm>
          <a:prstGeom prst="rect">
            <a:avLst/>
          </a:prstGeom>
          <a:noFill/>
          <a:ln>
            <a:noFill/>
          </a:ln>
        </p:spPr>
        <p:txBody>
          <a:bodyPr spcFirstLastPara="1" wrap="square" lIns="68569" tIns="34275" rIns="68569" bIns="34275" anchor="ctr" anchorCtr="0">
            <a:noAutofit/>
          </a:bodyPr>
          <a:lstStyle/>
          <a:p>
            <a:pPr marL="0" marR="0" lvl="0" indent="0" algn="r" rtl="0">
              <a:spcBef>
                <a:spcPts val="0"/>
              </a:spcBef>
              <a:spcAft>
                <a:spcPts val="0"/>
              </a:spcAft>
              <a:buNone/>
            </a:pPr>
            <a:fld id="{00000000-1234-1234-1234-123412341234}" type="slidenum">
              <a:rPr lang="en-US" sz="788" b="1" i="0" u="none" strike="noStrike" cap="none">
                <a:solidFill>
                  <a:srgbClr val="888888"/>
                </a:solidFill>
                <a:latin typeface="Arial"/>
                <a:ea typeface="Arial"/>
                <a:cs typeface="Arial"/>
                <a:sym typeface="Arial"/>
              </a:rPr>
              <a:pPr marL="0" marR="0" lvl="0" indent="0" algn="r" rtl="0">
                <a:spcBef>
                  <a:spcPts val="0"/>
                </a:spcBef>
                <a:spcAft>
                  <a:spcPts val="0"/>
                </a:spcAft>
                <a:buNone/>
              </a:pPr>
              <a:t>‹#›</a:t>
            </a:fld>
            <a:endParaRPr sz="788" b="1" i="0" u="none" strike="noStrike" cap="none">
              <a:solidFill>
                <a:srgbClr val="888888"/>
              </a:solidFill>
              <a:latin typeface="Arial"/>
              <a:ea typeface="Arial"/>
              <a:cs typeface="Arial"/>
              <a:sym typeface="Arial"/>
            </a:endParaRPr>
          </a:p>
        </p:txBody>
      </p:sp>
      <p:sp>
        <p:nvSpPr>
          <p:cNvPr id="32" name="Shape 32"/>
          <p:cNvSpPr txBox="1">
            <a:spLocks noGrp="1"/>
          </p:cNvSpPr>
          <p:nvPr>
            <p:ph type="title"/>
          </p:nvPr>
        </p:nvSpPr>
        <p:spPr>
          <a:xfrm>
            <a:off x="379414" y="354013"/>
            <a:ext cx="6421437" cy="609602"/>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2100" b="1" i="0" u="none" strike="noStrike" cap="none">
                <a:solidFill>
                  <a:schemeClr val="dk1"/>
                </a:solidFill>
                <a:latin typeface="Arial"/>
                <a:ea typeface="Arial"/>
                <a:cs typeface="Arial"/>
                <a:sym typeface="Arial"/>
              </a:defRPr>
            </a:lvl1pPr>
            <a:lvl2pPr marL="0" marR="0" lvl="1" indent="0" algn="l" rtl="0">
              <a:spcBef>
                <a:spcPts val="0"/>
              </a:spcBef>
              <a:spcAft>
                <a:spcPts val="0"/>
              </a:spcAft>
              <a:buSzPts val="1400"/>
              <a:buNone/>
              <a:defRPr sz="2025" b="1" i="0" u="none" strike="noStrike" cap="none">
                <a:solidFill>
                  <a:schemeClr val="dk1"/>
                </a:solidFill>
                <a:latin typeface="Arial"/>
                <a:ea typeface="Arial"/>
                <a:cs typeface="Arial"/>
                <a:sym typeface="Arial"/>
              </a:defRPr>
            </a:lvl2pPr>
            <a:lvl3pPr marL="0" marR="0" lvl="2" indent="0" algn="l" rtl="0">
              <a:spcBef>
                <a:spcPts val="0"/>
              </a:spcBef>
              <a:spcAft>
                <a:spcPts val="0"/>
              </a:spcAft>
              <a:buSzPts val="1400"/>
              <a:buNone/>
              <a:defRPr sz="2025" b="1" i="0" u="none" strike="noStrike" cap="none">
                <a:solidFill>
                  <a:schemeClr val="dk1"/>
                </a:solidFill>
                <a:latin typeface="Arial"/>
                <a:ea typeface="Arial"/>
                <a:cs typeface="Arial"/>
                <a:sym typeface="Arial"/>
              </a:defRPr>
            </a:lvl3pPr>
            <a:lvl4pPr marL="0" marR="0" lvl="3" indent="0" algn="l" rtl="0">
              <a:spcBef>
                <a:spcPts val="0"/>
              </a:spcBef>
              <a:spcAft>
                <a:spcPts val="0"/>
              </a:spcAft>
              <a:buSzPts val="1400"/>
              <a:buNone/>
              <a:defRPr sz="2025" b="1" i="0" u="none" strike="noStrike" cap="none">
                <a:solidFill>
                  <a:schemeClr val="dk1"/>
                </a:solidFill>
                <a:latin typeface="Arial"/>
                <a:ea typeface="Arial"/>
                <a:cs typeface="Arial"/>
                <a:sym typeface="Arial"/>
              </a:defRPr>
            </a:lvl4pPr>
            <a:lvl5pPr marL="0" marR="0" lvl="4" indent="0" algn="l" rtl="0">
              <a:spcBef>
                <a:spcPts val="0"/>
              </a:spcBef>
              <a:spcAft>
                <a:spcPts val="0"/>
              </a:spcAft>
              <a:buSzPts val="1400"/>
              <a:buNone/>
              <a:defRPr sz="2025" b="1" i="0" u="none" strike="noStrike" cap="none">
                <a:solidFill>
                  <a:schemeClr val="dk1"/>
                </a:solidFill>
                <a:latin typeface="Arial"/>
                <a:ea typeface="Arial"/>
                <a:cs typeface="Arial"/>
                <a:sym typeface="Arial"/>
              </a:defRPr>
            </a:lvl5pPr>
            <a:lvl6pPr marL="257175" marR="0" lvl="5" indent="0" algn="l" rtl="0">
              <a:spcBef>
                <a:spcPts val="0"/>
              </a:spcBef>
              <a:spcAft>
                <a:spcPts val="0"/>
              </a:spcAft>
              <a:buSzPts val="1400"/>
              <a:buNone/>
              <a:defRPr sz="1913" b="0" i="0" u="none" strike="noStrike" cap="none">
                <a:solidFill>
                  <a:schemeClr val="dk1"/>
                </a:solidFill>
                <a:latin typeface="Arial"/>
                <a:ea typeface="Arial"/>
                <a:cs typeface="Arial"/>
                <a:sym typeface="Arial"/>
              </a:defRPr>
            </a:lvl6pPr>
            <a:lvl7pPr marL="514350" marR="0" lvl="6" indent="0" algn="l" rtl="0">
              <a:spcBef>
                <a:spcPts val="0"/>
              </a:spcBef>
              <a:spcAft>
                <a:spcPts val="0"/>
              </a:spcAft>
              <a:buSzPts val="1400"/>
              <a:buNone/>
              <a:defRPr sz="1913" b="0" i="0" u="none" strike="noStrike" cap="none">
                <a:solidFill>
                  <a:schemeClr val="dk1"/>
                </a:solidFill>
                <a:latin typeface="Arial"/>
                <a:ea typeface="Arial"/>
                <a:cs typeface="Arial"/>
                <a:sym typeface="Arial"/>
              </a:defRPr>
            </a:lvl7pPr>
            <a:lvl8pPr marL="771525" marR="0" lvl="7" indent="0" algn="l" rtl="0">
              <a:spcBef>
                <a:spcPts val="0"/>
              </a:spcBef>
              <a:spcAft>
                <a:spcPts val="0"/>
              </a:spcAft>
              <a:buSzPts val="1400"/>
              <a:buNone/>
              <a:defRPr sz="1913" b="0" i="0" u="none" strike="noStrike" cap="none">
                <a:solidFill>
                  <a:schemeClr val="dk1"/>
                </a:solidFill>
                <a:latin typeface="Arial"/>
                <a:ea typeface="Arial"/>
                <a:cs typeface="Arial"/>
                <a:sym typeface="Arial"/>
              </a:defRPr>
            </a:lvl8pPr>
            <a:lvl9pPr marL="1028700" marR="0" lvl="8" indent="0" algn="l" rtl="0">
              <a:spcBef>
                <a:spcPts val="0"/>
              </a:spcBef>
              <a:spcAft>
                <a:spcPts val="0"/>
              </a:spcAft>
              <a:buSzPts val="1400"/>
              <a:buNone/>
              <a:defRPr sz="1913" b="0" i="0" u="none" strike="noStrike" cap="none">
                <a:solidFill>
                  <a:schemeClr val="dk1"/>
                </a:solidFill>
                <a:latin typeface="Arial"/>
                <a:ea typeface="Arial"/>
                <a:cs typeface="Arial"/>
                <a:sym typeface="Arial"/>
              </a:defRPr>
            </a:lvl9pPr>
          </a:lstStyle>
          <a:p>
            <a:endParaRPr/>
          </a:p>
        </p:txBody>
      </p:sp>
      <p:sp>
        <p:nvSpPr>
          <p:cNvPr id="33" name="Shape 33"/>
          <p:cNvSpPr txBox="1">
            <a:spLocks noGrp="1"/>
          </p:cNvSpPr>
          <p:nvPr>
            <p:ph type="body" idx="1"/>
          </p:nvPr>
        </p:nvSpPr>
        <p:spPr>
          <a:xfrm>
            <a:off x="379414" y="1252728"/>
            <a:ext cx="8418114" cy="4846320"/>
          </a:xfrm>
          <a:prstGeom prst="rect">
            <a:avLst/>
          </a:prstGeom>
          <a:noFill/>
          <a:ln>
            <a:noFill/>
          </a:ln>
        </p:spPr>
        <p:txBody>
          <a:bodyPr spcFirstLastPara="1" wrap="square" lIns="91425" tIns="91425" rIns="91425" bIns="91425" anchor="t" anchorCtr="0"/>
          <a:lstStyle>
            <a:lvl1pPr marL="342900" marR="0" lvl="0" indent="-271463" algn="l" rtl="0">
              <a:spcBef>
                <a:spcPts val="315"/>
              </a:spcBef>
              <a:spcAft>
                <a:spcPts val="0"/>
              </a:spcAft>
              <a:buClr>
                <a:srgbClr val="EA7500"/>
              </a:buClr>
              <a:buSzPts val="2100"/>
              <a:buFont typeface="Noto Sans Symbols"/>
              <a:buChar char="•"/>
              <a:defRPr sz="1575" b="1" i="0" u="none" strike="noStrike" cap="none">
                <a:solidFill>
                  <a:schemeClr val="dk1"/>
                </a:solidFill>
                <a:latin typeface="Arial"/>
                <a:ea typeface="Arial"/>
                <a:cs typeface="Arial"/>
                <a:sym typeface="Arial"/>
              </a:defRPr>
            </a:lvl1pPr>
            <a:lvl2pPr marL="685800" marR="0" lvl="1" indent="-257175" algn="l" rtl="0">
              <a:spcBef>
                <a:spcPts val="270"/>
              </a:spcBef>
              <a:spcAft>
                <a:spcPts val="0"/>
              </a:spcAft>
              <a:buClr>
                <a:srgbClr val="A9A503"/>
              </a:buClr>
              <a:buSzPts val="1800"/>
              <a:buFont typeface="Noto Sans Symbols"/>
              <a:buChar char="•"/>
              <a:defRPr sz="1350" b="0" i="0" u="none" strike="noStrike" cap="none">
                <a:solidFill>
                  <a:schemeClr val="dk1"/>
                </a:solidFill>
                <a:latin typeface="Arial"/>
                <a:ea typeface="Arial"/>
                <a:cs typeface="Arial"/>
                <a:sym typeface="Arial"/>
              </a:defRPr>
            </a:lvl2pPr>
            <a:lvl3pPr marL="1028700" marR="0" lvl="2" indent="-242888" algn="l" rtl="0">
              <a:spcBef>
                <a:spcPts val="225"/>
              </a:spcBef>
              <a:spcAft>
                <a:spcPts val="0"/>
              </a:spcAft>
              <a:buClr>
                <a:srgbClr val="C38037"/>
              </a:buClr>
              <a:buSzPts val="1500"/>
              <a:buFont typeface="Times New Roman"/>
              <a:buChar char="•"/>
              <a:defRPr sz="1125" b="0" i="0" u="none" strike="noStrike" cap="none">
                <a:solidFill>
                  <a:schemeClr val="dk1"/>
                </a:solidFill>
                <a:latin typeface="Arial"/>
                <a:ea typeface="Arial"/>
                <a:cs typeface="Arial"/>
                <a:sym typeface="Arial"/>
              </a:defRPr>
            </a:lvl3pPr>
            <a:lvl4pPr marL="1371600" marR="0" lvl="3" indent="-235744" algn="l" rtl="0">
              <a:spcBef>
                <a:spcPts val="203"/>
              </a:spcBef>
              <a:spcAft>
                <a:spcPts val="0"/>
              </a:spcAft>
              <a:buClr>
                <a:schemeClr val="dk1"/>
              </a:buClr>
              <a:buSzPts val="1350"/>
              <a:buFont typeface="Arial"/>
              <a:buChar char="–"/>
              <a:defRPr sz="1013" b="0" i="0" u="none" strike="noStrike" cap="none">
                <a:solidFill>
                  <a:schemeClr val="dk1"/>
                </a:solidFill>
                <a:latin typeface="Arial"/>
                <a:ea typeface="Arial"/>
                <a:cs typeface="Arial"/>
                <a:sym typeface="Arial"/>
              </a:defRPr>
            </a:lvl4pPr>
            <a:lvl5pPr marL="1714500" marR="0" lvl="4" indent="-235744" algn="l" rtl="0">
              <a:spcBef>
                <a:spcPts val="203"/>
              </a:spcBef>
              <a:spcAft>
                <a:spcPts val="0"/>
              </a:spcAft>
              <a:buClr>
                <a:schemeClr val="lt2"/>
              </a:buClr>
              <a:buSzPts val="1350"/>
              <a:buFont typeface="Arial"/>
              <a:buChar char="•"/>
              <a:defRPr sz="1013" b="0" i="0" u="none" strike="noStrike" cap="none">
                <a:solidFill>
                  <a:schemeClr val="dk1"/>
                </a:solidFill>
                <a:latin typeface="Arial"/>
                <a:ea typeface="Arial"/>
                <a:cs typeface="Arial"/>
                <a:sym typeface="Arial"/>
              </a:defRPr>
            </a:lvl5pPr>
            <a:lvl6pPr marL="2057400" marR="0" lvl="5" indent="-235744" algn="l" rtl="0">
              <a:spcBef>
                <a:spcPts val="203"/>
              </a:spcBef>
              <a:spcAft>
                <a:spcPts val="0"/>
              </a:spcAft>
              <a:buClr>
                <a:schemeClr val="lt2"/>
              </a:buClr>
              <a:buSzPts val="1350"/>
              <a:buFont typeface="Arial"/>
              <a:buChar char="•"/>
              <a:defRPr sz="1013" b="0" i="0" u="none" strike="noStrike" cap="none">
                <a:solidFill>
                  <a:schemeClr val="dk1"/>
                </a:solidFill>
                <a:latin typeface="Arial"/>
                <a:ea typeface="Arial"/>
                <a:cs typeface="Arial"/>
                <a:sym typeface="Arial"/>
              </a:defRPr>
            </a:lvl6pPr>
            <a:lvl7pPr marL="2400300" marR="0" lvl="6" indent="-235744" algn="l" rtl="0">
              <a:spcBef>
                <a:spcPts val="203"/>
              </a:spcBef>
              <a:spcAft>
                <a:spcPts val="0"/>
              </a:spcAft>
              <a:buClr>
                <a:schemeClr val="lt2"/>
              </a:buClr>
              <a:buSzPts val="1350"/>
              <a:buFont typeface="Arial"/>
              <a:buChar char="•"/>
              <a:defRPr sz="1013" b="0" i="0" u="none" strike="noStrike" cap="none">
                <a:solidFill>
                  <a:schemeClr val="dk1"/>
                </a:solidFill>
                <a:latin typeface="Arial"/>
                <a:ea typeface="Arial"/>
                <a:cs typeface="Arial"/>
                <a:sym typeface="Arial"/>
              </a:defRPr>
            </a:lvl7pPr>
            <a:lvl8pPr marL="2743200" marR="0" lvl="7" indent="-235744" algn="l" rtl="0">
              <a:spcBef>
                <a:spcPts val="203"/>
              </a:spcBef>
              <a:spcAft>
                <a:spcPts val="0"/>
              </a:spcAft>
              <a:buClr>
                <a:schemeClr val="lt2"/>
              </a:buClr>
              <a:buSzPts val="1350"/>
              <a:buFont typeface="Arial"/>
              <a:buChar char="•"/>
              <a:defRPr sz="1013" b="0" i="0" u="none" strike="noStrike" cap="none">
                <a:solidFill>
                  <a:schemeClr val="dk1"/>
                </a:solidFill>
                <a:latin typeface="Arial"/>
                <a:ea typeface="Arial"/>
                <a:cs typeface="Arial"/>
                <a:sym typeface="Arial"/>
              </a:defRPr>
            </a:lvl8pPr>
            <a:lvl9pPr marL="3086100" marR="0" lvl="8" indent="-235744" algn="l" rtl="0">
              <a:spcBef>
                <a:spcPts val="203"/>
              </a:spcBef>
              <a:spcAft>
                <a:spcPts val="0"/>
              </a:spcAft>
              <a:buClr>
                <a:schemeClr val="lt2"/>
              </a:buClr>
              <a:buSzPts val="1350"/>
              <a:buFont typeface="Arial"/>
              <a:buChar char="•"/>
              <a:defRPr sz="1013"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31257275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a:buSzPct val="80000"/>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10"/>
          </p:nvPr>
        </p:nvSpPr>
        <p:spPr>
          <a:xfrm>
            <a:off x="3028950" y="6356350"/>
            <a:ext cx="3086100" cy="365125"/>
          </a:xfrm>
          <a:prstGeom prst="rect">
            <a:avLst/>
          </a:prstGeom>
        </p:spPr>
        <p:txBody>
          <a:bodyPr/>
          <a:lstStyle>
            <a:lvl1pPr>
              <a:defRPr>
                <a:solidFill>
                  <a:schemeClr val="bg1"/>
                </a:solidFill>
              </a:defRPr>
            </a:lvl1pPr>
          </a:lstStyle>
          <a:p>
            <a:r>
              <a:rPr lang="en-US" dirty="0" smtClean="0"/>
              <a:t>WGISS-41 (March 14-18, 2016)</a:t>
            </a:r>
            <a:endParaRPr lang="en-US" dirty="0"/>
          </a:p>
        </p:txBody>
      </p:sp>
      <p:sp>
        <p:nvSpPr>
          <p:cNvPr id="5" name="Slide Number Placeholder 4"/>
          <p:cNvSpPr>
            <a:spLocks noGrp="1"/>
          </p:cNvSpPr>
          <p:nvPr>
            <p:ph type="sldNum" sz="quarter" idx="11"/>
          </p:nvPr>
        </p:nvSpPr>
        <p:spPr/>
        <p:txBody>
          <a:bodyPr/>
          <a:lstStyle>
            <a:lvl1pPr>
              <a:defRPr>
                <a:solidFill>
                  <a:schemeClr val="bg1"/>
                </a:solidFill>
              </a:defRPr>
            </a:lvl1pPr>
          </a:lstStyle>
          <a:p>
            <a:fld id="{B7738C77-41C9-4F87-88E4-79997785F030}" type="slidenum">
              <a:rPr lang="en-US" smtClean="0"/>
              <a:pPr/>
              <a:t>‹#›</a:t>
            </a:fld>
            <a:endParaRPr lang="en-US" dirty="0"/>
          </a:p>
        </p:txBody>
      </p:sp>
    </p:spTree>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a:xfrm>
            <a:off x="3028950" y="6356350"/>
            <a:ext cx="3086100" cy="365125"/>
          </a:xfrm>
          <a:prstGeom prst="rect">
            <a:avLst/>
          </a:prstGeom>
        </p:spPr>
        <p:txBody>
          <a:bodyPr/>
          <a:lstStyle/>
          <a:p>
            <a:r>
              <a:rPr lang="en-US" smtClean="0"/>
              <a:t>WGISS-41 (March 14-18, 2016)</a:t>
            </a:r>
            <a:endParaRPr lang="en-US" dirty="0"/>
          </a:p>
        </p:txBody>
      </p:sp>
      <p:sp>
        <p:nvSpPr>
          <p:cNvPr id="5" name="Slide Number Placeholder 4"/>
          <p:cNvSpPr>
            <a:spLocks noGrp="1"/>
          </p:cNvSpPr>
          <p:nvPr>
            <p:ph type="sldNum" sz="quarter" idx="11"/>
          </p:nvPr>
        </p:nvSpPr>
        <p:spPr/>
        <p:txBody>
          <a:bodyPr/>
          <a:lstStyle/>
          <a:p>
            <a:fld id="{B7738C77-41C9-4F87-88E4-79997785F030}" type="slidenum">
              <a:rPr lang="en-US" smtClean="0"/>
              <a:t>‹#›</a:t>
            </a:fld>
            <a:endParaRPr lang="en-US"/>
          </a:p>
        </p:txBody>
      </p:sp>
    </p:spTree>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371600"/>
            <a:ext cx="40767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0767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3028950" y="6356350"/>
            <a:ext cx="3086100" cy="365125"/>
          </a:xfrm>
          <a:prstGeom prst="rect">
            <a:avLst/>
          </a:prstGeom>
        </p:spPr>
        <p:txBody>
          <a:bodyPr/>
          <a:lstStyle/>
          <a:p>
            <a:r>
              <a:rPr lang="en-US" smtClean="0"/>
              <a:t>WGISS-41 (March 14-18, 2016)</a:t>
            </a:r>
            <a:endParaRPr lang="en-US" dirty="0"/>
          </a:p>
        </p:txBody>
      </p:sp>
      <p:sp>
        <p:nvSpPr>
          <p:cNvPr id="6" name="Slide Number Placeholder 5"/>
          <p:cNvSpPr>
            <a:spLocks noGrp="1"/>
          </p:cNvSpPr>
          <p:nvPr>
            <p:ph type="sldNum" sz="quarter" idx="11"/>
          </p:nvPr>
        </p:nvSpPr>
        <p:spPr/>
        <p:txBody>
          <a:bodyPr/>
          <a:lstStyle/>
          <a:p>
            <a:fld id="{B7738C77-41C9-4F87-88E4-79997785F030}" type="slidenum">
              <a:rPr lang="en-US" smtClean="0"/>
              <a:t>‹#›</a:t>
            </a:fld>
            <a:endParaRPr lang="en-US"/>
          </a:p>
        </p:txBody>
      </p:sp>
    </p:spTree>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a:xfrm>
            <a:off x="3028950" y="6356350"/>
            <a:ext cx="3086100" cy="365125"/>
          </a:xfrm>
          <a:prstGeom prst="rect">
            <a:avLst/>
          </a:prstGeom>
        </p:spPr>
        <p:txBody>
          <a:bodyPr/>
          <a:lstStyle/>
          <a:p>
            <a:r>
              <a:rPr lang="en-US" smtClean="0"/>
              <a:t>WGISS-41 (March 14-18, 2016)</a:t>
            </a:r>
            <a:endParaRPr lang="en-US" dirty="0"/>
          </a:p>
        </p:txBody>
      </p:sp>
      <p:sp>
        <p:nvSpPr>
          <p:cNvPr id="8" name="Slide Number Placeholder 7"/>
          <p:cNvSpPr>
            <a:spLocks noGrp="1"/>
          </p:cNvSpPr>
          <p:nvPr>
            <p:ph type="sldNum" sz="quarter" idx="11"/>
          </p:nvPr>
        </p:nvSpPr>
        <p:spPr/>
        <p:txBody>
          <a:bodyPr/>
          <a:lstStyle/>
          <a:p>
            <a:fld id="{B7738C77-41C9-4F87-88E4-79997785F030}" type="slidenum">
              <a:rPr lang="en-US" smtClean="0"/>
              <a:t>‹#›</a:t>
            </a:fld>
            <a:endParaRPr lang="en-US"/>
          </a:p>
        </p:txBody>
      </p:sp>
    </p:spTree>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a:xfrm>
            <a:off x="3028950" y="6356350"/>
            <a:ext cx="3086100" cy="365125"/>
          </a:xfrm>
          <a:prstGeom prst="rect">
            <a:avLst/>
          </a:prstGeom>
        </p:spPr>
        <p:txBody>
          <a:bodyPr/>
          <a:lstStyle/>
          <a:p>
            <a:r>
              <a:rPr lang="en-US" smtClean="0"/>
              <a:t>WGISS-41 (March 14-18, 2016)</a:t>
            </a:r>
            <a:endParaRPr lang="en-US" dirty="0"/>
          </a:p>
        </p:txBody>
      </p:sp>
      <p:sp>
        <p:nvSpPr>
          <p:cNvPr id="4" name="Slide Number Placeholder 3"/>
          <p:cNvSpPr>
            <a:spLocks noGrp="1"/>
          </p:cNvSpPr>
          <p:nvPr>
            <p:ph type="sldNum" sz="quarter" idx="11"/>
          </p:nvPr>
        </p:nvSpPr>
        <p:spPr/>
        <p:txBody>
          <a:bodyPr/>
          <a:lstStyle/>
          <a:p>
            <a:fld id="{B7738C77-41C9-4F87-88E4-79997785F030}" type="slidenum">
              <a:rPr lang="en-US" smtClean="0"/>
              <a:t>‹#›</a:t>
            </a:fld>
            <a:endParaRPr lang="en-US"/>
          </a:p>
        </p:txBody>
      </p: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3028950" y="6356350"/>
            <a:ext cx="3086100" cy="365125"/>
          </a:xfrm>
          <a:prstGeom prst="rect">
            <a:avLst/>
          </a:prstGeom>
        </p:spPr>
        <p:txBody>
          <a:bodyPr/>
          <a:lstStyle/>
          <a:p>
            <a:r>
              <a:rPr lang="en-US" smtClean="0"/>
              <a:t>WGISS-41 (March 14-18, 2016)</a:t>
            </a:r>
            <a:endParaRPr lang="en-US" dirty="0"/>
          </a:p>
        </p:txBody>
      </p:sp>
      <p:sp>
        <p:nvSpPr>
          <p:cNvPr id="3" name="Slide Number Placeholder 2"/>
          <p:cNvSpPr>
            <a:spLocks noGrp="1"/>
          </p:cNvSpPr>
          <p:nvPr>
            <p:ph type="sldNum" sz="quarter" idx="11"/>
          </p:nvPr>
        </p:nvSpPr>
        <p:spPr/>
        <p:txBody>
          <a:bodyPr/>
          <a:lstStyle/>
          <a:p>
            <a:fld id="{B7738C77-41C9-4F87-88E4-79997785F030}" type="slidenum">
              <a:rPr lang="en-US" smtClean="0"/>
              <a:t>‹#›</a:t>
            </a:fld>
            <a:endParaRPr lang="en-US"/>
          </a:p>
        </p:txBody>
      </p:sp>
    </p:spTree>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a:xfrm>
            <a:off x="3028950" y="6356350"/>
            <a:ext cx="3086100" cy="365125"/>
          </a:xfrm>
          <a:prstGeom prst="rect">
            <a:avLst/>
          </a:prstGeom>
        </p:spPr>
        <p:txBody>
          <a:bodyPr/>
          <a:lstStyle/>
          <a:p>
            <a:r>
              <a:rPr lang="en-US" smtClean="0"/>
              <a:t>WGISS-41 (March 14-18, 2016)</a:t>
            </a:r>
            <a:endParaRPr lang="en-US" dirty="0"/>
          </a:p>
        </p:txBody>
      </p:sp>
      <p:sp>
        <p:nvSpPr>
          <p:cNvPr id="6" name="Slide Number Placeholder 5"/>
          <p:cNvSpPr>
            <a:spLocks noGrp="1"/>
          </p:cNvSpPr>
          <p:nvPr>
            <p:ph type="sldNum" sz="quarter" idx="11"/>
          </p:nvPr>
        </p:nvSpPr>
        <p:spPr/>
        <p:txBody>
          <a:bodyPr/>
          <a:lstStyle/>
          <a:p>
            <a:fld id="{B7738C77-41C9-4F87-88E4-79997785F030}" type="slidenum">
              <a:rPr lang="en-US" smtClean="0"/>
              <a:t>‹#›</a:t>
            </a:fld>
            <a:endParaRPr lang="en-US"/>
          </a:p>
        </p:txBody>
      </p:sp>
    </p:spTree>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a:xfrm>
            <a:off x="3028950" y="6356350"/>
            <a:ext cx="3086100" cy="365125"/>
          </a:xfrm>
          <a:prstGeom prst="rect">
            <a:avLst/>
          </a:prstGeom>
        </p:spPr>
        <p:txBody>
          <a:bodyPr/>
          <a:lstStyle/>
          <a:p>
            <a:r>
              <a:rPr lang="en-US" smtClean="0"/>
              <a:t>WGISS-41 (March 14-18, 2016)</a:t>
            </a:r>
            <a:endParaRPr lang="en-US" dirty="0"/>
          </a:p>
        </p:txBody>
      </p:sp>
      <p:sp>
        <p:nvSpPr>
          <p:cNvPr id="6" name="Slide Number Placeholder 5"/>
          <p:cNvSpPr>
            <a:spLocks noGrp="1"/>
          </p:cNvSpPr>
          <p:nvPr>
            <p:ph type="sldNum" sz="quarter" idx="11"/>
          </p:nvPr>
        </p:nvSpPr>
        <p:spPr/>
        <p:txBody>
          <a:bodyPr/>
          <a:lstStyle/>
          <a:p>
            <a:fld id="{B7738C77-41C9-4F87-88E4-79997785F030}" type="slidenum">
              <a:rPr lang="en-US" smtClean="0"/>
              <a:t>‹#›</a:t>
            </a:fld>
            <a:endParaRPr lang="en-US"/>
          </a:p>
        </p:txBody>
      </p:sp>
    </p:spTree>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 y="152400"/>
            <a:ext cx="8305800" cy="1143000"/>
          </a:xfrm>
          <a:prstGeom prst="rect">
            <a:avLst/>
          </a:prstGeom>
          <a:noFill/>
          <a:ln w="12700">
            <a:noFill/>
            <a:miter lim="800000"/>
            <a:headEnd/>
            <a:tailEnd/>
          </a:ln>
        </p:spPr>
        <p:txBody>
          <a:bodyPr vert="horz" wrap="square" lIns="90488" tIns="44450" rIns="90488" bIns="44450" numCol="1" anchor="ctr" anchorCtr="0" compatLnSpc="1">
            <a:prstTxWarp prst="textNoShape">
              <a:avLst/>
            </a:prstTxWarp>
          </a:bodyPr>
          <a:lstStyle/>
          <a:p>
            <a:pPr lvl="0"/>
            <a:r>
              <a:rPr lang="en-US" dirty="0" smtClean="0"/>
              <a:t>Click to edit Master </a:t>
            </a:r>
          </a:p>
        </p:txBody>
      </p:sp>
      <p:sp>
        <p:nvSpPr>
          <p:cNvPr id="1027" name="Rectangle 3"/>
          <p:cNvSpPr>
            <a:spLocks noGrp="1" noChangeArrowheads="1"/>
          </p:cNvSpPr>
          <p:nvPr>
            <p:ph type="body" idx="1"/>
          </p:nvPr>
        </p:nvSpPr>
        <p:spPr bwMode="auto">
          <a:xfrm>
            <a:off x="381000" y="1371600"/>
            <a:ext cx="8305800" cy="4495800"/>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1028" name="Picture 11" descr="D:\Vugraph Info\Vugraph Templates\Templates-NEW-NMP and Bureau\ident-small_4_onscreen_png.png"/>
          <p:cNvPicPr>
            <a:picLocks noChangeAspect="1" noChangeArrowheads="1"/>
          </p:cNvPicPr>
          <p:nvPr/>
        </p:nvPicPr>
        <p:blipFill>
          <a:blip r:embed="rId14" cstate="screen">
            <a:lum bright="100000"/>
            <a:extLst>
              <a:ext uri="{28A0092B-C50C-407E-A947-70E740481C1C}">
                <a14:useLocalDpi xmlns:a14="http://schemas.microsoft.com/office/drawing/2010/main"/>
              </a:ext>
            </a:extLst>
          </a:blip>
          <a:srcRect/>
          <a:stretch>
            <a:fillRect/>
          </a:stretch>
        </p:blipFill>
        <p:spPr bwMode="black">
          <a:xfrm>
            <a:off x="457200" y="6094413"/>
            <a:ext cx="1143000" cy="420687"/>
          </a:xfrm>
          <a:prstGeom prst="rect">
            <a:avLst/>
          </a:prstGeom>
          <a:noFill/>
          <a:ln w="9525">
            <a:noFill/>
            <a:miter lim="800000"/>
            <a:headEnd/>
            <a:tailEnd/>
          </a:ln>
        </p:spPr>
      </p:pic>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738C77-41C9-4F87-88E4-79997785F030}"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967" r:id="rId1"/>
    <p:sldLayoutId id="2147483957" r:id="rId2"/>
    <p:sldLayoutId id="2147483958" r:id="rId3"/>
    <p:sldLayoutId id="2147483959" r:id="rId4"/>
    <p:sldLayoutId id="2147483960" r:id="rId5"/>
    <p:sldLayoutId id="2147483961" r:id="rId6"/>
    <p:sldLayoutId id="2147483962" r:id="rId7"/>
    <p:sldLayoutId id="2147483963" r:id="rId8"/>
    <p:sldLayoutId id="2147483964" r:id="rId9"/>
    <p:sldLayoutId id="2147483965" r:id="rId10"/>
    <p:sldLayoutId id="2147483966" r:id="rId11"/>
    <p:sldLayoutId id="2147483968" r:id="rId12"/>
  </p:sldLayoutIdLst>
  <p:transition spd="slow"/>
  <p:hf hdr="0" dt="0"/>
  <p:txStyles>
    <p:titleStyle>
      <a:lvl1pPr algn="l" rtl="0" eaLnBrk="0" fontAlgn="base" hangingPunct="0">
        <a:spcBef>
          <a:spcPct val="0"/>
        </a:spcBef>
        <a:spcAft>
          <a:spcPct val="0"/>
        </a:spcAft>
        <a:defRPr sz="3600" b="1">
          <a:solidFill>
            <a:srgbClr val="FFC000"/>
          </a:solidFill>
          <a:effectLst>
            <a:outerShdw blurRad="50800" dist="38100" dir="2700000" algn="tl" rotWithShape="0">
              <a:srgbClr val="000000">
                <a:alpha val="40000"/>
              </a:srgbClr>
            </a:outerShdw>
          </a:effectLst>
          <a:latin typeface="+mj-lt"/>
          <a:ea typeface="ＭＳ Ｐゴシック" charset="-128"/>
          <a:cs typeface="ＭＳ Ｐゴシック" charset="-128"/>
        </a:defRPr>
      </a:lvl1pPr>
      <a:lvl2pPr algn="l" rtl="0" eaLnBrk="0" fontAlgn="base" hangingPunct="0">
        <a:spcBef>
          <a:spcPct val="0"/>
        </a:spcBef>
        <a:spcAft>
          <a:spcPct val="0"/>
        </a:spcAft>
        <a:defRPr sz="3600" b="1">
          <a:solidFill>
            <a:srgbClr val="EDC074"/>
          </a:solidFill>
          <a:latin typeface="Arial" charset="0"/>
          <a:ea typeface="ＭＳ Ｐゴシック" charset="-128"/>
          <a:cs typeface="ＭＳ Ｐゴシック" charset="-128"/>
        </a:defRPr>
      </a:lvl2pPr>
      <a:lvl3pPr algn="l" rtl="0" eaLnBrk="0" fontAlgn="base" hangingPunct="0">
        <a:spcBef>
          <a:spcPct val="0"/>
        </a:spcBef>
        <a:spcAft>
          <a:spcPct val="0"/>
        </a:spcAft>
        <a:defRPr sz="3600" b="1">
          <a:solidFill>
            <a:srgbClr val="EDC074"/>
          </a:solidFill>
          <a:latin typeface="Arial" charset="0"/>
          <a:ea typeface="ＭＳ Ｐゴシック" charset="-128"/>
          <a:cs typeface="ＭＳ Ｐゴシック" charset="-128"/>
        </a:defRPr>
      </a:lvl3pPr>
      <a:lvl4pPr algn="l" rtl="0" eaLnBrk="0" fontAlgn="base" hangingPunct="0">
        <a:spcBef>
          <a:spcPct val="0"/>
        </a:spcBef>
        <a:spcAft>
          <a:spcPct val="0"/>
        </a:spcAft>
        <a:defRPr sz="3600" b="1">
          <a:solidFill>
            <a:srgbClr val="EDC074"/>
          </a:solidFill>
          <a:latin typeface="Arial" charset="0"/>
          <a:ea typeface="ＭＳ Ｐゴシック" charset="-128"/>
          <a:cs typeface="ＭＳ Ｐゴシック" charset="-128"/>
        </a:defRPr>
      </a:lvl4pPr>
      <a:lvl5pPr algn="l" rtl="0" eaLnBrk="0" fontAlgn="base" hangingPunct="0">
        <a:spcBef>
          <a:spcPct val="0"/>
        </a:spcBef>
        <a:spcAft>
          <a:spcPct val="0"/>
        </a:spcAft>
        <a:defRPr sz="3600" b="1">
          <a:solidFill>
            <a:srgbClr val="EDC074"/>
          </a:solidFill>
          <a:latin typeface="Arial" charset="0"/>
          <a:ea typeface="ＭＳ Ｐゴシック" charset="-128"/>
          <a:cs typeface="ＭＳ Ｐゴシック" charset="-128"/>
        </a:defRPr>
      </a:lvl5pPr>
      <a:lvl6pPr marL="457200" algn="l" rtl="0" eaLnBrk="0" fontAlgn="base" hangingPunct="0">
        <a:spcBef>
          <a:spcPct val="0"/>
        </a:spcBef>
        <a:spcAft>
          <a:spcPct val="0"/>
        </a:spcAft>
        <a:defRPr sz="3600" b="1">
          <a:solidFill>
            <a:srgbClr val="FFFF99"/>
          </a:solidFill>
          <a:latin typeface="Arial" charset="0"/>
        </a:defRPr>
      </a:lvl6pPr>
      <a:lvl7pPr marL="914400" algn="l" rtl="0" eaLnBrk="0" fontAlgn="base" hangingPunct="0">
        <a:spcBef>
          <a:spcPct val="0"/>
        </a:spcBef>
        <a:spcAft>
          <a:spcPct val="0"/>
        </a:spcAft>
        <a:defRPr sz="3600" b="1">
          <a:solidFill>
            <a:srgbClr val="FFFF99"/>
          </a:solidFill>
          <a:latin typeface="Arial" charset="0"/>
        </a:defRPr>
      </a:lvl7pPr>
      <a:lvl8pPr marL="1371600" algn="l" rtl="0" eaLnBrk="0" fontAlgn="base" hangingPunct="0">
        <a:spcBef>
          <a:spcPct val="0"/>
        </a:spcBef>
        <a:spcAft>
          <a:spcPct val="0"/>
        </a:spcAft>
        <a:defRPr sz="3600" b="1">
          <a:solidFill>
            <a:srgbClr val="FFFF99"/>
          </a:solidFill>
          <a:latin typeface="Arial" charset="0"/>
        </a:defRPr>
      </a:lvl8pPr>
      <a:lvl9pPr marL="1828800" algn="l" rtl="0" eaLnBrk="0" fontAlgn="base" hangingPunct="0">
        <a:spcBef>
          <a:spcPct val="0"/>
        </a:spcBef>
        <a:spcAft>
          <a:spcPct val="0"/>
        </a:spcAft>
        <a:defRPr sz="3600" b="1">
          <a:solidFill>
            <a:srgbClr val="FFFF99"/>
          </a:solidFill>
          <a:latin typeface="Arial" charset="0"/>
        </a:defRPr>
      </a:lvl9pPr>
    </p:titleStyle>
    <p:bodyStyle>
      <a:lvl1pPr marL="457200" indent="-457200" algn="l" rtl="0" eaLnBrk="0" fontAlgn="base" hangingPunct="0">
        <a:spcBef>
          <a:spcPct val="20000"/>
        </a:spcBef>
        <a:spcAft>
          <a:spcPct val="0"/>
        </a:spcAft>
        <a:buClr>
          <a:srgbClr val="FFC000"/>
        </a:buClr>
        <a:buSzPct val="125000"/>
        <a:buFont typeface="Arial"/>
        <a:buChar char="•"/>
        <a:defRPr sz="2800" b="1">
          <a:solidFill>
            <a:schemeClr val="bg1"/>
          </a:solidFill>
          <a:latin typeface="+mn-lt"/>
          <a:ea typeface="ＭＳ Ｐゴシック" charset="-128"/>
          <a:cs typeface="ＭＳ Ｐゴシック" charset="-128"/>
        </a:defRPr>
      </a:lvl1pPr>
      <a:lvl2pPr marL="800100" indent="-342900" algn="l" rtl="0" eaLnBrk="0" fontAlgn="base" hangingPunct="0">
        <a:spcBef>
          <a:spcPct val="20000"/>
        </a:spcBef>
        <a:spcAft>
          <a:spcPct val="0"/>
        </a:spcAft>
        <a:buClr>
          <a:srgbClr val="FFC000"/>
        </a:buClr>
        <a:buSzPct val="90000"/>
        <a:buFont typeface="Wingdings" panose="05000000000000000000" pitchFamily="2" charset="2"/>
        <a:buChar char="Ø"/>
        <a:defRPr sz="2400" b="1">
          <a:solidFill>
            <a:schemeClr val="bg1"/>
          </a:solidFill>
          <a:latin typeface="+mn-lt"/>
          <a:ea typeface="ＭＳ Ｐゴシック" charset="-128"/>
        </a:defRPr>
      </a:lvl2pPr>
      <a:lvl3pPr marL="1257300" indent="-342900" algn="l" rtl="0" eaLnBrk="0" fontAlgn="base" hangingPunct="0">
        <a:spcBef>
          <a:spcPct val="20000"/>
        </a:spcBef>
        <a:spcAft>
          <a:spcPct val="0"/>
        </a:spcAft>
        <a:buClr>
          <a:srgbClr val="FFC000"/>
        </a:buClr>
        <a:buSzPct val="80000"/>
        <a:buFont typeface="Wingdings" panose="05000000000000000000" pitchFamily="2" charset="2"/>
        <a:buChar char="§"/>
        <a:defRPr sz="2000" b="1">
          <a:solidFill>
            <a:schemeClr val="bg1"/>
          </a:solidFill>
          <a:latin typeface="+mn-lt"/>
          <a:ea typeface="ＭＳ Ｐゴシック" charset="-128"/>
        </a:defRPr>
      </a:lvl3pPr>
      <a:lvl4pPr marL="1657350" indent="-285750" algn="l" rtl="0" eaLnBrk="0" fontAlgn="base" hangingPunct="0">
        <a:spcBef>
          <a:spcPct val="20000"/>
        </a:spcBef>
        <a:spcAft>
          <a:spcPct val="0"/>
        </a:spcAft>
        <a:buClr>
          <a:srgbClr val="FFC000"/>
        </a:buClr>
        <a:buSzPct val="125000"/>
        <a:buFont typeface="Arial"/>
        <a:buChar char="•"/>
        <a:defRPr b="1">
          <a:solidFill>
            <a:schemeClr val="bg1"/>
          </a:solidFill>
          <a:latin typeface="+mn-lt"/>
          <a:ea typeface="ＭＳ Ｐゴシック" charset="-128"/>
        </a:defRPr>
      </a:lvl4pPr>
      <a:lvl5pPr marL="2114550" indent="-285750" algn="l" rtl="0" eaLnBrk="0" fontAlgn="base" hangingPunct="0">
        <a:spcBef>
          <a:spcPct val="20000"/>
        </a:spcBef>
        <a:spcAft>
          <a:spcPct val="0"/>
        </a:spcAft>
        <a:buClr>
          <a:srgbClr val="FFC000"/>
        </a:buClr>
        <a:buSzPct val="125000"/>
        <a:buFont typeface="Arial"/>
        <a:buChar char="•"/>
        <a:defRPr b="1">
          <a:solidFill>
            <a:schemeClr val="bg1"/>
          </a:solidFill>
          <a:latin typeface="+mn-lt"/>
          <a:ea typeface="ＭＳ Ｐゴシック" charset="-128"/>
        </a:defRPr>
      </a:lvl5pPr>
      <a:lvl6pPr marL="2514600" indent="-228600" algn="l" rtl="0" eaLnBrk="0" fontAlgn="base" hangingPunct="0">
        <a:spcBef>
          <a:spcPct val="20000"/>
        </a:spcBef>
        <a:spcAft>
          <a:spcPct val="0"/>
        </a:spcAft>
        <a:buClr>
          <a:srgbClr val="FFFF99"/>
        </a:buClr>
        <a:buSzPct val="125000"/>
        <a:buFont typeface="Wingdings" charset="2"/>
        <a:buChar char="§"/>
        <a:defRPr b="1">
          <a:solidFill>
            <a:schemeClr val="bg1"/>
          </a:solidFill>
          <a:latin typeface="+mn-lt"/>
          <a:ea typeface="ＭＳ Ｐゴシック" charset="-128"/>
        </a:defRPr>
      </a:lvl6pPr>
      <a:lvl7pPr marL="2971800" indent="-228600" algn="l" rtl="0" eaLnBrk="0" fontAlgn="base" hangingPunct="0">
        <a:spcBef>
          <a:spcPct val="20000"/>
        </a:spcBef>
        <a:spcAft>
          <a:spcPct val="0"/>
        </a:spcAft>
        <a:buClr>
          <a:srgbClr val="FFFF99"/>
        </a:buClr>
        <a:buSzPct val="125000"/>
        <a:buFont typeface="Wingdings" charset="2"/>
        <a:buChar char="§"/>
        <a:defRPr b="1">
          <a:solidFill>
            <a:schemeClr val="bg1"/>
          </a:solidFill>
          <a:latin typeface="+mn-lt"/>
          <a:ea typeface="ＭＳ Ｐゴシック" charset="-128"/>
        </a:defRPr>
      </a:lvl7pPr>
      <a:lvl8pPr marL="3429000" indent="-228600" algn="l" rtl="0" eaLnBrk="0" fontAlgn="base" hangingPunct="0">
        <a:spcBef>
          <a:spcPct val="20000"/>
        </a:spcBef>
        <a:spcAft>
          <a:spcPct val="0"/>
        </a:spcAft>
        <a:buClr>
          <a:srgbClr val="FFFF99"/>
        </a:buClr>
        <a:buSzPct val="125000"/>
        <a:buFont typeface="Wingdings" charset="2"/>
        <a:buChar char="§"/>
        <a:defRPr b="1">
          <a:solidFill>
            <a:schemeClr val="bg1"/>
          </a:solidFill>
          <a:latin typeface="+mn-lt"/>
          <a:ea typeface="ＭＳ Ｐゴシック" charset="-128"/>
        </a:defRPr>
      </a:lvl8pPr>
      <a:lvl9pPr marL="3886200" indent="-228600" algn="l" rtl="0" eaLnBrk="0" fontAlgn="base" hangingPunct="0">
        <a:spcBef>
          <a:spcPct val="20000"/>
        </a:spcBef>
        <a:spcAft>
          <a:spcPct val="0"/>
        </a:spcAft>
        <a:buClr>
          <a:srgbClr val="FFFF99"/>
        </a:buClr>
        <a:buSzPct val="125000"/>
        <a:buFont typeface="Wingdings" charset="2"/>
        <a:buChar char="§"/>
        <a:defRPr b="1">
          <a:solidFill>
            <a:schemeClr val="bg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em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8422" y="2384981"/>
            <a:ext cx="8305800" cy="778457"/>
          </a:xfrm>
        </p:spPr>
        <p:txBody>
          <a:bodyPr/>
          <a:lstStyle/>
          <a:p>
            <a:r>
              <a:rPr lang="en-US" sz="2800" dirty="0" smtClean="0">
                <a:solidFill>
                  <a:schemeClr val="bg1"/>
                </a:solidFill>
                <a:effectLst>
                  <a:outerShdw blurRad="38100" dist="38100" dir="2700000" algn="tl">
                    <a:srgbClr val="000000">
                      <a:alpha val="43137"/>
                    </a:srgbClr>
                  </a:outerShdw>
                </a:effectLst>
              </a:rPr>
              <a:t>Future Data Architecture</a:t>
            </a:r>
            <a:br>
              <a:rPr lang="en-US" sz="2800" dirty="0" smtClean="0">
                <a:solidFill>
                  <a:schemeClr val="bg1"/>
                </a:solidFill>
                <a:effectLst>
                  <a:outerShdw blurRad="38100" dist="38100" dir="2700000" algn="tl">
                    <a:srgbClr val="000000">
                      <a:alpha val="43137"/>
                    </a:srgbClr>
                  </a:outerShdw>
                </a:effectLst>
              </a:rPr>
            </a:br>
            <a:r>
              <a:rPr lang="en-US" sz="2800" dirty="0" smtClean="0">
                <a:effectLst>
                  <a:outerShdw blurRad="38100" dist="38100" dir="2700000" algn="tl">
                    <a:srgbClr val="000000">
                      <a:alpha val="43137"/>
                    </a:srgbClr>
                  </a:outerShdw>
                </a:effectLst>
              </a:rPr>
              <a:t>Cloud Hosting at USGS</a:t>
            </a:r>
            <a:endParaRPr lang="en-US" sz="2800" dirty="0">
              <a:effectLst>
                <a:outerShdw blurRad="38100" dist="38100" dir="2700000" algn="tl">
                  <a:srgbClr val="000000">
                    <a:alpha val="43137"/>
                  </a:srgbClr>
                </a:outerShdw>
              </a:effectLst>
            </a:endParaRPr>
          </a:p>
        </p:txBody>
      </p:sp>
      <p:sp>
        <p:nvSpPr>
          <p:cNvPr id="4" name="Rectangle 1031"/>
          <p:cNvSpPr>
            <a:spLocks noChangeArrowheads="1"/>
          </p:cNvSpPr>
          <p:nvPr/>
        </p:nvSpPr>
        <p:spPr bwMode="auto">
          <a:xfrm>
            <a:off x="404813" y="6083300"/>
            <a:ext cx="2016125" cy="393700"/>
          </a:xfrm>
          <a:prstGeom prst="rect">
            <a:avLst/>
          </a:prstGeom>
          <a:noFill/>
          <a:ln w="12700">
            <a:noFill/>
            <a:miter lim="800000"/>
            <a:headEnd/>
            <a:tailEnd/>
          </a:ln>
        </p:spPr>
        <p:txBody>
          <a:bodyPr wrap="none" lIns="88900" tIns="44450" rIns="88900" bIns="44450">
            <a:spAutoFit/>
          </a:bodyPr>
          <a:lstStyle/>
          <a:p>
            <a:pPr defTabSz="885825"/>
            <a:r>
              <a:rPr lang="en-US" sz="1000" b="1" dirty="0">
                <a:solidFill>
                  <a:schemeClr val="bg1"/>
                </a:solidFill>
              </a:rPr>
              <a:t>U.S. Department of the Interior</a:t>
            </a:r>
          </a:p>
          <a:p>
            <a:pPr defTabSz="885825"/>
            <a:r>
              <a:rPr lang="en-US" sz="1000" b="1" dirty="0">
                <a:solidFill>
                  <a:schemeClr val="bg1"/>
                </a:solidFill>
              </a:rPr>
              <a:t>U.S. Geological Survey</a:t>
            </a:r>
          </a:p>
        </p:txBody>
      </p:sp>
      <p:pic>
        <p:nvPicPr>
          <p:cNvPr id="5" name="Picture 1033" descr="D:\Vugraph Info\Vugraph Templates\Templates-NEW-NMP and Bureau\ident_4_onscreen_png.png"/>
          <p:cNvPicPr>
            <a:picLocks noChangeAspect="1" noChangeArrowheads="1"/>
          </p:cNvPicPr>
          <p:nvPr/>
        </p:nvPicPr>
        <p:blipFill>
          <a:blip r:embed="rId3" cstate="screen">
            <a:lum bright="100000"/>
            <a:extLst>
              <a:ext uri="{28A0092B-C50C-407E-A947-70E740481C1C}">
                <a14:useLocalDpi xmlns:a14="http://schemas.microsoft.com/office/drawing/2010/main"/>
              </a:ext>
            </a:extLst>
          </a:blip>
          <a:srcRect/>
          <a:stretch>
            <a:fillRect/>
          </a:stretch>
        </p:blipFill>
        <p:spPr bwMode="black">
          <a:xfrm>
            <a:off x="457200" y="461963"/>
            <a:ext cx="2057400" cy="757237"/>
          </a:xfrm>
          <a:prstGeom prst="rect">
            <a:avLst/>
          </a:prstGeom>
          <a:noFill/>
          <a:ln w="9525">
            <a:noFill/>
            <a:miter lim="800000"/>
            <a:headEnd/>
            <a:tailEnd/>
          </a:ln>
        </p:spPr>
      </p:pic>
      <p:sp>
        <p:nvSpPr>
          <p:cNvPr id="6" name="Rectangle 1031"/>
          <p:cNvSpPr>
            <a:spLocks noChangeArrowheads="1"/>
          </p:cNvSpPr>
          <p:nvPr/>
        </p:nvSpPr>
        <p:spPr bwMode="auto">
          <a:xfrm>
            <a:off x="6266100" y="5889126"/>
            <a:ext cx="2588850" cy="705321"/>
          </a:xfrm>
          <a:prstGeom prst="rect">
            <a:avLst/>
          </a:prstGeom>
          <a:noFill/>
          <a:ln w="12700">
            <a:noFill/>
            <a:miter lim="800000"/>
            <a:headEnd/>
            <a:tailEnd/>
          </a:ln>
        </p:spPr>
        <p:txBody>
          <a:bodyPr wrap="none" lIns="88900" tIns="44450" rIns="88900" bIns="44450">
            <a:spAutoFit/>
          </a:bodyPr>
          <a:lstStyle/>
          <a:p>
            <a:pPr defTabSz="885825"/>
            <a:r>
              <a:rPr lang="en-US" sz="2000" b="1" dirty="0" smtClean="0">
                <a:solidFill>
                  <a:schemeClr val="bg1"/>
                </a:solidFill>
              </a:rPr>
              <a:t>Kristi Kline</a:t>
            </a:r>
          </a:p>
          <a:p>
            <a:pPr defTabSz="885825"/>
            <a:r>
              <a:rPr lang="en-US" sz="2000" b="1" dirty="0" smtClean="0">
                <a:solidFill>
                  <a:schemeClr val="bg1"/>
                </a:solidFill>
              </a:rPr>
              <a:t>USGS EROS Center</a:t>
            </a:r>
            <a:endParaRPr lang="en-US" sz="2000" b="1" dirty="0">
              <a:solidFill>
                <a:schemeClr val="bg1"/>
              </a:solidFill>
            </a:endParaRPr>
          </a:p>
        </p:txBody>
      </p:sp>
      <p:sp>
        <p:nvSpPr>
          <p:cNvPr id="7" name="TextBox 5"/>
          <p:cNvSpPr txBox="1">
            <a:spLocks noChangeArrowheads="1"/>
          </p:cNvSpPr>
          <p:nvPr/>
        </p:nvSpPr>
        <p:spPr bwMode="auto">
          <a:xfrm>
            <a:off x="418924" y="1652510"/>
            <a:ext cx="8800518" cy="615553"/>
          </a:xfrm>
          <a:prstGeom prst="rect">
            <a:avLst/>
          </a:prstGeom>
          <a:noFill/>
          <a:ln w="9525">
            <a:noFill/>
            <a:miter lim="800000"/>
            <a:headEnd/>
            <a:tailEnd/>
          </a:ln>
        </p:spPr>
        <p:txBody>
          <a:bodyPr wrap="square" tIns="0" bIns="0">
            <a:spAutoFit/>
          </a:bodyPr>
          <a:lstStyle/>
          <a:p>
            <a:r>
              <a:rPr lang="en-US" b="1" dirty="0" smtClean="0">
                <a:solidFill>
                  <a:srgbClr val="FFC000"/>
                </a:solidFill>
                <a:effectLst>
                  <a:outerShdw blurRad="50800" dist="38100" dir="2700000" algn="tl" rotWithShape="0">
                    <a:srgbClr val="000000">
                      <a:alpha val="43000"/>
                    </a:srgbClr>
                  </a:outerShdw>
                </a:effectLst>
              </a:rPr>
              <a:t>WGISS-45 </a:t>
            </a:r>
            <a:endParaRPr lang="en-US" sz="3200" b="1" dirty="0">
              <a:solidFill>
                <a:srgbClr val="FFC000"/>
              </a:solidFill>
              <a:effectLst>
                <a:outerShdw blurRad="50800" dist="38100" dir="2700000" algn="tl" rotWithShape="0">
                  <a:srgbClr val="000000">
                    <a:alpha val="43000"/>
                  </a:srgbClr>
                </a:outerShdw>
              </a:effectLst>
            </a:endParaRPr>
          </a:p>
        </p:txBody>
      </p:sp>
    </p:spTree>
    <p:extLst>
      <p:ext uri="{BB962C8B-B14F-4D97-AF65-F5344CB8AC3E}">
        <p14:creationId xmlns:p14="http://schemas.microsoft.com/office/powerpoint/2010/main" val="399956564"/>
      </p:ext>
    </p:extLst>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One Major Win (almost…)</a:t>
            </a:r>
            <a:endParaRPr lang="en-US" dirty="0"/>
          </a:p>
        </p:txBody>
      </p:sp>
      <p:sp>
        <p:nvSpPr>
          <p:cNvPr id="7" name="Content Placeholder 6"/>
          <p:cNvSpPr>
            <a:spLocks noGrp="1"/>
          </p:cNvSpPr>
          <p:nvPr>
            <p:ph idx="1"/>
          </p:nvPr>
        </p:nvSpPr>
        <p:spPr/>
        <p:txBody>
          <a:bodyPr/>
          <a:lstStyle/>
          <a:p>
            <a:r>
              <a:rPr lang="en-US" dirty="0" smtClean="0"/>
              <a:t>Current Process to move data…</a:t>
            </a:r>
          </a:p>
          <a:p>
            <a:pPr marL="914400" lvl="2" indent="0">
              <a:buNone/>
            </a:pPr>
            <a:r>
              <a:rPr lang="en-US" dirty="0" smtClean="0"/>
              <a:t>	</a:t>
            </a:r>
            <a:endParaRPr lang="en-US" dirty="0"/>
          </a:p>
          <a:p>
            <a:pPr lvl="1"/>
            <a:endParaRPr lang="en-US" dirty="0" smtClean="0"/>
          </a:p>
          <a:p>
            <a:pPr lvl="1"/>
            <a:endParaRPr lang="en-US" dirty="0"/>
          </a:p>
        </p:txBody>
      </p:sp>
      <p:sp>
        <p:nvSpPr>
          <p:cNvPr id="5" name="Slide Number Placeholder 4"/>
          <p:cNvSpPr>
            <a:spLocks noGrp="1"/>
          </p:cNvSpPr>
          <p:nvPr>
            <p:ph type="sldNum" sz="quarter" idx="11"/>
          </p:nvPr>
        </p:nvSpPr>
        <p:spPr/>
        <p:txBody>
          <a:bodyPr/>
          <a:lstStyle/>
          <a:p>
            <a:fld id="{B7738C77-41C9-4F87-88E4-79997785F030}" type="slidenum">
              <a:rPr lang="en-US" smtClean="0"/>
              <a:pPr/>
              <a:t>10</a:t>
            </a:fld>
            <a:endParaRPr lang="en-US" dirty="0"/>
          </a:p>
        </p:txBody>
      </p:sp>
      <p:pic>
        <p:nvPicPr>
          <p:cNvPr id="3" name="Picture 2"/>
          <p:cNvPicPr>
            <a:picLocks noChangeAspect="1"/>
          </p:cNvPicPr>
          <p:nvPr/>
        </p:nvPicPr>
        <p:blipFill>
          <a:blip r:embed="rId2"/>
          <a:stretch>
            <a:fillRect/>
          </a:stretch>
        </p:blipFill>
        <p:spPr>
          <a:xfrm>
            <a:off x="888889" y="2239334"/>
            <a:ext cx="7290021" cy="2915256"/>
          </a:xfrm>
          <a:prstGeom prst="rect">
            <a:avLst/>
          </a:prstGeom>
        </p:spPr>
      </p:pic>
    </p:spTree>
    <p:extLst>
      <p:ext uri="{BB962C8B-B14F-4D97-AF65-F5344CB8AC3E}">
        <p14:creationId xmlns:p14="http://schemas.microsoft.com/office/powerpoint/2010/main" val="2692811030"/>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One Major Win (almost…)</a:t>
            </a:r>
            <a:endParaRPr lang="en-US" dirty="0"/>
          </a:p>
        </p:txBody>
      </p:sp>
      <p:sp>
        <p:nvSpPr>
          <p:cNvPr id="7" name="Content Placeholder 6"/>
          <p:cNvSpPr>
            <a:spLocks noGrp="1"/>
          </p:cNvSpPr>
          <p:nvPr>
            <p:ph idx="1"/>
          </p:nvPr>
        </p:nvSpPr>
        <p:spPr/>
        <p:txBody>
          <a:bodyPr/>
          <a:lstStyle/>
          <a:p>
            <a:r>
              <a:rPr lang="en-US" dirty="0" smtClean="0"/>
              <a:t>Working on getting access to AWS Database Migration Service… </a:t>
            </a:r>
          </a:p>
          <a:p>
            <a:endParaRPr lang="en-US" dirty="0"/>
          </a:p>
          <a:p>
            <a:endParaRPr lang="en-US" dirty="0" smtClean="0"/>
          </a:p>
          <a:p>
            <a:endParaRPr lang="en-US" dirty="0"/>
          </a:p>
          <a:p>
            <a:r>
              <a:rPr lang="en-US" dirty="0" smtClean="0"/>
              <a:t>Initial tests show that queries that take over </a:t>
            </a:r>
            <a:r>
              <a:rPr lang="en-US" sz="3600" dirty="0" smtClean="0">
                <a:solidFill>
                  <a:srgbClr val="FFFF00"/>
                </a:solidFill>
              </a:rPr>
              <a:t>8 hours</a:t>
            </a:r>
            <a:r>
              <a:rPr lang="en-US" dirty="0" smtClean="0"/>
              <a:t> locally take </a:t>
            </a:r>
            <a:r>
              <a:rPr lang="en-US" sz="3600" dirty="0" smtClean="0">
                <a:solidFill>
                  <a:srgbClr val="FFFF00"/>
                </a:solidFill>
              </a:rPr>
              <a:t>18 minutes</a:t>
            </a:r>
            <a:r>
              <a:rPr lang="en-US" dirty="0" smtClean="0"/>
              <a:t> or less in </a:t>
            </a:r>
            <a:r>
              <a:rPr lang="en-US" dirty="0" smtClean="0">
                <a:solidFill>
                  <a:srgbClr val="FFFF00"/>
                </a:solidFill>
              </a:rPr>
              <a:t>Redshift</a:t>
            </a:r>
            <a:r>
              <a:rPr lang="en-US" dirty="0" smtClean="0"/>
              <a:t>!</a:t>
            </a:r>
          </a:p>
          <a:p>
            <a:pPr marL="914400" lvl="2" indent="0">
              <a:buNone/>
            </a:pPr>
            <a:r>
              <a:rPr lang="en-US" dirty="0" smtClean="0"/>
              <a:t>	</a:t>
            </a:r>
            <a:endParaRPr lang="en-US" dirty="0"/>
          </a:p>
          <a:p>
            <a:pPr lvl="1"/>
            <a:endParaRPr lang="en-US" dirty="0" smtClean="0"/>
          </a:p>
          <a:p>
            <a:pPr lvl="1"/>
            <a:endParaRPr lang="en-US" dirty="0"/>
          </a:p>
        </p:txBody>
      </p:sp>
      <p:sp>
        <p:nvSpPr>
          <p:cNvPr id="5" name="Slide Number Placeholder 4"/>
          <p:cNvSpPr>
            <a:spLocks noGrp="1"/>
          </p:cNvSpPr>
          <p:nvPr>
            <p:ph type="sldNum" sz="quarter" idx="11"/>
          </p:nvPr>
        </p:nvSpPr>
        <p:spPr/>
        <p:txBody>
          <a:bodyPr/>
          <a:lstStyle/>
          <a:p>
            <a:fld id="{B7738C77-41C9-4F87-88E4-79997785F030}" type="slidenum">
              <a:rPr lang="en-US" smtClean="0"/>
              <a:pPr/>
              <a:t>11</a:t>
            </a:fld>
            <a:endParaRPr lang="en-US" dirty="0"/>
          </a:p>
        </p:txBody>
      </p:sp>
      <p:pic>
        <p:nvPicPr>
          <p:cNvPr id="4" name="Picture 3"/>
          <p:cNvPicPr>
            <a:picLocks noChangeAspect="1"/>
          </p:cNvPicPr>
          <p:nvPr/>
        </p:nvPicPr>
        <p:blipFill>
          <a:blip r:embed="rId2"/>
          <a:stretch>
            <a:fillRect/>
          </a:stretch>
        </p:blipFill>
        <p:spPr>
          <a:xfrm>
            <a:off x="551793" y="2543299"/>
            <a:ext cx="8171841" cy="1266773"/>
          </a:xfrm>
          <a:prstGeom prst="rect">
            <a:avLst/>
          </a:prstGeom>
        </p:spPr>
      </p:pic>
    </p:spTree>
    <p:extLst>
      <p:ext uri="{BB962C8B-B14F-4D97-AF65-F5344CB8AC3E}">
        <p14:creationId xmlns:p14="http://schemas.microsoft.com/office/powerpoint/2010/main" val="3656149046"/>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328613" y="2168525"/>
            <a:ext cx="8305800" cy="1143000"/>
          </a:xfrm>
        </p:spPr>
        <p:txBody>
          <a:bodyPr/>
          <a:lstStyle/>
          <a:p>
            <a:pPr algn="ctr"/>
            <a:r>
              <a:rPr lang="en-US" sz="5400" dirty="0" smtClean="0">
                <a:ea typeface="ＭＳ Ｐゴシック" pitchFamily="34" charset="-128"/>
              </a:rPr>
              <a:t>Questions/Discussion</a:t>
            </a:r>
          </a:p>
        </p:txBody>
      </p:sp>
      <p:sp>
        <p:nvSpPr>
          <p:cNvPr id="3" name="Slide Number Placeholder 2"/>
          <p:cNvSpPr>
            <a:spLocks noGrp="1"/>
          </p:cNvSpPr>
          <p:nvPr>
            <p:ph type="sldNum" sz="quarter" idx="11"/>
          </p:nvPr>
        </p:nvSpPr>
        <p:spPr/>
        <p:txBody>
          <a:bodyPr/>
          <a:lstStyle/>
          <a:p>
            <a:fld id="{B7738C77-41C9-4F87-88E4-79997785F030}" type="slidenum">
              <a:rPr lang="en-US" smtClean="0"/>
              <a:t>12</a:t>
            </a:fld>
            <a:endParaRPr lang="en-US"/>
          </a:p>
        </p:txBody>
      </p:sp>
    </p:spTree>
    <p:extLst>
      <p:ext uri="{BB962C8B-B14F-4D97-AF65-F5344CB8AC3E}">
        <p14:creationId xmlns:p14="http://schemas.microsoft.com/office/powerpoint/2010/main" val="12044745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Modernizing the Landsat Systems</a:t>
            </a:r>
            <a:endParaRPr lang="en-US" dirty="0"/>
          </a:p>
        </p:txBody>
      </p:sp>
      <p:sp>
        <p:nvSpPr>
          <p:cNvPr id="5" name="Text Placeholder 4"/>
          <p:cNvSpPr>
            <a:spLocks noGrp="1"/>
          </p:cNvSpPr>
          <p:nvPr>
            <p:ph type="body" idx="1"/>
          </p:nvPr>
        </p:nvSpPr>
        <p:spPr/>
        <p:txBody>
          <a:bodyPr/>
          <a:lstStyle/>
          <a:p>
            <a:r>
              <a:rPr lang="en-US" dirty="0" smtClean="0"/>
              <a:t>Modernize Processing, Access, and Distribution of Landsat Data</a:t>
            </a:r>
          </a:p>
          <a:p>
            <a:pPr lvl="1"/>
            <a:r>
              <a:rPr lang="en-US" dirty="0" smtClean="0"/>
              <a:t>Change from primary business model of downloads to enabling access to full archive</a:t>
            </a:r>
          </a:p>
          <a:p>
            <a:pPr lvl="1"/>
            <a:r>
              <a:rPr lang="en-US" dirty="0" smtClean="0"/>
              <a:t>Enable users to interact with data in an integrated environment</a:t>
            </a:r>
          </a:p>
          <a:p>
            <a:pPr lvl="1"/>
            <a:r>
              <a:rPr lang="en-US" dirty="0" smtClean="0"/>
              <a:t>Ensure provenance and data stewardship</a:t>
            </a:r>
            <a:endParaRPr lang="en-US" dirty="0"/>
          </a:p>
        </p:txBody>
      </p:sp>
    </p:spTree>
    <p:extLst>
      <p:ext uri="{BB962C8B-B14F-4D97-AF65-F5344CB8AC3E}">
        <p14:creationId xmlns:p14="http://schemas.microsoft.com/office/powerpoint/2010/main" val="19256331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Modernizing the Landsat Systems</a:t>
            </a:r>
            <a:endParaRPr lang="en-US" dirty="0"/>
          </a:p>
        </p:txBody>
      </p:sp>
      <p:sp>
        <p:nvSpPr>
          <p:cNvPr id="5" name="Text Placeholder 4"/>
          <p:cNvSpPr>
            <a:spLocks noGrp="1"/>
          </p:cNvSpPr>
          <p:nvPr>
            <p:ph type="body" idx="1"/>
          </p:nvPr>
        </p:nvSpPr>
        <p:spPr/>
        <p:txBody>
          <a:bodyPr/>
          <a:lstStyle/>
          <a:p>
            <a:r>
              <a:rPr lang="en-US" sz="2400" dirty="0" smtClean="0"/>
              <a:t>Steps to modernize Landsat:</a:t>
            </a:r>
          </a:p>
          <a:p>
            <a:pPr lvl="1"/>
            <a:r>
              <a:rPr lang="en-US" sz="2000" dirty="0" smtClean="0"/>
              <a:t>Establish an enterprise cloud environment for Landsat</a:t>
            </a:r>
          </a:p>
          <a:p>
            <a:pPr lvl="1"/>
            <a:r>
              <a:rPr lang="en-US" sz="2000" dirty="0" smtClean="0"/>
              <a:t>Enable access to data in the cloud</a:t>
            </a:r>
          </a:p>
          <a:p>
            <a:pPr lvl="2"/>
            <a:r>
              <a:rPr lang="en-US" sz="1800" dirty="0" smtClean="0"/>
              <a:t>Replicate data and establish operational data management procedures</a:t>
            </a:r>
          </a:p>
          <a:p>
            <a:pPr lvl="1"/>
            <a:r>
              <a:rPr lang="en-US" sz="2000" dirty="0" smtClean="0"/>
              <a:t>Establish modern access and visualization tools to access Landsat data in cloud systems</a:t>
            </a:r>
          </a:p>
          <a:p>
            <a:pPr lvl="1"/>
            <a:r>
              <a:rPr lang="en-US" sz="2000" dirty="0" smtClean="0"/>
              <a:t>Establish an environment for  global scale production of Landsat data in the cloud using a cloud framework</a:t>
            </a:r>
          </a:p>
          <a:p>
            <a:pPr lvl="1"/>
            <a:r>
              <a:rPr lang="en-US" sz="2000" dirty="0" smtClean="0"/>
              <a:t>Demonstrate key science use cases exploiting Landsat in cloud environments</a:t>
            </a:r>
          </a:p>
          <a:p>
            <a:pPr lvl="1"/>
            <a:r>
              <a:rPr lang="en-US" sz="2000" dirty="0" smtClean="0"/>
              <a:t>Replicate the Image Assessment System database to the cloud to enable Cal/Val querying efficiencies</a:t>
            </a:r>
            <a:endParaRPr lang="en-US" sz="2000" dirty="0"/>
          </a:p>
        </p:txBody>
      </p:sp>
    </p:spTree>
    <p:extLst>
      <p:ext uri="{BB962C8B-B14F-4D97-AF65-F5344CB8AC3E}">
        <p14:creationId xmlns:p14="http://schemas.microsoft.com/office/powerpoint/2010/main" val="3988357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lang="en-US" dirty="0" smtClean="0"/>
              <a:t>Landsat in Cloud</a:t>
            </a:r>
            <a:endParaRPr lang="en-US" dirty="0"/>
          </a:p>
        </p:txBody>
      </p:sp>
      <p:sp>
        <p:nvSpPr>
          <p:cNvPr id="18" name="Text Placeholder 17"/>
          <p:cNvSpPr>
            <a:spLocks noGrp="1"/>
          </p:cNvSpPr>
          <p:nvPr>
            <p:ph type="body" idx="1"/>
          </p:nvPr>
        </p:nvSpPr>
        <p:spPr>
          <a:xfrm>
            <a:off x="381000" y="1403131"/>
            <a:ext cx="8305800" cy="4495800"/>
          </a:xfrm>
        </p:spPr>
        <p:txBody>
          <a:bodyPr/>
          <a:lstStyle/>
          <a:p>
            <a:r>
              <a:rPr lang="en-US" sz="2000" dirty="0" smtClean="0"/>
              <a:t>Data ready for immediate use (not compressed/packaged)</a:t>
            </a:r>
          </a:p>
          <a:p>
            <a:r>
              <a:rPr lang="en-US" sz="2000" dirty="0" smtClean="0"/>
              <a:t>Cloud Optimized </a:t>
            </a:r>
            <a:r>
              <a:rPr lang="en-US" sz="2000" dirty="0" err="1" smtClean="0"/>
              <a:t>Geotiff</a:t>
            </a:r>
            <a:r>
              <a:rPr lang="en-US" sz="2000" dirty="0" smtClean="0"/>
              <a:t> – fast, indexed access</a:t>
            </a:r>
          </a:p>
          <a:p>
            <a:r>
              <a:rPr lang="en-US" sz="2000" dirty="0" smtClean="0"/>
              <a:t>Old paradigm – Search and Download; Use data in your local systems</a:t>
            </a:r>
          </a:p>
          <a:p>
            <a:r>
              <a:rPr lang="en-US" sz="2000" dirty="0" smtClean="0"/>
              <a:t>New paradigm – Search and use in the cloud</a:t>
            </a:r>
          </a:p>
          <a:p>
            <a:pPr lvl="1"/>
            <a:r>
              <a:rPr lang="en-US" sz="1800" dirty="0" smtClean="0"/>
              <a:t>Scalable capabilities </a:t>
            </a:r>
          </a:p>
          <a:p>
            <a:pPr lvl="1"/>
            <a:r>
              <a:rPr lang="en-US" sz="1800" dirty="0" smtClean="0"/>
              <a:t>Immediate data access</a:t>
            </a:r>
          </a:p>
          <a:p>
            <a:pPr lvl="1"/>
            <a:endParaRPr lang="en-US" sz="1800" dirty="0" smtClean="0"/>
          </a:p>
        </p:txBody>
      </p:sp>
      <p:sp>
        <p:nvSpPr>
          <p:cNvPr id="4" name="Slide Number Placeholder 3"/>
          <p:cNvSpPr>
            <a:spLocks noGrp="1"/>
          </p:cNvSpPr>
          <p:nvPr>
            <p:ph type="sldNum" idx="11"/>
          </p:nvPr>
        </p:nvSpPr>
        <p:spPr/>
        <p:txBody>
          <a:bodyPr/>
          <a:lstStyle/>
          <a:p>
            <a:fld id="{FE8B4429-B1AE-4934-887B-3664892FA3E9}" type="slidenum">
              <a:rPr lang="en-US" smtClean="0"/>
              <a:pPr/>
              <a:t>4</a:t>
            </a:fld>
            <a:endParaRPr lang="en-US" dirty="0"/>
          </a:p>
        </p:txBody>
      </p:sp>
      <p:grpSp>
        <p:nvGrpSpPr>
          <p:cNvPr id="14" name="Group 13"/>
          <p:cNvGrpSpPr/>
          <p:nvPr/>
        </p:nvGrpSpPr>
        <p:grpSpPr>
          <a:xfrm>
            <a:off x="1818559" y="4038751"/>
            <a:ext cx="5723910" cy="2032520"/>
            <a:chOff x="829290" y="1892127"/>
            <a:chExt cx="7670277" cy="3187589"/>
          </a:xfrm>
        </p:grpSpPr>
        <p:sp>
          <p:nvSpPr>
            <p:cNvPr id="45" name="Rounded Rectangle 44"/>
            <p:cNvSpPr/>
            <p:nvPr/>
          </p:nvSpPr>
          <p:spPr bwMode="auto">
            <a:xfrm>
              <a:off x="1232257" y="1892127"/>
              <a:ext cx="2571536" cy="3187589"/>
            </a:xfrm>
            <a:prstGeom prst="round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endParaRPr lang="en-US" sz="900"/>
            </a:p>
          </p:txBody>
        </p:sp>
        <p:sp>
          <p:nvSpPr>
            <p:cNvPr id="47" name="Rounded Rectangle 46"/>
            <p:cNvSpPr/>
            <p:nvPr/>
          </p:nvSpPr>
          <p:spPr bwMode="auto">
            <a:xfrm>
              <a:off x="4713159" y="1892127"/>
              <a:ext cx="3501801" cy="3187588"/>
            </a:xfrm>
            <a:prstGeom prst="round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endParaRPr lang="en-US" sz="900"/>
            </a:p>
          </p:txBody>
        </p:sp>
        <p:cxnSp>
          <p:nvCxnSpPr>
            <p:cNvPr id="10" name="Straight Arrow Connector 9"/>
            <p:cNvCxnSpPr>
              <a:stCxn id="66" idx="4"/>
              <a:endCxn id="63" idx="2"/>
            </p:cNvCxnSpPr>
            <p:nvPr/>
          </p:nvCxnSpPr>
          <p:spPr bwMode="auto">
            <a:xfrm>
              <a:off x="3047007" y="4272247"/>
              <a:ext cx="2182968" cy="0"/>
            </a:xfrm>
            <a:prstGeom prst="straightConnector1">
              <a:avLst/>
            </a:prstGeom>
            <a:ln>
              <a:headEnd type="none" w="med" len="med"/>
              <a:tailEnd type="triangle"/>
            </a:ln>
          </p:spPr>
          <p:style>
            <a:lnRef idx="1">
              <a:schemeClr val="dk1"/>
            </a:lnRef>
            <a:fillRef idx="2">
              <a:schemeClr val="dk1"/>
            </a:fillRef>
            <a:effectRef idx="1">
              <a:schemeClr val="dk1"/>
            </a:effectRef>
            <a:fontRef idx="minor">
              <a:schemeClr val="dk1"/>
            </a:fontRef>
          </p:style>
        </p:cxnSp>
        <p:pic>
          <p:nvPicPr>
            <p:cNvPr id="17" name="Picture 16"/>
            <p:cNvPicPr>
              <a:picLocks noChangeAspect="1"/>
            </p:cNvPicPr>
            <p:nvPr/>
          </p:nvPicPr>
          <p:blipFill>
            <a:blip r:embed="rId3"/>
            <a:stretch>
              <a:fillRect/>
            </a:stretch>
          </p:blipFill>
          <p:spPr>
            <a:xfrm>
              <a:off x="3228531" y="3252282"/>
              <a:ext cx="449873" cy="449873"/>
            </a:xfrm>
            <a:prstGeom prst="rect">
              <a:avLst/>
            </a:prstGeom>
          </p:spPr>
          <p:style>
            <a:lnRef idx="1">
              <a:schemeClr val="dk1"/>
            </a:lnRef>
            <a:fillRef idx="2">
              <a:schemeClr val="dk1"/>
            </a:fillRef>
            <a:effectRef idx="1">
              <a:schemeClr val="dk1"/>
            </a:effectRef>
            <a:fontRef idx="minor">
              <a:schemeClr val="dk1"/>
            </a:fontRef>
          </p:style>
        </p:pic>
        <p:cxnSp>
          <p:nvCxnSpPr>
            <p:cNvPr id="19" name="Straight Arrow Connector 18"/>
            <p:cNvCxnSpPr/>
            <p:nvPr/>
          </p:nvCxnSpPr>
          <p:spPr bwMode="auto">
            <a:xfrm flipH="1">
              <a:off x="3632115" y="2859788"/>
              <a:ext cx="1597861" cy="487196"/>
            </a:xfrm>
            <a:prstGeom prst="straightConnector1">
              <a:avLst/>
            </a:prstGeom>
            <a:ln>
              <a:headEnd type="none" w="med" len="med"/>
              <a:tailEnd type="triangle"/>
            </a:ln>
          </p:spPr>
          <p:style>
            <a:lnRef idx="1">
              <a:schemeClr val="dk1"/>
            </a:lnRef>
            <a:fillRef idx="2">
              <a:schemeClr val="dk1"/>
            </a:fillRef>
            <a:effectRef idx="1">
              <a:schemeClr val="dk1"/>
            </a:effectRef>
            <a:fontRef idx="minor">
              <a:schemeClr val="dk1"/>
            </a:fontRef>
          </p:style>
        </p:cxnSp>
        <p:sp>
          <p:nvSpPr>
            <p:cNvPr id="48" name="TextBox 47"/>
            <p:cNvSpPr txBox="1"/>
            <p:nvPr/>
          </p:nvSpPr>
          <p:spPr>
            <a:xfrm>
              <a:off x="3499985" y="4084071"/>
              <a:ext cx="1470464" cy="482685"/>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sz="700" dirty="0"/>
                <a:t>2: Copy Tiles/Scenes data </a:t>
              </a:r>
            </a:p>
          </p:txBody>
        </p:sp>
        <p:sp>
          <p:nvSpPr>
            <p:cNvPr id="49" name="TextBox 48"/>
            <p:cNvSpPr txBox="1"/>
            <p:nvPr/>
          </p:nvSpPr>
          <p:spPr>
            <a:xfrm>
              <a:off x="3117832" y="2722544"/>
              <a:ext cx="786797" cy="651623"/>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sz="700" dirty="0"/>
                <a:t>6: Perform an audit</a:t>
              </a:r>
            </a:p>
          </p:txBody>
        </p:sp>
        <p:grpSp>
          <p:nvGrpSpPr>
            <p:cNvPr id="3" name="Group 2"/>
            <p:cNvGrpSpPr/>
            <p:nvPr/>
          </p:nvGrpSpPr>
          <p:grpSpPr>
            <a:xfrm>
              <a:off x="829290" y="3177988"/>
              <a:ext cx="740434" cy="337991"/>
              <a:chOff x="1997670" y="3201686"/>
              <a:chExt cx="987245" cy="450655"/>
            </a:xfrm>
          </p:grpSpPr>
          <p:sp>
            <p:nvSpPr>
              <p:cNvPr id="27" name="Rounded Rectangle 26"/>
              <p:cNvSpPr/>
              <p:nvPr/>
            </p:nvSpPr>
            <p:spPr bwMode="auto">
              <a:xfrm>
                <a:off x="1997670" y="3201686"/>
                <a:ext cx="987245" cy="450655"/>
              </a:xfrm>
              <a:prstGeom prst="round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ctr" anchorCtr="0" compatLnSpc="1">
                <a:prstTxWarp prst="textNoShape">
                  <a:avLst/>
                </a:prstTxWarp>
              </a:bodyPr>
              <a:lstStyle/>
              <a:p>
                <a:pPr algn="r" defTabSz="685800" eaLnBrk="0" fontAlgn="base" hangingPunct="0">
                  <a:spcBef>
                    <a:spcPct val="0"/>
                  </a:spcBef>
                  <a:spcAft>
                    <a:spcPct val="0"/>
                  </a:spcAft>
                  <a:buClrTx/>
                </a:pPr>
                <a:r>
                  <a:rPr lang="en-US" sz="500" b="1" dirty="0">
                    <a:solidFill>
                      <a:schemeClr val="accent2">
                        <a:lumMod val="75000"/>
                      </a:schemeClr>
                    </a:solidFill>
                    <a:latin typeface="Arial" charset="0"/>
                  </a:rPr>
                  <a:t>EROS</a:t>
                </a:r>
              </a:p>
            </p:txBody>
          </p:sp>
          <p:pic>
            <p:nvPicPr>
              <p:cNvPr id="28" name="Picture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50963" y="3229347"/>
                <a:ext cx="389235" cy="389235"/>
              </a:xfrm>
              <a:prstGeom prst="rect">
                <a:avLst/>
              </a:prstGeom>
              <a:ln/>
            </p:spPr>
            <p:style>
              <a:lnRef idx="1">
                <a:schemeClr val="dk1"/>
              </a:lnRef>
              <a:fillRef idx="2">
                <a:schemeClr val="dk1"/>
              </a:fillRef>
              <a:effectRef idx="1">
                <a:schemeClr val="dk1"/>
              </a:effectRef>
              <a:fontRef idx="minor">
                <a:schemeClr val="dk1"/>
              </a:fontRef>
            </p:style>
          </p:pic>
        </p:grpSp>
        <p:sp>
          <p:nvSpPr>
            <p:cNvPr id="29" name="TextBox 28"/>
            <p:cNvSpPr txBox="1"/>
            <p:nvPr/>
          </p:nvSpPr>
          <p:spPr>
            <a:xfrm>
              <a:off x="2997868" y="3689438"/>
              <a:ext cx="834156" cy="434416"/>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sz="600" dirty="0"/>
                <a:t>Data Manager</a:t>
              </a:r>
            </a:p>
          </p:txBody>
        </p:sp>
        <p:grpSp>
          <p:nvGrpSpPr>
            <p:cNvPr id="62" name="Group 61"/>
            <p:cNvGrpSpPr/>
            <p:nvPr/>
          </p:nvGrpSpPr>
          <p:grpSpPr>
            <a:xfrm>
              <a:off x="5018064" y="3967288"/>
              <a:ext cx="920047" cy="1106954"/>
              <a:chOff x="-1368919" y="2691671"/>
              <a:chExt cx="1226729" cy="1475938"/>
            </a:xfrm>
          </p:grpSpPr>
          <p:sp>
            <p:nvSpPr>
              <p:cNvPr id="63" name="Flowchart: Magnetic Disk 62"/>
              <p:cNvSpPr/>
              <p:nvPr/>
            </p:nvSpPr>
            <p:spPr bwMode="auto">
              <a:xfrm>
                <a:off x="-1086370" y="2691671"/>
                <a:ext cx="579505" cy="813224"/>
              </a:xfrm>
              <a:prstGeom prst="flowChartMagneticDisk">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algn="ctr" defTabSz="685800" eaLnBrk="0" fontAlgn="base" hangingPunct="0">
                  <a:spcBef>
                    <a:spcPct val="0"/>
                  </a:spcBef>
                  <a:spcAft>
                    <a:spcPct val="0"/>
                  </a:spcAft>
                  <a:buClrTx/>
                </a:pPr>
                <a:endParaRPr lang="en-US" sz="700" dirty="0"/>
              </a:p>
            </p:txBody>
          </p:sp>
          <p:sp>
            <p:nvSpPr>
              <p:cNvPr id="64" name="TextBox 63"/>
              <p:cNvSpPr txBox="1"/>
              <p:nvPr/>
            </p:nvSpPr>
            <p:spPr>
              <a:xfrm>
                <a:off x="-1368919" y="3491852"/>
                <a:ext cx="1226729" cy="675757"/>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500" dirty="0"/>
                  <a:t>Tiles/Scenes </a:t>
                </a:r>
              </a:p>
              <a:p>
                <a:pPr algn="ctr"/>
                <a:r>
                  <a:rPr lang="en-US" sz="500" dirty="0"/>
                  <a:t>Object Storage (Rolling Cache)</a:t>
                </a:r>
              </a:p>
            </p:txBody>
          </p:sp>
        </p:grpSp>
        <p:grpSp>
          <p:nvGrpSpPr>
            <p:cNvPr id="65" name="Group 64"/>
            <p:cNvGrpSpPr/>
            <p:nvPr/>
          </p:nvGrpSpPr>
          <p:grpSpPr>
            <a:xfrm>
              <a:off x="2352072" y="3967289"/>
              <a:ext cx="916123" cy="988396"/>
              <a:chOff x="-1433446" y="2691671"/>
              <a:chExt cx="1221497" cy="1317861"/>
            </a:xfrm>
          </p:grpSpPr>
          <p:sp>
            <p:nvSpPr>
              <p:cNvPr id="66" name="Flowchart: Magnetic Disk 65"/>
              <p:cNvSpPr/>
              <p:nvPr/>
            </p:nvSpPr>
            <p:spPr bwMode="auto">
              <a:xfrm>
                <a:off x="-1086370" y="2691671"/>
                <a:ext cx="579505" cy="813224"/>
              </a:xfrm>
              <a:prstGeom prst="flowChartMagneticDisk">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algn="ctr" defTabSz="685800" eaLnBrk="0" fontAlgn="base" hangingPunct="0">
                  <a:spcBef>
                    <a:spcPct val="0"/>
                  </a:spcBef>
                  <a:spcAft>
                    <a:spcPct val="0"/>
                  </a:spcAft>
                  <a:buClrTx/>
                </a:pPr>
                <a:endParaRPr lang="en-US" sz="700" dirty="0"/>
              </a:p>
            </p:txBody>
          </p:sp>
          <p:sp>
            <p:nvSpPr>
              <p:cNvPr id="67" name="TextBox 66"/>
              <p:cNvSpPr txBox="1"/>
              <p:nvPr/>
            </p:nvSpPr>
            <p:spPr>
              <a:xfrm>
                <a:off x="-1433446" y="3494669"/>
                <a:ext cx="1221497" cy="514863"/>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500" dirty="0"/>
                  <a:t>Tiles/Scenes Block Storage</a:t>
                </a:r>
              </a:p>
            </p:txBody>
          </p:sp>
        </p:grpSp>
        <p:grpSp>
          <p:nvGrpSpPr>
            <p:cNvPr id="68" name="Group 67"/>
            <p:cNvGrpSpPr/>
            <p:nvPr/>
          </p:nvGrpSpPr>
          <p:grpSpPr>
            <a:xfrm>
              <a:off x="5073007" y="2358062"/>
              <a:ext cx="749283" cy="980760"/>
              <a:chOff x="-1375320" y="3944850"/>
              <a:chExt cx="999044" cy="1307681"/>
            </a:xfrm>
          </p:grpSpPr>
          <p:sp>
            <p:nvSpPr>
              <p:cNvPr id="69" name="TextBox 68"/>
              <p:cNvSpPr txBox="1"/>
              <p:nvPr/>
            </p:nvSpPr>
            <p:spPr>
              <a:xfrm>
                <a:off x="-1375320" y="4737668"/>
                <a:ext cx="999044" cy="514863"/>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500" dirty="0"/>
                  <a:t>Tiles/Scenes DB</a:t>
                </a:r>
              </a:p>
            </p:txBody>
          </p:sp>
          <p:pic>
            <p:nvPicPr>
              <p:cNvPr id="70" name="Picture 6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72869" y="3944850"/>
                <a:ext cx="811034" cy="811034"/>
              </a:xfrm>
              <a:prstGeom prst="rect">
                <a:avLst/>
              </a:prstGeom>
            </p:spPr>
            <p:style>
              <a:lnRef idx="1">
                <a:schemeClr val="dk1"/>
              </a:lnRef>
              <a:fillRef idx="2">
                <a:schemeClr val="dk1"/>
              </a:fillRef>
              <a:effectRef idx="1">
                <a:schemeClr val="dk1"/>
              </a:effectRef>
              <a:fontRef idx="minor">
                <a:schemeClr val="dk1"/>
              </a:fontRef>
            </p:style>
          </p:pic>
        </p:grpSp>
        <p:grpSp>
          <p:nvGrpSpPr>
            <p:cNvPr id="71" name="Group 70"/>
            <p:cNvGrpSpPr/>
            <p:nvPr/>
          </p:nvGrpSpPr>
          <p:grpSpPr>
            <a:xfrm>
              <a:off x="2488895" y="2346902"/>
              <a:ext cx="690351" cy="980760"/>
              <a:chOff x="-1324780" y="3944850"/>
              <a:chExt cx="920468" cy="1307681"/>
            </a:xfrm>
          </p:grpSpPr>
          <p:sp>
            <p:nvSpPr>
              <p:cNvPr id="72" name="TextBox 71"/>
              <p:cNvSpPr txBox="1"/>
              <p:nvPr/>
            </p:nvSpPr>
            <p:spPr>
              <a:xfrm>
                <a:off x="-1324780" y="4737668"/>
                <a:ext cx="920468" cy="514863"/>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500" dirty="0"/>
                  <a:t>Tiles/Scenes DB</a:t>
                </a:r>
              </a:p>
            </p:txBody>
          </p:sp>
          <p:pic>
            <p:nvPicPr>
              <p:cNvPr id="73" name="Picture 7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72869" y="3944850"/>
                <a:ext cx="811034" cy="811034"/>
              </a:xfrm>
              <a:prstGeom prst="rect">
                <a:avLst/>
              </a:prstGeom>
            </p:spPr>
            <p:style>
              <a:lnRef idx="1">
                <a:schemeClr val="dk1"/>
              </a:lnRef>
              <a:fillRef idx="2">
                <a:schemeClr val="dk1"/>
              </a:fillRef>
              <a:effectRef idx="1">
                <a:schemeClr val="dk1"/>
              </a:effectRef>
              <a:fontRef idx="minor">
                <a:schemeClr val="dk1"/>
              </a:fontRef>
            </p:style>
          </p:pic>
        </p:grpSp>
        <p:sp>
          <p:nvSpPr>
            <p:cNvPr id="46" name="Cloud 45"/>
            <p:cNvSpPr/>
            <p:nvPr/>
          </p:nvSpPr>
          <p:spPr bwMode="auto">
            <a:xfrm>
              <a:off x="7929439" y="3252282"/>
              <a:ext cx="570128" cy="438331"/>
            </a:xfrm>
            <a:prstGeom prst="cloud">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buClrTx/>
              </a:pPr>
              <a:r>
                <a:rPr lang="en-US" sz="400" dirty="0">
                  <a:solidFill>
                    <a:schemeClr val="tx1"/>
                  </a:solidFill>
                  <a:latin typeface="Arial" charset="0"/>
                </a:rPr>
                <a:t>Cloud</a:t>
              </a:r>
            </a:p>
          </p:txBody>
        </p:sp>
        <p:cxnSp>
          <p:nvCxnSpPr>
            <p:cNvPr id="7" name="Straight Arrow Connector 6"/>
            <p:cNvCxnSpPr/>
            <p:nvPr/>
          </p:nvCxnSpPr>
          <p:spPr bwMode="auto">
            <a:xfrm>
              <a:off x="3047007" y="2890290"/>
              <a:ext cx="246181" cy="368225"/>
            </a:xfrm>
            <a:prstGeom prst="straightConnector1">
              <a:avLst/>
            </a:prstGeom>
            <a:ln>
              <a:headEnd type="none" w="med" len="med"/>
              <a:tailEnd type="triangle"/>
            </a:ln>
          </p:spPr>
          <p:style>
            <a:lnRef idx="1">
              <a:schemeClr val="dk1"/>
            </a:lnRef>
            <a:fillRef idx="2">
              <a:schemeClr val="dk1"/>
            </a:fillRef>
            <a:effectRef idx="1">
              <a:schemeClr val="dk1"/>
            </a:effectRef>
            <a:fontRef idx="minor">
              <a:schemeClr val="dk1"/>
            </a:fontRef>
          </p:style>
        </p:cxnSp>
        <p:grpSp>
          <p:nvGrpSpPr>
            <p:cNvPr id="34" name="Group 33">
              <a:extLst>
                <a:ext uri="{FF2B5EF4-FFF2-40B4-BE49-F238E27FC236}">
                  <a16:creationId xmlns:a16="http://schemas.microsoft.com/office/drawing/2014/main" id="{9344CA03-DCBB-4715-A6FF-0E854F4CBB87}"/>
                </a:ext>
              </a:extLst>
            </p:cNvPr>
            <p:cNvGrpSpPr/>
            <p:nvPr/>
          </p:nvGrpSpPr>
          <p:grpSpPr>
            <a:xfrm>
              <a:off x="6942645" y="3116187"/>
              <a:ext cx="1044631" cy="996062"/>
              <a:chOff x="-1459137" y="2691671"/>
              <a:chExt cx="1392841" cy="1328082"/>
            </a:xfrm>
          </p:grpSpPr>
          <p:sp>
            <p:nvSpPr>
              <p:cNvPr id="35" name="Flowchart: Magnetic Disk 34">
                <a:extLst>
                  <a:ext uri="{FF2B5EF4-FFF2-40B4-BE49-F238E27FC236}">
                    <a16:creationId xmlns:a16="http://schemas.microsoft.com/office/drawing/2014/main" id="{B92B3C3C-9E67-4DA4-A53A-1486E4963762}"/>
                  </a:ext>
                </a:extLst>
              </p:cNvPr>
              <p:cNvSpPr/>
              <p:nvPr/>
            </p:nvSpPr>
            <p:spPr bwMode="auto">
              <a:xfrm>
                <a:off x="-1086370" y="2691671"/>
                <a:ext cx="579505" cy="813224"/>
              </a:xfrm>
              <a:prstGeom prst="flowChartMagneticDisk">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pPr algn="ctr" defTabSz="685800" eaLnBrk="0" fontAlgn="base" hangingPunct="0">
                  <a:spcBef>
                    <a:spcPct val="0"/>
                  </a:spcBef>
                  <a:spcAft>
                    <a:spcPct val="0"/>
                  </a:spcAft>
                  <a:buClrTx/>
                </a:pPr>
                <a:endParaRPr lang="en-US" sz="700" dirty="0"/>
              </a:p>
            </p:txBody>
          </p:sp>
          <p:sp>
            <p:nvSpPr>
              <p:cNvPr id="36" name="TextBox 35">
                <a:extLst>
                  <a:ext uri="{FF2B5EF4-FFF2-40B4-BE49-F238E27FC236}">
                    <a16:creationId xmlns:a16="http://schemas.microsoft.com/office/drawing/2014/main" id="{8E79D033-D481-4499-A542-7CBA58A820D9}"/>
                  </a:ext>
                </a:extLst>
              </p:cNvPr>
              <p:cNvSpPr txBox="1"/>
              <p:nvPr/>
            </p:nvSpPr>
            <p:spPr>
              <a:xfrm>
                <a:off x="-1459137" y="3504890"/>
                <a:ext cx="1392841" cy="514863"/>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500" dirty="0"/>
                  <a:t>Tiles/Scenes COG</a:t>
                </a:r>
              </a:p>
              <a:p>
                <a:pPr algn="ctr"/>
                <a:r>
                  <a:rPr lang="en-US" sz="500" dirty="0"/>
                  <a:t>Object Storage</a:t>
                </a:r>
              </a:p>
            </p:txBody>
          </p:sp>
        </p:grpSp>
        <p:grpSp>
          <p:nvGrpSpPr>
            <p:cNvPr id="37" name="Group 36">
              <a:extLst>
                <a:ext uri="{FF2B5EF4-FFF2-40B4-BE49-F238E27FC236}">
                  <a16:creationId xmlns:a16="http://schemas.microsoft.com/office/drawing/2014/main" id="{441AC197-EE6E-4F46-9B5B-441C0ADF1A49}"/>
                </a:ext>
              </a:extLst>
            </p:cNvPr>
            <p:cNvGrpSpPr/>
            <p:nvPr/>
          </p:nvGrpSpPr>
          <p:grpSpPr>
            <a:xfrm>
              <a:off x="5954784" y="3116185"/>
              <a:ext cx="571696" cy="1099880"/>
              <a:chOff x="2577300" y="3353105"/>
              <a:chExt cx="946347" cy="1804668"/>
            </a:xfrm>
          </p:grpSpPr>
          <p:pic>
            <p:nvPicPr>
              <p:cNvPr id="38" name="Picture 37">
                <a:extLst>
                  <a:ext uri="{FF2B5EF4-FFF2-40B4-BE49-F238E27FC236}">
                    <a16:creationId xmlns:a16="http://schemas.microsoft.com/office/drawing/2014/main" id="{2A6D7BD9-F2A1-4C53-9E16-EEB8B753E7B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59328" y="3353105"/>
                <a:ext cx="586428" cy="1004341"/>
              </a:xfrm>
              <a:prstGeom prst="rect">
                <a:avLst/>
              </a:prstGeom>
            </p:spPr>
            <p:style>
              <a:lnRef idx="1">
                <a:schemeClr val="dk1"/>
              </a:lnRef>
              <a:fillRef idx="2">
                <a:schemeClr val="dk1"/>
              </a:fillRef>
              <a:effectRef idx="1">
                <a:schemeClr val="dk1"/>
              </a:effectRef>
              <a:fontRef idx="minor">
                <a:schemeClr val="dk1"/>
              </a:fontRef>
            </p:style>
          </p:pic>
          <p:sp>
            <p:nvSpPr>
              <p:cNvPr id="39" name="TextBox 38">
                <a:extLst>
                  <a:ext uri="{FF2B5EF4-FFF2-40B4-BE49-F238E27FC236}">
                    <a16:creationId xmlns:a16="http://schemas.microsoft.com/office/drawing/2014/main" id="{9DE95B48-4BA1-49D3-97FD-CF7772BE7061}"/>
                  </a:ext>
                </a:extLst>
              </p:cNvPr>
              <p:cNvSpPr txBox="1"/>
              <p:nvPr/>
            </p:nvSpPr>
            <p:spPr>
              <a:xfrm>
                <a:off x="2577300" y="4326194"/>
                <a:ext cx="946347" cy="831579"/>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500" dirty="0"/>
                  <a:t>COG </a:t>
                </a:r>
              </a:p>
              <a:p>
                <a:pPr algn="ctr"/>
                <a:r>
                  <a:rPr lang="en-US" sz="500" dirty="0"/>
                  <a:t>Generator</a:t>
                </a:r>
              </a:p>
            </p:txBody>
          </p:sp>
        </p:grpSp>
        <p:cxnSp>
          <p:nvCxnSpPr>
            <p:cNvPr id="40" name="Straight Arrow Connector 39">
              <a:extLst>
                <a:ext uri="{FF2B5EF4-FFF2-40B4-BE49-F238E27FC236}">
                  <a16:creationId xmlns:a16="http://schemas.microsoft.com/office/drawing/2014/main" id="{7BB7B2D1-317D-47DB-83D5-6FA2B54556FF}"/>
                </a:ext>
              </a:extLst>
            </p:cNvPr>
            <p:cNvCxnSpPr>
              <a:cxnSpLocks/>
            </p:cNvCxnSpPr>
            <p:nvPr/>
          </p:nvCxnSpPr>
          <p:spPr bwMode="auto">
            <a:xfrm flipV="1">
              <a:off x="5664604" y="3664979"/>
              <a:ext cx="398923" cy="361208"/>
            </a:xfrm>
            <a:prstGeom prst="straightConnector1">
              <a:avLst/>
            </a:prstGeom>
            <a:ln>
              <a:headEnd type="none" w="med" len="med"/>
              <a:tailEnd type="triangle"/>
            </a:ln>
          </p:spPr>
          <p:style>
            <a:lnRef idx="1">
              <a:schemeClr val="dk1"/>
            </a:lnRef>
            <a:fillRef idx="2">
              <a:schemeClr val="dk1"/>
            </a:fillRef>
            <a:effectRef idx="1">
              <a:schemeClr val="dk1"/>
            </a:effectRef>
            <a:fontRef idx="minor">
              <a:schemeClr val="dk1"/>
            </a:fontRef>
          </p:style>
        </p:cxnSp>
        <p:cxnSp>
          <p:nvCxnSpPr>
            <p:cNvPr id="43" name="Straight Arrow Connector 42">
              <a:extLst>
                <a:ext uri="{FF2B5EF4-FFF2-40B4-BE49-F238E27FC236}">
                  <a16:creationId xmlns:a16="http://schemas.microsoft.com/office/drawing/2014/main" id="{EEECD693-D006-42B7-A5AB-6C14F55DD91F}"/>
                </a:ext>
              </a:extLst>
            </p:cNvPr>
            <p:cNvCxnSpPr>
              <a:cxnSpLocks/>
              <a:stCxn id="38" idx="3"/>
              <a:endCxn id="35" idx="2"/>
            </p:cNvCxnSpPr>
            <p:nvPr/>
          </p:nvCxnSpPr>
          <p:spPr bwMode="auto">
            <a:xfrm flipV="1">
              <a:off x="6358604" y="3421146"/>
              <a:ext cx="863616" cy="1096"/>
            </a:xfrm>
            <a:prstGeom prst="straightConnector1">
              <a:avLst/>
            </a:prstGeom>
            <a:ln>
              <a:headEnd type="none" w="med" len="med"/>
              <a:tailEnd type="triangle"/>
            </a:ln>
          </p:spPr>
          <p:style>
            <a:lnRef idx="1">
              <a:schemeClr val="dk1"/>
            </a:lnRef>
            <a:fillRef idx="2">
              <a:schemeClr val="dk1"/>
            </a:fillRef>
            <a:effectRef idx="1">
              <a:schemeClr val="dk1"/>
            </a:effectRef>
            <a:fontRef idx="minor">
              <a:schemeClr val="dk1"/>
            </a:fontRef>
          </p:style>
        </p:cxnSp>
        <p:cxnSp>
          <p:nvCxnSpPr>
            <p:cNvPr id="54" name="Straight Arrow Connector 53">
              <a:extLst>
                <a:ext uri="{FF2B5EF4-FFF2-40B4-BE49-F238E27FC236}">
                  <a16:creationId xmlns:a16="http://schemas.microsoft.com/office/drawing/2014/main" id="{345E9F8A-AE6D-4676-99BF-2BA9AFBC1D41}"/>
                </a:ext>
              </a:extLst>
            </p:cNvPr>
            <p:cNvCxnSpPr>
              <a:cxnSpLocks/>
            </p:cNvCxnSpPr>
            <p:nvPr/>
          </p:nvCxnSpPr>
          <p:spPr bwMode="auto">
            <a:xfrm flipH="1" flipV="1">
              <a:off x="5682843" y="2712184"/>
              <a:ext cx="414139" cy="441902"/>
            </a:xfrm>
            <a:prstGeom prst="straightConnector1">
              <a:avLst/>
            </a:prstGeom>
            <a:ln>
              <a:headEnd type="none" w="med" len="med"/>
              <a:tailEnd type="triangle"/>
            </a:ln>
          </p:spPr>
          <p:style>
            <a:lnRef idx="1">
              <a:schemeClr val="dk1"/>
            </a:lnRef>
            <a:fillRef idx="2">
              <a:schemeClr val="dk1"/>
            </a:fillRef>
            <a:effectRef idx="1">
              <a:schemeClr val="dk1"/>
            </a:effectRef>
            <a:fontRef idx="minor">
              <a:schemeClr val="dk1"/>
            </a:fontRef>
          </p:style>
        </p:cxnSp>
        <p:sp>
          <p:nvSpPr>
            <p:cNvPr id="50" name="TextBox 49">
              <a:extLst>
                <a:ext uri="{FF2B5EF4-FFF2-40B4-BE49-F238E27FC236}">
                  <a16:creationId xmlns:a16="http://schemas.microsoft.com/office/drawing/2014/main" id="{77D763F4-F6A8-4275-AAF7-296EC86CC3B3}"/>
                </a:ext>
              </a:extLst>
            </p:cNvPr>
            <p:cNvSpPr txBox="1"/>
            <p:nvPr/>
          </p:nvSpPr>
          <p:spPr>
            <a:xfrm>
              <a:off x="6380401" y="3025830"/>
              <a:ext cx="830765" cy="651623"/>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700" dirty="0"/>
                <a:t>4: Generate COG</a:t>
              </a:r>
            </a:p>
          </p:txBody>
        </p:sp>
        <p:sp>
          <p:nvSpPr>
            <p:cNvPr id="52" name="TextBox 51">
              <a:extLst>
                <a:ext uri="{FF2B5EF4-FFF2-40B4-BE49-F238E27FC236}">
                  <a16:creationId xmlns:a16="http://schemas.microsoft.com/office/drawing/2014/main" id="{B7EFC15C-C5E3-4D81-8F31-CA34DA526D50}"/>
                </a:ext>
              </a:extLst>
            </p:cNvPr>
            <p:cNvSpPr txBox="1"/>
            <p:nvPr/>
          </p:nvSpPr>
          <p:spPr>
            <a:xfrm>
              <a:off x="5738578" y="2433697"/>
              <a:ext cx="1204067" cy="482685"/>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sz="700" dirty="0"/>
                <a:t>5: Update DB/Index</a:t>
              </a:r>
            </a:p>
          </p:txBody>
        </p:sp>
        <p:pic>
          <p:nvPicPr>
            <p:cNvPr id="41" name="Picture 40"/>
            <p:cNvPicPr>
              <a:picLocks noChangeAspect="1"/>
            </p:cNvPicPr>
            <p:nvPr/>
          </p:nvPicPr>
          <p:blipFill>
            <a:blip r:embed="rId7"/>
            <a:stretch>
              <a:fillRect/>
            </a:stretch>
          </p:blipFill>
          <p:spPr>
            <a:xfrm>
              <a:off x="1606584" y="2404418"/>
              <a:ext cx="734314" cy="1073867"/>
            </a:xfrm>
            <a:prstGeom prst="rect">
              <a:avLst/>
            </a:prstGeom>
          </p:spPr>
          <p:style>
            <a:lnRef idx="1">
              <a:schemeClr val="dk1"/>
            </a:lnRef>
            <a:fillRef idx="2">
              <a:schemeClr val="dk1"/>
            </a:fillRef>
            <a:effectRef idx="1">
              <a:schemeClr val="dk1"/>
            </a:effectRef>
            <a:fontRef idx="minor">
              <a:schemeClr val="dk1"/>
            </a:fontRef>
          </p:style>
        </p:pic>
        <p:sp>
          <p:nvSpPr>
            <p:cNvPr id="44" name="TextBox 43"/>
            <p:cNvSpPr txBox="1"/>
            <p:nvPr/>
          </p:nvSpPr>
          <p:spPr>
            <a:xfrm>
              <a:off x="1555174" y="3469582"/>
              <a:ext cx="806375" cy="989503"/>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700" dirty="0"/>
                <a:t>1: Monitor, control,</a:t>
              </a:r>
            </a:p>
            <a:p>
              <a:pPr algn="ctr"/>
              <a:r>
                <a:rPr lang="en-US" sz="700" dirty="0"/>
                <a:t>troubleshoot, report</a:t>
              </a:r>
            </a:p>
          </p:txBody>
        </p:sp>
        <p:sp>
          <p:nvSpPr>
            <p:cNvPr id="51" name="TextBox 50">
              <a:extLst>
                <a:ext uri="{FF2B5EF4-FFF2-40B4-BE49-F238E27FC236}">
                  <a16:creationId xmlns:a16="http://schemas.microsoft.com/office/drawing/2014/main" id="{77D763F4-F6A8-4275-AAF7-296EC86CC3B3}"/>
                </a:ext>
              </a:extLst>
            </p:cNvPr>
            <p:cNvSpPr txBox="1"/>
            <p:nvPr/>
          </p:nvSpPr>
          <p:spPr>
            <a:xfrm>
              <a:off x="5653504" y="4075072"/>
              <a:ext cx="1490885" cy="482685"/>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700" dirty="0"/>
                <a:t>3: Read Tiles/Scenes data</a:t>
              </a:r>
            </a:p>
          </p:txBody>
        </p:sp>
        <p:sp>
          <p:nvSpPr>
            <p:cNvPr id="53" name="Rounded Rectangle 52"/>
            <p:cNvSpPr/>
            <p:nvPr/>
          </p:nvSpPr>
          <p:spPr bwMode="auto">
            <a:xfrm>
              <a:off x="2238229" y="3905688"/>
              <a:ext cx="1158826" cy="1077235"/>
            </a:xfrm>
            <a:prstGeom prst="round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68580" tIns="34290" rIns="68580" bIns="34290" numCol="1" rtlCol="0" anchor="t" anchorCtr="0" compatLnSpc="1">
              <a:prstTxWarp prst="textNoShape">
                <a:avLst/>
              </a:prstTxWarp>
            </a:bodyPr>
            <a:lstStyle/>
            <a:p>
              <a:endParaRPr lang="en-US" sz="900"/>
            </a:p>
          </p:txBody>
        </p:sp>
        <p:sp>
          <p:nvSpPr>
            <p:cNvPr id="6" name="TextBox 5"/>
            <p:cNvSpPr txBox="1"/>
            <p:nvPr/>
          </p:nvSpPr>
          <p:spPr>
            <a:xfrm>
              <a:off x="2258631" y="4810903"/>
              <a:ext cx="1138426" cy="265476"/>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a:defRPr sz="1000"/>
              </a:lvl1pPr>
            </a:lstStyle>
            <a:p>
              <a:r>
                <a:rPr lang="en-US" sz="500" b="1" dirty="0"/>
                <a:t>Mass Storage System</a:t>
              </a:r>
            </a:p>
          </p:txBody>
        </p:sp>
      </p:grpSp>
    </p:spTree>
    <p:extLst>
      <p:ext uri="{BB962C8B-B14F-4D97-AF65-F5344CB8AC3E}">
        <p14:creationId xmlns:p14="http://schemas.microsoft.com/office/powerpoint/2010/main" val="32664738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 name="Title 3"/>
          <p:cNvSpPr>
            <a:spLocks noGrp="1"/>
          </p:cNvSpPr>
          <p:nvPr>
            <p:ph type="title"/>
          </p:nvPr>
        </p:nvSpPr>
        <p:spPr>
          <a:xfrm>
            <a:off x="381000" y="120869"/>
            <a:ext cx="8305800" cy="1143000"/>
          </a:xfrm>
        </p:spPr>
        <p:txBody>
          <a:bodyPr/>
          <a:lstStyle/>
          <a:p>
            <a:r>
              <a:rPr lang="en-US" dirty="0" smtClean="0"/>
              <a:t>Proposed </a:t>
            </a:r>
            <a:r>
              <a:rPr lang="en-US" dirty="0"/>
              <a:t>Architecture</a:t>
            </a:r>
          </a:p>
        </p:txBody>
      </p:sp>
      <p:pic>
        <p:nvPicPr>
          <p:cNvPr id="473" name="Shape 473"/>
          <p:cNvPicPr preferRelativeResize="0"/>
          <p:nvPr/>
        </p:nvPicPr>
        <p:blipFill>
          <a:blip r:embed="rId3">
            <a:alphaModFix/>
          </a:blip>
          <a:stretch>
            <a:fillRect/>
          </a:stretch>
        </p:blipFill>
        <p:spPr>
          <a:xfrm>
            <a:off x="604344" y="1413641"/>
            <a:ext cx="7840717" cy="4267200"/>
          </a:xfrm>
          <a:prstGeom prst="rect">
            <a:avLst/>
          </a:prstGeom>
          <a:noFill/>
          <a:ln>
            <a:noFill/>
          </a:ln>
        </p:spPr>
      </p:pic>
    </p:spTree>
    <p:extLst>
      <p:ext uri="{BB962C8B-B14F-4D97-AF65-F5344CB8AC3E}">
        <p14:creationId xmlns:p14="http://schemas.microsoft.com/office/powerpoint/2010/main" val="2188350279"/>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Shape 479"/>
          <p:cNvSpPr txBox="1">
            <a:spLocks noGrp="1"/>
          </p:cNvSpPr>
          <p:nvPr>
            <p:ph type="title"/>
          </p:nvPr>
        </p:nvSpPr>
        <p:spPr/>
        <p:txBody>
          <a:bodyPr/>
          <a:lstStyle/>
          <a:p>
            <a:r>
              <a:rPr lang="en-US" dirty="0" smtClean="0"/>
              <a:t>Proposed Architecture Systems Interface Overview</a:t>
            </a:r>
            <a:endParaRPr lang="en-US" dirty="0"/>
          </a:p>
        </p:txBody>
      </p:sp>
      <p:pic>
        <p:nvPicPr>
          <p:cNvPr id="480" name="Shape 480"/>
          <p:cNvPicPr preferRelativeResize="0"/>
          <p:nvPr/>
        </p:nvPicPr>
        <p:blipFill>
          <a:blip r:embed="rId3">
            <a:alphaModFix/>
          </a:blip>
          <a:stretch>
            <a:fillRect/>
          </a:stretch>
        </p:blipFill>
        <p:spPr>
          <a:xfrm>
            <a:off x="436650" y="1788094"/>
            <a:ext cx="8300157" cy="3620924"/>
          </a:xfrm>
          <a:prstGeom prst="rect">
            <a:avLst/>
          </a:prstGeom>
          <a:noFill/>
          <a:ln>
            <a:noFill/>
          </a:ln>
        </p:spPr>
      </p:pic>
    </p:spTree>
    <p:extLst>
      <p:ext uri="{BB962C8B-B14F-4D97-AF65-F5344CB8AC3E}">
        <p14:creationId xmlns:p14="http://schemas.microsoft.com/office/powerpoint/2010/main" val="2488530494"/>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Re-Imaging Everything!</a:t>
            </a:r>
            <a:endParaRPr lang="en-US" dirty="0"/>
          </a:p>
        </p:txBody>
      </p:sp>
      <p:sp>
        <p:nvSpPr>
          <p:cNvPr id="3" name="Content Placeholder 2"/>
          <p:cNvSpPr>
            <a:spLocks noGrp="1"/>
          </p:cNvSpPr>
          <p:nvPr>
            <p:ph idx="1"/>
          </p:nvPr>
        </p:nvSpPr>
        <p:spPr/>
        <p:txBody>
          <a:bodyPr/>
          <a:lstStyle/>
          <a:p>
            <a:r>
              <a:rPr lang="en-US" dirty="0" smtClean="0"/>
              <a:t>Current operational concept</a:t>
            </a:r>
          </a:p>
          <a:p>
            <a:pPr lvl="1"/>
            <a:r>
              <a:rPr lang="en-US" dirty="0" smtClean="0"/>
              <a:t>Users search the archive</a:t>
            </a:r>
          </a:p>
          <a:p>
            <a:pPr lvl="1"/>
            <a:r>
              <a:rPr lang="en-US" dirty="0" smtClean="0"/>
              <a:t>Download data to your own systems</a:t>
            </a:r>
          </a:p>
          <a:p>
            <a:pPr lvl="1"/>
            <a:r>
              <a:rPr lang="en-US" dirty="0" err="1" smtClean="0"/>
              <a:t>Unpackage</a:t>
            </a:r>
            <a:r>
              <a:rPr lang="en-US" dirty="0" smtClean="0"/>
              <a:t> the data and prepare it for use</a:t>
            </a:r>
          </a:p>
          <a:p>
            <a:r>
              <a:rPr lang="en-US" dirty="0" smtClean="0"/>
              <a:t>Data in the Cloud</a:t>
            </a:r>
          </a:p>
          <a:p>
            <a:pPr lvl="1"/>
            <a:r>
              <a:rPr lang="en-US" dirty="0" smtClean="0"/>
              <a:t>Not compressed</a:t>
            </a:r>
          </a:p>
          <a:p>
            <a:pPr lvl="1"/>
            <a:r>
              <a:rPr lang="en-US" dirty="0" smtClean="0"/>
              <a:t>Cloud Optimized </a:t>
            </a:r>
            <a:r>
              <a:rPr lang="en-US" dirty="0" err="1" smtClean="0"/>
              <a:t>GeoTiffs</a:t>
            </a:r>
            <a:r>
              <a:rPr lang="en-US" dirty="0" smtClean="0"/>
              <a:t> ready for immediate use in the cloud</a:t>
            </a:r>
          </a:p>
          <a:p>
            <a:pPr lvl="1"/>
            <a:r>
              <a:rPr lang="en-US" dirty="0" smtClean="0"/>
              <a:t>Not necessary to download (use the cloud systems)</a:t>
            </a:r>
            <a:endParaRPr lang="en-US" dirty="0"/>
          </a:p>
        </p:txBody>
      </p:sp>
      <p:sp>
        <p:nvSpPr>
          <p:cNvPr id="5" name="Slide Number Placeholder 4"/>
          <p:cNvSpPr>
            <a:spLocks noGrp="1"/>
          </p:cNvSpPr>
          <p:nvPr>
            <p:ph type="sldNum" sz="quarter" idx="11"/>
          </p:nvPr>
        </p:nvSpPr>
        <p:spPr/>
        <p:txBody>
          <a:bodyPr/>
          <a:lstStyle/>
          <a:p>
            <a:fld id="{B7738C77-41C9-4F87-88E4-79997785F030}" type="slidenum">
              <a:rPr lang="en-US" smtClean="0"/>
              <a:pPr/>
              <a:t>7</a:t>
            </a:fld>
            <a:endParaRPr lang="en-US" dirty="0"/>
          </a:p>
        </p:txBody>
      </p:sp>
    </p:spTree>
    <p:extLst>
      <p:ext uri="{BB962C8B-B14F-4D97-AF65-F5344CB8AC3E}">
        <p14:creationId xmlns:p14="http://schemas.microsoft.com/office/powerpoint/2010/main" val="1487854365"/>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Re-Imaging Everything!</a:t>
            </a:r>
            <a:endParaRPr lang="en-US" dirty="0"/>
          </a:p>
        </p:txBody>
      </p:sp>
      <p:sp>
        <p:nvSpPr>
          <p:cNvPr id="3" name="Content Placeholder 2"/>
          <p:cNvSpPr>
            <a:spLocks noGrp="1"/>
          </p:cNvSpPr>
          <p:nvPr>
            <p:ph idx="1"/>
          </p:nvPr>
        </p:nvSpPr>
        <p:spPr/>
        <p:txBody>
          <a:bodyPr/>
          <a:lstStyle/>
          <a:p>
            <a:r>
              <a:rPr lang="en-US" dirty="0" smtClean="0"/>
              <a:t>Software</a:t>
            </a:r>
          </a:p>
          <a:p>
            <a:pPr lvl="1"/>
            <a:r>
              <a:rPr lang="en-US" dirty="0" smtClean="0"/>
              <a:t>Migrating all processing software to </a:t>
            </a:r>
            <a:r>
              <a:rPr lang="en-US" dirty="0" err="1" smtClean="0"/>
              <a:t>Dokker</a:t>
            </a:r>
            <a:r>
              <a:rPr lang="en-US" dirty="0" smtClean="0"/>
              <a:t> containers</a:t>
            </a:r>
          </a:p>
          <a:p>
            <a:pPr lvl="1"/>
            <a:r>
              <a:rPr lang="en-US" dirty="0" smtClean="0"/>
              <a:t>In AWS…</a:t>
            </a:r>
          </a:p>
          <a:p>
            <a:pPr lvl="2"/>
            <a:r>
              <a:rPr lang="en-US" dirty="0" smtClean="0"/>
              <a:t>AWS Container Service, AWS Container Registry, Batch, Lambda are a few of the things we will use</a:t>
            </a:r>
          </a:p>
          <a:p>
            <a:pPr lvl="2"/>
            <a:r>
              <a:rPr lang="en-US" dirty="0" smtClean="0"/>
              <a:t>Researching what servers to request in AWS and cost analysis</a:t>
            </a:r>
          </a:p>
          <a:p>
            <a:r>
              <a:rPr lang="en-US" dirty="0" smtClean="0"/>
              <a:t>FEDRAMP is limiting</a:t>
            </a:r>
          </a:p>
          <a:p>
            <a:pPr lvl="1"/>
            <a:r>
              <a:rPr lang="en-US" dirty="0" smtClean="0"/>
              <a:t>Lots of time spent working on getting added tools and IT Security aspects</a:t>
            </a:r>
          </a:p>
          <a:p>
            <a:pPr lvl="2"/>
            <a:endParaRPr lang="en-US" dirty="0"/>
          </a:p>
        </p:txBody>
      </p:sp>
      <p:sp>
        <p:nvSpPr>
          <p:cNvPr id="5" name="Slide Number Placeholder 4"/>
          <p:cNvSpPr>
            <a:spLocks noGrp="1"/>
          </p:cNvSpPr>
          <p:nvPr>
            <p:ph type="sldNum" sz="quarter" idx="11"/>
          </p:nvPr>
        </p:nvSpPr>
        <p:spPr/>
        <p:txBody>
          <a:bodyPr/>
          <a:lstStyle/>
          <a:p>
            <a:fld id="{B7738C77-41C9-4F87-88E4-79997785F030}" type="slidenum">
              <a:rPr lang="en-US" smtClean="0"/>
              <a:pPr/>
              <a:t>8</a:t>
            </a:fld>
            <a:endParaRPr lang="en-US" dirty="0"/>
          </a:p>
        </p:txBody>
      </p:sp>
    </p:spTree>
    <p:extLst>
      <p:ext uri="{BB962C8B-B14F-4D97-AF65-F5344CB8AC3E}">
        <p14:creationId xmlns:p14="http://schemas.microsoft.com/office/powerpoint/2010/main" val="2651872514"/>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One Major Win (almost…)</a:t>
            </a:r>
            <a:endParaRPr lang="en-US" dirty="0"/>
          </a:p>
        </p:txBody>
      </p:sp>
      <p:sp>
        <p:nvSpPr>
          <p:cNvPr id="7" name="Content Placeholder 6"/>
          <p:cNvSpPr>
            <a:spLocks noGrp="1"/>
          </p:cNvSpPr>
          <p:nvPr>
            <p:ph idx="1"/>
          </p:nvPr>
        </p:nvSpPr>
        <p:spPr/>
        <p:txBody>
          <a:bodyPr/>
          <a:lstStyle/>
          <a:p>
            <a:r>
              <a:rPr lang="en-US" dirty="0" smtClean="0"/>
              <a:t>Landsat Image Assessment System (IAS)</a:t>
            </a:r>
          </a:p>
          <a:p>
            <a:pPr lvl="1"/>
            <a:r>
              <a:rPr lang="en-US" dirty="0" smtClean="0"/>
              <a:t>Collects characterization data from each scene processed into an Oracle database (local)</a:t>
            </a:r>
          </a:p>
          <a:p>
            <a:pPr lvl="1"/>
            <a:r>
              <a:rPr lang="en-US" dirty="0" smtClean="0"/>
              <a:t>Calibration/Validation engineers use the information to create calibration files necessary for processing</a:t>
            </a:r>
          </a:p>
          <a:p>
            <a:pPr lvl="1"/>
            <a:r>
              <a:rPr lang="en-US" dirty="0"/>
              <a:t>Size: &gt; </a:t>
            </a:r>
            <a:r>
              <a:rPr lang="en-US" dirty="0" smtClean="0"/>
              <a:t>20TB  (Over 8 BILLION rows!)</a:t>
            </a:r>
            <a:endParaRPr lang="en-US" dirty="0"/>
          </a:p>
          <a:p>
            <a:pPr lvl="2"/>
            <a:r>
              <a:rPr lang="en-US" dirty="0"/>
              <a:t>Data Growth rate: ~ 500GB / month (15+ GB / day</a:t>
            </a:r>
            <a:r>
              <a:rPr lang="en-US" dirty="0" smtClean="0"/>
              <a:t>)</a:t>
            </a:r>
          </a:p>
          <a:p>
            <a:r>
              <a:rPr lang="en-US" dirty="0" smtClean="0"/>
              <a:t>Moving data into AWS Redshift</a:t>
            </a:r>
          </a:p>
          <a:p>
            <a:pPr marL="914400" lvl="2" indent="0">
              <a:buNone/>
            </a:pPr>
            <a:r>
              <a:rPr lang="en-US" dirty="0" smtClean="0"/>
              <a:t>	</a:t>
            </a:r>
            <a:endParaRPr lang="en-US" dirty="0"/>
          </a:p>
          <a:p>
            <a:pPr lvl="1"/>
            <a:endParaRPr lang="en-US" dirty="0" smtClean="0"/>
          </a:p>
          <a:p>
            <a:pPr lvl="1"/>
            <a:endParaRPr lang="en-US" dirty="0"/>
          </a:p>
        </p:txBody>
      </p:sp>
      <p:sp>
        <p:nvSpPr>
          <p:cNvPr id="5" name="Slide Number Placeholder 4"/>
          <p:cNvSpPr>
            <a:spLocks noGrp="1"/>
          </p:cNvSpPr>
          <p:nvPr>
            <p:ph type="sldNum" sz="quarter" idx="11"/>
          </p:nvPr>
        </p:nvSpPr>
        <p:spPr/>
        <p:txBody>
          <a:bodyPr/>
          <a:lstStyle/>
          <a:p>
            <a:fld id="{B7738C77-41C9-4F87-88E4-79997785F030}" type="slidenum">
              <a:rPr lang="en-US" smtClean="0"/>
              <a:pPr/>
              <a:t>9</a:t>
            </a:fld>
            <a:endParaRPr lang="en-US" dirty="0"/>
          </a:p>
        </p:txBody>
      </p:sp>
    </p:spTree>
    <p:extLst>
      <p:ext uri="{BB962C8B-B14F-4D97-AF65-F5344CB8AC3E}">
        <p14:creationId xmlns:p14="http://schemas.microsoft.com/office/powerpoint/2010/main" val="3587512574"/>
      </p:ext>
    </p:extLst>
  </p:cSld>
  <p:clrMapOvr>
    <a:masterClrMapping/>
  </p:clrMapOvr>
  <p:transition spd="slow"/>
</p:sld>
</file>

<file path=ppt/theme/theme1.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0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000" b="0" i="0" u="none" strike="noStrike" cap="none" normalizeH="0" baseline="0">
            <a:ln>
              <a:noFill/>
            </a:ln>
            <a:solidFill>
              <a:schemeClr val="tx1"/>
            </a:solidFill>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Advantage.thmx</Template>
  <TotalTime>41009</TotalTime>
  <Pages>4</Pages>
  <Words>515</Words>
  <Application>Microsoft Office PowerPoint</Application>
  <PresentationFormat>On-screen Show (4:3)</PresentationFormat>
  <Paragraphs>96</Paragraphs>
  <Slides>12</Slides>
  <Notes>4</Notes>
  <HiddenSlides>0</HiddenSlides>
  <MMClips>0</MMClips>
  <ScaleCrop>false</ScaleCrop>
  <HeadingPairs>
    <vt:vector size="8" baseType="variant">
      <vt:variant>
        <vt:lpstr>Fonts Used</vt:lpstr>
      </vt:variant>
      <vt:variant>
        <vt:i4>5</vt:i4>
      </vt:variant>
      <vt:variant>
        <vt:lpstr>Theme</vt:lpstr>
      </vt:variant>
      <vt:variant>
        <vt:i4>1</vt:i4>
      </vt:variant>
      <vt:variant>
        <vt:lpstr>Slide Titles</vt:lpstr>
      </vt:variant>
      <vt:variant>
        <vt:i4>12</vt:i4>
      </vt:variant>
      <vt:variant>
        <vt:lpstr>Custom Shows</vt:lpstr>
      </vt:variant>
      <vt:variant>
        <vt:i4>1</vt:i4>
      </vt:variant>
    </vt:vector>
  </HeadingPairs>
  <TitlesOfParts>
    <vt:vector size="19" baseType="lpstr">
      <vt:lpstr>ＭＳ Ｐゴシック</vt:lpstr>
      <vt:lpstr>Arial</vt:lpstr>
      <vt:lpstr>Noto Sans Symbols</vt:lpstr>
      <vt:lpstr>Times New Roman</vt:lpstr>
      <vt:lpstr>Wingdings</vt:lpstr>
      <vt:lpstr>Office Theme</vt:lpstr>
      <vt:lpstr>Future Data Architecture Cloud Hosting at USGS</vt:lpstr>
      <vt:lpstr>Modernizing the Landsat Systems</vt:lpstr>
      <vt:lpstr>Modernizing the Landsat Systems</vt:lpstr>
      <vt:lpstr>Landsat in Cloud</vt:lpstr>
      <vt:lpstr>Proposed Architecture</vt:lpstr>
      <vt:lpstr>Proposed Architecture Systems Interface Overview</vt:lpstr>
      <vt:lpstr>Re-Imaging Everything!</vt:lpstr>
      <vt:lpstr>Re-Imaging Everything!</vt:lpstr>
      <vt:lpstr>One Major Win (almost…)</vt:lpstr>
      <vt:lpstr>One Major Win (almost…)</vt:lpstr>
      <vt:lpstr>One Major Win (almost…)</vt:lpstr>
      <vt:lpstr>Questions/Discussion</vt:lpstr>
      <vt:lpstr>Custom Show 1</vt:lpstr>
    </vt:vector>
  </TitlesOfParts>
  <Company>USGS</Company>
  <LinksUpToDate>false</LinksUpToDate>
  <SharedDoc>false</SharedDoc>
  <HyperlinkBase>http://www.usgs.gov/visual-id/specs/slides/slide.html</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Design Template for Slide Presentations</dc:title>
  <dc:subject>Presentation format with USGS Visual Identity</dc:subject>
  <dc:creator>VIScom</dc:creator>
  <dc:description>Updated to incorporate revised Visual Identity (VID)System guidelines on fonts.  An exception to using the VID fonts is allowed for presentation materials.   The font Arial should be substituted for the VID fonts Univers Condensed Bold and Times Roman</dc:description>
  <cp:lastModifiedBy>Kline, Kristi L</cp:lastModifiedBy>
  <cp:revision>570</cp:revision>
  <cp:lastPrinted>2015-10-19T20:15:36Z</cp:lastPrinted>
  <dcterms:created xsi:type="dcterms:W3CDTF">2011-02-08T14:39:04Z</dcterms:created>
  <dcterms:modified xsi:type="dcterms:W3CDTF">2018-04-11T14:08:31Z</dcterms:modified>
</cp:coreProperties>
</file>