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73" r:id="rId5"/>
    <p:sldMasterId id="2147483786" r:id="rId6"/>
    <p:sldMasterId id="2147483948" r:id="rId7"/>
    <p:sldMasterId id="2147483937" r:id="rId8"/>
    <p:sldMasterId id="2147483950" r:id="rId9"/>
  </p:sldMasterIdLst>
  <p:notesMasterIdLst>
    <p:notesMasterId r:id="rId34"/>
  </p:notesMasterIdLst>
  <p:sldIdLst>
    <p:sldId id="259" r:id="rId10"/>
    <p:sldId id="287" r:id="rId11"/>
    <p:sldId id="291" r:id="rId12"/>
    <p:sldId id="290" r:id="rId13"/>
    <p:sldId id="316" r:id="rId14"/>
    <p:sldId id="289" r:id="rId15"/>
    <p:sldId id="292" r:id="rId16"/>
    <p:sldId id="293" r:id="rId17"/>
    <p:sldId id="295" r:id="rId18"/>
    <p:sldId id="299" r:id="rId19"/>
    <p:sldId id="298" r:id="rId20"/>
    <p:sldId id="297" r:id="rId21"/>
    <p:sldId id="300" r:id="rId22"/>
    <p:sldId id="315" r:id="rId23"/>
    <p:sldId id="301" r:id="rId24"/>
    <p:sldId id="302" r:id="rId25"/>
    <p:sldId id="303" r:id="rId26"/>
    <p:sldId id="304" r:id="rId27"/>
    <p:sldId id="307" r:id="rId28"/>
    <p:sldId id="309" r:id="rId29"/>
    <p:sldId id="311" r:id="rId30"/>
    <p:sldId id="312" r:id="rId31"/>
    <p:sldId id="313" r:id="rId32"/>
    <p:sldId id="314" r:id="rId33"/>
  </p:sldIdLst>
  <p:sldSz cx="10160000" cy="5715000"/>
  <p:notesSz cx="7099300" cy="10234613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59"/>
            <p14:sldId id="287"/>
            <p14:sldId id="291"/>
            <p14:sldId id="290"/>
            <p14:sldId id="316"/>
            <p14:sldId id="289"/>
            <p14:sldId id="292"/>
            <p14:sldId id="293"/>
            <p14:sldId id="295"/>
            <p14:sldId id="299"/>
            <p14:sldId id="298"/>
            <p14:sldId id="297"/>
            <p14:sldId id="300"/>
            <p14:sldId id="315"/>
            <p14:sldId id="301"/>
            <p14:sldId id="302"/>
            <p14:sldId id="303"/>
            <p14:sldId id="304"/>
            <p14:sldId id="307"/>
            <p14:sldId id="309"/>
            <p14:sldId id="311"/>
            <p14:sldId id="312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CCC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5" autoAdjust="0"/>
    <p:restoredTop sz="95983" autoAdjust="0"/>
  </p:normalViewPr>
  <p:slideViewPr>
    <p:cSldViewPr snapToGrid="0" snapToObjects="1">
      <p:cViewPr>
        <p:scale>
          <a:sx n="115" d="100"/>
          <a:sy n="115" d="100"/>
        </p:scale>
        <p:origin x="264" y="20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74"/>
    </p:cViewPr>
  </p:sorter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B93242-A1A9-CC43-A2EE-9EE798A2CEAF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42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GEY Speech:</a:t>
            </a:r>
          </a:p>
          <a:p>
            <a:r>
              <a:rPr lang="en-US" noProof="0" dirty="0"/>
              <a:t>So lets start with the GAIA mission, the ESA</a:t>
            </a:r>
            <a:r>
              <a:rPr lang="en-US" baseline="0" noProof="0" dirty="0"/>
              <a:t> space observation project dedicated to build a milky way three-</a:t>
            </a:r>
            <a:r>
              <a:rPr lang="en-US" baseline="0" noProof="0" dirty="0" err="1"/>
              <a:t>dimentional</a:t>
            </a:r>
            <a:r>
              <a:rPr lang="en-US" baseline="0" noProof="0" dirty="0"/>
              <a:t> map</a:t>
            </a:r>
            <a:r>
              <a:rPr lang="en-US" noProof="0" dirty="0"/>
              <a:t> and more precisely the CNES</a:t>
            </a:r>
            <a:r>
              <a:rPr lang="en-US" baseline="0" noProof="0" dirty="0"/>
              <a:t> Data Processing Centre.</a:t>
            </a:r>
          </a:p>
          <a:p>
            <a:r>
              <a:rPr lang="en-US" baseline="0" noProof="0" dirty="0"/>
              <a:t>You can see the main goal of the mission which is to observe more than one billion star and a lot of other astronomical objects.</a:t>
            </a:r>
          </a:p>
          <a:p>
            <a:r>
              <a:rPr lang="en-US" baseline="0" noProof="0" dirty="0"/>
              <a:t>Mission characteristic, 280 billions records, 3 PB of data.</a:t>
            </a:r>
          </a:p>
          <a:p>
            <a:r>
              <a:rPr lang="en-US" baseline="0" noProof="0" dirty="0"/>
              <a:t>Based on Hadoop, with Cascading for simplifying data flow and Phoebus to perform orchestration.</a:t>
            </a:r>
          </a:p>
          <a:p>
            <a:r>
              <a:rPr lang="en-US" baseline="0" noProof="0" dirty="0"/>
              <a:t>We also used DevOps tool such as Foreman and Puppet for platform deployment.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/>
              <a:t>And Elastic search, </a:t>
            </a:r>
            <a:r>
              <a:rPr lang="en-US" baseline="0" noProof="0" dirty="0" err="1" smtClean="0"/>
              <a:t>Javascript</a:t>
            </a:r>
            <a:r>
              <a:rPr lang="en-US" baseline="0" noProof="0" dirty="0" smtClean="0"/>
              <a:t> </a:t>
            </a:r>
            <a:r>
              <a:rPr lang="en-US" baseline="0" noProof="0" dirty="0"/>
              <a:t>or </a:t>
            </a:r>
            <a:r>
              <a:rPr lang="en-US" baseline="0" noProof="0" dirty="0" err="1"/>
              <a:t>Kibana</a:t>
            </a:r>
            <a:r>
              <a:rPr lang="en-US" baseline="0" noProof="0" dirty="0"/>
              <a:t> for data visualization tools. Moreover we integrate Hadoop tuning oriented tool like </a:t>
            </a:r>
            <a:r>
              <a:rPr lang="en-US" baseline="0" noProof="0" dirty="0" err="1"/>
              <a:t>DrElephant</a:t>
            </a:r>
            <a:r>
              <a:rPr lang="en-US" baseline="0" noProof="0" dirty="0"/>
              <a:t> (LinkedIn)</a:t>
            </a:r>
          </a:p>
          <a:p>
            <a:r>
              <a:rPr lang="en-US" baseline="0" noProof="0" dirty="0"/>
              <a:t>An interesting fact, we have quite a lot of what is called Cascading flows, so complex data manipulation queries performed with Hadoop.</a:t>
            </a:r>
          </a:p>
          <a:p>
            <a:r>
              <a:rPr lang="en-US" baseline="0" noProof="0" dirty="0"/>
              <a:t>Each year, the platform grow to follow data volume increase. Today the operational and qualification platform uses 216 computing nodes mounting 3,5 PB raw HDFS volume. About 4’500 Cores accessing </a:t>
            </a:r>
            <a:r>
              <a:rPr lang="en-US" baseline="0" noProof="0" dirty="0" smtClean="0"/>
              <a:t>25 TB </a:t>
            </a:r>
            <a:r>
              <a:rPr lang="en-US" baseline="0" noProof="0" dirty="0"/>
              <a:t>of RAM.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27843-62D1-42A6-B87F-FD708B859D1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15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8FE9-AC10-48CF-842B-FECEF17C033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71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78FE9-AC10-48CF-842B-FECEF17C033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5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4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507991"/>
            <a:ext cx="7620000" cy="3693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1"/>
            <a:ext cx="7620000" cy="261610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507991"/>
            <a:ext cx="3820160" cy="36933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1"/>
            <a:ext cx="3820160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607795"/>
            <a:ext cx="5178736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7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8" y="1201485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8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4000"/>
            <a:ext cx="8749709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8" y="544000"/>
            <a:ext cx="8761523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9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90" y="565265"/>
            <a:ext cx="7974419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61897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2" y="1180216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13 mars 2018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SCO - Réunion Direction</a:t>
            </a:r>
          </a:p>
        </p:txBody>
      </p:sp>
      <p:sp>
        <p:nvSpPr>
          <p:cNvPr id="9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755374" y="811033"/>
            <a:ext cx="9067636" cy="4461633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459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607795"/>
            <a:ext cx="5178736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7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8" y="1201485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8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05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13 mars 2018</a:t>
            </a:r>
            <a:endParaRPr lang="en-US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SCO - Réunion Direction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Modifier le style du sous-titre</a:t>
            </a: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9491398" cy="4310062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7015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21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31612" y="962604"/>
            <a:ext cx="4573640" cy="4380783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5262004" y="962604"/>
            <a:ext cx="4573640" cy="4380783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 marL="271463" indent="-2714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42913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25475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»"/>
              <a:defRPr sz="1400"/>
            </a:lvl4pPr>
            <a:lvl5pPr marL="806450" indent="-25241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317500" y="128366"/>
            <a:ext cx="7188893" cy="36933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1612" y="497698"/>
            <a:ext cx="7174781" cy="298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600" b="0" kern="1200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Modifier le style du sous-titre</a:t>
            </a: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13 mars 2018</a:t>
            </a:r>
            <a:endParaRPr lang="en-US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SCO - Réunion Direction</a:t>
            </a:r>
          </a:p>
        </p:txBody>
      </p:sp>
    </p:spTree>
    <p:extLst>
      <p:ext uri="{BB962C8B-B14F-4D97-AF65-F5344CB8AC3E}">
        <p14:creationId xmlns:p14="http://schemas.microsoft.com/office/powerpoint/2010/main" val="454795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90" y="565265"/>
            <a:ext cx="7974419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61897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2" y="1180216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19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67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99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4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28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GA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00" y="271334"/>
            <a:ext cx="8960000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20264" y="4832615"/>
            <a:ext cx="1839736" cy="8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99723" y="1117307"/>
            <a:ext cx="8960554" cy="3900433"/>
          </a:xfrm>
          <a:prstGeom prst="rect">
            <a:avLst/>
          </a:prstGeom>
        </p:spPr>
        <p:txBody>
          <a:bodyPr/>
          <a:lstStyle>
            <a:lvl1pPr>
              <a:defRPr sz="1667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299988" indent="-190492">
              <a:buSzPct val="80000"/>
              <a:buFont typeface="Wingdings 2" pitchFamily="18" charset="2"/>
              <a:buChar char=""/>
              <a:defRPr sz="1500"/>
            </a:lvl3pPr>
            <a:lvl4pPr marL="449982" indent="-190492">
              <a:buFont typeface="Wingdings 2" pitchFamily="18" charset="2"/>
              <a:buChar char="è"/>
              <a:defRPr sz="1333"/>
            </a:lvl4pPr>
            <a:lvl5pPr marL="599976">
              <a:buClr>
                <a:srgbClr val="EC7305"/>
              </a:buClr>
              <a:defRPr sz="116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29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2778" y="147758"/>
            <a:ext cx="9736667" cy="400110"/>
          </a:xfrm>
        </p:spPr>
        <p:txBody>
          <a:bodyPr/>
          <a:lstStyle/>
          <a:p>
            <a:r>
              <a:rPr lang="en-AU" sz="2222" b="1" kern="1200" dirty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AU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667"/>
              </a:spcBef>
              <a:spcAft>
                <a:spcPts val="1333"/>
              </a:spcAft>
              <a:defRPr/>
            </a:lvl1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008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16297"/>
            <a:ext cx="8749709" cy="424732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791" y="1549400"/>
            <a:ext cx="9210087" cy="3627438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9738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78249" y="516297"/>
            <a:ext cx="5302251" cy="757130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549400"/>
            <a:ext cx="5762629" cy="3627438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6670" y="383778"/>
            <a:ext cx="3741542" cy="21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69"/>
          </a:p>
        </p:txBody>
      </p:sp>
    </p:spTree>
    <p:extLst>
      <p:ext uri="{BB962C8B-B14F-4D97-AF65-F5344CB8AC3E}">
        <p14:creationId xmlns:p14="http://schemas.microsoft.com/office/powerpoint/2010/main" val="3400067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78249" y="516297"/>
            <a:ext cx="5302251" cy="757130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549400"/>
            <a:ext cx="5762629" cy="3627438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243136" y="145401"/>
            <a:ext cx="3184308" cy="1394033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Image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6670" y="383778"/>
            <a:ext cx="3741542" cy="21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69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243417" y="1538288"/>
            <a:ext cx="3183820" cy="349250"/>
          </a:xfrm>
        </p:spPr>
        <p:txBody>
          <a:bodyPr/>
          <a:lstStyle>
            <a:lvl1pPr algn="l">
              <a:defRPr sz="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800" dirty="0" smtClean="0">
                <a:solidFill>
                  <a:schemeClr val="accent1"/>
                </a:solidFill>
              </a:rPr>
              <a:t>Légendes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243136" y="1887960"/>
            <a:ext cx="3184308" cy="1394033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Image</a:t>
            </a:r>
            <a:endParaRPr lang="en-US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43417" y="3286476"/>
            <a:ext cx="3183820" cy="349250"/>
          </a:xfrm>
        </p:spPr>
        <p:txBody>
          <a:bodyPr/>
          <a:lstStyle>
            <a:lvl1pPr algn="l">
              <a:defRPr sz="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800" dirty="0" smtClean="0">
                <a:solidFill>
                  <a:schemeClr val="accent1"/>
                </a:solidFill>
              </a:rPr>
              <a:t>Légendes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idx="16" hasCustomPrompt="1"/>
          </p:nvPr>
        </p:nvSpPr>
        <p:spPr>
          <a:xfrm>
            <a:off x="243136" y="3693610"/>
            <a:ext cx="3184308" cy="1394033"/>
          </a:xfrm>
        </p:spPr>
        <p:txBody>
          <a:bodyPr anchor="t">
            <a:noAutofit/>
          </a:bodyPr>
          <a:lstStyle>
            <a:lvl1pPr marL="0" indent="0">
              <a:buNone/>
              <a:defRPr sz="2400" i="1">
                <a:solidFill>
                  <a:srgbClr val="00206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Image</a:t>
            </a:r>
            <a:endParaRPr lang="en-US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243417" y="5087638"/>
            <a:ext cx="3183820" cy="349250"/>
          </a:xfrm>
        </p:spPr>
        <p:txBody>
          <a:bodyPr/>
          <a:lstStyle>
            <a:lvl1pPr algn="l">
              <a:defRPr sz="8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800" dirty="0" smtClean="0">
                <a:solidFill>
                  <a:schemeClr val="accent1"/>
                </a:solidFill>
              </a:rPr>
              <a:t>Légendes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32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8985" y="516297"/>
            <a:ext cx="8761523" cy="757130"/>
          </a:xfrm>
        </p:spPr>
        <p:txBody>
          <a:bodyPr>
            <a:noAutofit/>
          </a:bodyPr>
          <a:lstStyle/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84" y="251261"/>
            <a:ext cx="7974419" cy="265037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5"/>
          </p:nvPr>
        </p:nvSpPr>
        <p:spPr>
          <a:xfrm>
            <a:off x="318978" y="1549400"/>
            <a:ext cx="4586273" cy="3627438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5296590" y="1549400"/>
            <a:ext cx="4586273" cy="3627438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1927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80095"/>
            <a:ext cx="5178736" cy="42473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72177" y="5372255"/>
            <a:ext cx="2286000" cy="303212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31"/>
            <a:ext cx="5178736" cy="265037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3" y="1549400"/>
            <a:ext cx="6768203" cy="3627438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748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84" y="537565"/>
            <a:ext cx="7974419" cy="42473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90321" y="5340355"/>
            <a:ext cx="2286000" cy="303212"/>
          </a:xfrm>
        </p:spPr>
        <p:txBody>
          <a:bodyPr>
            <a:noAutofit/>
          </a:bodyPr>
          <a:lstStyle/>
          <a:p>
            <a:fld id="{62B8EFC2-1E6F-E543-8F2B-2782CBB9317F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84" y="261899"/>
            <a:ext cx="7974419" cy="265037"/>
          </a:xfrm>
        </p:spPr>
        <p:txBody>
          <a:bodyPr>
            <a:noAutofit/>
          </a:bodyPr>
          <a:lstStyle>
            <a:lvl1pPr marL="0" indent="0" algn="l">
              <a:buNone/>
              <a:defRPr lang="fr-FR" sz="1200" b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549400"/>
            <a:ext cx="9563887" cy="3627438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8892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6046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  <p:sldLayoutId id="2147483936" r:id="rId11"/>
  </p:sldLayoutIdLst>
  <p:hf hdr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4000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</p:sldLayoutIdLst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12753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1456029"/>
            <a:ext cx="220143" cy="3023856"/>
          </a:xfrm>
          <a:prstGeom prst="rect">
            <a:avLst/>
          </a:prstGeom>
        </p:spPr>
      </p:pic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7240764" y="5503024"/>
            <a:ext cx="1409347" cy="2119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13 mars 2018</a:t>
            </a:r>
            <a:endParaRPr lang="en-US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670278" y="5503024"/>
            <a:ext cx="6489348" cy="211975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SCO - Réunion Direction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770" y="128123"/>
            <a:ext cx="7704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128366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797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1167D-292E-8142-ABF3-3BDF0609D345}" type="slidenum">
              <a:rPr kumimoji="0" lang="fr-FR" sz="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797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57" r:id="rId8"/>
    <p:sldLayoutId id="2147483958" r:id="rId9"/>
  </p:sldLayoutIdLst>
  <p:hf hdr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16297"/>
            <a:ext cx="8763000" cy="42473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49400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54878" y="5340355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-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1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4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lang="fr-FR" sz="1800" b="1" i="0" kern="1200" dirty="0" smtClean="0">
          <a:solidFill>
            <a:srgbClr val="00B0F0"/>
          </a:solidFill>
          <a:latin typeface="Arial Black" charset="0"/>
          <a:ea typeface="Arial Black" charset="0"/>
          <a:cs typeface="Arial Blac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2B0F1"/>
        </a:buClr>
        <a:buFont typeface="Wingdings" charset="2"/>
        <a:buChar char="v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2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7938" indent="0" algn="l" defTabSz="914400" rtl="0" eaLnBrk="1" latinLnBrk="0" hangingPunct="1">
        <a:lnSpc>
          <a:spcPct val="90000"/>
        </a:lnSpc>
        <a:spcBef>
          <a:spcPts val="600"/>
        </a:spcBef>
        <a:buFont typeface="Arial"/>
        <a:buNone/>
        <a:tabLst/>
        <a:defRPr sz="1400" kern="1200" baseline="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buFont typeface="Arial"/>
        <a:buNone/>
        <a:tabLst/>
        <a:defRPr sz="1200" b="0" i="1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18" Type="http://schemas.openxmlformats.org/officeDocument/2006/relationships/image" Target="../media/image68.png"/><Relationship Id="rId3" Type="http://schemas.openxmlformats.org/officeDocument/2006/relationships/image" Target="../media/image53.jpe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0.pn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7.png"/><Relationship Id="rId11" Type="http://schemas.openxmlformats.org/officeDocument/2006/relationships/image" Target="../media/image30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hyperlink" Target="http://www.google.fr/url?sa=i&amp;rct=j&amp;q=&amp;esrc=s&amp;source=images&amp;cd=&amp;cad=rja&amp;uact=8&amp;ved=0ahUKEwi8g5j5ucfSAhUCMBoKHdSwBlwQjRwIBw&amp;url=http://gurau-audibert.hd.free.fr/josdblog/2015/01/bases-de-donnees-de-series-chronologiques/&amp;psig=AFQjCNGjX0MGETEcqraaEhQMe0NisLqPvg&amp;ust=1489081209203134" TargetMode="External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4.jpeg"/><Relationship Id="rId11" Type="http://schemas.openxmlformats.org/officeDocument/2006/relationships/image" Target="../media/image30.png"/><Relationship Id="rId5" Type="http://schemas.openxmlformats.org/officeDocument/2006/relationships/hyperlink" Target="http://www.google.fr/url?sa=i&amp;rct=j&amp;q=&amp;esrc=s&amp;source=images&amp;cd=&amp;ved=0ahUKEwjW-JKZwMfSAhXKOxoKHQ0kAlwQjRwIBw&amp;url=http://fr.123rf.com/photo_7689279_cartoon-3d-pc-utilisateur-travaille-sur-un-ordinateur-bureau-espace-de-copie-arriere-plan-utiles-sur.html&amp;psig=AFQjCNE4t1FYiv8sVWR6_0WHZgn3V1vTCA&amp;ust=1489082868880327" TargetMode="External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4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11" Type="http://schemas.openxmlformats.org/officeDocument/2006/relationships/image" Target="../media/image39.jpg"/><Relationship Id="rId5" Type="http://schemas.openxmlformats.org/officeDocument/2006/relationships/image" Target="../media/image32.png"/><Relationship Id="rId10" Type="http://schemas.openxmlformats.org/officeDocument/2006/relationships/image" Target="../media/image27.jpg"/><Relationship Id="rId4" Type="http://schemas.openxmlformats.org/officeDocument/2006/relationships/image" Target="../media/image36.jp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7"/>
          <p:cNvSpPr txBox="1">
            <a:spLocks/>
          </p:cNvSpPr>
          <p:nvPr/>
        </p:nvSpPr>
        <p:spPr>
          <a:xfrm>
            <a:off x="840544" y="2310799"/>
            <a:ext cx="7833556" cy="792088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fr-FR" sz="2400" b="1" i="1" kern="1200" dirty="0">
                <a:solidFill>
                  <a:srgbClr val="EC7405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1200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1000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Workshop on Future Data Architectures (FDA)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CEOS / WGISS – 11/04/2018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EC740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Espace réservé du texte 1"/>
          <p:cNvSpPr txBox="1">
            <a:spLocks/>
          </p:cNvSpPr>
          <p:nvPr/>
        </p:nvSpPr>
        <p:spPr>
          <a:xfrm>
            <a:off x="3933220" y="4361426"/>
            <a:ext cx="5486400" cy="402431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16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1200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1000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740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CNES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EC7405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Espace réservé du texte 8"/>
          <p:cNvSpPr txBox="1">
            <a:spLocks/>
          </p:cNvSpPr>
          <p:nvPr/>
        </p:nvSpPr>
        <p:spPr>
          <a:xfrm>
            <a:off x="3933220" y="3976268"/>
            <a:ext cx="5486400" cy="504056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400" kern="12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1200">
                <a:solidFill>
                  <a:srgbClr val="000000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1000">
                <a:solidFill>
                  <a:srgbClr val="000000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5pPr>
            <a:lvl6pPr marL="22860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9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Richard MORENO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9323" y="12331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cap="all" dirty="0" smtClean="0">
                <a:solidFill>
                  <a:prstClr val="white"/>
                </a:solidFill>
                <a:latin typeface="Arial Black" charset="0"/>
              </a:rPr>
              <a:t>CNES FDA status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6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778" y="163147"/>
            <a:ext cx="9736667" cy="369332"/>
          </a:xfrm>
        </p:spPr>
        <p:txBody>
          <a:bodyPr/>
          <a:lstStyle/>
          <a:p>
            <a:r>
              <a:rPr lang="fr-FR" dirty="0"/>
              <a:t>Gaia CNES Center Architecture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684" y="822577"/>
            <a:ext cx="4607876" cy="4709068"/>
          </a:xfrm>
        </p:spPr>
        <p:txBody>
          <a:bodyPr/>
          <a:lstStyle/>
          <a:p>
            <a:r>
              <a:rPr lang="en-US" dirty="0"/>
              <a:t>Mission and data characteristics</a:t>
            </a:r>
          </a:p>
          <a:p>
            <a:pPr lvl="1"/>
            <a:r>
              <a:rPr lang="en-US" dirty="0"/>
              <a:t>1 billion stars to observe,</a:t>
            </a:r>
          </a:p>
          <a:p>
            <a:pPr lvl="1"/>
            <a:r>
              <a:rPr lang="en-US" dirty="0"/>
              <a:t>100s billions of measures,</a:t>
            </a:r>
          </a:p>
          <a:p>
            <a:pPr lvl="1"/>
            <a:r>
              <a:rPr lang="en-US" dirty="0"/>
              <a:t>~</a:t>
            </a:r>
            <a:r>
              <a:rPr lang="en-US" b="1" dirty="0"/>
              <a:t>3</a:t>
            </a:r>
            <a:r>
              <a:rPr lang="en-US" dirty="0"/>
              <a:t> PB of data to handle,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 </a:t>
            </a:r>
            <a:r>
              <a:rPr lang="en-US" dirty="0"/>
              <a:t>to </a:t>
            </a:r>
            <a:r>
              <a:rPr lang="en-US" b="1" dirty="0"/>
              <a:t>50</a:t>
            </a:r>
            <a:r>
              <a:rPr lang="en-US" dirty="0"/>
              <a:t> </a:t>
            </a:r>
            <a:r>
              <a:rPr lang="en-US" dirty="0" err="1" smtClean="0"/>
              <a:t>distincts</a:t>
            </a:r>
            <a:r>
              <a:rPr lang="en-US" dirty="0" smtClean="0"/>
              <a:t> </a:t>
            </a:r>
            <a:r>
              <a:rPr lang="en-US" b="1" dirty="0" smtClean="0"/>
              <a:t>Hadoop </a:t>
            </a:r>
            <a:r>
              <a:rPr lang="en-US" b="1" dirty="0"/>
              <a:t>jobs</a:t>
            </a:r>
            <a:r>
              <a:rPr lang="en-US" dirty="0"/>
              <a:t>, for just 1 workflow. 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/>
              <a:t>Complex data manipulation (join, sort).</a:t>
            </a:r>
          </a:p>
          <a:p>
            <a:r>
              <a:rPr lang="en-US" dirty="0"/>
              <a:t>Hadoop clusters</a:t>
            </a:r>
          </a:p>
          <a:p>
            <a:pPr lvl="1"/>
            <a:r>
              <a:rPr lang="en-US" b="1" dirty="0"/>
              <a:t>172</a:t>
            </a:r>
            <a:r>
              <a:rPr lang="en-US" dirty="0"/>
              <a:t> + </a:t>
            </a:r>
            <a:r>
              <a:rPr lang="en-US" b="1" dirty="0"/>
              <a:t>44</a:t>
            </a:r>
            <a:r>
              <a:rPr lang="en-US" dirty="0"/>
              <a:t> computing nodes</a:t>
            </a:r>
          </a:p>
          <a:p>
            <a:pPr lvl="1"/>
            <a:r>
              <a:rPr lang="en-US" dirty="0"/>
              <a:t>HDFS raw: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fr-FR" altLang="fr-FR" b="1" dirty="0"/>
              <a:t>3,5</a:t>
            </a:r>
            <a:r>
              <a:rPr lang="fr-FR" altLang="fr-FR" dirty="0"/>
              <a:t> PB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fr-FR" altLang="fr-FR" dirty="0" err="1"/>
              <a:t>YaRN</a:t>
            </a:r>
            <a:r>
              <a:rPr lang="fr-FR" altLang="fr-FR" dirty="0"/>
              <a:t>:</a:t>
            </a:r>
            <a:r>
              <a:rPr lang="fr-FR" altLang="fr-FR" b="1" dirty="0"/>
              <a:t> 4’448</a:t>
            </a:r>
            <a:r>
              <a:rPr lang="fr-FR" altLang="fr-FR" dirty="0"/>
              <a:t> </a:t>
            </a:r>
            <a:r>
              <a:rPr lang="fr-FR" altLang="fr-FR" dirty="0" err="1"/>
              <a:t>Cores</a:t>
            </a:r>
            <a:r>
              <a:rPr lang="fr-FR" altLang="fr-FR" dirty="0"/>
              <a:t>, </a:t>
            </a:r>
            <a:r>
              <a:rPr lang="fr-FR" altLang="fr-FR" b="1" dirty="0" smtClean="0"/>
              <a:t>25</a:t>
            </a:r>
            <a:r>
              <a:rPr lang="fr-FR" altLang="fr-FR" dirty="0" smtClean="0"/>
              <a:t> </a:t>
            </a:r>
            <a:r>
              <a:rPr lang="fr-FR" altLang="fr-FR" dirty="0"/>
              <a:t>TB RAM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020" y="730260"/>
            <a:ext cx="1142408" cy="498738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7091B5C-77C5-4D41-813F-36DAA673B1AB}"/>
              </a:ext>
            </a:extLst>
          </p:cNvPr>
          <p:cNvSpPr txBox="1">
            <a:spLocks/>
          </p:cNvSpPr>
          <p:nvPr/>
        </p:nvSpPr>
        <p:spPr>
          <a:xfrm>
            <a:off x="5080000" y="3555652"/>
            <a:ext cx="4915817" cy="2420883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>
            <a:lvl1pPr marL="360000" indent="-1809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2563" algn="l" defTabSz="457200" rtl="0" eaLnBrk="1" latinLnBrk="0" hangingPunct="1">
              <a:spcBef>
                <a:spcPts val="360"/>
              </a:spcBef>
              <a:spcAft>
                <a:spcPts val="0"/>
              </a:spcAft>
              <a:buSzPct val="100000"/>
              <a:buFont typeface="Lucida Grande"/>
              <a:buChar char="-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14" y="1480526"/>
            <a:ext cx="5529803" cy="2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9195" r="24452" b="14207"/>
          <a:stretch>
            <a:fillRect/>
          </a:stretch>
        </p:blipFill>
        <p:spPr bwMode="auto">
          <a:xfrm>
            <a:off x="8983737" y="5011737"/>
            <a:ext cx="1152525" cy="703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93702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277" y="185609"/>
            <a:ext cx="8960000" cy="369332"/>
          </a:xfrm>
        </p:spPr>
        <p:txBody>
          <a:bodyPr/>
          <a:lstStyle/>
          <a:p>
            <a:r>
              <a:rPr lang="fr-FR" dirty="0" smtClean="0"/>
              <a:t>Gaia computations at DPCC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2"/>
            <a:r>
              <a:rPr lang="fr-FR" sz="1667" dirty="0" smtClean="0"/>
              <a:t>4 </a:t>
            </a:r>
            <a:r>
              <a:rPr lang="fr-FR" sz="1667" dirty="0" err="1"/>
              <a:t>years</a:t>
            </a:r>
            <a:r>
              <a:rPr lang="fr-FR" sz="1667" dirty="0"/>
              <a:t> </a:t>
            </a:r>
            <a:r>
              <a:rPr lang="fr-FR" sz="1667" dirty="0" err="1"/>
              <a:t>experience</a:t>
            </a:r>
            <a:r>
              <a:rPr lang="fr-FR" sz="1667" dirty="0"/>
              <a:t> </a:t>
            </a:r>
            <a:r>
              <a:rPr lang="fr-FR" sz="1667" dirty="0" err="1"/>
              <a:t>with</a:t>
            </a:r>
            <a:r>
              <a:rPr lang="fr-FR" sz="1667" dirty="0"/>
              <a:t> an </a:t>
            </a:r>
            <a:r>
              <a:rPr lang="fr-FR" sz="1667" dirty="0" err="1"/>
              <a:t>Hadoop</a:t>
            </a:r>
            <a:r>
              <a:rPr lang="fr-FR" sz="1667" dirty="0"/>
              <a:t> cluster</a:t>
            </a:r>
          </a:p>
          <a:p>
            <a:pPr lvl="3"/>
            <a:r>
              <a:rPr lang="en-US" sz="1500" b="1" dirty="0">
                <a:solidFill>
                  <a:srgbClr val="FF0000"/>
                </a:solidFill>
              </a:rPr>
              <a:t>High </a:t>
            </a:r>
            <a:r>
              <a:rPr lang="en-US" sz="1500" b="1" dirty="0">
                <a:solidFill>
                  <a:srgbClr val="FF0000"/>
                </a:solidFill>
              </a:rPr>
              <a:t>number </a:t>
            </a:r>
            <a:r>
              <a:rPr lang="en-US" sz="1500" dirty="0"/>
              <a:t>of </a:t>
            </a:r>
            <a:r>
              <a:rPr lang="en-US" sz="1500" dirty="0"/>
              <a:t>objects: dozens </a:t>
            </a:r>
            <a:r>
              <a:rPr lang="en-US" sz="1500" dirty="0"/>
              <a:t>of tables containing up to 80 </a:t>
            </a:r>
            <a:r>
              <a:rPr lang="en-US" sz="1500" dirty="0"/>
              <a:t>billions rows</a:t>
            </a:r>
            <a:endParaRPr lang="en-US" sz="1500" dirty="0"/>
          </a:p>
          <a:p>
            <a:pPr lvl="3"/>
            <a:r>
              <a:rPr lang="en-US" sz="1500" b="1" dirty="0">
                <a:solidFill>
                  <a:srgbClr val="FF0000"/>
                </a:solidFill>
              </a:rPr>
              <a:t>Calendar </a:t>
            </a:r>
            <a:r>
              <a:rPr lang="en-US" sz="1500" b="1" dirty="0">
                <a:solidFill>
                  <a:srgbClr val="FF0000"/>
                </a:solidFill>
              </a:rPr>
              <a:t>constraints</a:t>
            </a:r>
            <a:r>
              <a:rPr lang="en-US" sz="1500" dirty="0"/>
              <a:t>: short delays for daily processing, vs final deadline for </a:t>
            </a:r>
            <a:r>
              <a:rPr lang="en-US" sz="1500" dirty="0"/>
              <a:t>cycle</a:t>
            </a:r>
            <a:endParaRPr lang="en-US" sz="1500" dirty="0"/>
          </a:p>
          <a:p>
            <a:pPr lvl="3"/>
            <a:r>
              <a:rPr lang="en-US" sz="1500" b="1" dirty="0">
                <a:solidFill>
                  <a:srgbClr val="FF0000"/>
                </a:solidFill>
              </a:rPr>
              <a:t>High volumes </a:t>
            </a:r>
            <a:r>
              <a:rPr lang="en-US" sz="1500" dirty="0"/>
              <a:t>of </a:t>
            </a:r>
            <a:r>
              <a:rPr lang="en-US" sz="1500" dirty="0"/>
              <a:t>data (3PB of results foreseen </a:t>
            </a:r>
            <a:r>
              <a:rPr lang="en-US" sz="1500" dirty="0"/>
              <a:t>at the end of the </a:t>
            </a:r>
            <a:r>
              <a:rPr lang="en-US" sz="1500" dirty="0"/>
              <a:t>mission)</a:t>
            </a:r>
          </a:p>
          <a:p>
            <a:pPr lvl="3"/>
            <a:r>
              <a:rPr lang="en-US" sz="1500" b="1" dirty="0">
                <a:solidFill>
                  <a:srgbClr val="FF0000"/>
                </a:solidFill>
              </a:rPr>
              <a:t>Resource </a:t>
            </a:r>
            <a:r>
              <a:rPr lang="en-US" sz="1500" b="1" dirty="0">
                <a:solidFill>
                  <a:srgbClr val="FF0000"/>
                </a:solidFill>
              </a:rPr>
              <a:t>sharing </a:t>
            </a:r>
            <a:r>
              <a:rPr lang="en-US" sz="1500" dirty="0"/>
              <a:t>between several processing </a:t>
            </a:r>
            <a:r>
              <a:rPr lang="en-US" sz="1500" dirty="0"/>
              <a:t>chains</a:t>
            </a:r>
            <a:endParaRPr lang="fr-FR" sz="1500" dirty="0"/>
          </a:p>
          <a:p>
            <a:pPr lvl="2"/>
            <a:r>
              <a:rPr lang="fr-FR" sz="1667" dirty="0" err="1"/>
              <a:t>Some</a:t>
            </a:r>
            <a:r>
              <a:rPr lang="fr-FR" sz="1667" dirty="0"/>
              <a:t> </a:t>
            </a:r>
            <a:r>
              <a:rPr lang="fr-FR" sz="1667" b="1" dirty="0" err="1">
                <a:solidFill>
                  <a:srgbClr val="00B050"/>
                </a:solidFill>
              </a:rPr>
              <a:t>lessons</a:t>
            </a:r>
            <a:r>
              <a:rPr lang="fr-FR" sz="1667" b="1" dirty="0">
                <a:solidFill>
                  <a:srgbClr val="00B050"/>
                </a:solidFill>
              </a:rPr>
              <a:t> </a:t>
            </a:r>
            <a:r>
              <a:rPr lang="fr-FR" sz="1667" b="1" dirty="0" err="1">
                <a:solidFill>
                  <a:srgbClr val="00B050"/>
                </a:solidFill>
              </a:rPr>
              <a:t>learned</a:t>
            </a:r>
            <a:r>
              <a:rPr lang="fr-FR" sz="1667" dirty="0"/>
              <a:t>, as real-life </a:t>
            </a:r>
            <a:r>
              <a:rPr lang="fr-FR" sz="1667" dirty="0" err="1"/>
              <a:t>examples</a:t>
            </a:r>
            <a:r>
              <a:rPr lang="fr-FR" sz="1667" dirty="0"/>
              <a:t> in:</a:t>
            </a:r>
          </a:p>
          <a:p>
            <a:pPr lvl="3"/>
            <a:r>
              <a:rPr lang="fr-FR" sz="1500" dirty="0"/>
              <a:t>Data management</a:t>
            </a:r>
          </a:p>
          <a:p>
            <a:pPr lvl="3"/>
            <a:r>
              <a:rPr lang="fr-FR" sz="1500" dirty="0"/>
              <a:t>Data </a:t>
            </a:r>
            <a:r>
              <a:rPr lang="fr-FR" sz="1500" dirty="0" err="1"/>
              <a:t>processing</a:t>
            </a:r>
            <a:endParaRPr lang="fr-FR" sz="1500" dirty="0"/>
          </a:p>
          <a:p>
            <a:pPr lvl="3"/>
            <a:r>
              <a:rPr lang="fr-FR" sz="1500" dirty="0"/>
              <a:t>Hardware architecture</a:t>
            </a:r>
          </a:p>
          <a:p>
            <a:pPr lvl="2"/>
            <a:endParaRPr lang="fr-FR" sz="1667" dirty="0"/>
          </a:p>
          <a:p>
            <a:endParaRPr lang="fr-FR" sz="2000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9195" r="24452" b="14207"/>
          <a:stretch>
            <a:fillRect/>
          </a:stretch>
        </p:blipFill>
        <p:spPr bwMode="auto">
          <a:xfrm>
            <a:off x="8983737" y="5011737"/>
            <a:ext cx="1152525" cy="703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687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00" y="137539"/>
            <a:ext cx="8960000" cy="369332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710142" y="497574"/>
            <a:ext cx="6720416" cy="3900433"/>
          </a:xfrm>
        </p:spPr>
        <p:txBody>
          <a:bodyPr>
            <a:noAutofit/>
          </a:bodyPr>
          <a:lstStyle/>
          <a:p>
            <a:pPr lvl="2"/>
            <a:r>
              <a:rPr lang="en-US" sz="2000" b="1" dirty="0">
                <a:solidFill>
                  <a:srgbClr val="00B050"/>
                </a:solidFill>
              </a:rPr>
              <a:t> Hadoop does the job</a:t>
            </a:r>
          </a:p>
          <a:p>
            <a:pPr lvl="3"/>
            <a:r>
              <a:rPr lang="en-US" sz="1400" dirty="0"/>
              <a:t>Despite the Gaia constraints (number of </a:t>
            </a:r>
            <a:r>
              <a:rPr lang="en-US" sz="1400" dirty="0"/>
              <a:t>objects, volumes, calendar, resource sharing…)</a:t>
            </a:r>
            <a:endParaRPr lang="en-US" sz="1100" dirty="0"/>
          </a:p>
          <a:p>
            <a:pPr lvl="1"/>
            <a:r>
              <a:rPr lang="en-US" sz="1400" dirty="0"/>
              <a:t>Pros:</a:t>
            </a:r>
          </a:p>
          <a:p>
            <a:pPr lvl="2"/>
            <a:r>
              <a:rPr lang="en-US" sz="1400" dirty="0"/>
              <a:t>M</a:t>
            </a:r>
            <a:r>
              <a:rPr lang="en-US" sz="1400" dirty="0"/>
              <a:t>anagement </a:t>
            </a:r>
            <a:r>
              <a:rPr lang="en-US" sz="1400" dirty="0"/>
              <a:t>of huge data </a:t>
            </a:r>
            <a:r>
              <a:rPr lang="en-US" sz="1400" dirty="0"/>
              <a:t>volumes</a:t>
            </a:r>
          </a:p>
          <a:p>
            <a:pPr lvl="2"/>
            <a:r>
              <a:rPr lang="en-US" sz="1400" dirty="0"/>
              <a:t>E</a:t>
            </a:r>
            <a:r>
              <a:rPr lang="en-US" sz="1400" dirty="0"/>
              <a:t>fficient </a:t>
            </a:r>
            <a:r>
              <a:rPr lang="en-US" sz="1400" dirty="0"/>
              <a:t>parallel </a:t>
            </a:r>
            <a:r>
              <a:rPr lang="en-US" sz="1400" dirty="0"/>
              <a:t>processing</a:t>
            </a:r>
          </a:p>
          <a:p>
            <a:pPr lvl="2"/>
            <a:r>
              <a:rPr lang="en-US" sz="1400" dirty="0"/>
              <a:t>E</a:t>
            </a:r>
            <a:r>
              <a:rPr lang="en-US" sz="1400" dirty="0"/>
              <a:t>fficient </a:t>
            </a:r>
            <a:r>
              <a:rPr lang="en-US" sz="1400" dirty="0"/>
              <a:t>resource </a:t>
            </a:r>
            <a:r>
              <a:rPr lang="en-US" sz="1400" dirty="0"/>
              <a:t>sharing</a:t>
            </a:r>
          </a:p>
          <a:p>
            <a:pPr lvl="2"/>
            <a:r>
              <a:rPr lang="en-US" sz="1400" dirty="0"/>
              <a:t>G</a:t>
            </a:r>
            <a:r>
              <a:rPr lang="en-US" sz="1400" dirty="0"/>
              <a:t>ood reliability</a:t>
            </a:r>
          </a:p>
          <a:p>
            <a:pPr lvl="2"/>
            <a:r>
              <a:rPr lang="en-US" sz="1400" dirty="0"/>
              <a:t>S</a:t>
            </a:r>
            <a:r>
              <a:rPr lang="en-US" sz="1400" dirty="0"/>
              <a:t>calability</a:t>
            </a:r>
          </a:p>
          <a:p>
            <a:pPr lvl="2"/>
            <a:r>
              <a:rPr lang="en-US" sz="1400" dirty="0"/>
              <a:t>R</a:t>
            </a:r>
            <a:r>
              <a:rPr lang="en-US" sz="1400" dirty="0"/>
              <a:t>obustness </a:t>
            </a:r>
            <a:r>
              <a:rPr lang="en-US" sz="1400" dirty="0"/>
              <a:t>to hardware </a:t>
            </a:r>
            <a:r>
              <a:rPr lang="en-US" sz="1400" dirty="0"/>
              <a:t>issues</a:t>
            </a:r>
          </a:p>
          <a:p>
            <a:pPr lvl="1"/>
            <a:r>
              <a:rPr lang="en-US" sz="1400" dirty="0"/>
              <a:t>Cons:</a:t>
            </a:r>
          </a:p>
          <a:p>
            <a:pPr lvl="2"/>
            <a:r>
              <a:rPr lang="en-US" sz="1400" dirty="0"/>
              <a:t>Poor performances monitoring</a:t>
            </a:r>
          </a:p>
          <a:p>
            <a:pPr lvl="2"/>
            <a:r>
              <a:rPr lang="en-US" sz="1400" dirty="0"/>
              <a:t>A </a:t>
            </a:r>
            <a:r>
              <a:rPr lang="en-US" sz="1400" dirty="0"/>
              <a:t>very complex </a:t>
            </a:r>
            <a:r>
              <a:rPr lang="en-US" sz="1400" dirty="0" smtClean="0"/>
              <a:t>configuration</a:t>
            </a:r>
          </a:p>
          <a:p>
            <a:pPr lvl="3"/>
            <a:r>
              <a:rPr lang="en-US" sz="933" dirty="0" smtClean="0"/>
              <a:t>Requiring </a:t>
            </a:r>
            <a:r>
              <a:rPr lang="en-US" sz="933" dirty="0"/>
              <a:t>a dedicated team of </a:t>
            </a:r>
            <a:r>
              <a:rPr lang="en-US" sz="933" dirty="0"/>
              <a:t>experts</a:t>
            </a:r>
          </a:p>
          <a:p>
            <a:pPr lvl="1"/>
            <a:endParaRPr lang="fr-F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14013" r="24451" b="29946"/>
          <a:stretch/>
        </p:blipFill>
        <p:spPr bwMode="auto">
          <a:xfrm>
            <a:off x="390000" y="3997727"/>
            <a:ext cx="420000" cy="4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 t="22324" r="25758" b="34064"/>
          <a:stretch/>
        </p:blipFill>
        <p:spPr bwMode="auto">
          <a:xfrm>
            <a:off x="290142" y="1481142"/>
            <a:ext cx="420000" cy="3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blog.s3-ap-southeast-1.amazonaws.com/wp-content/uploads/2016/06/09115700/milk-will-never-boil-out-using-this-t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09" y="2765162"/>
            <a:ext cx="3360373" cy="16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9195" r="24452" b="14207"/>
          <a:stretch>
            <a:fillRect/>
          </a:stretch>
        </p:blipFill>
        <p:spPr bwMode="auto">
          <a:xfrm>
            <a:off x="8983737" y="5011737"/>
            <a:ext cx="1152525" cy="703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983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quels-espace-bandeau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16015" t="6327" r="19441" b="1703"/>
          <a:stretch>
            <a:fillRect/>
          </a:stretch>
        </p:blipFill>
        <p:spPr>
          <a:xfrm>
            <a:off x="0" y="857278"/>
            <a:ext cx="10160000" cy="432048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600169" y="1577358"/>
            <a:ext cx="3520391" cy="2960329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1778" i="1" dirty="0">
                <a:solidFill>
                  <a:srgbClr val="00B0F0"/>
                </a:solidFill>
              </a:rPr>
              <a:t>Our vision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778" dirty="0"/>
              <a:t/>
            </a:r>
            <a:br>
              <a:rPr lang="en-US" sz="1778" dirty="0"/>
            </a:br>
            <a:r>
              <a:rPr lang="en-GB" sz="1778" i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CLS, a worldwide company, united by a passion : imagine and deploy space-based solutions to understand and protect our Planet for a sustainable management of its resources</a:t>
            </a:r>
            <a:endParaRPr lang="fr-FR" sz="1778" i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fr-FR" sz="222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endParaRPr lang="fr-FR" sz="2000" i="1" dirty="0">
              <a:solidFill>
                <a:srgbClr val="00B0F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W:\SPA\thabib\OUTILS DE COM\5.LOGOS CLS\LOGO CLS FLAT DESIGN gris.png">
            <a:extLst>
              <a:ext uri="{FF2B5EF4-FFF2-40B4-BE49-F238E27FC236}">
                <a16:creationId xmlns:a16="http://schemas.microsoft.com/office/drawing/2014/main" id="{1C0CB255-52B6-45B0-97D1-CB7B7BF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877" y="137198"/>
            <a:ext cx="746247" cy="634258"/>
          </a:xfrm>
          <a:prstGeom prst="rect">
            <a:avLst/>
          </a:prstGeom>
          <a:noFill/>
        </p:spPr>
      </p:pic>
      <p:pic>
        <p:nvPicPr>
          <p:cNvPr id="5" name="Picture 2" descr="W:\SPA\thabib\OUTILS DE COM\5.LOGOS CLS\LOGO CLS FLAT DESIGN gris.png">
            <a:extLst>
              <a:ext uri="{FF2B5EF4-FFF2-40B4-BE49-F238E27FC236}">
                <a16:creationId xmlns:a16="http://schemas.microsoft.com/office/drawing/2014/main" id="{1C0CB255-52B6-45B0-97D1-CB7B7BF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3753" y="5080742"/>
            <a:ext cx="746247" cy="6342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061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D010BAA-EF98-4B5F-AE1D-6C4FA3481F80}"/>
              </a:ext>
            </a:extLst>
          </p:cNvPr>
          <p:cNvSpPr txBox="1">
            <a:spLocks/>
          </p:cNvSpPr>
          <p:nvPr/>
        </p:nvSpPr>
        <p:spPr>
          <a:xfrm>
            <a:off x="1143000" y="841771"/>
            <a:ext cx="6858000" cy="2130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Processing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2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778" y="163147"/>
            <a:ext cx="9736667" cy="369332"/>
          </a:xfrm>
        </p:spPr>
        <p:txBody>
          <a:bodyPr/>
          <a:lstStyle/>
          <a:p>
            <a:r>
              <a:rPr lang="fr-FR" dirty="0"/>
              <a:t>The CLS </a:t>
            </a:r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484" y="2057411"/>
            <a:ext cx="4400489" cy="30878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22" dirty="0">
                <a:solidFill>
                  <a:schemeClr val="tx1"/>
                </a:solidFill>
              </a:rPr>
              <a:t>Data </a:t>
            </a:r>
            <a:r>
              <a:rPr lang="fr-FR" sz="2222" dirty="0" err="1">
                <a:solidFill>
                  <a:schemeClr val="tx1"/>
                </a:solidFill>
              </a:rPr>
              <a:t>variety</a:t>
            </a:r>
            <a:r>
              <a:rPr lang="fr-FR" sz="2222" dirty="0">
                <a:solidFill>
                  <a:schemeClr val="tx1"/>
                </a:solidFill>
              </a:rPr>
              <a:t> at </a:t>
            </a:r>
            <a:r>
              <a:rPr lang="fr-FR" sz="2222" dirty="0" err="1">
                <a:solidFill>
                  <a:schemeClr val="tx1"/>
                </a:solidFill>
              </a:rPr>
              <a:t>its</a:t>
            </a:r>
            <a:r>
              <a:rPr lang="fr-FR" sz="2222" dirty="0">
                <a:solidFill>
                  <a:schemeClr val="tx1"/>
                </a:solidFill>
              </a:rPr>
              <a:t> best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22" dirty="0" err="1">
                <a:solidFill>
                  <a:schemeClr val="tx1"/>
                </a:solidFill>
              </a:rPr>
              <a:t>Significant</a:t>
            </a:r>
            <a:r>
              <a:rPr lang="fr-FR" sz="2222" dirty="0">
                <a:solidFill>
                  <a:schemeClr val="tx1"/>
                </a:solidFill>
              </a:rPr>
              <a:t> volumes of </a:t>
            </a:r>
            <a:r>
              <a:rPr lang="fr-FR" sz="2222" dirty="0" err="1">
                <a:solidFill>
                  <a:schemeClr val="tx1"/>
                </a:solidFill>
              </a:rPr>
              <a:t>heterogenous</a:t>
            </a:r>
            <a:r>
              <a:rPr lang="fr-FR" sz="2222" dirty="0">
                <a:solidFill>
                  <a:schemeClr val="tx1"/>
                </a:solidFill>
              </a:rPr>
              <a:t> data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22" dirty="0" err="1">
                <a:solidFill>
                  <a:schemeClr val="tx1"/>
                </a:solidFill>
              </a:rPr>
              <a:t>Realtime</a:t>
            </a:r>
            <a:r>
              <a:rPr lang="fr-FR" sz="2222" dirty="0">
                <a:solidFill>
                  <a:schemeClr val="tx1"/>
                </a:solidFill>
              </a:rPr>
              <a:t> </a:t>
            </a:r>
            <a:r>
              <a:rPr lang="fr-FR" sz="2222" dirty="0" err="1">
                <a:solidFill>
                  <a:schemeClr val="tx1"/>
                </a:solidFill>
              </a:rPr>
              <a:t>streams</a:t>
            </a:r>
            <a:r>
              <a:rPr lang="fr-FR" sz="2222" dirty="0">
                <a:solidFill>
                  <a:schemeClr val="tx1"/>
                </a:solidFill>
              </a:rPr>
              <a:t> and large archives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222" dirty="0">
                <a:solidFill>
                  <a:schemeClr val="tx1"/>
                </a:solidFill>
              </a:rPr>
              <a:t>Large </a:t>
            </a:r>
            <a:r>
              <a:rPr lang="fr-FR" sz="2222" dirty="0" err="1">
                <a:solidFill>
                  <a:schemeClr val="tx1"/>
                </a:solidFill>
              </a:rPr>
              <a:t>numbers</a:t>
            </a:r>
            <a:r>
              <a:rPr lang="fr-FR" sz="2222" dirty="0">
                <a:solidFill>
                  <a:schemeClr val="tx1"/>
                </a:solidFill>
              </a:rPr>
              <a:t> of </a:t>
            </a:r>
            <a:r>
              <a:rPr lang="fr-FR" sz="2222" dirty="0" err="1">
                <a:solidFill>
                  <a:schemeClr val="tx1"/>
                </a:solidFill>
              </a:rPr>
              <a:t>small</a:t>
            </a:r>
            <a:r>
              <a:rPr lang="fr-FR" sz="2222" dirty="0">
                <a:solidFill>
                  <a:schemeClr val="tx1"/>
                </a:solidFill>
              </a:rPr>
              <a:t> and large data </a:t>
            </a:r>
            <a:r>
              <a:rPr lang="fr-FR" sz="2222" dirty="0" err="1">
                <a:solidFill>
                  <a:schemeClr val="tx1"/>
                </a:solidFill>
              </a:rPr>
              <a:t>objects</a:t>
            </a:r>
            <a:endParaRPr lang="fr-FR" sz="2222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1177313"/>
            <a:ext cx="9521058" cy="880098"/>
          </a:xfrm>
          <a:prstGeom prst="rect">
            <a:avLst/>
          </a:prstGeom>
        </p:spPr>
        <p:txBody>
          <a:bodyPr vert="horz" lIns="101600" tIns="50800" rIns="101600" bIns="50800" rtlCol="0">
            <a:normAutofit lnSpcReduction="10000"/>
          </a:bodyPr>
          <a:lstStyle/>
          <a:p>
            <a:pPr marL="502704">
              <a:defRPr/>
            </a:pPr>
            <a:r>
              <a:rPr lang="fr-FR" sz="2667" dirty="0" err="1"/>
              <a:t>Thematic</a:t>
            </a:r>
            <a:r>
              <a:rPr lang="fr-FR" sz="2667" dirty="0"/>
              <a:t> expertise: </a:t>
            </a:r>
            <a:r>
              <a:rPr lang="fr-FR" sz="2667" dirty="0" err="1"/>
              <a:t>Operational</a:t>
            </a:r>
            <a:r>
              <a:rPr lang="fr-FR" sz="2667" dirty="0"/>
              <a:t> exploitation of localisation, </a:t>
            </a:r>
            <a:r>
              <a:rPr lang="fr-FR" sz="2667" dirty="0" err="1"/>
              <a:t>earth</a:t>
            </a:r>
            <a:r>
              <a:rPr lang="fr-FR" sz="2667" dirty="0"/>
              <a:t> observation and </a:t>
            </a:r>
            <a:r>
              <a:rPr lang="fr-FR" sz="2667" dirty="0" err="1"/>
              <a:t>ocean</a:t>
            </a:r>
            <a:r>
              <a:rPr lang="fr-FR" sz="2667" dirty="0"/>
              <a:t> surveillance data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4999992" y="2137420"/>
            <a:ext cx="3263621" cy="2240249"/>
            <a:chOff x="107504" y="2211710"/>
            <a:chExt cx="3225291" cy="2232248"/>
          </a:xfrm>
        </p:grpSpPr>
        <p:pic>
          <p:nvPicPr>
            <p:cNvPr id="5" name="Image 14" descr="mtes-x5 telsat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7504" y="2211710"/>
              <a:ext cx="1584176" cy="12570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2" descr="V:\3. PHOTOTHEQUE\PHOTOS\CLIENTS\HUMANAV\HCR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691680" y="2211710"/>
              <a:ext cx="1622560" cy="10842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age 13" descr="visualisation de l ensemble des balises argos.jpe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619672" y="3291830"/>
              <a:ext cx="1713123" cy="1152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504" y="3291831"/>
              <a:ext cx="1584176" cy="115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e 20"/>
          <p:cNvGrpSpPr/>
          <p:nvPr/>
        </p:nvGrpSpPr>
        <p:grpSpPr>
          <a:xfrm>
            <a:off x="5640062" y="2297438"/>
            <a:ext cx="3229013" cy="2242206"/>
            <a:chOff x="3203849" y="2283718"/>
            <a:chExt cx="2906112" cy="201798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3849" y="2283718"/>
              <a:ext cx="1481293" cy="99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3" y="2283718"/>
              <a:ext cx="1589469" cy="101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03849" y="3255841"/>
              <a:ext cx="1577774" cy="104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99992" y="3291830"/>
              <a:ext cx="1609969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e 21"/>
          <p:cNvGrpSpPr/>
          <p:nvPr/>
        </p:nvGrpSpPr>
        <p:grpSpPr>
          <a:xfrm>
            <a:off x="6120115" y="2537464"/>
            <a:ext cx="3159787" cy="2291500"/>
            <a:chOff x="6156176" y="2283718"/>
            <a:chExt cx="2843808" cy="2062350"/>
          </a:xfrm>
        </p:grpSpPr>
        <p:pic>
          <p:nvPicPr>
            <p:cNvPr id="19" name="Image 13" descr="iStock_000004750485Medium.jp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6156176" y="2283718"/>
              <a:ext cx="1520499" cy="1080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291830"/>
              <a:ext cx="1512168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 8" descr="iStock_000008737179Large.jpg"/>
            <p:cNvPicPr>
              <a:picLocks noChangeAspect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668344" y="2283718"/>
              <a:ext cx="133164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7596336" y="3291830"/>
              <a:ext cx="1403648" cy="105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40062" y="2457456"/>
            <a:ext cx="2560284" cy="17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20115" y="2697482"/>
            <a:ext cx="2720303" cy="170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contenu 2"/>
          <p:cNvSpPr txBox="1">
            <a:spLocks/>
          </p:cNvSpPr>
          <p:nvPr/>
        </p:nvSpPr>
        <p:spPr>
          <a:xfrm>
            <a:off x="5560053" y="3737598"/>
            <a:ext cx="3600400" cy="960107"/>
          </a:xfrm>
          <a:prstGeom prst="rect">
            <a:avLst/>
          </a:prstGeom>
        </p:spPr>
        <p:txBody>
          <a:bodyPr vert="horz" lIns="101600" tIns="50800" rIns="101600" bIns="50800" rtlCol="0">
            <a:normAutofit fontScale="77500" lnSpcReduction="20000"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222" dirty="0">
                <a:solidFill>
                  <a:schemeClr val="accent2"/>
                </a:solidFill>
              </a:rPr>
              <a:t>Qualification de la donnée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222" dirty="0">
                <a:solidFill>
                  <a:schemeClr val="accent2"/>
                </a:solidFill>
              </a:rPr>
              <a:t>Croiser les données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222" dirty="0">
                <a:solidFill>
                  <a:schemeClr val="accent2"/>
                </a:solidFill>
              </a:rPr>
              <a:t>Indicateur qualité sur la donnée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0054" y="3017518"/>
            <a:ext cx="2437143" cy="162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20116" y="3417563"/>
            <a:ext cx="2960329" cy="11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80178" y="3657589"/>
            <a:ext cx="2560284" cy="135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e 36"/>
          <p:cNvGrpSpPr/>
          <p:nvPr/>
        </p:nvGrpSpPr>
        <p:grpSpPr>
          <a:xfrm>
            <a:off x="4921909" y="2537465"/>
            <a:ext cx="5038633" cy="2612501"/>
            <a:chOff x="4285702" y="1347614"/>
            <a:chExt cx="4534770" cy="2351251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285702" y="2074961"/>
              <a:ext cx="2183801" cy="161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Espace réservé du contenu 2"/>
            <p:cNvSpPr txBox="1">
              <a:spLocks/>
            </p:cNvSpPr>
            <p:nvPr/>
          </p:nvSpPr>
          <p:spPr>
            <a:xfrm>
              <a:off x="5076056" y="1347614"/>
              <a:ext cx="3672408" cy="648072"/>
            </a:xfrm>
            <a:prstGeom prst="rect">
              <a:avLst/>
            </a:prstGeom>
          </p:spPr>
          <p:txBody>
            <a:bodyPr vert="horz" lIns="101600" tIns="50800" rIns="101600" bIns="50800" rtlCol="0">
              <a:normAutofit lnSpcReduction="10000"/>
            </a:bodyPr>
            <a:lstStyle/>
            <a:p>
              <a:pPr marL="380996" indent="-380996" defTabSz="101599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fr-FR" sz="2222" dirty="0" err="1"/>
                <a:t>Current</a:t>
              </a:r>
              <a:r>
                <a:rPr lang="fr-FR" sz="2222" dirty="0"/>
                <a:t> volume: 1 PB</a:t>
              </a:r>
            </a:p>
            <a:p>
              <a:pPr marL="888991" lvl="1" indent="-380996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fr-FR" sz="1889" dirty="0"/>
                <a:t>Projection 2020 : 6PB</a:t>
              </a: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516215" y="2067694"/>
              <a:ext cx="2304257" cy="163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" name="Picture 2" descr="W:\SPA\thabib\OUTILS DE COM\5.LOGOS CLS\LOGO CLS FLAT DESIGN gris.png">
            <a:extLst>
              <a:ext uri="{FF2B5EF4-FFF2-40B4-BE49-F238E27FC236}">
                <a16:creationId xmlns:a16="http://schemas.microsoft.com/office/drawing/2014/main" id="{1C0CB255-52B6-45B0-97D1-CB7B7BF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488378" y="5142346"/>
            <a:ext cx="671622" cy="5708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836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33" grpId="0"/>
      <p:bldP spid="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2778" y="163147"/>
            <a:ext cx="9736667" cy="369332"/>
          </a:xfrm>
        </p:spPr>
        <p:txBody>
          <a:bodyPr/>
          <a:lstStyle/>
          <a:p>
            <a:r>
              <a:rPr lang="fr-FR" dirty="0"/>
              <a:t>Data and use case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59476" y="1177314"/>
            <a:ext cx="6400711" cy="18402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: </a:t>
            </a:r>
          </a:p>
          <a:p>
            <a:pPr lvl="1">
              <a:lnSpc>
                <a:spcPct val="90000"/>
              </a:lnSpc>
            </a:pP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AIS (positions,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info) : 5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years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data (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2013, 25 Billions positions, 12 To),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realtime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stream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(ingestion rate of up to 20.000 msg/s)</a:t>
            </a:r>
          </a:p>
          <a:p>
            <a:pPr lvl="1">
              <a:lnSpc>
                <a:spcPct val="90000"/>
              </a:lnSpc>
            </a:pP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METOC  (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MeteoOceanic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data):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Netcdf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grid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</a:t>
            </a:r>
          </a:p>
          <a:p>
            <a:pPr lvl="1">
              <a:lnSpc>
                <a:spcPct val="90000"/>
              </a:lnSpc>
            </a:pP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SAR image extractions : iceberg,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vessels</a:t>
            </a:r>
            <a:endParaRPr lang="fr-FR" sz="211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VMS :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Illegal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fishing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monitoring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39484" y="3097527"/>
            <a:ext cx="8412427" cy="2084061"/>
          </a:xfrm>
          <a:prstGeom prst="rect">
            <a:avLst/>
          </a:prstGeom>
        </p:spPr>
        <p:txBody>
          <a:bodyPr vert="horz" lIns="101600" tIns="50800" rIns="101600" bIns="50800" rtlCol="0">
            <a:normAutofit fontScale="55000" lnSpcReduction="20000"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355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case :</a:t>
            </a:r>
          </a:p>
          <a:p>
            <a:pPr marL="825492" lvl="1" indent="-3174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3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Ingestion and extraction (temporal, </a:t>
            </a:r>
            <a:r>
              <a:rPr lang="fr-FR" sz="3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geographical</a:t>
            </a:r>
            <a:r>
              <a:rPr lang="fr-FR" sz="3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825492" lvl="1" indent="-3174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3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cases</a:t>
            </a: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qualification :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invalid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ID, non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coherent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speed</a:t>
            </a: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Detection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enter/exit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areas in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realtime</a:t>
            </a:r>
            <a:endParaRPr lang="fr-FR" sz="2444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Detection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RDV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between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vessels</a:t>
            </a:r>
            <a:endParaRPr lang="fr-FR" sz="2444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Extraction of METOC variable values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along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routes (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also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used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animal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tracking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scenarios)</a:t>
            </a: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Trajectometry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study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progress</a:t>
            </a:r>
            <a:endParaRPr lang="fr-FR" sz="2444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Detection</a:t>
            </a:r>
            <a:r>
              <a:rPr lang="fr-FR" sz="24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anomalies in AIS </a:t>
            </a:r>
            <a:r>
              <a:rPr lang="fr-FR" sz="244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reception</a:t>
            </a:r>
            <a:endParaRPr lang="fr-FR" sz="2444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355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0355" y="1177314"/>
            <a:ext cx="1680187" cy="10842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355" y="2217429"/>
            <a:ext cx="1680187" cy="11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3" descr="iStock_000004750485Medium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80356" y="3337554"/>
            <a:ext cx="1689443" cy="120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W:\SPA\thabib\OUTILS DE COM\5.LOGOS CLS\LOGO CLS FLAT DESIGN gris.png">
            <a:extLst>
              <a:ext uri="{FF2B5EF4-FFF2-40B4-BE49-F238E27FC236}">
                <a16:creationId xmlns:a16="http://schemas.microsoft.com/office/drawing/2014/main" id="{1C0CB255-52B6-45B0-97D1-CB7B7BF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8378" y="5149966"/>
            <a:ext cx="671622" cy="5708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07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OCArchi.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9815" y="4090478"/>
            <a:ext cx="4266824" cy="1068913"/>
          </a:xfrm>
          <a:prstGeom prst="rect">
            <a:avLst/>
          </a:prstGeom>
        </p:spPr>
      </p:pic>
      <p:pic>
        <p:nvPicPr>
          <p:cNvPr id="13" name="Image 12" descr="POCArchi.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2795" y="3254386"/>
            <a:ext cx="1883837" cy="1318742"/>
          </a:xfrm>
          <a:prstGeom prst="rect">
            <a:avLst/>
          </a:prstGeom>
        </p:spPr>
      </p:pic>
      <p:pic>
        <p:nvPicPr>
          <p:cNvPr id="15" name="Image 14" descr="POCArchi.i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2060" y="802419"/>
            <a:ext cx="3755281" cy="3489757"/>
          </a:xfrm>
          <a:prstGeom prst="rect">
            <a:avLst/>
          </a:prstGeom>
        </p:spPr>
      </p:pic>
      <p:pic>
        <p:nvPicPr>
          <p:cNvPr id="16" name="Image 15" descr="POCArchi.i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10077" y="2051429"/>
            <a:ext cx="3492521" cy="1598530"/>
          </a:xfrm>
          <a:prstGeom prst="rect">
            <a:avLst/>
          </a:prstGeom>
        </p:spPr>
      </p:pic>
      <p:pic>
        <p:nvPicPr>
          <p:cNvPr id="17" name="Image 16" descr="POCArchi.i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6558" y="802419"/>
            <a:ext cx="763642" cy="3477684"/>
          </a:xfrm>
          <a:prstGeom prst="rect">
            <a:avLst/>
          </a:prstGeom>
        </p:spPr>
      </p:pic>
      <p:pic>
        <p:nvPicPr>
          <p:cNvPr id="18" name="Image 17" descr="POCArchi.i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68517" y="802419"/>
            <a:ext cx="1362729" cy="4354317"/>
          </a:xfrm>
          <a:prstGeom prst="rect">
            <a:avLst/>
          </a:prstGeom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508000" y="-13"/>
            <a:ext cx="9144000" cy="952500"/>
          </a:xfrm>
        </p:spPr>
        <p:txBody>
          <a:bodyPr>
            <a:normAutofit/>
          </a:bodyPr>
          <a:lstStyle/>
          <a:p>
            <a:r>
              <a:rPr lang="fr-FR" sz="3556" dirty="0"/>
              <a:t>Architecture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4017320" y="1673431"/>
            <a:ext cx="6487873" cy="9057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AIS – High volumes: 12 million positions/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day</a:t>
            </a:r>
            <a:r>
              <a:rPr lang="fr-FR" sz="2222" dirty="0"/>
              <a:t>, future 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x24 (1 position/minute for ~ 200.000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vessels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5524197" y="1100445"/>
            <a:ext cx="6704280" cy="1540803"/>
          </a:xfrm>
          <a:prstGeom prst="rect">
            <a:avLst/>
          </a:prstGeom>
        </p:spPr>
        <p:txBody>
          <a:bodyPr vert="horz" lIns="101600" tIns="50800" rIns="101600" bIns="50800" rtlCol="0">
            <a:normAutofit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Vessel Information: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database</a:t>
            </a: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25492" lvl="1" indent="-3174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Latest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information: Redis</a:t>
            </a: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55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Fast </a:t>
            </a:r>
            <a:r>
              <a:rPr lang="fr-FR" sz="155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</a:t>
            </a:r>
            <a:endParaRPr lang="fr-FR" sz="155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25492" lvl="1" indent="-3174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Archives: Parquet files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55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Image 22" descr="POCArchi.i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16236" y="3263062"/>
            <a:ext cx="2363900" cy="793756"/>
          </a:xfrm>
          <a:prstGeom prst="rect">
            <a:avLst/>
          </a:prstGeom>
        </p:spPr>
      </p:pic>
      <p:pic>
        <p:nvPicPr>
          <p:cNvPr id="24" name="Image 23" descr="POCArchi.i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1137" y="793736"/>
            <a:ext cx="2194099" cy="4365656"/>
          </a:xfrm>
          <a:prstGeom prst="rect">
            <a:avLst/>
          </a:prstGeom>
        </p:spPr>
      </p:pic>
      <p:sp>
        <p:nvSpPr>
          <p:cNvPr id="25" name="Espace réservé du contenu 2"/>
          <p:cNvSpPr txBox="1">
            <a:spLocks/>
          </p:cNvSpPr>
          <p:nvPr/>
        </p:nvSpPr>
        <p:spPr>
          <a:xfrm>
            <a:off x="3663879" y="1855638"/>
            <a:ext cx="6746922" cy="1984389"/>
          </a:xfrm>
          <a:prstGeom prst="rect">
            <a:avLst/>
          </a:prstGeom>
        </p:spPr>
        <p:txBody>
          <a:bodyPr vert="horz" lIns="101600" tIns="50800" rIns="101600" bIns="50800" rtlCol="0">
            <a:normAutofit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realtime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up to 20.000 msg/s: Kafka message broker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Decoding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NMEA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payload</a:t>
            </a: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Association position /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Redis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5057176" y="1036013"/>
            <a:ext cx="5989900" cy="1064550"/>
          </a:xfrm>
          <a:prstGeom prst="rect">
            <a:avLst/>
          </a:prstGeom>
        </p:spPr>
        <p:txBody>
          <a:bodyPr vert="horz" lIns="101600" tIns="50800" rIns="101600" bIns="50800" rtlCol="0">
            <a:normAutofit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Qualification: data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integrity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coherence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check (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algorithms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Kafka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consumers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5158481" y="997256"/>
            <a:ext cx="6545529" cy="1699554"/>
          </a:xfrm>
          <a:prstGeom prst="rect">
            <a:avLst/>
          </a:prstGeom>
        </p:spPr>
        <p:txBody>
          <a:bodyPr vert="horz" lIns="101600" tIns="50800" rIns="101600" bIns="50800" rtlCol="0">
            <a:normAutofit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Transformation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into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AVRO files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Persistance</a:t>
            </a:r>
          </a:p>
          <a:p>
            <a:pPr marL="825492" lvl="1" indent="-3174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AVRO to Parquet</a:t>
            </a:r>
          </a:p>
          <a:p>
            <a:pPr marL="825492" lvl="1" indent="-3174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of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GeoWave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API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6442028" y="2660873"/>
            <a:ext cx="3968778" cy="588297"/>
          </a:xfrm>
          <a:prstGeom prst="rect">
            <a:avLst/>
          </a:prstGeom>
        </p:spPr>
        <p:txBody>
          <a:bodyPr vert="horz" lIns="101600" tIns="50800" rIns="101600" bIns="50800" rtlCol="0">
            <a:normAutofit fontScale="92500" lnSpcReduction="20000"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Detection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ntry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/Exit zones: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spark</a:t>
            </a: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streaming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7437771" y="1090153"/>
            <a:ext cx="3291131" cy="1143926"/>
          </a:xfrm>
          <a:prstGeom prst="rect">
            <a:avLst/>
          </a:prstGeom>
        </p:spPr>
        <p:txBody>
          <a:bodyPr vert="horz" lIns="101600" tIns="50800" rIns="101600" bIns="50800" rtlCol="0">
            <a:normAutofit lnSpcReduction="10000"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Ports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cartography</a:t>
            </a: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Trip </a:t>
            </a: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calculator</a:t>
            </a: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22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Reprocessing</a:t>
            </a: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222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5953861" y="1016347"/>
            <a:ext cx="3291131" cy="1143926"/>
          </a:xfrm>
          <a:prstGeom prst="rect">
            <a:avLst/>
          </a:prstGeom>
        </p:spPr>
        <p:txBody>
          <a:bodyPr vert="horz" lIns="101600" tIns="50800" rIns="101600" bIns="50800" rtlCol="0">
            <a:normAutofit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sz="211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ositions</a:t>
            </a: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extraction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Extraction E/E zones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11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Trip extraction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11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11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11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6204296" y="1026792"/>
            <a:ext cx="3836077" cy="1428760"/>
          </a:xfrm>
          <a:prstGeom prst="rect">
            <a:avLst/>
          </a:prstGeom>
        </p:spPr>
        <p:txBody>
          <a:bodyPr vert="horz" lIns="101600" tIns="50800" rIns="101600" bIns="50800" rtlCol="0">
            <a:noAutofit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74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Detection</a:t>
            </a:r>
            <a:r>
              <a:rPr lang="fr-FR" sz="17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RDV</a:t>
            </a: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7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Extraction of </a:t>
            </a:r>
            <a:r>
              <a:rPr lang="fr-FR" sz="174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informatoin</a:t>
            </a:r>
            <a:r>
              <a:rPr lang="fr-FR" sz="17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74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along</a:t>
            </a:r>
            <a:r>
              <a:rPr lang="fr-FR" sz="17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74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track</a:t>
            </a:r>
            <a:endParaRPr lang="fr-FR" sz="174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74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Addition of </a:t>
            </a:r>
            <a:r>
              <a:rPr lang="fr-FR" sz="174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columns</a:t>
            </a:r>
            <a:endParaRPr lang="fr-FR" sz="174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74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74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6524457" y="272509"/>
            <a:ext cx="1783273" cy="486836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85000" lnSpcReduction="2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fr-FR" sz="3556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Storage</a:t>
            </a: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6220264" y="262790"/>
            <a:ext cx="1783273" cy="486836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85000" lnSpcReduction="2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fr-FR" sz="3556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UI</a:t>
            </a: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6609181" y="265913"/>
            <a:ext cx="2370684" cy="486836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85000" lnSpcReduction="2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fr-FR" sz="3556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Geography</a:t>
            </a:r>
            <a:r>
              <a:rPr lang="fr-FR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DB</a:t>
            </a: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6755501" y="276849"/>
            <a:ext cx="1783273" cy="486836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70000" lnSpcReduction="2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fr-FR" sz="3556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Memory DB</a:t>
            </a: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6723332" y="274030"/>
            <a:ext cx="3095647" cy="486836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77500" lnSpcReduction="2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fr-FR" sz="3556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Ingestion / Acquisition</a:t>
            </a: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6314156" y="283736"/>
            <a:ext cx="3651276" cy="486836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85000" lnSpcReduction="2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fr-FR" sz="3556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Realtime</a:t>
            </a:r>
            <a:r>
              <a:rPr lang="fr-FR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processing</a:t>
            </a:r>
            <a:endParaRPr lang="fr-FR" sz="2667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6453438" y="274031"/>
            <a:ext cx="3016271" cy="486836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85000" lnSpcReduction="2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fr-FR" sz="3556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667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Batch </a:t>
            </a:r>
            <a:r>
              <a:rPr lang="fr-FR" sz="2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processing</a:t>
            </a:r>
            <a:endParaRPr lang="fr-FR" sz="2667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6454656" y="282649"/>
            <a:ext cx="1783273" cy="486836"/>
          </a:xfrm>
          <a:prstGeom prst="rect">
            <a:avLst/>
          </a:prstGeom>
        </p:spPr>
        <p:txBody>
          <a:bodyPr vert="horz" lIns="101600" tIns="50800" rIns="101600" bIns="50800" rtlCol="0" anchor="ctr">
            <a:normAutofit fontScale="85000" lnSpcReduction="20000"/>
          </a:bodyPr>
          <a:lstStyle/>
          <a:p>
            <a:pPr algn="ctr" defTabSz="1015990">
              <a:spcBef>
                <a:spcPct val="0"/>
              </a:spcBef>
              <a:defRPr/>
            </a:pPr>
            <a:r>
              <a:rPr lang="fr-FR" sz="3556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sz="26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Query</a:t>
            </a:r>
            <a:endParaRPr lang="fr-FR" sz="2667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3756025" y="1098179"/>
            <a:ext cx="7180533" cy="1778930"/>
          </a:xfrm>
          <a:prstGeom prst="rect">
            <a:avLst/>
          </a:prstGeom>
        </p:spPr>
        <p:txBody>
          <a:bodyPr vert="horz" lIns="101600" tIns="50800" rIns="101600" bIns="50800" rtlCol="0">
            <a:normAutofit/>
          </a:bodyPr>
          <a:lstStyle/>
          <a:p>
            <a:pPr marL="380996" indent="-380996" defTabSz="101599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Positions: 2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storage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dimensions</a:t>
            </a:r>
          </a:p>
          <a:p>
            <a:pPr marL="825492" lvl="1" indent="-3174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1778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TimeSeries</a:t>
            </a:r>
            <a:r>
              <a:rPr lang="fr-FR" sz="177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(positions/</a:t>
            </a:r>
            <a:r>
              <a:rPr lang="fr-FR" sz="1778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vessel</a:t>
            </a:r>
            <a:r>
              <a:rPr lang="fr-FR" sz="177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fr-FR" sz="1778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fleet</a:t>
            </a:r>
            <a:r>
              <a:rPr lang="fr-FR" sz="177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): Parquet </a:t>
            </a: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compression, partition </a:t>
            </a: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3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Column</a:t>
            </a:r>
            <a:r>
              <a:rPr lang="fr-FR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format for fast use of </a:t>
            </a:r>
            <a:r>
              <a:rPr lang="fr-FR" sz="13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timeseries</a:t>
            </a:r>
            <a:endParaRPr lang="fr-FR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69987" lvl="2" indent="-2539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to Impala, </a:t>
            </a:r>
            <a:r>
              <a:rPr lang="fr-FR" sz="1333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Hive</a:t>
            </a:r>
            <a:r>
              <a:rPr lang="fr-FR" sz="1333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Spark</a:t>
            </a:r>
          </a:p>
          <a:p>
            <a:pPr marL="825492" lvl="1" indent="-317497" defTabSz="101599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177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Zonal (positions per </a:t>
            </a:r>
            <a:r>
              <a:rPr lang="fr-FR" sz="1778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geography</a:t>
            </a:r>
            <a:r>
              <a:rPr lang="fr-FR" sz="177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): </a:t>
            </a:r>
            <a:r>
              <a:rPr lang="fr-FR" sz="1778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GeoWave</a:t>
            </a:r>
            <a:r>
              <a:rPr lang="fr-FR" sz="1778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fr-FR" sz="1778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Accumulo</a:t>
            </a:r>
            <a:endParaRPr lang="fr-FR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Picture 2" descr="W:\SPA\thabib\OUTILS DE COM\5.LOGOS CLS\LOGO CLS FLAT DESIGN gris.png">
            <a:extLst>
              <a:ext uri="{FF2B5EF4-FFF2-40B4-BE49-F238E27FC236}">
                <a16:creationId xmlns:a16="http://schemas.microsoft.com/office/drawing/2014/main" id="{1C0CB255-52B6-45B0-97D1-CB7B7BF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88378" y="5149966"/>
            <a:ext cx="671622" cy="5708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467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29" grpId="0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9613" y="137198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fr-FR" sz="4889" dirty="0"/>
              <a:t>Software Architecture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E978F39-8E93-460C-8298-19FA14FC1D87}"/>
              </a:ext>
            </a:extLst>
          </p:cNvPr>
          <p:cNvGrpSpPr/>
          <p:nvPr/>
        </p:nvGrpSpPr>
        <p:grpSpPr>
          <a:xfrm>
            <a:off x="1885862" y="3061783"/>
            <a:ext cx="600067" cy="1378534"/>
            <a:chOff x="683568" y="3118908"/>
            <a:chExt cx="720080" cy="165424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683568" y="3118908"/>
              <a:ext cx="720080" cy="16542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1992"/>
              <a:endParaRPr lang="fr-FR" sz="15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072" y="3428124"/>
              <a:ext cx="585217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lèche droite 6"/>
          <p:cNvSpPr/>
          <p:nvPr/>
        </p:nvSpPr>
        <p:spPr>
          <a:xfrm>
            <a:off x="1449104" y="3657657"/>
            <a:ext cx="360040" cy="1600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4773" y="3413278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92"/>
            <a:r>
              <a:rPr lang="fr-FR" sz="1000" b="1" dirty="0">
                <a:solidFill>
                  <a:srgbClr val="1F497D"/>
                </a:solidFill>
                <a:latin typeface="Calibri"/>
              </a:rPr>
              <a:t>Ingestion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643106" y="1242775"/>
            <a:ext cx="2280253" cy="5600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000" dirty="0">
                <a:solidFill>
                  <a:schemeClr val="tx2"/>
                </a:solidFill>
              </a:rPr>
              <a:t>AIS data Ingestion</a:t>
            </a:r>
          </a:p>
        </p:txBody>
      </p:sp>
      <p:sp>
        <p:nvSpPr>
          <p:cNvPr id="21" name="Flèche droite 20"/>
          <p:cNvSpPr/>
          <p:nvPr/>
        </p:nvSpPr>
        <p:spPr>
          <a:xfrm rot="1383045">
            <a:off x="2579948" y="4321838"/>
            <a:ext cx="448272" cy="1104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5" descr="Résultat de recherche d'images pour &quot;base de données imag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872" y="1699677"/>
            <a:ext cx="351813" cy="469084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4387990" y="1223649"/>
            <a:ext cx="1181734" cy="490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1992"/>
            <a:r>
              <a:rPr lang="fr-FR" sz="876" b="1" dirty="0">
                <a:solidFill>
                  <a:srgbClr val="1F497D"/>
                </a:solidFill>
                <a:latin typeface="Calibri"/>
              </a:rPr>
              <a:t>File system Parquet</a:t>
            </a:r>
          </a:p>
          <a:p>
            <a:pPr algn="ctr" defTabSz="761992"/>
            <a:r>
              <a:rPr lang="fr-FR" sz="833" b="1" i="1" dirty="0">
                <a:solidFill>
                  <a:srgbClr val="1F497D"/>
                </a:solidFill>
                <a:latin typeface="Calibri"/>
              </a:rPr>
              <a:t>(</a:t>
            </a:r>
            <a:r>
              <a:rPr lang="fr-FR" sz="833" b="1" i="1" dirty="0" err="1">
                <a:solidFill>
                  <a:srgbClr val="1F497D"/>
                </a:solidFill>
                <a:latin typeface="Calibri"/>
              </a:rPr>
              <a:t>Historical</a:t>
            </a:r>
            <a:r>
              <a:rPr lang="fr-FR" sz="833" b="1" i="1" dirty="0">
                <a:solidFill>
                  <a:srgbClr val="1F497D"/>
                </a:solidFill>
                <a:latin typeface="Calibri"/>
              </a:rPr>
              <a:t> AIS Data </a:t>
            </a:r>
          </a:p>
          <a:p>
            <a:pPr algn="ctr" defTabSz="761992"/>
            <a:r>
              <a:rPr lang="fr-FR" sz="833" b="1" i="1" dirty="0">
                <a:solidFill>
                  <a:srgbClr val="1F497D"/>
                </a:solidFill>
                <a:latin typeface="Calibri"/>
              </a:rPr>
              <a:t>for </a:t>
            </a:r>
            <a:r>
              <a:rPr lang="fr-FR" sz="833" b="1" i="1" dirty="0" err="1">
                <a:solidFill>
                  <a:srgbClr val="1F497D"/>
                </a:solidFill>
                <a:latin typeface="Calibri"/>
              </a:rPr>
              <a:t>timeseries</a:t>
            </a:r>
            <a:r>
              <a:rPr lang="fr-FR" sz="833" b="1" i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fr-FR" sz="833" b="1" i="1" dirty="0" err="1">
                <a:solidFill>
                  <a:srgbClr val="1F497D"/>
                </a:solidFill>
                <a:latin typeface="Calibri"/>
              </a:rPr>
              <a:t>request</a:t>
            </a:r>
            <a:r>
              <a:rPr lang="fr-FR" sz="876" b="1" i="1" dirty="0">
                <a:solidFill>
                  <a:srgbClr val="1F497D"/>
                </a:solidFill>
                <a:latin typeface="Calibri"/>
              </a:rPr>
              <a:t>)</a:t>
            </a:r>
          </a:p>
        </p:txBody>
      </p:sp>
      <p:pic>
        <p:nvPicPr>
          <p:cNvPr id="29" name="Picture 5" descr="Résultat de recherche d'images pour &quot;base de données imag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517" y="4490324"/>
            <a:ext cx="351813" cy="469084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4412818" y="4970378"/>
            <a:ext cx="1414169" cy="36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1992"/>
            <a:r>
              <a:rPr lang="fr-FR" sz="876" b="1" dirty="0" err="1">
                <a:solidFill>
                  <a:srgbClr val="1F497D"/>
                </a:solidFill>
                <a:latin typeface="Calibri"/>
              </a:rPr>
              <a:t>Accumulo</a:t>
            </a:r>
            <a:endParaRPr lang="fr-FR" sz="876" b="1" dirty="0">
              <a:solidFill>
                <a:srgbClr val="1F497D"/>
              </a:solidFill>
              <a:latin typeface="Calibri"/>
            </a:endParaRPr>
          </a:p>
          <a:p>
            <a:pPr algn="ctr" defTabSz="761992"/>
            <a:r>
              <a:rPr lang="fr-FR" sz="833" b="1" i="1" dirty="0">
                <a:solidFill>
                  <a:srgbClr val="1F497D"/>
                </a:solidFill>
                <a:latin typeface="Calibri"/>
              </a:rPr>
              <a:t>(AIS Data for Zonal </a:t>
            </a:r>
            <a:r>
              <a:rPr lang="fr-FR" sz="833" b="1" i="1" dirty="0" err="1">
                <a:solidFill>
                  <a:srgbClr val="1F497D"/>
                </a:solidFill>
                <a:latin typeface="Calibri"/>
              </a:rPr>
              <a:t>request</a:t>
            </a:r>
            <a:r>
              <a:rPr lang="fr-FR" sz="876" b="1" i="1" dirty="0">
                <a:solidFill>
                  <a:srgbClr val="1F497D"/>
                </a:solidFill>
                <a:latin typeface="Calibri"/>
              </a:rPr>
              <a:t>)</a:t>
            </a:r>
          </a:p>
        </p:txBody>
      </p:sp>
      <p:sp>
        <p:nvSpPr>
          <p:cNvPr id="32" name="Flèche droite 31"/>
          <p:cNvSpPr/>
          <p:nvPr/>
        </p:nvSpPr>
        <p:spPr>
          <a:xfrm rot="784501">
            <a:off x="4135865" y="4660887"/>
            <a:ext cx="612363" cy="13892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7033713" y="1124922"/>
            <a:ext cx="1440160" cy="560062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/>
          <a:p>
            <a:pPr marL="285747" indent="-285747" defTabSz="761992">
              <a:spcBef>
                <a:spcPct val="20000"/>
              </a:spcBef>
              <a:defRPr/>
            </a:pPr>
            <a:r>
              <a:rPr lang="fr-FR" sz="1743" dirty="0">
                <a:solidFill>
                  <a:srgbClr val="1F497D"/>
                </a:solidFill>
                <a:latin typeface="Calibri"/>
              </a:rPr>
              <a:t>AIS </a:t>
            </a:r>
            <a:r>
              <a:rPr lang="fr-FR" sz="1743" dirty="0" err="1">
                <a:solidFill>
                  <a:srgbClr val="1F497D"/>
                </a:solidFill>
                <a:latin typeface="Calibri"/>
              </a:rPr>
              <a:t>Request</a:t>
            </a:r>
            <a:endParaRPr lang="fr-FR" sz="1743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5849" name="AutoShape 9" descr="Résultat de recherche d'images pour &quot;user image&quot;"/>
          <p:cNvSpPr>
            <a:spLocks noChangeAspect="1" noChangeArrowheads="1"/>
          </p:cNvSpPr>
          <p:nvPr/>
        </p:nvSpPr>
        <p:spPr bwMode="auto">
          <a:xfrm>
            <a:off x="1270000" y="-160514"/>
            <a:ext cx="254000" cy="338668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defTabSz="761992"/>
            <a:endParaRPr lang="fr-FR" sz="15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7389234" y="1794191"/>
            <a:ext cx="1063146" cy="3406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855" name="AutoShape 15" descr="Résultat de recherche d'images pour &quot;PC utilisateur image&quot;"/>
          <p:cNvSpPr>
            <a:spLocks noChangeAspect="1" noChangeArrowheads="1"/>
          </p:cNvSpPr>
          <p:nvPr/>
        </p:nvSpPr>
        <p:spPr bwMode="auto">
          <a:xfrm>
            <a:off x="1270000" y="-160514"/>
            <a:ext cx="254000" cy="338668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defTabSz="761992"/>
            <a:endParaRPr lang="fr-FR" sz="15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859" name="Picture 19" descr="Résultat de recherche d'images pour &quot;PC utilisateur image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5918" y="3186476"/>
            <a:ext cx="306939" cy="512410"/>
          </a:xfrm>
          <a:prstGeom prst="rect">
            <a:avLst/>
          </a:prstGeom>
          <a:noFill/>
        </p:spPr>
      </p:pic>
      <p:sp>
        <p:nvSpPr>
          <p:cNvPr id="41" name="ZoneTexte 40"/>
          <p:cNvSpPr txBox="1"/>
          <p:nvPr/>
        </p:nvSpPr>
        <p:spPr>
          <a:xfrm>
            <a:off x="8435730" y="3751049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92"/>
            <a:r>
              <a:rPr lang="fr-FR" sz="1000" b="1" dirty="0">
                <a:solidFill>
                  <a:srgbClr val="1F497D"/>
                </a:solidFill>
                <a:latin typeface="Calibri"/>
              </a:rPr>
              <a:t>User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317845" y="2567832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1992"/>
            <a:r>
              <a:rPr lang="fr-FR" sz="1000" b="1" dirty="0" err="1">
                <a:solidFill>
                  <a:srgbClr val="1F497D"/>
                </a:solidFill>
                <a:latin typeface="Calibri"/>
              </a:rPr>
              <a:t>TimeSerie</a:t>
            </a:r>
            <a:r>
              <a:rPr lang="fr-FR" sz="1000" b="1" dirty="0">
                <a:solidFill>
                  <a:srgbClr val="1F497D"/>
                </a:solidFill>
                <a:latin typeface="Calibri"/>
              </a:rPr>
              <a:t> </a:t>
            </a:r>
          </a:p>
          <a:p>
            <a:pPr algn="ctr" defTabSz="761992"/>
            <a:r>
              <a:rPr lang="fr-FR" sz="1000" b="1" dirty="0" err="1">
                <a:solidFill>
                  <a:srgbClr val="1F497D"/>
                </a:solidFill>
                <a:latin typeface="Calibri"/>
              </a:rPr>
              <a:t>request</a:t>
            </a:r>
            <a:endParaRPr lang="fr-FR" sz="1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372541" y="4320305"/>
            <a:ext cx="5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1992"/>
            <a:r>
              <a:rPr lang="fr-FR" sz="1000" b="1" dirty="0">
                <a:solidFill>
                  <a:srgbClr val="1F497D"/>
                </a:solidFill>
                <a:latin typeface="Calibri"/>
              </a:rPr>
              <a:t>Zonal </a:t>
            </a:r>
          </a:p>
          <a:p>
            <a:pPr algn="ctr" defTabSz="761992"/>
            <a:r>
              <a:rPr lang="fr-FR" sz="1000" b="1" dirty="0" err="1">
                <a:solidFill>
                  <a:srgbClr val="1F497D"/>
                </a:solidFill>
                <a:latin typeface="Calibri"/>
              </a:rPr>
              <a:t>request</a:t>
            </a:r>
            <a:endParaRPr lang="fr-FR" sz="1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5974051" y="1876702"/>
            <a:ext cx="867409" cy="640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7425" y="1955273"/>
            <a:ext cx="563562" cy="4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à coins arrondis 49"/>
          <p:cNvSpPr/>
          <p:nvPr/>
        </p:nvSpPr>
        <p:spPr>
          <a:xfrm>
            <a:off x="6048650" y="4170288"/>
            <a:ext cx="960107" cy="960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e 51"/>
          <p:cNvGrpSpPr/>
          <p:nvPr/>
        </p:nvGrpSpPr>
        <p:grpSpPr>
          <a:xfrm>
            <a:off x="6228673" y="4410317"/>
            <a:ext cx="668773" cy="523899"/>
            <a:chOff x="6588224" y="2283718"/>
            <a:chExt cx="802528" cy="471509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4248" y="2283718"/>
              <a:ext cx="395114" cy="330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ZoneTexte 53"/>
            <p:cNvSpPr txBox="1"/>
            <p:nvPr/>
          </p:nvSpPr>
          <p:spPr>
            <a:xfrm>
              <a:off x="6588224" y="2533628"/>
              <a:ext cx="802528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61992"/>
              <a:r>
                <a:rPr lang="fr-FR" sz="1000" b="1" i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geowave</a:t>
              </a:r>
              <a:endParaRPr lang="fr-FR" sz="1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endParaRPr>
            </a:p>
          </p:txBody>
        </p:sp>
      </p:grpSp>
      <p:sp>
        <p:nvSpPr>
          <p:cNvPr id="55" name="Flèche droite 54"/>
          <p:cNvSpPr/>
          <p:nvPr/>
        </p:nvSpPr>
        <p:spPr>
          <a:xfrm rot="11167071">
            <a:off x="5258206" y="1977948"/>
            <a:ext cx="621246" cy="1469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Flèche droite 55"/>
          <p:cNvSpPr/>
          <p:nvPr/>
        </p:nvSpPr>
        <p:spPr>
          <a:xfrm rot="10385931">
            <a:off x="5332939" y="4539560"/>
            <a:ext cx="621246" cy="1469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ZoneTexte 57"/>
          <p:cNvSpPr txBox="1"/>
          <p:nvPr/>
        </p:nvSpPr>
        <p:spPr>
          <a:xfrm rot="16200000">
            <a:off x="6701141" y="3374458"/>
            <a:ext cx="3243692" cy="271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761992"/>
            <a:r>
              <a:rPr lang="fr-FR" sz="1167" b="1" dirty="0">
                <a:solidFill>
                  <a:srgbClr val="1F497D"/>
                </a:solidFill>
                <a:latin typeface="Calibri"/>
              </a:rPr>
              <a:t>Web Interface : UMV</a:t>
            </a:r>
          </a:p>
        </p:txBody>
      </p:sp>
      <p:sp>
        <p:nvSpPr>
          <p:cNvPr id="47" name="Rectangle à coins arrondis 17">
            <a:extLst>
              <a:ext uri="{FF2B5EF4-FFF2-40B4-BE49-F238E27FC236}">
                <a16:creationId xmlns:a16="http://schemas.microsoft.com/office/drawing/2014/main" id="{29070746-AF0C-466E-9F2A-6F3D3C84619C}"/>
              </a:ext>
            </a:extLst>
          </p:cNvPr>
          <p:cNvSpPr/>
          <p:nvPr/>
        </p:nvSpPr>
        <p:spPr>
          <a:xfrm>
            <a:off x="3102505" y="2936049"/>
            <a:ext cx="960107" cy="6800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r>
              <a:rPr lang="fr-FR" sz="1333" b="1" dirty="0">
                <a:solidFill>
                  <a:prstClr val="black"/>
                </a:solidFill>
                <a:latin typeface="Calibri"/>
              </a:rPr>
              <a:t>Akka</a:t>
            </a:r>
          </a:p>
        </p:txBody>
      </p:sp>
      <p:sp>
        <p:nvSpPr>
          <p:cNvPr id="49" name="Rectangle à coins arrondis 49">
            <a:extLst>
              <a:ext uri="{FF2B5EF4-FFF2-40B4-BE49-F238E27FC236}">
                <a16:creationId xmlns:a16="http://schemas.microsoft.com/office/drawing/2014/main" id="{A758991E-13D4-49A0-A0EE-F461CAE76F7A}"/>
              </a:ext>
            </a:extLst>
          </p:cNvPr>
          <p:cNvSpPr/>
          <p:nvPr/>
        </p:nvSpPr>
        <p:spPr>
          <a:xfrm>
            <a:off x="3077971" y="4037053"/>
            <a:ext cx="960107" cy="960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1" name="Groupe 51">
            <a:extLst>
              <a:ext uri="{FF2B5EF4-FFF2-40B4-BE49-F238E27FC236}">
                <a16:creationId xmlns:a16="http://schemas.microsoft.com/office/drawing/2014/main" id="{1F2B9F05-F15C-489E-B1C4-FA224C55A390}"/>
              </a:ext>
            </a:extLst>
          </p:cNvPr>
          <p:cNvGrpSpPr/>
          <p:nvPr/>
        </p:nvGrpSpPr>
        <p:grpSpPr>
          <a:xfrm>
            <a:off x="3257993" y="4277083"/>
            <a:ext cx="668773" cy="523899"/>
            <a:chOff x="6588224" y="2283718"/>
            <a:chExt cx="802528" cy="471509"/>
          </a:xfrm>
        </p:grpSpPr>
        <p:pic>
          <p:nvPicPr>
            <p:cNvPr id="52" name="Picture 7">
              <a:extLst>
                <a:ext uri="{FF2B5EF4-FFF2-40B4-BE49-F238E27FC236}">
                  <a16:creationId xmlns:a16="http://schemas.microsoft.com/office/drawing/2014/main" id="{E2D61EED-C1EE-4797-B4C4-33883FB0C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4248" y="2283718"/>
              <a:ext cx="395114" cy="330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B152044-B660-40F5-BEF9-25FA25AF64B0}"/>
                </a:ext>
              </a:extLst>
            </p:cNvPr>
            <p:cNvSpPr txBox="1"/>
            <p:nvPr/>
          </p:nvSpPr>
          <p:spPr>
            <a:xfrm>
              <a:off x="6588224" y="2533628"/>
              <a:ext cx="802528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61992"/>
              <a:r>
                <a:rPr lang="fr-FR" sz="1000" b="1" i="1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geowave</a:t>
              </a:r>
              <a:endParaRPr lang="fr-FR" sz="1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endParaRPr>
            </a:p>
          </p:txBody>
        </p:sp>
      </p:grpSp>
      <p:pic>
        <p:nvPicPr>
          <p:cNvPr id="59" name="Picture 5" descr="Résultat de recherche d'images pour &quot;base de données image&quot;">
            <a:hlinkClick r:id="rId3"/>
            <a:extLst>
              <a:ext uri="{FF2B5EF4-FFF2-40B4-BE49-F238E27FC236}">
                <a16:creationId xmlns:a16="http://schemas.microsoft.com/office/drawing/2014/main" id="{7DFB34EE-3F83-4E60-BA92-3DBA47ED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949" y="2962610"/>
            <a:ext cx="351813" cy="469084"/>
          </a:xfrm>
          <a:prstGeom prst="rect">
            <a:avLst/>
          </a:prstGeom>
          <a:noFill/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02997091-F66F-4E27-A48D-B88DB3912252}"/>
              </a:ext>
            </a:extLst>
          </p:cNvPr>
          <p:cNvSpPr txBox="1"/>
          <p:nvPr/>
        </p:nvSpPr>
        <p:spPr>
          <a:xfrm>
            <a:off x="4382639" y="3425975"/>
            <a:ext cx="1181734" cy="490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1992"/>
            <a:r>
              <a:rPr lang="fr-FR" sz="876" b="1" dirty="0">
                <a:solidFill>
                  <a:srgbClr val="1F497D"/>
                </a:solidFill>
                <a:latin typeface="Calibri"/>
              </a:rPr>
              <a:t>KUDU</a:t>
            </a:r>
          </a:p>
          <a:p>
            <a:pPr algn="ctr" defTabSz="761992"/>
            <a:r>
              <a:rPr lang="fr-FR" sz="833" b="1" i="1" dirty="0">
                <a:solidFill>
                  <a:srgbClr val="1F497D"/>
                </a:solidFill>
                <a:latin typeface="Calibri"/>
              </a:rPr>
              <a:t>(</a:t>
            </a:r>
            <a:r>
              <a:rPr lang="fr-FR" sz="833" b="1" i="1" dirty="0" err="1">
                <a:solidFill>
                  <a:srgbClr val="1F497D"/>
                </a:solidFill>
                <a:latin typeface="Calibri"/>
              </a:rPr>
              <a:t>Fresh</a:t>
            </a:r>
            <a:r>
              <a:rPr lang="fr-FR" sz="833" b="1" i="1" dirty="0">
                <a:solidFill>
                  <a:srgbClr val="1F497D"/>
                </a:solidFill>
                <a:latin typeface="Calibri"/>
              </a:rPr>
              <a:t> AIS Data </a:t>
            </a:r>
          </a:p>
          <a:p>
            <a:pPr algn="ctr" defTabSz="761992"/>
            <a:r>
              <a:rPr lang="fr-FR" sz="833" b="1" i="1" dirty="0">
                <a:solidFill>
                  <a:srgbClr val="1F497D"/>
                </a:solidFill>
                <a:latin typeface="Calibri"/>
              </a:rPr>
              <a:t>for </a:t>
            </a:r>
            <a:r>
              <a:rPr lang="fr-FR" sz="833" b="1" i="1" dirty="0" err="1">
                <a:solidFill>
                  <a:srgbClr val="1F497D"/>
                </a:solidFill>
                <a:latin typeface="Calibri"/>
              </a:rPr>
              <a:t>timeseries</a:t>
            </a:r>
            <a:r>
              <a:rPr lang="fr-FR" sz="833" b="1" i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fr-FR" sz="833" b="1" i="1" dirty="0" err="1">
                <a:solidFill>
                  <a:srgbClr val="1F497D"/>
                </a:solidFill>
                <a:latin typeface="Calibri"/>
              </a:rPr>
              <a:t>request</a:t>
            </a:r>
            <a:r>
              <a:rPr lang="fr-FR" sz="876" b="1" i="1" dirty="0">
                <a:solidFill>
                  <a:srgbClr val="1F497D"/>
                </a:solidFill>
                <a:latin typeface="Calibri"/>
              </a:rPr>
              <a:t>)</a:t>
            </a:r>
          </a:p>
        </p:txBody>
      </p:sp>
      <p:sp>
        <p:nvSpPr>
          <p:cNvPr id="61" name="Flèche droite 54">
            <a:extLst>
              <a:ext uri="{FF2B5EF4-FFF2-40B4-BE49-F238E27FC236}">
                <a16:creationId xmlns:a16="http://schemas.microsoft.com/office/drawing/2014/main" id="{E6484028-B918-493D-A190-F303872B3FAA}"/>
              </a:ext>
            </a:extLst>
          </p:cNvPr>
          <p:cNvSpPr/>
          <p:nvPr/>
        </p:nvSpPr>
        <p:spPr>
          <a:xfrm rot="11167071">
            <a:off x="5269857" y="3165190"/>
            <a:ext cx="621246" cy="14690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Flèche droite 31">
            <a:extLst>
              <a:ext uri="{FF2B5EF4-FFF2-40B4-BE49-F238E27FC236}">
                <a16:creationId xmlns:a16="http://schemas.microsoft.com/office/drawing/2014/main" id="{2EB59281-17B5-4096-83FC-0377CDACAB80}"/>
              </a:ext>
            </a:extLst>
          </p:cNvPr>
          <p:cNvSpPr/>
          <p:nvPr/>
        </p:nvSpPr>
        <p:spPr>
          <a:xfrm rot="20775939">
            <a:off x="4122293" y="3179179"/>
            <a:ext cx="612363" cy="13892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Flèche droite 31">
            <a:extLst>
              <a:ext uri="{FF2B5EF4-FFF2-40B4-BE49-F238E27FC236}">
                <a16:creationId xmlns:a16="http://schemas.microsoft.com/office/drawing/2014/main" id="{34674A78-BEC3-4079-99F6-9DC0472D17C4}"/>
              </a:ext>
            </a:extLst>
          </p:cNvPr>
          <p:cNvSpPr/>
          <p:nvPr/>
        </p:nvSpPr>
        <p:spPr>
          <a:xfrm rot="20775939">
            <a:off x="2547326" y="3296105"/>
            <a:ext cx="497779" cy="11217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à coins arrondis 44">
            <a:extLst>
              <a:ext uri="{FF2B5EF4-FFF2-40B4-BE49-F238E27FC236}">
                <a16:creationId xmlns:a16="http://schemas.microsoft.com/office/drawing/2014/main" id="{39382EE8-9532-4EB4-BF54-852CD7E95723}"/>
              </a:ext>
            </a:extLst>
          </p:cNvPr>
          <p:cNvSpPr/>
          <p:nvPr/>
        </p:nvSpPr>
        <p:spPr>
          <a:xfrm>
            <a:off x="5994890" y="3050670"/>
            <a:ext cx="890516" cy="640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AB910DE-5F00-49D7-971E-96A77F188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2018" y="3296115"/>
            <a:ext cx="777876" cy="214312"/>
          </a:xfrm>
          <a:prstGeom prst="rect">
            <a:avLst/>
          </a:prstGeom>
        </p:spPr>
      </p:pic>
      <p:sp>
        <p:nvSpPr>
          <p:cNvPr id="66" name="Flèche droite 31">
            <a:extLst>
              <a:ext uri="{FF2B5EF4-FFF2-40B4-BE49-F238E27FC236}">
                <a16:creationId xmlns:a16="http://schemas.microsoft.com/office/drawing/2014/main" id="{46889D00-B8C2-4669-A76E-31719F6985F0}"/>
              </a:ext>
            </a:extLst>
          </p:cNvPr>
          <p:cNvSpPr/>
          <p:nvPr/>
        </p:nvSpPr>
        <p:spPr>
          <a:xfrm rot="8108853">
            <a:off x="6881713" y="3086562"/>
            <a:ext cx="511214" cy="1424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Flèche droite 31">
            <a:extLst>
              <a:ext uri="{FF2B5EF4-FFF2-40B4-BE49-F238E27FC236}">
                <a16:creationId xmlns:a16="http://schemas.microsoft.com/office/drawing/2014/main" id="{FA1FCA47-0CD5-4424-87A5-1F839B208B49}"/>
              </a:ext>
            </a:extLst>
          </p:cNvPr>
          <p:cNvSpPr/>
          <p:nvPr/>
        </p:nvSpPr>
        <p:spPr>
          <a:xfrm rot="12924291">
            <a:off x="6852709" y="2365883"/>
            <a:ext cx="511214" cy="1424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B8D0663-811A-4A49-8804-D111A105A01C}"/>
              </a:ext>
            </a:extLst>
          </p:cNvPr>
          <p:cNvSpPr txBox="1"/>
          <p:nvPr/>
        </p:nvSpPr>
        <p:spPr>
          <a:xfrm rot="18888218">
            <a:off x="6808454" y="2881805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92"/>
            <a:r>
              <a:rPr lang="fr-FR" sz="1000" b="1" dirty="0" err="1">
                <a:solidFill>
                  <a:srgbClr val="1F497D"/>
                </a:solidFill>
                <a:latin typeface="Calibri"/>
              </a:rPr>
              <a:t>Fresh</a:t>
            </a:r>
            <a:endParaRPr lang="fr-FR" sz="1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046D441-1C0D-49A8-B0D3-EB8F947EB8C1}"/>
              </a:ext>
            </a:extLst>
          </p:cNvPr>
          <p:cNvSpPr txBox="1"/>
          <p:nvPr/>
        </p:nvSpPr>
        <p:spPr>
          <a:xfrm rot="1761689">
            <a:off x="6743947" y="2470383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92"/>
            <a:r>
              <a:rPr lang="fr-FR" sz="1000" b="1" dirty="0" err="1">
                <a:solidFill>
                  <a:srgbClr val="1F497D"/>
                </a:solidFill>
                <a:latin typeface="Calibri"/>
              </a:rPr>
              <a:t>Historical</a:t>
            </a:r>
            <a:endParaRPr lang="fr-FR" sz="10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0" name="Flèche droite 6">
            <a:extLst>
              <a:ext uri="{FF2B5EF4-FFF2-40B4-BE49-F238E27FC236}">
                <a16:creationId xmlns:a16="http://schemas.microsoft.com/office/drawing/2014/main" id="{21B47F22-77DC-4112-8E60-5E87CA293166}"/>
              </a:ext>
            </a:extLst>
          </p:cNvPr>
          <p:cNvSpPr/>
          <p:nvPr/>
        </p:nvSpPr>
        <p:spPr>
          <a:xfrm rot="16200000">
            <a:off x="4728237" y="2431362"/>
            <a:ext cx="469084" cy="1212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45A4E963-1B65-494E-90A1-E98C38FEDCA5}"/>
              </a:ext>
            </a:extLst>
          </p:cNvPr>
          <p:cNvSpPr txBox="1"/>
          <p:nvPr/>
        </p:nvSpPr>
        <p:spPr>
          <a:xfrm>
            <a:off x="3979521" y="2369509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92"/>
            <a:r>
              <a:rPr lang="fr-FR" sz="1000" b="1" dirty="0">
                <a:solidFill>
                  <a:srgbClr val="1F497D"/>
                </a:solidFill>
                <a:latin typeface="Calibri"/>
              </a:rPr>
              <a:t>consolidation</a:t>
            </a:r>
          </a:p>
        </p:txBody>
      </p:sp>
      <p:sp>
        <p:nvSpPr>
          <p:cNvPr id="62" name="Flèche droite 31">
            <a:extLst>
              <a:ext uri="{FF2B5EF4-FFF2-40B4-BE49-F238E27FC236}">
                <a16:creationId xmlns:a16="http://schemas.microsoft.com/office/drawing/2014/main" id="{0C09EE63-454A-4126-A488-B7B124467BFA}"/>
              </a:ext>
            </a:extLst>
          </p:cNvPr>
          <p:cNvSpPr/>
          <p:nvPr/>
        </p:nvSpPr>
        <p:spPr>
          <a:xfrm rot="20294148" flipV="1">
            <a:off x="1618771" y="2442451"/>
            <a:ext cx="2753230" cy="7677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92"/>
            <a:endParaRPr lang="fr-FR" sz="15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4B7FFEC2-DBC5-4CA6-AA7C-87EA5B237CE7}"/>
              </a:ext>
            </a:extLst>
          </p:cNvPr>
          <p:cNvSpPr txBox="1"/>
          <p:nvPr/>
        </p:nvSpPr>
        <p:spPr>
          <a:xfrm rot="20296080">
            <a:off x="2418266" y="2214621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1992"/>
            <a:r>
              <a:rPr lang="fr-FR" sz="1000" b="1" dirty="0">
                <a:solidFill>
                  <a:srgbClr val="1F497D"/>
                </a:solidFill>
                <a:latin typeface="Calibri"/>
              </a:rPr>
              <a:t>Raw data Ingestion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511AFD8-EB55-4CE3-A4D9-2E51D08AE020}"/>
              </a:ext>
            </a:extLst>
          </p:cNvPr>
          <p:cNvSpPr txBox="1"/>
          <p:nvPr/>
        </p:nvSpPr>
        <p:spPr>
          <a:xfrm rot="16200000">
            <a:off x="7375965" y="2458962"/>
            <a:ext cx="1404147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761992"/>
            <a:r>
              <a:rPr lang="fr-FR" sz="1000" b="1" dirty="0">
                <a:solidFill>
                  <a:srgbClr val="1F497D"/>
                </a:solidFill>
                <a:latin typeface="Calibri"/>
              </a:rPr>
              <a:t>UDA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A48D3F-F0C2-48D7-9D9C-177A41085F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7825" y="3122902"/>
            <a:ext cx="708673" cy="475557"/>
          </a:xfrm>
          <a:prstGeom prst="rect">
            <a:avLst/>
          </a:prstGeom>
        </p:spPr>
      </p:pic>
      <p:pic>
        <p:nvPicPr>
          <p:cNvPr id="73" name="Picture 2" descr="W:\SPA\thabib\OUTILS DE COM\5.LOGOS CLS\LOGO CLS FLAT DESIGN gris.png">
            <a:extLst>
              <a:ext uri="{FF2B5EF4-FFF2-40B4-BE49-F238E27FC236}">
                <a16:creationId xmlns:a16="http://schemas.microsoft.com/office/drawing/2014/main" id="{1C0CB255-52B6-45B0-97D1-CB7B7BF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88378" y="5149966"/>
            <a:ext cx="671622" cy="5708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99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778" y="163147"/>
            <a:ext cx="9736667" cy="369332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numbers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1333502"/>
            <a:ext cx="9144000" cy="3284194"/>
          </a:xfrm>
        </p:spPr>
        <p:txBody>
          <a:bodyPr>
            <a:normAutofit/>
          </a:bodyPr>
          <a:lstStyle/>
          <a:p>
            <a:r>
              <a:rPr lang="fr-FR" dirty="0"/>
              <a:t>AIS : Ingestion of 2 </a:t>
            </a:r>
            <a:r>
              <a:rPr lang="fr-FR" dirty="0" err="1"/>
              <a:t>years</a:t>
            </a:r>
            <a:r>
              <a:rPr lang="fr-FR" dirty="0"/>
              <a:t> of Data</a:t>
            </a:r>
          </a:p>
          <a:p>
            <a:pPr lvl="1"/>
            <a:r>
              <a:rPr lang="fr-FR" dirty="0"/>
              <a:t>In 2 </a:t>
            </a:r>
            <a:r>
              <a:rPr lang="fr-FR" dirty="0" err="1"/>
              <a:t>days</a:t>
            </a:r>
            <a:endParaRPr lang="fr-FR" dirty="0"/>
          </a:p>
          <a:p>
            <a:pPr lvl="1"/>
            <a:r>
              <a:rPr lang="fr-FR" dirty="0"/>
              <a:t>4,4 billion positions</a:t>
            </a:r>
          </a:p>
          <a:p>
            <a:pPr lvl="1"/>
            <a:r>
              <a:rPr lang="fr-FR" dirty="0"/>
              <a:t>3 million </a:t>
            </a:r>
            <a:r>
              <a:rPr lang="fr-FR" dirty="0" err="1"/>
              <a:t>vessels</a:t>
            </a:r>
            <a:endParaRPr lang="fr-FR" dirty="0"/>
          </a:p>
          <a:p>
            <a:r>
              <a:rPr lang="fr-FR" dirty="0"/>
              <a:t>Real flow </a:t>
            </a:r>
            <a:r>
              <a:rPr lang="fr-FR" dirty="0" err="1"/>
              <a:t>connection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25000 messages / second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5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275" y="84184"/>
            <a:ext cx="7401464" cy="369332"/>
          </a:xfrm>
        </p:spPr>
        <p:txBody>
          <a:bodyPr/>
          <a:lstStyle/>
          <a:p>
            <a:r>
              <a:rPr lang="fr-FR" dirty="0" smtClean="0"/>
              <a:t>Vision for Future Data Architecture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5865" y="681720"/>
            <a:ext cx="4920592" cy="37450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FDA can be handled at 2 levels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Interconnection of distributed systems/platforms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At the level of the platform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Interconnection of distributed system 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Standard interfaces for</a:t>
            </a:r>
          </a:p>
          <a:p>
            <a:pPr marL="1251547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 smtClean="0"/>
              <a:t>Data access and discovery (ex Opensearch, CSW/ISO)</a:t>
            </a:r>
          </a:p>
          <a:p>
            <a:pPr marL="1251547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 smtClean="0"/>
              <a:t>Services (ex WPS, </a:t>
            </a:r>
            <a:r>
              <a:rPr lang="en-US" sz="1000" dirty="0" err="1" smtClean="0"/>
              <a:t>Opendap</a:t>
            </a:r>
            <a:r>
              <a:rPr lang="en-US" sz="1000" dirty="0" smtClean="0"/>
              <a:t>, …)</a:t>
            </a:r>
          </a:p>
          <a:p>
            <a:pPr marL="1251547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 smtClean="0"/>
              <a:t>Processing (ex Docker, </a:t>
            </a:r>
            <a:r>
              <a:rPr lang="en-US" sz="1000" dirty="0" err="1" smtClean="0"/>
              <a:t>Openstack</a:t>
            </a:r>
            <a:r>
              <a:rPr lang="en-US" sz="1000" dirty="0" smtClean="0"/>
              <a:t>)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Authentication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Security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Potential cloud usage</a:t>
            </a:r>
          </a:p>
          <a:p>
            <a:pPr marL="965743" lvl="2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Platform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Architecture</a:t>
            </a:r>
          </a:p>
          <a:p>
            <a:pPr marL="9715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Technology (ex </a:t>
            </a:r>
            <a:r>
              <a:rPr lang="en-US" sz="1200" dirty="0" err="1" smtClean="0"/>
              <a:t>datacube</a:t>
            </a:r>
            <a:r>
              <a:rPr lang="en-US" sz="1200" dirty="0" smtClean="0"/>
              <a:t>, spark, machine learning, …)</a:t>
            </a:r>
            <a:endParaRPr lang="en-US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2" y="725229"/>
            <a:ext cx="3119558" cy="19757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" y="3033300"/>
            <a:ext cx="2503039" cy="18772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28" y="3052621"/>
            <a:ext cx="1840810" cy="4613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62" y="3865638"/>
            <a:ext cx="2217776" cy="11177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600029"/>
            <a:ext cx="1905000" cy="1905000"/>
          </a:xfrm>
          <a:prstGeom prst="rect">
            <a:avLst/>
          </a:prstGeom>
        </p:spPr>
      </p:pic>
      <p:sp>
        <p:nvSpPr>
          <p:cNvPr id="13" name="Espace réservé du pied de page 5"/>
          <p:cNvSpPr txBox="1">
            <a:spLocks/>
          </p:cNvSpPr>
          <p:nvPr/>
        </p:nvSpPr>
        <p:spPr>
          <a:xfrm>
            <a:off x="580878" y="5494993"/>
            <a:ext cx="5668703" cy="3032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CNES - Direction du Numérique, de l'exploitation et des Opérations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2C4D6E2B-EAC4-4283-BF5D-8DC53735B264}"/>
              </a:ext>
            </a:extLst>
          </p:cNvPr>
          <p:cNvSpPr txBox="1">
            <a:spLocks/>
          </p:cNvSpPr>
          <p:nvPr/>
        </p:nvSpPr>
        <p:spPr>
          <a:xfrm>
            <a:off x="1143000" y="841771"/>
            <a:ext cx="6858000" cy="2130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Storage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778" y="163147"/>
            <a:ext cx="9736667" cy="369332"/>
          </a:xfrm>
        </p:spPr>
        <p:txBody>
          <a:bodyPr/>
          <a:lstStyle/>
          <a:p>
            <a:r>
              <a:rPr lang="fr-FR" dirty="0"/>
              <a:t>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/>
              <a:t>Competitive</a:t>
            </a:r>
            <a:r>
              <a:rPr lang="fr-FR" sz="2000" dirty="0"/>
              <a:t> solution </a:t>
            </a:r>
          </a:p>
          <a:p>
            <a:r>
              <a:rPr lang="fr-FR" sz="2000" dirty="0"/>
              <a:t>Reliable, scalable and extensible innovative system </a:t>
            </a:r>
            <a:r>
              <a:rPr lang="fr-FR" sz="2000" dirty="0" err="1"/>
              <a:t>controlled</a:t>
            </a:r>
            <a:r>
              <a:rPr lang="fr-FR" sz="2000" dirty="0"/>
              <a:t> by the provider (CLS)</a:t>
            </a:r>
          </a:p>
          <a:p>
            <a:r>
              <a:rPr lang="fr-FR" sz="2000" dirty="0"/>
              <a:t>High </a:t>
            </a:r>
            <a:r>
              <a:rPr lang="fr-FR" sz="2000" dirty="0" err="1"/>
              <a:t>level</a:t>
            </a:r>
            <a:r>
              <a:rPr lang="fr-FR" sz="2000" dirty="0"/>
              <a:t> of performance and </a:t>
            </a:r>
            <a:r>
              <a:rPr lang="fr-FR" sz="2000" dirty="0" err="1"/>
              <a:t>availability</a:t>
            </a:r>
            <a:endParaRPr lang="fr-FR" sz="2000" dirty="0"/>
          </a:p>
          <a:p>
            <a:r>
              <a:rPr lang="fr-FR" sz="2000" dirty="0"/>
              <a:t>Major </a:t>
            </a:r>
            <a:r>
              <a:rPr lang="fr-FR" sz="2000" dirty="0" err="1"/>
              <a:t>asset</a:t>
            </a:r>
            <a:r>
              <a:rPr lang="fr-FR" sz="2000" dirty="0"/>
              <a:t> for reprocessing </a:t>
            </a:r>
            <a:r>
              <a:rPr lang="fr-FR" sz="2000" dirty="0" err="1"/>
              <a:t>activities</a:t>
            </a:r>
            <a:r>
              <a:rPr lang="fr-FR" sz="2000" dirty="0"/>
              <a:t>, </a:t>
            </a:r>
            <a:r>
              <a:rPr lang="fr-FR" sz="2000" dirty="0" err="1"/>
              <a:t>easy</a:t>
            </a:r>
            <a:r>
              <a:rPr lang="fr-FR" sz="2000" dirty="0"/>
              <a:t> and performant </a:t>
            </a:r>
            <a:r>
              <a:rPr lang="fr-FR" sz="2000" dirty="0" err="1"/>
              <a:t>access</a:t>
            </a:r>
            <a:r>
              <a:rPr lang="fr-FR" sz="2000" dirty="0"/>
              <a:t> to the data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6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778" y="163147"/>
            <a:ext cx="9736667" cy="369332"/>
          </a:xfrm>
        </p:spPr>
        <p:txBody>
          <a:bodyPr/>
          <a:lstStyle/>
          <a:p>
            <a:r>
              <a:rPr lang="fr-FR" dirty="0"/>
              <a:t>Scality ring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64623" y="1093708"/>
            <a:ext cx="6667207" cy="2956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43" dirty="0"/>
              <a:t>Chosen LTA infrastructure is based on a </a:t>
            </a:r>
            <a:r>
              <a:rPr lang="en-US" sz="1743" dirty="0"/>
              <a:t>Scality RING solution especially selected for its robustness and scalability.</a:t>
            </a:r>
          </a:p>
          <a:p>
            <a:endParaRPr lang="en-US" sz="1743" dirty="0"/>
          </a:p>
          <a:p>
            <a:r>
              <a:rPr lang="en-US" sz="1743" dirty="0"/>
              <a:t>Millions of users, deployed and used since 6 years.</a:t>
            </a:r>
          </a:p>
          <a:p>
            <a:endParaRPr lang="en-US" sz="1743" dirty="0"/>
          </a:p>
          <a:p>
            <a:pPr marL="238123" indent="-238123">
              <a:buFontTx/>
              <a:buChar char="-"/>
            </a:pPr>
            <a:r>
              <a:rPr lang="en-US" sz="1743" dirty="0"/>
              <a:t>Scale-out solution</a:t>
            </a:r>
          </a:p>
          <a:p>
            <a:pPr marL="238123" indent="-238123">
              <a:buFontTx/>
              <a:buChar char="-"/>
            </a:pPr>
            <a:r>
              <a:rPr lang="en-US" sz="1743" dirty="0"/>
              <a:t>Based on Object storage technology</a:t>
            </a:r>
          </a:p>
          <a:p>
            <a:pPr marL="238123" indent="-238123">
              <a:buFontTx/>
              <a:buChar char="-"/>
            </a:pPr>
            <a:r>
              <a:rPr lang="en-US" sz="1743" dirty="0"/>
              <a:t>Management of high volumes</a:t>
            </a:r>
          </a:p>
          <a:p>
            <a:pPr marL="238123" indent="-238123">
              <a:buFontTx/>
              <a:buChar char="-"/>
            </a:pPr>
            <a:endParaRPr lang="en-US" sz="1667" dirty="0"/>
          </a:p>
          <a:p>
            <a:pPr marL="238123" indent="-238123">
              <a:buFontTx/>
              <a:buChar char="-"/>
            </a:pPr>
            <a:endParaRPr lang="en-US" sz="1500" dirty="0"/>
          </a:p>
          <a:p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4918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449" y="157200"/>
            <a:ext cx="10040551" cy="600604"/>
          </a:xfrm>
        </p:spPr>
        <p:txBody>
          <a:bodyPr>
            <a:normAutofit/>
          </a:bodyPr>
          <a:lstStyle/>
          <a:p>
            <a:r>
              <a:rPr lang="fr-FR" dirty="0"/>
              <a:t>Scality ring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634" y="1657367"/>
            <a:ext cx="660073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778" y="163147"/>
            <a:ext cx="9736667" cy="369332"/>
          </a:xfrm>
        </p:spPr>
        <p:txBody>
          <a:bodyPr/>
          <a:lstStyle/>
          <a:p>
            <a:r>
              <a:rPr lang="fr-FR" dirty="0"/>
              <a:t>Scality ring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72700" y="1117307"/>
            <a:ext cx="6667207" cy="294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3" indent="-238123">
              <a:buFontTx/>
              <a:buChar char="-"/>
            </a:pPr>
            <a:endParaRPr lang="en-US" sz="1667" dirty="0"/>
          </a:p>
          <a:p>
            <a:pPr marL="238123" indent="-238123">
              <a:buFontTx/>
              <a:buChar char="-"/>
            </a:pPr>
            <a:endParaRPr lang="en-US" sz="1667" dirty="0"/>
          </a:p>
          <a:p>
            <a:pPr marL="238123" indent="-238123">
              <a:buFontTx/>
              <a:buChar char="-"/>
            </a:pPr>
            <a:r>
              <a:rPr lang="fr-FR" sz="1743" dirty="0" err="1"/>
              <a:t>Objects</a:t>
            </a:r>
            <a:r>
              <a:rPr lang="fr-FR" sz="1743" dirty="0"/>
              <a:t> </a:t>
            </a:r>
            <a:r>
              <a:rPr lang="fr-FR" sz="1743" dirty="0" err="1"/>
              <a:t>replication</a:t>
            </a:r>
            <a:r>
              <a:rPr lang="fr-FR" sz="1743" dirty="0"/>
              <a:t> (default configuration </a:t>
            </a:r>
            <a:r>
              <a:rPr lang="fr-FR" sz="1743" dirty="0" err="1"/>
              <a:t>is</a:t>
            </a:r>
            <a:r>
              <a:rPr lang="fr-FR" sz="1743" dirty="0"/>
              <a:t> 5 copies )</a:t>
            </a:r>
          </a:p>
          <a:p>
            <a:pPr marL="238123" indent="-238123">
              <a:buFontTx/>
              <a:buChar char="-"/>
            </a:pPr>
            <a:r>
              <a:rPr lang="fr-FR" sz="1743" dirty="0"/>
              <a:t>No file size </a:t>
            </a:r>
            <a:r>
              <a:rPr lang="fr-FR" sz="1743" dirty="0" err="1"/>
              <a:t>limit</a:t>
            </a:r>
            <a:endParaRPr lang="fr-FR" sz="1743" dirty="0"/>
          </a:p>
          <a:p>
            <a:pPr marL="238123" indent="-238123">
              <a:buFontTx/>
              <a:buChar char="-"/>
            </a:pPr>
            <a:r>
              <a:rPr lang="fr-FR" sz="1743" dirty="0" err="1"/>
              <a:t>Unlimited</a:t>
            </a:r>
            <a:r>
              <a:rPr lang="fr-FR" sz="1743" dirty="0"/>
              <a:t> </a:t>
            </a:r>
            <a:r>
              <a:rPr lang="fr-FR" sz="1743" dirty="0" err="1"/>
              <a:t>number</a:t>
            </a:r>
            <a:r>
              <a:rPr lang="fr-FR" sz="1743" dirty="0"/>
              <a:t> of </a:t>
            </a:r>
            <a:r>
              <a:rPr lang="fr-FR" sz="1743" dirty="0" err="1"/>
              <a:t>objects</a:t>
            </a:r>
            <a:endParaRPr lang="fr-FR" sz="1743" dirty="0"/>
          </a:p>
          <a:p>
            <a:pPr marL="238123" indent="-238123">
              <a:buFontTx/>
              <a:buChar char="-"/>
            </a:pPr>
            <a:r>
              <a:rPr lang="fr-FR" sz="1743" dirty="0"/>
              <a:t>Multi-site </a:t>
            </a:r>
            <a:r>
              <a:rPr lang="fr-FR" sz="1743" dirty="0" err="1"/>
              <a:t>object</a:t>
            </a:r>
            <a:r>
              <a:rPr lang="fr-FR" sz="1743" dirty="0"/>
              <a:t> management</a:t>
            </a:r>
          </a:p>
          <a:p>
            <a:pPr marL="238123" indent="-238123">
              <a:buFontTx/>
              <a:buChar char="-"/>
            </a:pPr>
            <a:r>
              <a:rPr lang="en-GB" sz="1743" dirty="0"/>
              <a:t>Parallel</a:t>
            </a:r>
            <a:r>
              <a:rPr lang="fr-FR" sz="1743" dirty="0"/>
              <a:t> </a:t>
            </a:r>
            <a:r>
              <a:rPr lang="fr-FR" sz="1743" dirty="0" err="1"/>
              <a:t>access</a:t>
            </a:r>
            <a:endParaRPr lang="fr-FR" sz="1743" dirty="0"/>
          </a:p>
          <a:p>
            <a:pPr marL="238123" indent="-238123">
              <a:buFontTx/>
              <a:buChar char="-"/>
            </a:pPr>
            <a:r>
              <a:rPr lang="fr-FR" sz="1743" dirty="0"/>
              <a:t>Monitoring and management interface</a:t>
            </a:r>
          </a:p>
          <a:p>
            <a:pPr marL="238123" indent="-238123">
              <a:buFontTx/>
              <a:buChar char="-"/>
            </a:pPr>
            <a:r>
              <a:rPr lang="fr-FR" sz="1743" dirty="0" err="1"/>
              <a:t>Easily</a:t>
            </a:r>
            <a:r>
              <a:rPr lang="fr-FR" sz="1743" dirty="0"/>
              <a:t> </a:t>
            </a:r>
            <a:r>
              <a:rPr lang="fr-FR" sz="1743" dirty="0" err="1"/>
              <a:t>expendable</a:t>
            </a:r>
            <a:r>
              <a:rPr lang="fr-FR" sz="1743" dirty="0"/>
              <a:t> </a:t>
            </a:r>
            <a:r>
              <a:rPr lang="fr-FR" sz="1743" dirty="0" err="1"/>
              <a:t>without</a:t>
            </a:r>
            <a:r>
              <a:rPr lang="fr-FR" sz="1743" dirty="0"/>
              <a:t> service disruption</a:t>
            </a:r>
          </a:p>
          <a:p>
            <a:pPr marL="238123" indent="-238123">
              <a:buFontTx/>
              <a:buChar char="-"/>
            </a:pPr>
            <a:endParaRPr lang="fr-FR" sz="1500" dirty="0"/>
          </a:p>
          <a:p>
            <a:pPr marL="238123" indent="-238123">
              <a:buFontTx/>
              <a:buChar char="-"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19004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275" y="84184"/>
            <a:ext cx="7401464" cy="369332"/>
          </a:xfrm>
        </p:spPr>
        <p:txBody>
          <a:bodyPr/>
          <a:lstStyle/>
          <a:p>
            <a:r>
              <a:rPr lang="fr-FR" dirty="0" smtClean="0"/>
              <a:t>4 FDA </a:t>
            </a:r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810" y="809916"/>
            <a:ext cx="8179151" cy="37450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Research Infrastructure “Earth system”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Built above French “Data and services centers”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Objective : foster research and application across Earth System thematic areas</a:t>
            </a:r>
          </a:p>
          <a:p>
            <a:pPr marL="3079722" lvl="5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PEPS : French Copernicus Collaborative Ground-Segment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Mirror of Sentinel 1, 2 and 3 data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distribution / Hosting of processing and services</a:t>
            </a:r>
            <a:endParaRPr lang="en-US" sz="1400" dirty="0"/>
          </a:p>
          <a:p>
            <a:pPr marL="2857531" lvl="4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 examples of ground systems based on big data technologies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GAIA ground-segment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CLS ground-segment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pied de page 5"/>
          <p:cNvSpPr txBox="1">
            <a:spLocks/>
          </p:cNvSpPr>
          <p:nvPr/>
        </p:nvSpPr>
        <p:spPr>
          <a:xfrm>
            <a:off x="580878" y="5494993"/>
            <a:ext cx="5668703" cy="3032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CNES - Direction du Numérique, de l'exploitation et des Opérations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12" y="1048579"/>
            <a:ext cx="1103227" cy="87260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2" y="2322763"/>
            <a:ext cx="861409" cy="863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9195" r="24452" b="14207"/>
          <a:stretch>
            <a:fillRect/>
          </a:stretch>
        </p:blipFill>
        <p:spPr bwMode="auto">
          <a:xfrm>
            <a:off x="470686" y="3804579"/>
            <a:ext cx="800953" cy="48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906" t="9195" r="24452" b="142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W:\SPA\thabib\OUTILS DE COM\5.LOGOS CLS\LOGO CLS FLAT DESIGN gris.png">
            <a:extLst>
              <a:ext uri="{FF2B5EF4-FFF2-40B4-BE49-F238E27FC236}">
                <a16:creationId xmlns:a16="http://schemas.microsoft.com/office/drawing/2014/main" id="{1C0CB255-52B6-45B0-97D1-CB7B7BF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341" y="4354216"/>
            <a:ext cx="472480" cy="40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1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275" y="84184"/>
            <a:ext cx="7401464" cy="369332"/>
          </a:xfrm>
        </p:spPr>
        <p:txBody>
          <a:bodyPr/>
          <a:lstStyle/>
          <a:p>
            <a:r>
              <a:rPr lang="fr-FR" dirty="0" smtClean="0"/>
              <a:t>« System </a:t>
            </a:r>
            <a:r>
              <a:rPr lang="fr-FR" dirty="0" err="1" smtClean="0"/>
              <a:t>Earth</a:t>
            </a:r>
            <a:r>
              <a:rPr lang="fr-FR" dirty="0" smtClean="0"/>
              <a:t> » </a:t>
            </a:r>
            <a:r>
              <a:rPr lang="fr-FR" dirty="0" err="1" smtClean="0"/>
              <a:t>Research</a:t>
            </a:r>
            <a:r>
              <a:rPr lang="fr-FR" dirty="0" smtClean="0"/>
              <a:t> Infrastructure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28960" y="5400537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4</a:t>
            </a:fld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05339" y="2934924"/>
            <a:ext cx="8004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CNES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scientific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missions are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hosted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in data &amp; service centres</a:t>
            </a:r>
          </a:p>
          <a:p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These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centers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also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host :</a:t>
            </a:r>
          </a:p>
          <a:p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  -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other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space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data (NASA, NOAA, JAXA, …)</a:t>
            </a:r>
          </a:p>
          <a:p>
            <a:r>
              <a:rPr lang="fr-FR" sz="1800" dirty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 - in-situ data</a:t>
            </a:r>
          </a:p>
          <a:p>
            <a:r>
              <a:rPr lang="fr-FR" sz="1800" dirty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 -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airborne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/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ship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data</a:t>
            </a:r>
            <a:endParaRPr lang="fr-FR" sz="1800" dirty="0" smtClean="0">
              <a:solidFill>
                <a:schemeClr val="accent1"/>
              </a:solidFill>
              <a:latin typeface="Arial Narrow"/>
              <a:cs typeface="Arial Narrow"/>
            </a:endParaRPr>
          </a:p>
          <a:p>
            <a:endParaRPr lang="fr-FR" sz="1800" dirty="0">
              <a:solidFill>
                <a:schemeClr val="accent1"/>
              </a:solidFill>
              <a:latin typeface="Arial Narrow"/>
              <a:cs typeface="Arial Narrow"/>
            </a:endParaRPr>
          </a:p>
          <a:p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Mix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several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sources of data =&gt;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increase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reliability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and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quality</a:t>
            </a:r>
            <a:endParaRPr lang="fr-FR" sz="1800" dirty="0" smtClean="0">
              <a:solidFill>
                <a:schemeClr val="accent1"/>
              </a:solidFill>
              <a:latin typeface="Arial Narrow"/>
              <a:cs typeface="Arial Narrow"/>
            </a:endParaRPr>
          </a:p>
          <a:p>
            <a:r>
              <a:rPr lang="fr-FR" sz="1800" dirty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 -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approach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similar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to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newspace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companies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: Orbital insight,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Space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Know ; Quant Cube</a:t>
            </a:r>
          </a:p>
          <a:p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Result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of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huge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invesment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=&gt;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cannot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envisage to stop and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transfer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everything</a:t>
            </a:r>
            <a:r>
              <a:rPr lang="fr-FR" sz="1800" dirty="0" smtClean="0">
                <a:solidFill>
                  <a:schemeClr val="accent1"/>
                </a:solidFill>
                <a:latin typeface="Arial Narrow"/>
                <a:cs typeface="Arial Narrow"/>
              </a:rPr>
              <a:t> to the cloud </a:t>
            </a:r>
            <a:endParaRPr lang="fr-FR" sz="1800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35" name="Espace réservé du pied de page 5"/>
          <p:cNvSpPr txBox="1">
            <a:spLocks/>
          </p:cNvSpPr>
          <p:nvPr/>
        </p:nvSpPr>
        <p:spPr>
          <a:xfrm>
            <a:off x="580878" y="5494993"/>
            <a:ext cx="5668703" cy="3032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CNES - Direction du Numérique, de l'exploitation et des Opérations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" y="814809"/>
            <a:ext cx="723377" cy="2974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0" y="1365141"/>
            <a:ext cx="651985" cy="2974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" y="1947581"/>
            <a:ext cx="852029" cy="232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9" y="2497913"/>
            <a:ext cx="867233" cy="3034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ZoneTexte 39"/>
          <p:cNvSpPr txBox="1"/>
          <p:nvPr/>
        </p:nvSpPr>
        <p:spPr>
          <a:xfrm>
            <a:off x="981892" y="2411704"/>
            <a:ext cx="55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Solid Earth data </a:t>
            </a:r>
            <a:r>
              <a:rPr lang="en-US" sz="1400" dirty="0"/>
              <a:t>&amp; service </a:t>
            </a:r>
            <a:r>
              <a:rPr lang="en-US" sz="1400" dirty="0" err="1"/>
              <a:t>centre</a:t>
            </a:r>
            <a:endParaRPr lang="en-US" sz="1400" dirty="0"/>
          </a:p>
          <a:p>
            <a:r>
              <a:rPr lang="en-US" sz="1400" dirty="0" smtClean="0"/>
              <a:t>https</a:t>
            </a:r>
            <a:r>
              <a:rPr lang="en-US" sz="1400" dirty="0"/>
              <a:t>://www.poleterresolide.fr/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014493" y="1824791"/>
            <a:ext cx="330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Land surface data &amp; service </a:t>
            </a:r>
            <a:r>
              <a:rPr lang="en-US" sz="1400" dirty="0" err="1"/>
              <a:t>centre</a:t>
            </a:r>
            <a:endParaRPr lang="en-US" sz="1400" dirty="0"/>
          </a:p>
          <a:p>
            <a:r>
              <a:rPr lang="fr-FR" sz="1400" dirty="0" smtClean="0"/>
              <a:t>https</a:t>
            </a:r>
            <a:r>
              <a:rPr lang="fr-FR" sz="1400" dirty="0"/>
              <a:t>://www.theia-land.fr</a:t>
            </a:r>
            <a:r>
              <a:rPr lang="fr-FR" sz="1400" dirty="0" smtClean="0"/>
              <a:t>/</a:t>
            </a:r>
            <a:endParaRPr lang="fr-FR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1014494" y="1278758"/>
            <a:ext cx="330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Atmosphere data &amp; service </a:t>
            </a:r>
            <a:r>
              <a:rPr lang="en-US" sz="1400" dirty="0" err="1" smtClean="0"/>
              <a:t>centre</a:t>
            </a:r>
            <a:endParaRPr lang="en-US" sz="1400" dirty="0" smtClean="0"/>
          </a:p>
          <a:p>
            <a:r>
              <a:rPr lang="fr-FR" sz="1400" dirty="0" smtClean="0"/>
              <a:t>https://www.aeris-data.fr</a:t>
            </a:r>
            <a:endParaRPr lang="fr-FR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1014494" y="657847"/>
            <a:ext cx="352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Ocean surface data &amp; service </a:t>
            </a:r>
            <a:r>
              <a:rPr lang="en-US" sz="1400" dirty="0" err="1" smtClean="0"/>
              <a:t>centre</a:t>
            </a:r>
            <a:endParaRPr lang="en-US" sz="1400" dirty="0" smtClean="0"/>
          </a:p>
          <a:p>
            <a:r>
              <a:rPr lang="fr-FR" sz="1400" dirty="0"/>
              <a:t>http://www.odatis-ocean.fr/</a:t>
            </a: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6439" y="1635216"/>
            <a:ext cx="2417892" cy="18152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85" y="1355158"/>
            <a:ext cx="1059446" cy="72549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956" y="1010953"/>
            <a:ext cx="1883008" cy="14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275" y="84184"/>
            <a:ext cx="7401464" cy="369332"/>
          </a:xfrm>
        </p:spPr>
        <p:txBody>
          <a:bodyPr/>
          <a:lstStyle/>
          <a:p>
            <a:r>
              <a:rPr lang="fr-FR" dirty="0" smtClean="0"/>
              <a:t>« System </a:t>
            </a:r>
            <a:r>
              <a:rPr lang="fr-FR" dirty="0" err="1" smtClean="0"/>
              <a:t>Earth</a:t>
            </a:r>
            <a:r>
              <a:rPr lang="fr-FR" dirty="0" smtClean="0"/>
              <a:t> » </a:t>
            </a:r>
            <a:r>
              <a:rPr lang="fr-FR" dirty="0" err="1" smtClean="0"/>
              <a:t>Research</a:t>
            </a:r>
            <a:r>
              <a:rPr lang="fr-FR" dirty="0" smtClean="0"/>
              <a:t> Infrastructure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28960" y="5400537"/>
            <a:ext cx="449280" cy="246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615437-563F-4116-8E19-2DDAEE68CAFA}" type="slidenum">
              <a:rPr lang="fr-FR" sz="1200" smtClean="0"/>
              <a:pPr>
                <a:defRPr/>
              </a:pPr>
              <a:t>5</a:t>
            </a:fld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09372" y="856129"/>
            <a:ext cx="325608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 Narrow"/>
                <a:cs typeface="Arial Narrow"/>
              </a:rPr>
              <a:t>Projec</a:t>
            </a:r>
            <a:r>
              <a:rPr lang="fr-FR" sz="1400" dirty="0" smtClean="0">
                <a:latin typeface="Arial Narrow"/>
                <a:cs typeface="Arial Narrow"/>
              </a:rPr>
              <a:t>t </a:t>
            </a:r>
            <a:r>
              <a:rPr lang="fr-FR" sz="1400" dirty="0" err="1" smtClean="0">
                <a:latin typeface="Arial Narrow"/>
                <a:cs typeface="Arial Narrow"/>
              </a:rPr>
              <a:t>will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  <a:r>
              <a:rPr lang="fr-FR" sz="1400" dirty="0" err="1" smtClean="0">
                <a:latin typeface="Arial Narrow"/>
                <a:cs typeface="Arial Narrow"/>
              </a:rPr>
              <a:t>start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  <a:r>
              <a:rPr lang="fr-FR" sz="1400" dirty="0" err="1" smtClean="0">
                <a:latin typeface="Arial Narrow"/>
                <a:cs typeface="Arial Narrow"/>
              </a:rPr>
              <a:t>soon</a:t>
            </a:r>
            <a:endParaRPr lang="fr-FR" sz="1400" dirty="0" smtClean="0">
              <a:latin typeface="Arial Narrow"/>
              <a:cs typeface="Arial Narrow"/>
            </a:endParaRPr>
          </a:p>
          <a:p>
            <a:r>
              <a:rPr lang="fr-FR" sz="1400" dirty="0" smtClean="0">
                <a:latin typeface="Arial Narrow"/>
                <a:cs typeface="Arial Narrow"/>
              </a:rPr>
              <a:t>Will </a:t>
            </a:r>
            <a:r>
              <a:rPr lang="fr-FR" sz="1400" dirty="0" err="1" smtClean="0">
                <a:latin typeface="Arial Narrow"/>
                <a:cs typeface="Arial Narrow"/>
              </a:rPr>
              <a:t>also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  <a:r>
              <a:rPr lang="fr-FR" sz="1400" dirty="0" err="1" smtClean="0">
                <a:latin typeface="Arial Narrow"/>
                <a:cs typeface="Arial Narrow"/>
              </a:rPr>
              <a:t>be</a:t>
            </a:r>
            <a:r>
              <a:rPr lang="fr-FR" sz="1400" dirty="0" smtClean="0">
                <a:latin typeface="Arial Narrow"/>
                <a:cs typeface="Arial Narrow"/>
              </a:rPr>
              <a:t> the base of the </a:t>
            </a:r>
            <a:r>
              <a:rPr lang="fr-FR" sz="1400" dirty="0" err="1" smtClean="0">
                <a:latin typeface="Arial Narrow"/>
                <a:cs typeface="Arial Narrow"/>
              </a:rPr>
              <a:t>Space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  <a:r>
              <a:rPr lang="fr-FR" sz="1400" dirty="0" err="1" smtClean="0">
                <a:latin typeface="Arial Narrow"/>
                <a:cs typeface="Arial Narrow"/>
              </a:rPr>
              <a:t>Climate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  <a:r>
              <a:rPr lang="fr-FR" sz="1400" dirty="0" err="1" smtClean="0">
                <a:latin typeface="Arial Narrow"/>
                <a:cs typeface="Arial Narrow"/>
              </a:rPr>
              <a:t>Observatory</a:t>
            </a:r>
            <a:endParaRPr lang="fr-FR" sz="1400" dirty="0" smtClean="0">
              <a:latin typeface="Arial Narrow"/>
              <a:cs typeface="Arial Narrow"/>
            </a:endParaRPr>
          </a:p>
          <a:p>
            <a:endParaRPr lang="fr-FR" sz="1400" dirty="0">
              <a:latin typeface="Arial Narrow"/>
              <a:cs typeface="Arial Narrow"/>
            </a:endParaRPr>
          </a:p>
          <a:p>
            <a:r>
              <a:rPr lang="fr-FR" sz="1400" dirty="0" smtClean="0">
                <a:latin typeface="Arial Narrow"/>
                <a:cs typeface="Arial Narrow"/>
              </a:rPr>
              <a:t>Standard interfaces for data, services and processing.</a:t>
            </a:r>
            <a:endParaRPr lang="fr-FR" sz="1400" dirty="0" smtClean="0">
              <a:latin typeface="Arial Narrow"/>
              <a:cs typeface="Arial Narrow"/>
            </a:endParaRPr>
          </a:p>
          <a:p>
            <a:endParaRPr lang="fr-FR" sz="1400" dirty="0" smtClean="0">
              <a:latin typeface="Arial Narrow"/>
              <a:cs typeface="Arial Narrow"/>
            </a:endParaRPr>
          </a:p>
          <a:p>
            <a:r>
              <a:rPr lang="fr-FR" sz="1400" dirty="0" smtClean="0">
                <a:latin typeface="Arial Narrow"/>
                <a:cs typeface="Arial Narrow"/>
              </a:rPr>
              <a:t>Systems and architecture compatible or </a:t>
            </a:r>
            <a:r>
              <a:rPr lang="fr-FR" sz="1400" dirty="0" err="1" smtClean="0">
                <a:latin typeface="Arial Narrow"/>
                <a:cs typeface="Arial Narrow"/>
              </a:rPr>
              <a:t>derivated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  <a:r>
              <a:rPr lang="fr-FR" sz="1400" dirty="0" err="1" smtClean="0">
                <a:latin typeface="Arial Narrow"/>
                <a:cs typeface="Arial Narrow"/>
              </a:rPr>
              <a:t>with</a:t>
            </a:r>
            <a:r>
              <a:rPr lang="fr-FR" sz="1400" dirty="0" smtClean="0">
                <a:latin typeface="Arial Narrow"/>
                <a:cs typeface="Arial Narrow"/>
              </a:rPr>
              <a:t>/</a:t>
            </a:r>
            <a:r>
              <a:rPr lang="fr-FR" sz="1400" dirty="0" err="1" smtClean="0">
                <a:latin typeface="Arial Narrow"/>
                <a:cs typeface="Arial Narrow"/>
              </a:rPr>
              <a:t>from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  <a:r>
              <a:rPr lang="fr-FR" sz="1400" dirty="0" err="1" smtClean="0">
                <a:latin typeface="Arial Narrow"/>
                <a:cs typeface="Arial Narrow"/>
              </a:rPr>
              <a:t>several</a:t>
            </a:r>
            <a:r>
              <a:rPr lang="fr-FR" sz="1400" dirty="0" smtClean="0">
                <a:latin typeface="Arial Narrow"/>
                <a:cs typeface="Arial Narrow"/>
              </a:rPr>
              <a:t> </a:t>
            </a:r>
            <a:r>
              <a:rPr lang="fr-FR" sz="1400" dirty="0" err="1" smtClean="0">
                <a:latin typeface="Arial Narrow"/>
                <a:cs typeface="Arial Narrow"/>
              </a:rPr>
              <a:t>existing</a:t>
            </a:r>
            <a:r>
              <a:rPr lang="fr-FR" sz="1400" dirty="0" smtClean="0">
                <a:latin typeface="Arial Narrow"/>
                <a:cs typeface="Arial Narrow"/>
              </a:rPr>
              <a:t> initiatives: </a:t>
            </a:r>
            <a:r>
              <a:rPr lang="fr-FR" sz="1200" dirty="0" smtClean="0">
                <a:latin typeface="Arial Narrow"/>
                <a:cs typeface="Arial Narrow"/>
              </a:rPr>
              <a:t>EOSC </a:t>
            </a:r>
            <a:r>
              <a:rPr lang="fr-FR" sz="1200" dirty="0" smtClean="0">
                <a:latin typeface="Arial Narrow"/>
                <a:cs typeface="Arial Narrow"/>
              </a:rPr>
              <a:t>(CE), GO FAIR, EO Innovation Europe (ESA), CEOS, GEOSS</a:t>
            </a:r>
          </a:p>
          <a:p>
            <a:endParaRPr lang="fr-FR" sz="1200" dirty="0" smtClean="0">
              <a:latin typeface="Arial Narrow"/>
              <a:cs typeface="Arial Narrow"/>
            </a:endParaRPr>
          </a:p>
          <a:p>
            <a:r>
              <a:rPr lang="fr-FR" sz="1400" dirty="0" smtClean="0">
                <a:latin typeface="Arial Narrow"/>
                <a:cs typeface="Arial Narrow"/>
              </a:rPr>
              <a:t>Organisation </a:t>
            </a:r>
            <a:r>
              <a:rPr lang="fr-FR" sz="1400" dirty="0" err="1" smtClean="0">
                <a:latin typeface="Arial Narrow"/>
                <a:cs typeface="Arial Narrow"/>
              </a:rPr>
              <a:t>similar</a:t>
            </a:r>
            <a:r>
              <a:rPr lang="fr-FR" sz="1400" dirty="0" smtClean="0">
                <a:latin typeface="Arial Narrow"/>
                <a:cs typeface="Arial Narrow"/>
              </a:rPr>
              <a:t> to the</a:t>
            </a:r>
          </a:p>
          <a:p>
            <a:r>
              <a:rPr lang="fr-FR" sz="1400" dirty="0" smtClean="0">
                <a:latin typeface="Arial Narrow"/>
                <a:cs typeface="Arial Narrow"/>
              </a:rPr>
              <a:t> EUMETSAT DIAS or </a:t>
            </a:r>
          </a:p>
          <a:p>
            <a:r>
              <a:rPr lang="fr-FR" sz="1400" dirty="0" smtClean="0">
                <a:latin typeface="Arial Narrow"/>
                <a:cs typeface="Arial Narrow"/>
              </a:rPr>
              <a:t>to EOSC</a:t>
            </a:r>
            <a:endParaRPr lang="fr-FR" sz="1400" dirty="0">
              <a:latin typeface="Arial Narrow"/>
              <a:cs typeface="Arial Narrow"/>
            </a:endParaRPr>
          </a:p>
        </p:txBody>
      </p:sp>
      <p:grpSp>
        <p:nvGrpSpPr>
          <p:cNvPr id="11" name="Grouper 1"/>
          <p:cNvGrpSpPr/>
          <p:nvPr/>
        </p:nvGrpSpPr>
        <p:grpSpPr>
          <a:xfrm>
            <a:off x="262766" y="654597"/>
            <a:ext cx="4270931" cy="4556955"/>
            <a:chOff x="1475220" y="543606"/>
            <a:chExt cx="4682613" cy="5102253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475220" y="710065"/>
              <a:ext cx="4682613" cy="493579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034" y="1082992"/>
              <a:ext cx="1189550" cy="1174991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051" y="1082991"/>
              <a:ext cx="542533" cy="29746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470" y="543606"/>
              <a:ext cx="753653" cy="68811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806" y="1082992"/>
              <a:ext cx="1189550" cy="1174991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367" y="1082991"/>
              <a:ext cx="488989" cy="29746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033" y="3958927"/>
              <a:ext cx="1189550" cy="1174991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159" y="3958927"/>
              <a:ext cx="650425" cy="30348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805" y="3958926"/>
              <a:ext cx="1189550" cy="1174991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333" y="3958926"/>
              <a:ext cx="639022" cy="232477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22" name="Connecteur droit 21"/>
            <p:cNvCxnSpPr/>
            <p:nvPr/>
          </p:nvCxnSpPr>
          <p:spPr>
            <a:xfrm>
              <a:off x="2393158" y="2257983"/>
              <a:ext cx="0" cy="1700943"/>
            </a:xfrm>
            <a:prstGeom prst="line">
              <a:avLst/>
            </a:prstGeom>
            <a:ln w="444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5114579" y="2257982"/>
              <a:ext cx="0" cy="1700943"/>
            </a:xfrm>
            <a:prstGeom prst="line">
              <a:avLst/>
            </a:prstGeom>
            <a:ln w="444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endCxn id="16" idx="1"/>
            </p:cNvCxnSpPr>
            <p:nvPr/>
          </p:nvCxnSpPr>
          <p:spPr>
            <a:xfrm flipV="1">
              <a:off x="3043584" y="1670488"/>
              <a:ext cx="1476221" cy="70583"/>
            </a:xfrm>
            <a:prstGeom prst="line">
              <a:avLst/>
            </a:prstGeom>
            <a:ln w="444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3043584" y="4497326"/>
              <a:ext cx="1476221" cy="70583"/>
            </a:xfrm>
            <a:prstGeom prst="line">
              <a:avLst/>
            </a:prstGeom>
            <a:ln w="444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V="1">
              <a:off x="3015758" y="2257981"/>
              <a:ext cx="1504046" cy="1694436"/>
            </a:xfrm>
            <a:prstGeom prst="line">
              <a:avLst/>
            </a:prstGeom>
            <a:ln w="444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 flipV="1">
              <a:off x="3043583" y="2251473"/>
              <a:ext cx="1490258" cy="1728940"/>
            </a:xfrm>
            <a:prstGeom prst="line">
              <a:avLst/>
            </a:prstGeom>
            <a:ln w="444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439" y="2703268"/>
              <a:ext cx="882684" cy="882684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3921441" y="2924566"/>
              <a:ext cx="5480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FF0000"/>
                  </a:solidFill>
                </a:rPr>
                <a:t>EOSC</a:t>
              </a:r>
            </a:p>
            <a:p>
              <a:r>
                <a:rPr lang="fr-FR" sz="1000" dirty="0" smtClean="0">
                  <a:solidFill>
                    <a:srgbClr val="FF0000"/>
                  </a:solidFill>
                </a:rPr>
                <a:t>DIAS</a:t>
              </a:r>
            </a:p>
            <a:p>
              <a:r>
                <a:rPr lang="fr-FR" sz="1000" dirty="0" smtClean="0">
                  <a:solidFill>
                    <a:srgbClr val="FF0000"/>
                  </a:solidFill>
                </a:rPr>
                <a:t>…</a:t>
              </a:r>
              <a:endParaRPr lang="fr-FR" sz="1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47" y="4207865"/>
            <a:ext cx="2651475" cy="151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460" y="1590585"/>
            <a:ext cx="1883008" cy="148938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2" y="3362372"/>
            <a:ext cx="3064050" cy="2352627"/>
          </a:xfrm>
          <a:prstGeom prst="rect">
            <a:avLst/>
          </a:prstGeom>
        </p:spPr>
      </p:pic>
      <p:sp>
        <p:nvSpPr>
          <p:cNvPr id="35" name="Espace réservé du pied de page 5"/>
          <p:cNvSpPr txBox="1">
            <a:spLocks/>
          </p:cNvSpPr>
          <p:nvPr/>
        </p:nvSpPr>
        <p:spPr>
          <a:xfrm>
            <a:off x="580878" y="5494993"/>
            <a:ext cx="5668703" cy="3032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CNES - Direction du Numérique, de l'exploitation et des Opérations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16" y="995538"/>
            <a:ext cx="553026" cy="4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275" y="84184"/>
            <a:ext cx="7401464" cy="369332"/>
          </a:xfrm>
        </p:spPr>
        <p:txBody>
          <a:bodyPr/>
          <a:lstStyle/>
          <a:p>
            <a:r>
              <a:rPr lang="fr-FR" dirty="0" smtClean="0"/>
              <a:t>PEPS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5662" y="555596"/>
            <a:ext cx="8179151" cy="37450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PEPS hosted by CNES in Toulouse –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Service officially open since 11 September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PEPS hosts all S1, S2 and S3land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Volume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Volume of data : 4 PB (end of 2017)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Foreseen volume 8 PB (end of 2018)</a:t>
            </a:r>
          </a:p>
          <a:p>
            <a:pPr marL="685746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PEPS (current) capacity : 14 PB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296184"/>
            <a:ext cx="1416050" cy="1418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Espace réservé du pied de page 5"/>
          <p:cNvSpPr txBox="1">
            <a:spLocks/>
          </p:cNvSpPr>
          <p:nvPr/>
        </p:nvSpPr>
        <p:spPr>
          <a:xfrm>
            <a:off x="580878" y="5494993"/>
            <a:ext cx="5668703" cy="3032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CNES - Direction du Numérique, de l'exploitation et des Opérations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275" y="84184"/>
            <a:ext cx="7401464" cy="369332"/>
          </a:xfrm>
        </p:spPr>
        <p:txBody>
          <a:bodyPr/>
          <a:lstStyle/>
          <a:p>
            <a:r>
              <a:rPr lang="fr-FR" dirty="0" smtClean="0"/>
              <a:t>PEPS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5662" y="555596"/>
            <a:ext cx="8179151" cy="37450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Ingestion and storage of all Sentinel 1, 2, 3 over the globe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Discovery and retrieval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Processing capabilities close to the </a:t>
            </a:r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533883" y="5340355"/>
            <a:ext cx="2048414" cy="303212"/>
          </a:xfrm>
          <a:prstGeom prst="rect">
            <a:avLst/>
          </a:prstGeom>
        </p:spPr>
        <p:txBody>
          <a:bodyPr/>
          <a:lstStyle/>
          <a:p>
            <a:fld id="{62B8EFC2-1E6F-E543-8F2B-2782CBB9317F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9" y="1714702"/>
            <a:ext cx="8381450" cy="4000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6" name="Connecteur droit avec flèche 15"/>
          <p:cNvCxnSpPr/>
          <p:nvPr/>
        </p:nvCxnSpPr>
        <p:spPr>
          <a:xfrm>
            <a:off x="1895475" y="3648075"/>
            <a:ext cx="1047750" cy="238125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95500" y="3509575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WPS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96" y="3967549"/>
            <a:ext cx="389829" cy="3898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296184"/>
            <a:ext cx="1416050" cy="1418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Espace réservé du pied de page 5"/>
          <p:cNvSpPr txBox="1">
            <a:spLocks/>
          </p:cNvSpPr>
          <p:nvPr/>
        </p:nvSpPr>
        <p:spPr>
          <a:xfrm>
            <a:off x="580878" y="5494993"/>
            <a:ext cx="5668703" cy="3032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CNES - Direction du Numérique, de l'exploitation et des Opérations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1316" y="142017"/>
            <a:ext cx="7401464" cy="293919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PEPS phase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659" y="1387827"/>
            <a:ext cx="8623005" cy="3538716"/>
          </a:xfrm>
        </p:spPr>
        <p:txBody>
          <a:bodyPr/>
          <a:lstStyle/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Phase 0 in </a:t>
            </a:r>
            <a:r>
              <a:rPr lang="fr-FR" sz="2000" dirty="0" err="1"/>
              <a:t>progress</a:t>
            </a:r>
            <a:endParaRPr lang="fr-FR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DIAS &amp; EOSC </a:t>
            </a:r>
            <a:r>
              <a:rPr lang="fr-FR" sz="1800" dirty="0" err="1"/>
              <a:t>taken</a:t>
            </a:r>
            <a:r>
              <a:rPr lang="fr-FR" sz="1800" dirty="0"/>
              <a:t> </a:t>
            </a:r>
            <a:r>
              <a:rPr lang="fr-FR" sz="1800" dirty="0" err="1"/>
              <a:t>into</a:t>
            </a:r>
            <a:r>
              <a:rPr lang="fr-FR" sz="1800" dirty="0"/>
              <a:t> </a:t>
            </a:r>
            <a:r>
              <a:rPr lang="fr-FR" sz="1800" dirty="0" err="1"/>
              <a:t>account</a:t>
            </a:r>
            <a:endParaRPr lang="fr-FR" sz="18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Objective : </a:t>
            </a:r>
            <a:r>
              <a:rPr lang="fr-FR" sz="2000" dirty="0" err="1"/>
              <a:t>decision</a:t>
            </a:r>
            <a:r>
              <a:rPr lang="fr-FR" sz="2000" dirty="0"/>
              <a:t> </a:t>
            </a:r>
            <a:r>
              <a:rPr lang="fr-FR" sz="2000" dirty="0" err="1"/>
              <a:t>taken</a:t>
            </a:r>
            <a:r>
              <a:rPr lang="fr-FR" sz="2000" dirty="0"/>
              <a:t> in 1st quarter 2019</a:t>
            </a:r>
            <a:endParaRPr lang="fr-FR" sz="20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PEPS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operational</a:t>
            </a:r>
            <a:r>
              <a:rPr lang="fr-FR" sz="2000" dirty="0"/>
              <a:t> at least </a:t>
            </a:r>
            <a:r>
              <a:rPr lang="fr-FR" sz="2000" dirty="0" err="1"/>
              <a:t>until</a:t>
            </a:r>
            <a:r>
              <a:rPr lang="fr-FR" sz="2000" dirty="0"/>
              <a:t> end of 2020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5"/>
          <p:cNvSpPr txBox="1">
            <a:spLocks/>
          </p:cNvSpPr>
          <p:nvPr/>
        </p:nvSpPr>
        <p:spPr>
          <a:xfrm>
            <a:off x="580878" y="5494993"/>
            <a:ext cx="5668703" cy="3032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solidFill>
                  <a:schemeClr val="bg1"/>
                </a:solidFill>
              </a:rPr>
              <a:t>CNES - Direction du Numérique, de l'exploitation et des Opérations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296184"/>
            <a:ext cx="1416050" cy="1418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9195" r="24452" b="14207"/>
          <a:stretch>
            <a:fillRect/>
          </a:stretch>
        </p:blipFill>
        <p:spPr bwMode="auto">
          <a:xfrm>
            <a:off x="8983737" y="5011737"/>
            <a:ext cx="1152525" cy="703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00" y="183433"/>
            <a:ext cx="8960000" cy="369332"/>
          </a:xfrm>
        </p:spPr>
        <p:txBody>
          <a:bodyPr/>
          <a:lstStyle/>
          <a:p>
            <a:r>
              <a:rPr lang="fr-FR" dirty="0" smtClean="0"/>
              <a:t>The GAIA mission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/>
          </p:nvPr>
        </p:nvSpPr>
        <p:spPr>
          <a:xfrm>
            <a:off x="344080" y="877280"/>
            <a:ext cx="4500335" cy="4380487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fr-FR" sz="1667" dirty="0"/>
              <a:t>Satellite </a:t>
            </a:r>
            <a:r>
              <a:rPr lang="fr-FR" sz="1667" dirty="0" err="1"/>
              <a:t>launched</a:t>
            </a:r>
            <a:r>
              <a:rPr lang="fr-FR" sz="1667" dirty="0"/>
              <a:t> in 2013</a:t>
            </a:r>
          </a:p>
          <a:p>
            <a:pPr lvl="3"/>
            <a:r>
              <a:rPr lang="fr-FR" sz="1500" dirty="0"/>
              <a:t>At Lagrange Point 2 (L2)</a:t>
            </a:r>
          </a:p>
          <a:p>
            <a:pPr lvl="3"/>
            <a:r>
              <a:rPr lang="fr-FR" sz="1500" dirty="0"/>
              <a:t>2 on-</a:t>
            </a:r>
            <a:r>
              <a:rPr lang="fr-FR" sz="1500" dirty="0" err="1"/>
              <a:t>board</a:t>
            </a:r>
            <a:r>
              <a:rPr lang="fr-FR" sz="1500" dirty="0"/>
              <a:t> </a:t>
            </a:r>
            <a:r>
              <a:rPr lang="fr-FR" sz="1500" dirty="0" err="1"/>
              <a:t>telescopes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</a:t>
            </a:r>
            <a:r>
              <a:rPr lang="fr-FR" sz="1500" dirty="0" err="1"/>
              <a:t>several</a:t>
            </a:r>
            <a:r>
              <a:rPr lang="fr-FR" sz="1500" dirty="0"/>
              <a:t> </a:t>
            </a:r>
            <a:r>
              <a:rPr lang="fr-FR" sz="1500" dirty="0" err="1"/>
              <a:t>sensors</a:t>
            </a:r>
            <a:endParaRPr lang="fr-FR" sz="1500" dirty="0"/>
          </a:p>
          <a:p>
            <a:pPr lvl="2"/>
            <a:r>
              <a:rPr lang="fr-FR" sz="1667" dirty="0"/>
              <a:t>Main goal: </a:t>
            </a:r>
            <a:r>
              <a:rPr lang="en-US" sz="1667" b="1" dirty="0">
                <a:solidFill>
                  <a:srgbClr val="EC7405"/>
                </a:solidFill>
              </a:rPr>
              <a:t>three-dimensional </a:t>
            </a:r>
            <a:r>
              <a:rPr lang="en-US" sz="1667" b="1" dirty="0">
                <a:solidFill>
                  <a:srgbClr val="EC7405"/>
                </a:solidFill>
              </a:rPr>
              <a:t>map of our </a:t>
            </a:r>
            <a:r>
              <a:rPr lang="en-US" sz="1667" b="1" dirty="0">
                <a:solidFill>
                  <a:srgbClr val="EC7405"/>
                </a:solidFill>
              </a:rPr>
              <a:t>Galaxy</a:t>
            </a:r>
          </a:p>
          <a:p>
            <a:pPr lvl="3"/>
            <a:r>
              <a:rPr lang="en-US" sz="1500" dirty="0"/>
              <a:t>to reveal </a:t>
            </a:r>
            <a:r>
              <a:rPr lang="en-US" sz="1500" dirty="0"/>
              <a:t>the composition, formation and evolution of the Milky Way</a:t>
            </a:r>
            <a:endParaRPr lang="fr-FR" sz="1500" b="1" dirty="0">
              <a:solidFill>
                <a:srgbClr val="2034C6"/>
              </a:solidFill>
            </a:endParaRPr>
          </a:p>
          <a:p>
            <a:pPr lvl="3"/>
            <a:r>
              <a:rPr lang="fr-FR" sz="1500" dirty="0"/>
              <a:t>1 billion stars, </a:t>
            </a:r>
            <a:r>
              <a:rPr lang="fr-FR" sz="1500" dirty="0" err="1"/>
              <a:t>each</a:t>
            </a:r>
            <a:r>
              <a:rPr lang="fr-FR" sz="1500" dirty="0"/>
              <a:t> </a:t>
            </a:r>
            <a:r>
              <a:rPr lang="fr-FR" sz="1500" dirty="0" err="1"/>
              <a:t>seen</a:t>
            </a:r>
            <a:r>
              <a:rPr lang="fr-FR" sz="1500" dirty="0"/>
              <a:t> 80 times</a:t>
            </a:r>
            <a:endParaRPr lang="fr-FR" sz="1500" dirty="0"/>
          </a:p>
          <a:p>
            <a:pPr lvl="2"/>
            <a:r>
              <a:rPr lang="fr-FR" sz="1667" dirty="0"/>
              <a:t>Gaia </a:t>
            </a:r>
            <a:r>
              <a:rPr lang="fr-FR" sz="1667" dirty="0" err="1"/>
              <a:t>measures</a:t>
            </a:r>
            <a:r>
              <a:rPr lang="fr-FR" sz="1667" dirty="0"/>
              <a:t>:</a:t>
            </a:r>
            <a:endParaRPr lang="fr-FR" sz="1667" dirty="0"/>
          </a:p>
          <a:p>
            <a:pPr lvl="3"/>
            <a:r>
              <a:rPr lang="fr-FR" sz="1500" dirty="0"/>
              <a:t>Positions (and distances): </a:t>
            </a:r>
            <a:r>
              <a:rPr lang="fr-FR" sz="1500" b="1" dirty="0" err="1">
                <a:solidFill>
                  <a:srgbClr val="00B050"/>
                </a:solidFill>
              </a:rPr>
              <a:t>astrometry</a:t>
            </a:r>
            <a:endParaRPr lang="fr-FR" sz="1500" b="1" dirty="0">
              <a:solidFill>
                <a:srgbClr val="00B050"/>
              </a:solidFill>
            </a:endParaRPr>
          </a:p>
          <a:p>
            <a:pPr lvl="3"/>
            <a:r>
              <a:rPr lang="fr-FR" sz="1500" dirty="0" err="1"/>
              <a:t>Velocities</a:t>
            </a:r>
            <a:r>
              <a:rPr lang="fr-FR" sz="1500" dirty="0"/>
              <a:t> </a:t>
            </a:r>
            <a:r>
              <a:rPr lang="fr-FR" sz="1500" dirty="0" err="1"/>
              <a:t>wrt</a:t>
            </a:r>
            <a:r>
              <a:rPr lang="fr-FR" sz="1500" dirty="0"/>
              <a:t> </a:t>
            </a:r>
            <a:r>
              <a:rPr lang="fr-FR" sz="1500" dirty="0" err="1"/>
              <a:t>Earth</a:t>
            </a:r>
            <a:r>
              <a:rPr lang="fr-FR" sz="1500" dirty="0"/>
              <a:t>: </a:t>
            </a:r>
            <a:r>
              <a:rPr lang="fr-FR" sz="1500" b="1" dirty="0" err="1">
                <a:solidFill>
                  <a:srgbClr val="00B050"/>
                </a:solidFill>
              </a:rPr>
              <a:t>spectrometry</a:t>
            </a:r>
            <a:endParaRPr lang="fr-FR" sz="1500" b="1" dirty="0">
              <a:solidFill>
                <a:srgbClr val="00B050"/>
              </a:solidFill>
            </a:endParaRPr>
          </a:p>
          <a:p>
            <a:pPr lvl="3"/>
            <a:r>
              <a:rPr lang="fr-FR" sz="1500" dirty="0"/>
              <a:t>Light (flux, </a:t>
            </a:r>
            <a:r>
              <a:rPr lang="fr-FR" sz="1500" dirty="0" err="1"/>
              <a:t>spectra</a:t>
            </a:r>
            <a:r>
              <a:rPr lang="fr-FR" sz="1500" dirty="0"/>
              <a:t>…): </a:t>
            </a:r>
            <a:r>
              <a:rPr lang="fr-FR" sz="1500" b="1" dirty="0" err="1">
                <a:solidFill>
                  <a:srgbClr val="00B050"/>
                </a:solidFill>
              </a:rPr>
              <a:t>photometry</a:t>
            </a:r>
            <a:endParaRPr lang="fr-FR" sz="1500" b="1" dirty="0">
              <a:solidFill>
                <a:srgbClr val="00B050"/>
              </a:solidFill>
            </a:endParaRPr>
          </a:p>
          <a:p>
            <a:pPr lvl="2"/>
            <a:r>
              <a:rPr lang="fr-FR" sz="1667" dirty="0" err="1"/>
              <a:t>Results</a:t>
            </a:r>
            <a:r>
              <a:rPr lang="fr-FR" sz="1667" dirty="0"/>
              <a:t> </a:t>
            </a:r>
            <a:r>
              <a:rPr lang="fr-FR" sz="1667" dirty="0" err="1"/>
              <a:t>published</a:t>
            </a:r>
            <a:r>
              <a:rPr lang="fr-FR" sz="1667" dirty="0"/>
              <a:t> in </a:t>
            </a:r>
            <a:r>
              <a:rPr lang="fr-FR" sz="1667" dirty="0" err="1"/>
              <a:t>catalog</a:t>
            </a:r>
            <a:r>
              <a:rPr lang="fr-FR" sz="1667" dirty="0"/>
              <a:t> releases </a:t>
            </a:r>
          </a:p>
          <a:p>
            <a:pPr lvl="3"/>
            <a:r>
              <a:rPr lang="fr-FR" sz="1500" dirty="0"/>
              <a:t>DR1 14th </a:t>
            </a:r>
            <a:r>
              <a:rPr lang="fr-FR" sz="1500" dirty="0" err="1"/>
              <a:t>September</a:t>
            </a:r>
            <a:r>
              <a:rPr lang="fr-FR" sz="1500" dirty="0"/>
              <a:t> 2016</a:t>
            </a:r>
          </a:p>
          <a:p>
            <a:pPr lvl="3"/>
            <a:r>
              <a:rPr lang="fr-FR" sz="1500" b="1" dirty="0">
                <a:solidFill>
                  <a:srgbClr val="EC7405"/>
                </a:solidFill>
              </a:rPr>
              <a:t>DR2 April 2018</a:t>
            </a:r>
            <a:endParaRPr lang="fr-FR" sz="1500" dirty="0"/>
          </a:p>
          <a:p>
            <a:pPr lvl="3"/>
            <a:r>
              <a:rPr lang="fr-FR" sz="1500" dirty="0"/>
              <a:t>DR3 2020</a:t>
            </a:r>
            <a:r>
              <a:rPr lang="fr-FR" sz="1500" dirty="0"/>
              <a:t>, DR4 </a:t>
            </a:r>
            <a:r>
              <a:rPr lang="fr-FR" sz="1500" dirty="0"/>
              <a:t>2022…</a:t>
            </a:r>
            <a:endParaRPr lang="fr-FR" sz="15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95" y="640666"/>
            <a:ext cx="1869455" cy="1402091"/>
          </a:xfrm>
          <a:prstGeom prst="rect">
            <a:avLst/>
          </a:prstGeom>
        </p:spPr>
      </p:pic>
      <p:pic>
        <p:nvPicPr>
          <p:cNvPr id="1026" name="Picture 2" descr="http://gaia.obspm.fr/IMG/jpg/gaia-a-l2_fmign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69" y="571973"/>
            <a:ext cx="3138035" cy="18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639700"/>
            <a:ext cx="4095750" cy="2618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CNES2017.potx" id="{04590930-E213-4AD4-872A-0EF6A883B24F}" vid="{970002E7-A0E3-4248-B91C-109C39F44AB2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CNES2017.potx" id="{04590930-E213-4AD4-872A-0EF6A883B24F}" vid="{3962B1A9-0BDF-42A1-AD01-6180FAAB35A5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CNES2017.potx" id="{04590930-E213-4AD4-872A-0EF6A883B24F}" vid="{8BF336BF-1E3B-487A-A72D-C813AF3AC256}"/>
    </a:ext>
  </a:extLst>
</a:theme>
</file>

<file path=ppt/theme/theme4.xml><?xml version="1.0" encoding="utf-8"?>
<a:theme xmlns:a="http://schemas.openxmlformats.org/drawingml/2006/main" name="1_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CNES2017.potx" id="{04590930-E213-4AD4-872A-0EF6A883B24F}" vid="{8BF336BF-1E3B-487A-A72D-C813AF3AC256}"/>
    </a:ext>
  </a:extLst>
</a:theme>
</file>

<file path=ppt/theme/theme5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CNES2017.potx" id="{04590930-E213-4AD4-872A-0EF6A883B24F}" vid="{8BF336BF-1E3B-487A-A72D-C813AF3AC256}"/>
    </a:ext>
  </a:extLst>
</a:theme>
</file>

<file path=ppt/theme/theme6.xml><?xml version="1.0" encoding="utf-8"?>
<a:theme xmlns:a="http://schemas.openxmlformats.org/drawingml/2006/main" name="2_CNES - Texte">
  <a:themeElements>
    <a:clrScheme name="Personnalisée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5F"/>
      </a:accent1>
      <a:accent2>
        <a:srgbClr val="02B0F0"/>
      </a:accent2>
      <a:accent3>
        <a:srgbClr val="8E8C8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32" ma:contentTypeDescription="" ma:contentTypeScope="" ma:versionID="20fc9d0e91a3108efffc919040ef0174">
  <xsd:schema xmlns:xsd="http://www.w3.org/2001/XMLSchema" xmlns:xs="http://www.w3.org/2001/XMLSchema" xmlns:p="http://schemas.microsoft.com/office/2006/metadata/properties" xmlns:ns1="http://schemas.microsoft.com/sharepoint/v3" xmlns:ns2="c04198d5-9d41-4f87-9c9b-25c9d99d68b2" xmlns:ns3="d98edb7b-4b69-42c3-ba31-f9a07c1e3c46" xmlns:ns4="1480e229-d1f0-4dea-859f-b8c45efabb7a" targetNamespace="http://schemas.microsoft.com/office/2006/metadata/properties" ma:root="true" ma:fieldsID="58b86b64be9c21acb1c15d57d92a79c2" ns1:_="" ns2:_="" ns3:_="" ns4:_="">
    <xsd:import namespace="http://schemas.microsoft.com/sharepoint/v3"/>
    <xsd:import namespace="c04198d5-9d41-4f87-9c9b-25c9d99d68b2"/>
    <xsd:import namespace="d98edb7b-4b69-42c3-ba31-f9a07c1e3c46"/>
    <xsd:import namespace="1480e229-d1f0-4dea-859f-b8c45efabb7a"/>
    <xsd:element name="properties">
      <xsd:complexType>
        <xsd:sequence>
          <xsd:element name="documentManagement">
            <xsd:complexType>
              <xsd:all>
                <xsd:element ref="ns2:Nature"/>
                <xsd:element ref="ns3:Thème_x0020_LL"/>
                <xsd:element ref="ns3:Services_x0020_Pratiques" minOccurs="0"/>
                <xsd:element ref="ns3:RespForm"/>
                <xsd:element ref="ns3:RespTheme" minOccurs="0"/>
                <xsd:element ref="ns3:Cible"/>
                <xsd:element ref="ns4:TaxCatchAll" minOccurs="0"/>
                <xsd:element ref="ns4:TaxCatchAllLabel" minOccurs="0"/>
                <xsd:element ref="ns3:cfCentres0" minOccurs="0"/>
                <xsd:element ref="ns1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2" ma:displayName="Nature" ma:default="Formulaire" ma:format="RadioButtons" ma:internalName="Nature">
      <xsd:simpleType>
        <xsd:restriction base="dms:Choice">
          <xsd:enumeration value="Formulaire"/>
          <xsd:enumeration value="Modèl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3" ma:displayName="Thème" ma:format="Dropdown" ma:internalName="Th_x00e8_me_x0020_LL">
      <xsd:simpleType>
        <xsd:restriction base="dms:Choice">
          <xsd:enumeration value="Z-archives"/>
          <xsd:enumeration value="Achats/recettes"/>
          <xsd:enumeration value="Actions R&amp;T"/>
          <xsd:enumeration value="ADHS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Qualité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</xsd:restriction>
      </xsd:simpleType>
    </xsd:element>
    <xsd:element name="Services_x0020_Pratiques" ma:index="4" nillable="true" ma:displayName="Thématique" ma:internalName="Services_x0020_Pratique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5" ma:displayName="Responsable du formulaire" ma:description="Responsable du formulaire" ma:list="UserInfo" ma:SharePointGroup="8" ma:internalName="RespForm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6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3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vices_x0020_Pratiques xmlns="d98edb7b-4b69-42c3-ba31-f9a07c1e3c46">
      <Value>Imprimerie&amp;média</Value>
    </Services_x0020_Pratiques>
    <Nature xmlns="c04198d5-9d41-4f87-9c9b-25c9d99d68b2">Modèle</Nature>
    <RespForm xmlns="d98edb7b-4b69-42c3-ba31-f9a07c1e3c46">
      <UserInfo>
        <DisplayName>i:0#.w|cnesnet\medaillee</DisplayName>
        <AccountId>1243</AccountId>
        <AccountType/>
      </UserInfo>
    </RespForm>
    <DocumentSetDescription xmlns="http://schemas.microsoft.com/sharepoint/v3" xsi:nil="true"/>
    <RespTheme xmlns="d98edb7b-4b69-42c3-ba31-f9a07c1e3c46">
      <UserInfo>
        <DisplayName>i:0#.w|cnesnet\lepinec</DisplayName>
        <AccountId>35</AccountId>
        <AccountType/>
      </UserInfo>
    </RespTheme>
    <Cible xmlns="d98edb7b-4b69-42c3-ba31-f9a07c1e3c46">Salariés CNES</Cible>
    <TaxCatchAll xmlns="1480e229-d1f0-4dea-859f-b8c45efabb7a">
      <Value>8</Value>
      <Value>26</Value>
      <Value>2</Value>
      <Value>1</Value>
    </TaxCatchAll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 Paris 2</TermName>
          <TermId xmlns="http://schemas.microsoft.com/office/infopath/2007/PartnerControls">e5d5a7c2-9e1f-49dd-b608-1d310d9817dc</TermId>
        </TermInfo>
        <TermInfo xmlns="http://schemas.microsoft.com/office/infopath/2007/PartnerControls">
          <TermName xmlns="http://schemas.microsoft.com/office/infopath/2007/PartnerControls"> Paris</TermName>
          <TermId xmlns="http://schemas.microsoft.com/office/infopath/2007/PartnerControls">808df145-e770-4e55-a124-c99bdc3fc87b</TermId>
        </TermInfo>
        <TermInfo xmlns="http://schemas.microsoft.com/office/infopath/2007/PartnerControls">
          <TermName xmlns="http://schemas.microsoft.com/office/infopath/2007/PartnerControls"> Toulouse</TermName>
          <TermId xmlns="http://schemas.microsoft.com/office/infopath/2007/PartnerControls">4631c293-d816-4767-8a32-a2fe4467ee72</TermId>
        </TermInfo>
      </Terms>
    </cfCentres0>
    <Thème_x0020_LL xmlns="d98edb7b-4b69-42c3-ba31-f9a07c1e3c46">Bureautique</Thème_x0020_LL>
  </documentManagement>
</p:properties>
</file>

<file path=customXml/itemProps1.xml><?xml version="1.0" encoding="utf-8"?>
<ds:datastoreItem xmlns:ds="http://schemas.openxmlformats.org/officeDocument/2006/customXml" ds:itemID="{FB4F787E-422A-45D4-981A-65F4E83C5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4198d5-9d41-4f87-9c9b-25c9d99d68b2"/>
    <ds:schemaRef ds:uri="d98edb7b-4b69-42c3-ba31-f9a07c1e3c46"/>
    <ds:schemaRef ds:uri="1480e229-d1f0-4dea-859f-b8c45efabb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36A867-4093-432E-8127-59A54A2971D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480e229-d1f0-4dea-859f-b8c45efabb7a"/>
    <ds:schemaRef ds:uri="http://schemas.microsoft.com/sharepoint/v3"/>
    <ds:schemaRef ds:uri="d98edb7b-4b69-42c3-ba31-f9a07c1e3c46"/>
    <ds:schemaRef ds:uri="c04198d5-9d41-4f87-9c9b-25c9d99d68b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modeleCNES2017</Template>
  <TotalTime>7576</TotalTime>
  <Words>1568</Words>
  <Application>Microsoft Office PowerPoint</Application>
  <PresentationFormat>Personnalisé</PresentationFormat>
  <Paragraphs>299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24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Century Gothic</vt:lpstr>
      <vt:lpstr>Courier New</vt:lpstr>
      <vt:lpstr>Segoe UI</vt:lpstr>
      <vt:lpstr>Times New Roman</vt:lpstr>
      <vt:lpstr>Wingdings</vt:lpstr>
      <vt:lpstr>Wingdings 2</vt:lpstr>
      <vt:lpstr>CNES - Diapos Titre</vt:lpstr>
      <vt:lpstr>CNES - Sommaires</vt:lpstr>
      <vt:lpstr>CNES - Texte</vt:lpstr>
      <vt:lpstr>1_CNES - Sommaires</vt:lpstr>
      <vt:lpstr>1_CNES - Texte</vt:lpstr>
      <vt:lpstr>2_CNES - Texte</vt:lpstr>
      <vt:lpstr>Présentation PowerPoint</vt:lpstr>
      <vt:lpstr>Vision for Future Data Architecture</vt:lpstr>
      <vt:lpstr>4 FDA examples</vt:lpstr>
      <vt:lpstr>« System Earth » Research Infrastructure</vt:lpstr>
      <vt:lpstr>« System Earth » Research Infrastructure</vt:lpstr>
      <vt:lpstr>PEPS</vt:lpstr>
      <vt:lpstr>PEPS</vt:lpstr>
      <vt:lpstr>PEPS phase 2</vt:lpstr>
      <vt:lpstr>The GAIA mission</vt:lpstr>
      <vt:lpstr>Gaia CNES Center Architecture</vt:lpstr>
      <vt:lpstr>Gaia computations at DPCC</vt:lpstr>
      <vt:lpstr>Conclusion</vt:lpstr>
      <vt:lpstr>Présentation PowerPoint</vt:lpstr>
      <vt:lpstr>Présentation PowerPoint</vt:lpstr>
      <vt:lpstr>The CLS context</vt:lpstr>
      <vt:lpstr>Data and use case</vt:lpstr>
      <vt:lpstr>Architecture</vt:lpstr>
      <vt:lpstr>Software Architecture</vt:lpstr>
      <vt:lpstr>Some numbers</vt:lpstr>
      <vt:lpstr>Présentation PowerPoint</vt:lpstr>
      <vt:lpstr>Objectives</vt:lpstr>
      <vt:lpstr>Scality ring</vt:lpstr>
      <vt:lpstr>Scality ring</vt:lpstr>
      <vt:lpstr>Scality 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SELMA</dc:creator>
  <cp:lastModifiedBy>morenor</cp:lastModifiedBy>
  <cp:revision>346</cp:revision>
  <cp:lastPrinted>2017-11-20T15:40:43Z</cp:lastPrinted>
  <dcterms:created xsi:type="dcterms:W3CDTF">2017-11-12T13:46:06Z</dcterms:created>
  <dcterms:modified xsi:type="dcterms:W3CDTF">2018-04-11T14:33:03Z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26;#Kourou|10e6e4f8-5444-4c46-91d9-1d88f2248fca;#1;# Paris 2|e5d5a7c2-9e1f-49dd-b608-1d310d9817dc;#8;# Paris|808df145-e770-4e55-a124-c99bdc3fc87b;#2;# Toulouse|4631c293-d816-4767-8a32-a2fe4467ee72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0x01010000DC6006A7BDDE4C8FF96CE1CE05F6EF002240421B177A4145A68A1D0509C7E11F</vt:lpwstr>
  </property>
  <property fmtid="{D5CDD505-2E9C-101B-9397-08002B2CF9AE}" pid="7" name="Affiliation">
    <vt:lpwstr>CNES</vt:lpwstr>
  </property>
  <property fmtid="{D5CDD505-2E9C-101B-9397-08002B2CF9AE}" pid="8" name="n23abec99e074c2aa90fa92cbc1c54cd">
    <vt:lpwstr/>
  </property>
  <property fmtid="{D5CDD505-2E9C-101B-9397-08002B2CF9AE}" pid="9" name="n5aee8f940e84a44a9d0a82d1e7cc607">
    <vt:lpwstr/>
  </property>
  <property fmtid="{D5CDD505-2E9C-101B-9397-08002B2CF9AE}" pid="10" name="m87c471c6bd344bca5d69bd9ba6ed2b9">
    <vt:lpwstr/>
  </property>
</Properties>
</file>