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&amp;ehk=rhsmQLp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0" r:id="rId2"/>
    <p:sldId id="301" r:id="rId3"/>
    <p:sldId id="286" r:id="rId4"/>
    <p:sldId id="306" r:id="rId5"/>
    <p:sldId id="304" r:id="rId6"/>
    <p:sldId id="297" r:id="rId7"/>
    <p:sldId id="298" r:id="rId8"/>
    <p:sldId id="30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4595" autoAdjust="0"/>
  </p:normalViewPr>
  <p:slideViewPr>
    <p:cSldViewPr showGuides="1">
      <p:cViewPr varScale="1">
        <p:scale>
          <a:sx n="109" d="100"/>
          <a:sy n="109" d="100"/>
        </p:scale>
        <p:origin x="1800" y="184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12/4/18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12/4/18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82625"/>
            <a:ext cx="5956300" cy="4467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Working with industry to accelerate technology readiness and have CSIRO science building innovative new businesses.</a:t>
            </a:r>
          </a:p>
          <a:p>
            <a:endParaRPr lang="en-AU" dirty="0"/>
          </a:p>
          <a:p>
            <a:r>
              <a:rPr lang="en-AU" dirty="0"/>
              <a:t>Change in business model and work practice to leverage the new paradigms</a:t>
            </a:r>
          </a:p>
          <a:p>
            <a:r>
              <a:rPr lang="en-AU" dirty="0"/>
              <a:t>Directly addresses a range of issues discussed with SMEs as barriers to testing and using CSIRO innovations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F4BBA-7A9E-CA4F-8726-46DA01C51FF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8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921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Program</a:t>
            </a:r>
            <a:r>
              <a:rPr lang="en-AU" baseline="0" dirty="0"/>
              <a:t> Org Structure – by BU/Program/Teams/Sub-Teams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DFBB3-AC55-40D8-B66E-FFF56DF4705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81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687" y="6110285"/>
            <a:ext cx="9151200" cy="601662"/>
            <a:chOff x="12701" y="3380578"/>
            <a:chExt cx="9142412" cy="601662"/>
          </a:xfrm>
        </p:grpSpPr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12701" y="3380581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7904163" y="3380578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24" name="Rectangle 23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31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bg1">
                    <a:lumMod val="1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404000"/>
            <a:ext cx="8459787" cy="4141787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>
                <a:solidFill>
                  <a:srgbClr val="FBFEFF"/>
                </a:solidFill>
              </a:rPr>
              <a:t>Space Roadmap Scope and Plan  |  Warren Flentje  |  Page ‹#›</a:t>
            </a:r>
            <a:endParaRPr lang="en-US" dirty="0">
              <a:solidFill>
                <a:srgbClr val="FB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bg1">
                    <a:lumMod val="1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>
                <a:solidFill>
                  <a:srgbClr val="FBFEFF"/>
                </a:solidFill>
              </a:rPr>
              <a:t>Space Roadmap Scope and Plan  |  Warren Flentje  |  Page ‹#›</a:t>
            </a:r>
            <a:endParaRPr lang="en-US" dirty="0">
              <a:solidFill>
                <a:srgbClr val="FB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1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IROMasterCreds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5796000"/>
            <a:ext cx="4752000" cy="144000"/>
          </a:xfrm>
        </p:spPr>
        <p:txBody>
          <a:bodyPr anchor="ctr" anchorCtr="0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FLAGSHIP NAME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0000" y="3301200"/>
            <a:ext cx="8042400" cy="10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Click to enter presentation 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4446312"/>
            <a:ext cx="8043863" cy="3161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AU" dirty="0"/>
              <a:t>Click to enter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073371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DE3F07-5269-444A-AD70-04FB0B35EDFE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0" y="6517050"/>
            <a:ext cx="6120000" cy="10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7AED21-2EAD-CE40-B9CD-D8CD4D33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bg1">
                    <a:lumMod val="10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360000" y="6517050"/>
            <a:ext cx="6120000" cy="108000"/>
          </a:xfrm>
          <a:prstGeom prst="rect">
            <a:avLst/>
          </a:prstGeom>
        </p:spPr>
        <p:txBody>
          <a:bodyPr/>
          <a:lstStyle/>
          <a:p>
            <a:r>
              <a:rPr lang="en-AU">
                <a:solidFill>
                  <a:srgbClr val="FBFEFF"/>
                </a:solidFill>
              </a:rPr>
              <a:t>Space Roadmap Scope and Plan  |  Warren Flentje  |  Page ‹#›</a:t>
            </a:r>
            <a:endParaRPr lang="en-US" dirty="0">
              <a:solidFill>
                <a:srgbClr val="FB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3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4451"/>
            <a:ext cx="820896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4675" y="1052512"/>
            <a:ext cx="8218488" cy="507365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51727" y="6465889"/>
            <a:ext cx="1235075" cy="255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8B913C08-5D61-42E5-9D68-85592F4E3D1E}" type="slidenum">
              <a:rPr lang="en-GB" altLang="en-US" sz="1400" smtClean="0">
                <a:solidFill>
                  <a:srgbClr val="163063"/>
                </a:solidFill>
                <a:latin typeface="Arial Rounded MT" pitchFamily="2" charset="0"/>
                <a:ea typeface="ＭＳ Ｐゴシック" pitchFamily="34" charset="-128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400">
              <a:solidFill>
                <a:srgbClr val="163063"/>
              </a:solidFill>
              <a:latin typeface="Arial Rounded MT" pitchFamily="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66674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1497" y="5500319"/>
              <a:ext cx="9170984" cy="996231"/>
              <a:chOff x="1497" y="5500319"/>
              <a:chExt cx="9170984" cy="996231"/>
            </a:xfrm>
          </p:grpSpPr>
          <p:sp>
            <p:nvSpPr>
              <p:cNvPr id="47" name="Freeform 7"/>
              <p:cNvSpPr>
                <a:spLocks noEditPoints="1"/>
              </p:cNvSpPr>
              <p:nvPr userDrawn="1"/>
            </p:nvSpPr>
            <p:spPr bwMode="auto">
              <a:xfrm>
                <a:off x="1497" y="5563679"/>
                <a:ext cx="9170984" cy="932871"/>
              </a:xfrm>
              <a:custGeom>
                <a:avLst/>
                <a:gdLst/>
                <a:ahLst/>
                <a:cxnLst>
                  <a:cxn ang="0">
                    <a:pos x="2313" y="117"/>
                  </a:cxn>
                  <a:cxn ang="0">
                    <a:pos x="0" y="117"/>
                  </a:cxn>
                  <a:cxn ang="0">
                    <a:pos x="0" y="137"/>
                  </a:cxn>
                  <a:cxn ang="0">
                    <a:pos x="2030" y="137"/>
                  </a:cxn>
                  <a:cxn ang="0">
                    <a:pos x="2313" y="117"/>
                  </a:cxn>
                  <a:cxn ang="0">
                    <a:pos x="2880" y="0"/>
                  </a:cxn>
                  <a:cxn ang="0">
                    <a:pos x="2880" y="0"/>
                  </a:cxn>
                  <a:cxn ang="0">
                    <a:pos x="2880" y="117"/>
                  </a:cxn>
                  <a:cxn ang="0">
                    <a:pos x="2313" y="117"/>
                  </a:cxn>
                  <a:cxn ang="0">
                    <a:pos x="2784" y="293"/>
                  </a:cxn>
                  <a:cxn ang="0">
                    <a:pos x="2880" y="293"/>
                  </a:cxn>
                  <a:cxn ang="0">
                    <a:pos x="2880" y="0"/>
                  </a:cxn>
                </a:cxnLst>
                <a:rect l="0" t="0" r="r" b="b"/>
                <a:pathLst>
                  <a:path w="2880" h="293">
                    <a:moveTo>
                      <a:pt x="2313" y="117"/>
                    </a:move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030" y="137"/>
                      <a:pt x="2030" y="137"/>
                      <a:pt x="2030" y="137"/>
                    </a:cubicBezTo>
                    <a:cubicBezTo>
                      <a:pt x="2214" y="137"/>
                      <a:pt x="2274" y="132"/>
                      <a:pt x="2313" y="117"/>
                    </a:cubicBezTo>
                    <a:moveTo>
                      <a:pt x="288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2880" y="117"/>
                      <a:pt x="2880" y="117"/>
                      <a:pt x="2880" y="117"/>
                    </a:cubicBezTo>
                    <a:cubicBezTo>
                      <a:pt x="2313" y="117"/>
                      <a:pt x="2313" y="117"/>
                      <a:pt x="2313" y="117"/>
                    </a:cubicBezTo>
                    <a:cubicBezTo>
                      <a:pt x="2411" y="197"/>
                      <a:pt x="2542" y="293"/>
                      <a:pt x="2784" y="293"/>
                    </a:cubicBezTo>
                    <a:cubicBezTo>
                      <a:pt x="2842" y="293"/>
                      <a:pt x="2880" y="293"/>
                      <a:pt x="2880" y="293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8" name="Freeform 8"/>
              <p:cNvSpPr>
                <a:spLocks noEditPoints="1"/>
              </p:cNvSpPr>
              <p:nvPr userDrawn="1"/>
            </p:nvSpPr>
            <p:spPr bwMode="auto">
              <a:xfrm>
                <a:off x="1497" y="5500319"/>
                <a:ext cx="9170984" cy="435430"/>
              </a:xfrm>
              <a:custGeom>
                <a:avLst/>
                <a:gdLst/>
                <a:ahLst/>
                <a:cxnLst>
                  <a:cxn ang="0">
                    <a:pos x="2880" y="20"/>
                  </a:cxn>
                  <a:cxn ang="0">
                    <a:pos x="2789" y="20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2880" y="137"/>
                  </a:cxn>
                  <a:cxn ang="0">
                    <a:pos x="2880" y="20"/>
                  </a:cxn>
                  <a:cxn ang="0">
                    <a:pos x="1860" y="0"/>
                  </a:cxn>
                  <a:cxn ang="0">
                    <a:pos x="0" y="0"/>
                  </a:cxn>
                  <a:cxn ang="0">
                    <a:pos x="0" y="137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1860" y="0"/>
                  </a:cxn>
                </a:cxnLst>
                <a:rect l="0" t="0" r="r" b="b"/>
                <a:pathLst>
                  <a:path w="2880" h="137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880" y="137"/>
                      <a:pt x="2880" y="137"/>
                      <a:pt x="2880" y="137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Freeform 9"/>
              <p:cNvSpPr>
                <a:spLocks/>
              </p:cNvSpPr>
              <p:nvPr userDrawn="1"/>
            </p:nvSpPr>
            <p:spPr bwMode="auto">
              <a:xfrm>
                <a:off x="1497" y="5563679"/>
                <a:ext cx="7365906" cy="432734"/>
              </a:xfrm>
              <a:custGeom>
                <a:avLst/>
                <a:gdLst/>
                <a:ahLst/>
                <a:cxnLst>
                  <a:cxn ang="0">
                    <a:pos x="2313" y="117"/>
                  </a:cxn>
                  <a:cxn ang="0">
                    <a:pos x="1860" y="0"/>
                  </a:cxn>
                  <a:cxn ang="0">
                    <a:pos x="0" y="0"/>
                  </a:cxn>
                  <a:cxn ang="0">
                    <a:pos x="0" y="136"/>
                  </a:cxn>
                  <a:cxn ang="0">
                    <a:pos x="2030" y="136"/>
                  </a:cxn>
                  <a:cxn ang="0">
                    <a:pos x="2313" y="117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Freeform 10"/>
              <p:cNvSpPr>
                <a:spLocks/>
              </p:cNvSpPr>
              <p:nvPr userDrawn="1"/>
            </p:nvSpPr>
            <p:spPr bwMode="auto">
              <a:xfrm>
                <a:off x="7367402" y="5563679"/>
                <a:ext cx="1805078" cy="869511"/>
              </a:xfrm>
              <a:custGeom>
                <a:avLst/>
                <a:gdLst/>
                <a:ahLst/>
                <a:cxnLst>
                  <a:cxn ang="0">
                    <a:pos x="476" y="0"/>
                  </a:cxn>
                  <a:cxn ang="0">
                    <a:pos x="0" y="117"/>
                  </a:cxn>
                  <a:cxn ang="0">
                    <a:pos x="471" y="273"/>
                  </a:cxn>
                  <a:cxn ang="0">
                    <a:pos x="567" y="273"/>
                  </a:cxn>
                  <a:cxn ang="0">
                    <a:pos x="567" y="0"/>
                  </a:cxn>
                  <a:cxn ang="0">
                    <a:pos x="476" y="0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pic>
          <p:nvPicPr>
            <p:cNvPr id="3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0" y="273050"/>
            <a:ext cx="9145588" cy="2935288"/>
            <a:chOff x="0" y="273050"/>
            <a:chExt cx="9145588" cy="2935288"/>
          </a:xfrm>
        </p:grpSpPr>
        <p:sp>
          <p:nvSpPr>
            <p:cNvPr id="26635" name="Freeform 11"/>
            <p:cNvSpPr>
              <a:spLocks noEditPoints="1"/>
            </p:cNvSpPr>
            <p:nvPr userDrawn="1"/>
          </p:nvSpPr>
          <p:spPr bwMode="auto">
            <a:xfrm>
              <a:off x="0" y="809625"/>
              <a:ext cx="9144000" cy="2397125"/>
            </a:xfrm>
            <a:custGeom>
              <a:avLst/>
              <a:gdLst/>
              <a:ahLst/>
              <a:cxnLst>
                <a:cxn ang="0">
                  <a:pos x="2880" y="3"/>
                </a:cxn>
                <a:cxn ang="0">
                  <a:pos x="2439" y="142"/>
                </a:cxn>
                <a:cxn ang="0">
                  <a:pos x="1251" y="444"/>
                </a:cxn>
                <a:cxn ang="0">
                  <a:pos x="0" y="444"/>
                </a:cxn>
                <a:cxn ang="0">
                  <a:pos x="2880" y="3"/>
                </a:cxn>
                <a:cxn ang="0">
                  <a:pos x="2880" y="3"/>
                </a:cxn>
                <a:cxn ang="0">
                  <a:pos x="2880" y="755"/>
                </a:cxn>
                <a:cxn ang="0">
                  <a:pos x="2855" y="755"/>
                </a:cxn>
                <a:cxn ang="0">
                  <a:pos x="1395" y="274"/>
                </a:cxn>
                <a:cxn ang="0">
                  <a:pos x="219" y="0"/>
                </a:cxn>
                <a:cxn ang="0">
                  <a:pos x="0" y="0"/>
                </a:cxn>
                <a:cxn ang="0">
                  <a:pos x="2880" y="755"/>
                </a:cxn>
                <a:cxn ang="0">
                  <a:pos x="2880" y="755"/>
                </a:cxn>
              </a:cxnLst>
              <a:rect l="0" t="0" r="r" b="b"/>
              <a:pathLst>
                <a:path w="2880" h="755">
                  <a:moveTo>
                    <a:pt x="2880" y="3"/>
                  </a:moveTo>
                  <a:cubicBezTo>
                    <a:pt x="2687" y="24"/>
                    <a:pt x="2549" y="82"/>
                    <a:pt x="2439" y="142"/>
                  </a:cubicBezTo>
                  <a:cubicBezTo>
                    <a:pt x="2177" y="286"/>
                    <a:pt x="1822" y="444"/>
                    <a:pt x="1251" y="444"/>
                  </a:cubicBezTo>
                  <a:cubicBezTo>
                    <a:pt x="0" y="444"/>
                    <a:pt x="0" y="444"/>
                    <a:pt x="0" y="444"/>
                  </a:cubicBezTo>
                  <a:moveTo>
                    <a:pt x="2880" y="3"/>
                  </a:moveTo>
                  <a:cubicBezTo>
                    <a:pt x="2880" y="3"/>
                    <a:pt x="2880" y="3"/>
                    <a:pt x="2880" y="3"/>
                  </a:cubicBezTo>
                  <a:moveTo>
                    <a:pt x="2880" y="755"/>
                  </a:moveTo>
                  <a:cubicBezTo>
                    <a:pt x="2855" y="755"/>
                    <a:pt x="2855" y="755"/>
                    <a:pt x="2855" y="755"/>
                  </a:cubicBezTo>
                  <a:cubicBezTo>
                    <a:pt x="2181" y="755"/>
                    <a:pt x="1878" y="562"/>
                    <a:pt x="1395" y="274"/>
                  </a:cubicBezTo>
                  <a:cubicBezTo>
                    <a:pt x="1211" y="164"/>
                    <a:pt x="908" y="0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880" y="755"/>
                  </a:moveTo>
                  <a:cubicBezTo>
                    <a:pt x="2880" y="755"/>
                    <a:pt x="2880" y="755"/>
                    <a:pt x="2880" y="755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46" name="Freeform 22"/>
            <p:cNvSpPr>
              <a:spLocks/>
            </p:cNvSpPr>
            <p:nvPr userDrawn="1"/>
          </p:nvSpPr>
          <p:spPr bwMode="auto">
            <a:xfrm>
              <a:off x="0" y="273050"/>
              <a:ext cx="9144000" cy="1574800"/>
            </a:xfrm>
            <a:custGeom>
              <a:avLst/>
              <a:gdLst/>
              <a:ahLst/>
              <a:cxnLst>
                <a:cxn ang="0">
                  <a:pos x="2880" y="496"/>
                </a:cxn>
                <a:cxn ang="0">
                  <a:pos x="2439" y="311"/>
                </a:cxn>
                <a:cxn ang="0">
                  <a:pos x="1230" y="0"/>
                </a:cxn>
                <a:cxn ang="0">
                  <a:pos x="0" y="0"/>
                </a:cxn>
              </a:cxnLst>
              <a:rect l="0" t="0" r="r" b="b"/>
              <a:pathLst>
                <a:path w="2880" h="496">
                  <a:moveTo>
                    <a:pt x="2880" y="496"/>
                  </a:moveTo>
                  <a:cubicBezTo>
                    <a:pt x="2703" y="472"/>
                    <a:pt x="2594" y="404"/>
                    <a:pt x="2439" y="311"/>
                  </a:cubicBezTo>
                  <a:cubicBezTo>
                    <a:pt x="2238" y="192"/>
                    <a:pt x="1811" y="0"/>
                    <a:pt x="123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47" name="Line 23"/>
            <p:cNvSpPr>
              <a:spLocks noChangeShapeType="1"/>
            </p:cNvSpPr>
            <p:nvPr userDrawn="1"/>
          </p:nvSpPr>
          <p:spPr bwMode="auto">
            <a:xfrm>
              <a:off x="9144000" y="1847850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48" name="Freeform 24"/>
            <p:cNvSpPr>
              <a:spLocks/>
            </p:cNvSpPr>
            <p:nvPr userDrawn="1"/>
          </p:nvSpPr>
          <p:spPr bwMode="auto">
            <a:xfrm>
              <a:off x="0" y="508000"/>
              <a:ext cx="9144000" cy="1981200"/>
            </a:xfrm>
            <a:custGeom>
              <a:avLst/>
              <a:gdLst/>
              <a:ahLst/>
              <a:cxnLst>
                <a:cxn ang="0">
                  <a:pos x="2880" y="624"/>
                </a:cxn>
                <a:cxn ang="0">
                  <a:pos x="1955" y="298"/>
                </a:cxn>
                <a:cxn ang="0">
                  <a:pos x="705" y="0"/>
                </a:cxn>
                <a:cxn ang="0">
                  <a:pos x="0" y="0"/>
                </a:cxn>
              </a:cxnLst>
              <a:rect l="0" t="0" r="r" b="b"/>
              <a:pathLst>
                <a:path w="2880" h="624">
                  <a:moveTo>
                    <a:pt x="2880" y="624"/>
                  </a:moveTo>
                  <a:cubicBezTo>
                    <a:pt x="2468" y="612"/>
                    <a:pt x="2267" y="484"/>
                    <a:pt x="1955" y="298"/>
                  </a:cubicBezTo>
                  <a:cubicBezTo>
                    <a:pt x="1831" y="224"/>
                    <a:pt x="1494" y="0"/>
                    <a:pt x="70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49" name="Freeform 25"/>
            <p:cNvSpPr>
              <a:spLocks/>
            </p:cNvSpPr>
            <p:nvPr userDrawn="1"/>
          </p:nvSpPr>
          <p:spPr bwMode="auto">
            <a:xfrm>
              <a:off x="0" y="685800"/>
              <a:ext cx="9144000" cy="2212975"/>
            </a:xfrm>
            <a:custGeom>
              <a:avLst/>
              <a:gdLst/>
              <a:ahLst/>
              <a:cxnLst>
                <a:cxn ang="0">
                  <a:pos x="2880" y="697"/>
                </a:cxn>
                <a:cxn ang="0">
                  <a:pos x="1635" y="282"/>
                </a:cxn>
                <a:cxn ang="0">
                  <a:pos x="462" y="0"/>
                </a:cxn>
                <a:cxn ang="0">
                  <a:pos x="0" y="0"/>
                </a:cxn>
              </a:cxnLst>
              <a:rect l="0" t="0" r="r" b="b"/>
              <a:pathLst>
                <a:path w="2880" h="697">
                  <a:moveTo>
                    <a:pt x="2880" y="697"/>
                  </a:moveTo>
                  <a:cubicBezTo>
                    <a:pt x="2309" y="694"/>
                    <a:pt x="2049" y="529"/>
                    <a:pt x="1635" y="282"/>
                  </a:cubicBezTo>
                  <a:cubicBezTo>
                    <a:pt x="1297" y="80"/>
                    <a:pt x="958" y="0"/>
                    <a:pt x="46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50" name="Line 26"/>
            <p:cNvSpPr>
              <a:spLocks noChangeShapeType="1"/>
            </p:cNvSpPr>
            <p:nvPr userDrawn="1"/>
          </p:nvSpPr>
          <p:spPr bwMode="auto">
            <a:xfrm>
              <a:off x="9144000" y="2898775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51" name="Freeform 27"/>
            <p:cNvSpPr>
              <a:spLocks/>
            </p:cNvSpPr>
            <p:nvPr userDrawn="1"/>
          </p:nvSpPr>
          <p:spPr bwMode="auto">
            <a:xfrm>
              <a:off x="0" y="819150"/>
              <a:ext cx="9144000" cy="1400175"/>
            </a:xfrm>
            <a:custGeom>
              <a:avLst/>
              <a:gdLst/>
              <a:ahLst/>
              <a:cxnLst>
                <a:cxn ang="0">
                  <a:pos x="2880" y="0"/>
                </a:cxn>
                <a:cxn ang="0">
                  <a:pos x="2439" y="139"/>
                </a:cxn>
                <a:cxn ang="0">
                  <a:pos x="1251" y="441"/>
                </a:cxn>
                <a:cxn ang="0">
                  <a:pos x="0" y="441"/>
                </a:cxn>
              </a:cxnLst>
              <a:rect l="0" t="0" r="r" b="b"/>
              <a:pathLst>
                <a:path w="2880" h="441">
                  <a:moveTo>
                    <a:pt x="2880" y="0"/>
                  </a:moveTo>
                  <a:cubicBezTo>
                    <a:pt x="2687" y="21"/>
                    <a:pt x="2549" y="79"/>
                    <a:pt x="2439" y="139"/>
                  </a:cubicBezTo>
                  <a:cubicBezTo>
                    <a:pt x="2177" y="283"/>
                    <a:pt x="1822" y="441"/>
                    <a:pt x="1251" y="441"/>
                  </a:cubicBezTo>
                  <a:cubicBezTo>
                    <a:pt x="0" y="441"/>
                    <a:pt x="0" y="441"/>
                    <a:pt x="0" y="441"/>
                  </a:cubicBezTo>
                </a:path>
              </a:pathLst>
            </a:custGeom>
            <a:noFill/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52" name="Line 28"/>
            <p:cNvSpPr>
              <a:spLocks noChangeShapeType="1"/>
            </p:cNvSpPr>
            <p:nvPr userDrawn="1"/>
          </p:nvSpPr>
          <p:spPr bwMode="auto">
            <a:xfrm>
              <a:off x="9144000" y="819150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53" name="Freeform 29"/>
            <p:cNvSpPr>
              <a:spLocks/>
            </p:cNvSpPr>
            <p:nvPr userDrawn="1"/>
          </p:nvSpPr>
          <p:spPr bwMode="auto">
            <a:xfrm>
              <a:off x="0" y="809625"/>
              <a:ext cx="9144000" cy="2397125"/>
            </a:xfrm>
            <a:custGeom>
              <a:avLst/>
              <a:gdLst/>
              <a:ahLst/>
              <a:cxnLst>
                <a:cxn ang="0">
                  <a:pos x="2880" y="755"/>
                </a:cxn>
                <a:cxn ang="0">
                  <a:pos x="2855" y="755"/>
                </a:cxn>
                <a:cxn ang="0">
                  <a:pos x="1395" y="274"/>
                </a:cxn>
                <a:cxn ang="0">
                  <a:pos x="219" y="0"/>
                </a:cxn>
                <a:cxn ang="0">
                  <a:pos x="0" y="0"/>
                </a:cxn>
              </a:cxnLst>
              <a:rect l="0" t="0" r="r" b="b"/>
              <a:pathLst>
                <a:path w="2880" h="755">
                  <a:moveTo>
                    <a:pt x="2880" y="755"/>
                  </a:moveTo>
                  <a:cubicBezTo>
                    <a:pt x="2855" y="755"/>
                    <a:pt x="2855" y="755"/>
                    <a:pt x="2855" y="755"/>
                  </a:cubicBezTo>
                  <a:cubicBezTo>
                    <a:pt x="2181" y="755"/>
                    <a:pt x="1878" y="562"/>
                    <a:pt x="1395" y="274"/>
                  </a:cubicBezTo>
                  <a:cubicBezTo>
                    <a:pt x="1211" y="164"/>
                    <a:pt x="908" y="0"/>
                    <a:pt x="21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54" name="Line 30"/>
            <p:cNvSpPr>
              <a:spLocks noChangeShapeType="1"/>
            </p:cNvSpPr>
            <p:nvPr userDrawn="1"/>
          </p:nvSpPr>
          <p:spPr bwMode="auto">
            <a:xfrm>
              <a:off x="9144000" y="3206750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55" name="Freeform 31"/>
            <p:cNvSpPr>
              <a:spLocks/>
            </p:cNvSpPr>
            <p:nvPr userDrawn="1"/>
          </p:nvSpPr>
          <p:spPr bwMode="auto">
            <a:xfrm>
              <a:off x="0" y="669925"/>
              <a:ext cx="9144000" cy="1762125"/>
            </a:xfrm>
            <a:custGeom>
              <a:avLst/>
              <a:gdLst/>
              <a:ahLst/>
              <a:cxnLst>
                <a:cxn ang="0">
                  <a:pos x="2880" y="0"/>
                </a:cxn>
                <a:cxn ang="0">
                  <a:pos x="1955" y="247"/>
                </a:cxn>
                <a:cxn ang="0">
                  <a:pos x="630" y="555"/>
                </a:cxn>
                <a:cxn ang="0">
                  <a:pos x="0" y="555"/>
                </a:cxn>
              </a:cxnLst>
              <a:rect l="0" t="0" r="r" b="b"/>
              <a:pathLst>
                <a:path w="2880" h="555">
                  <a:moveTo>
                    <a:pt x="2880" y="0"/>
                  </a:moveTo>
                  <a:cubicBezTo>
                    <a:pt x="2458" y="13"/>
                    <a:pt x="2174" y="127"/>
                    <a:pt x="1955" y="247"/>
                  </a:cubicBezTo>
                  <a:cubicBezTo>
                    <a:pt x="1585" y="450"/>
                    <a:pt x="1256" y="555"/>
                    <a:pt x="630" y="555"/>
                  </a:cubicBezTo>
                  <a:cubicBezTo>
                    <a:pt x="0" y="555"/>
                    <a:pt x="0" y="555"/>
                    <a:pt x="0" y="555"/>
                  </a:cubicBezTo>
                </a:path>
              </a:pathLst>
            </a:custGeom>
            <a:noFill/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56" name="Line 32"/>
            <p:cNvSpPr>
              <a:spLocks noChangeShapeType="1"/>
            </p:cNvSpPr>
            <p:nvPr userDrawn="1"/>
          </p:nvSpPr>
          <p:spPr bwMode="auto">
            <a:xfrm>
              <a:off x="9144000" y="669925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57" name="Freeform 33"/>
            <p:cNvSpPr>
              <a:spLocks/>
            </p:cNvSpPr>
            <p:nvPr userDrawn="1"/>
          </p:nvSpPr>
          <p:spPr bwMode="auto">
            <a:xfrm>
              <a:off x="0" y="517525"/>
              <a:ext cx="9144000" cy="2139950"/>
            </a:xfrm>
            <a:custGeom>
              <a:avLst/>
              <a:gdLst/>
              <a:ahLst/>
              <a:cxnLst>
                <a:cxn ang="0">
                  <a:pos x="2880" y="0"/>
                </a:cxn>
                <a:cxn ang="0">
                  <a:pos x="2873" y="0"/>
                </a:cxn>
                <a:cxn ang="0">
                  <a:pos x="1395" y="366"/>
                </a:cxn>
                <a:cxn ang="0">
                  <a:pos x="41" y="674"/>
                </a:cxn>
                <a:cxn ang="0">
                  <a:pos x="0" y="674"/>
                </a:cxn>
              </a:cxnLst>
              <a:rect l="0" t="0" r="r" b="b"/>
              <a:pathLst>
                <a:path w="2880" h="674">
                  <a:moveTo>
                    <a:pt x="2880" y="0"/>
                  </a:moveTo>
                  <a:cubicBezTo>
                    <a:pt x="2873" y="0"/>
                    <a:pt x="2873" y="0"/>
                    <a:pt x="2873" y="0"/>
                  </a:cubicBezTo>
                  <a:cubicBezTo>
                    <a:pt x="2145" y="0"/>
                    <a:pt x="1735" y="174"/>
                    <a:pt x="1395" y="366"/>
                  </a:cubicBezTo>
                  <a:cubicBezTo>
                    <a:pt x="1184" y="484"/>
                    <a:pt x="740" y="674"/>
                    <a:pt x="41" y="674"/>
                  </a:cubicBezTo>
                  <a:cubicBezTo>
                    <a:pt x="0" y="674"/>
                    <a:pt x="0" y="674"/>
                    <a:pt x="0" y="674"/>
                  </a:cubicBezTo>
                </a:path>
              </a:pathLst>
            </a:cu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58" name="Line 34"/>
            <p:cNvSpPr>
              <a:spLocks noChangeShapeType="1"/>
            </p:cNvSpPr>
            <p:nvPr userDrawn="1"/>
          </p:nvSpPr>
          <p:spPr bwMode="auto">
            <a:xfrm>
              <a:off x="9144000" y="517525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59" name="Freeform 35"/>
            <p:cNvSpPr>
              <a:spLocks/>
            </p:cNvSpPr>
            <p:nvPr userDrawn="1"/>
          </p:nvSpPr>
          <p:spPr bwMode="auto">
            <a:xfrm>
              <a:off x="0" y="581025"/>
              <a:ext cx="9144000" cy="1981200"/>
            </a:xfrm>
            <a:custGeom>
              <a:avLst/>
              <a:gdLst/>
              <a:ahLst/>
              <a:cxnLst>
                <a:cxn ang="0">
                  <a:pos x="2880" y="0"/>
                </a:cxn>
                <a:cxn ang="0">
                  <a:pos x="1635" y="315"/>
                </a:cxn>
                <a:cxn ang="0">
                  <a:pos x="383" y="624"/>
                </a:cxn>
                <a:cxn ang="0">
                  <a:pos x="0" y="624"/>
                </a:cxn>
              </a:cxnLst>
              <a:rect l="0" t="0" r="r" b="b"/>
              <a:pathLst>
                <a:path w="2880" h="624">
                  <a:moveTo>
                    <a:pt x="2880" y="0"/>
                  </a:moveTo>
                  <a:cubicBezTo>
                    <a:pt x="2305" y="5"/>
                    <a:pt x="1924" y="153"/>
                    <a:pt x="1635" y="315"/>
                  </a:cubicBezTo>
                  <a:cubicBezTo>
                    <a:pt x="1411" y="441"/>
                    <a:pt x="1049" y="624"/>
                    <a:pt x="383" y="624"/>
                  </a:cubicBezTo>
                  <a:cubicBezTo>
                    <a:pt x="0" y="624"/>
                    <a:pt x="0" y="624"/>
                    <a:pt x="0" y="624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60" name="Line 36"/>
            <p:cNvSpPr>
              <a:spLocks noChangeShapeType="1"/>
            </p:cNvSpPr>
            <p:nvPr userDrawn="1"/>
          </p:nvSpPr>
          <p:spPr bwMode="auto">
            <a:xfrm>
              <a:off x="9144000" y="581025"/>
              <a:ext cx="1588" cy="1588"/>
            </a:xfrm>
            <a:prstGeom prst="line">
              <a:avLst/>
            </a:prstGeom>
            <a:noFill/>
            <a:ln w="190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7201" y="6110285"/>
            <a:ext cx="9151201" cy="747715"/>
            <a:chOff x="12701" y="3380578"/>
            <a:chExt cx="9142413" cy="747715"/>
          </a:xfrm>
        </p:grpSpPr>
        <p:sp>
          <p:nvSpPr>
            <p:cNvPr id="26" name="Rectangle 6"/>
            <p:cNvSpPr>
              <a:spLocks noChangeArrowheads="1"/>
            </p:cNvSpPr>
            <p:nvPr userDrawn="1"/>
          </p:nvSpPr>
          <p:spPr bwMode="auto">
            <a:xfrm>
              <a:off x="12701" y="3637756"/>
              <a:ext cx="9142412" cy="490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2701" y="3380581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7904164" y="3380578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80" r:id="rId4"/>
    <p:sldLayoutId id="2147483679" r:id="rId5"/>
    <p:sldLayoutId id="2147483661" r:id="rId6"/>
    <p:sldLayoutId id="2147483663" r:id="rId7"/>
    <p:sldLayoutId id="2147483664" r:id="rId8"/>
    <p:sldLayoutId id="2147483667" r:id="rId9"/>
    <p:sldLayoutId id="2147483665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1.tiff"/><Relationship Id="rId7" Type="http://schemas.openxmlformats.org/officeDocument/2006/relationships/image" Target="../media/image14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Relationship Id="rId9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&amp;ehk=rhsmQLp"/><Relationship Id="rId3" Type="http://schemas.openxmlformats.org/officeDocument/2006/relationships/hyperlink" Target="http://mrdsphysicalgeography.wikispaces.com/" TargetMode="External"/><Relationship Id="rId7" Type="http://schemas.openxmlformats.org/officeDocument/2006/relationships/hyperlink" Target="https://github.com/ceos-se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opendatacube" TargetMode="External"/><Relationship Id="rId5" Type="http://schemas.openxmlformats.org/officeDocument/2006/relationships/hyperlink" Target="http://www.opendatacube.org/" TargetMode="Externa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251520" y="3695002"/>
            <a:ext cx="8467725" cy="1079500"/>
          </a:xfrm>
        </p:spPr>
        <p:txBody>
          <a:bodyPr>
            <a:normAutofit/>
          </a:bodyPr>
          <a:lstStyle/>
          <a:p>
            <a:r>
              <a:rPr lang="en-AU" dirty="0"/>
              <a:t>CSIRO Agency Update</a:t>
            </a:r>
            <a:br>
              <a:rPr lang="en-AU" dirty="0"/>
            </a:br>
            <a:endParaRPr lang="en-AU" sz="220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944384"/>
            <a:ext cx="8043863" cy="316188"/>
          </a:xfrm>
        </p:spPr>
        <p:txBody>
          <a:bodyPr rtlCol="0"/>
          <a:lstStyle/>
          <a:p>
            <a:pPr marL="216000" indent="-216000">
              <a:defRPr/>
            </a:pPr>
            <a:r>
              <a:rPr lang="en-AU" dirty="0"/>
              <a:t>Dr. Robert Woodcock</a:t>
            </a:r>
          </a:p>
          <a:p>
            <a:pPr marL="216000" indent="-216000">
              <a:defRPr/>
            </a:pPr>
            <a:endParaRPr lang="en-AU" dirty="0"/>
          </a:p>
          <a:p>
            <a:pPr marL="216000" indent="-216000"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36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1" y="0"/>
            <a:ext cx="1728192" cy="694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325" y="2636912"/>
            <a:ext cx="1473076" cy="1182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220" y="2633752"/>
            <a:ext cx="1697506" cy="1185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" y="2636912"/>
            <a:ext cx="3344567" cy="1066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745" y="2633752"/>
            <a:ext cx="1894676" cy="1185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636911"/>
            <a:ext cx="2426618" cy="11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CSIRO Centre for Earth Observation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000" y="907223"/>
            <a:ext cx="8459787" cy="41417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200"/>
              <a:t>Co-ordinate </a:t>
            </a:r>
            <a:r>
              <a:rPr lang="en-US" sz="2200" dirty="0"/>
              <a:t>EO science across CSIRO and showcase it externally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Act as primary point of contact, to represent CSIRO (and Australia) at relevant domestic and international earth observation committees. 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Manage the CSIRO </a:t>
            </a:r>
            <a:r>
              <a:rPr lang="en-US" sz="2200" dirty="0" err="1"/>
              <a:t>NovaSAR</a:t>
            </a:r>
            <a:r>
              <a:rPr lang="en-US" sz="2200" dirty="0"/>
              <a:t> national facility and associated applications science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Coordinate and fund some of CSIRO’s EO satellite calibration and validation needs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Facilitate access and use of novel EO technologies (</a:t>
            </a:r>
            <a:r>
              <a:rPr lang="en-US" sz="2200" dirty="0" err="1"/>
              <a:t>eg</a:t>
            </a:r>
            <a:r>
              <a:rPr lang="en-US" sz="2200" dirty="0"/>
              <a:t> Lidar, SAR, hyperspectral, gravity, etc.)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Developing further EO partnerships with industry primes, SME’s </a:t>
            </a:r>
            <a:r>
              <a:rPr lang="en-AU" sz="2200" dirty="0"/>
              <a:t>and Defence</a:t>
            </a:r>
            <a:endParaRPr lang="en-US" sz="2200" dirty="0"/>
          </a:p>
          <a:p>
            <a:pPr>
              <a:buFont typeface="Arial" charset="0"/>
              <a:buChar char="•"/>
            </a:pPr>
            <a:r>
              <a:rPr lang="en-US" sz="2200" dirty="0"/>
              <a:t>Establish an operational </a:t>
            </a:r>
            <a:r>
              <a:rPr lang="en-US" sz="2200" dirty="0" err="1"/>
              <a:t>DataCube</a:t>
            </a:r>
            <a:r>
              <a:rPr lang="en-US" sz="2200" dirty="0"/>
              <a:t> capability to underpin CSIRO earth observation science and </a:t>
            </a:r>
            <a:r>
              <a:rPr lang="en-US" sz="2200" dirty="0" err="1"/>
              <a:t>commercialisation</a:t>
            </a:r>
            <a:r>
              <a:rPr lang="en-US" sz="2200" dirty="0"/>
              <a:t> opportunities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Support CSIRO’s contributions to new Australian Space Agency</a:t>
            </a:r>
          </a:p>
        </p:txBody>
      </p:sp>
    </p:spTree>
    <p:extLst>
      <p:ext uri="{BB962C8B-B14F-4D97-AF65-F5344CB8AC3E}">
        <p14:creationId xmlns:p14="http://schemas.microsoft.com/office/powerpoint/2010/main" val="183369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60363" y="296752"/>
            <a:ext cx="8460000" cy="900000"/>
          </a:xfrm>
        </p:spPr>
        <p:txBody>
          <a:bodyPr/>
          <a:lstStyle/>
          <a:p>
            <a:r>
              <a:rPr lang="en-US" dirty="0"/>
              <a:t>CSIRO Investments, Partners  &amp; Capability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469" y="1015405"/>
            <a:ext cx="8459787" cy="4141787"/>
          </a:xfrm>
        </p:spPr>
        <p:txBody>
          <a:bodyPr/>
          <a:lstStyle/>
          <a:p>
            <a:r>
              <a:rPr lang="en-US" sz="2000" dirty="0"/>
              <a:t>SKA Pathfinder </a:t>
            </a:r>
            <a:r>
              <a:rPr lang="mr-IN" sz="2000" dirty="0"/>
              <a:t>–</a:t>
            </a:r>
            <a:r>
              <a:rPr lang="en-AU" sz="2000" dirty="0"/>
              <a:t> </a:t>
            </a:r>
            <a:r>
              <a:rPr lang="en-US" sz="2000" dirty="0"/>
              <a:t>Radio astronomy antenna clusters, data networks, high performance computer (</a:t>
            </a:r>
            <a:r>
              <a:rPr lang="en-US" sz="2000" dirty="0" err="1"/>
              <a:t>Pawsey</a:t>
            </a:r>
            <a:r>
              <a:rPr lang="en-US" sz="2000" dirty="0"/>
              <a:t>) </a:t>
            </a:r>
            <a:r>
              <a:rPr lang="mr-IN" sz="2000" dirty="0"/>
              <a:t>–</a:t>
            </a:r>
            <a:r>
              <a:rPr lang="en-US" sz="2000" dirty="0"/>
              <a:t> Western Australia</a:t>
            </a:r>
          </a:p>
          <a:p>
            <a:r>
              <a:rPr lang="en-US" sz="2000" dirty="0"/>
              <a:t>NASA </a:t>
            </a:r>
            <a:r>
              <a:rPr lang="mr-IN" sz="2000" dirty="0"/>
              <a:t>–</a:t>
            </a:r>
            <a:r>
              <a:rPr lang="en-US" sz="2000" dirty="0"/>
              <a:t> CSIRO Deep Space Communication Complex </a:t>
            </a:r>
            <a:r>
              <a:rPr lang="mr-IN" sz="2000" dirty="0"/>
              <a:t>–</a:t>
            </a:r>
            <a:r>
              <a:rPr lang="en-US" sz="2000" dirty="0"/>
              <a:t> Tidbinbilla, ACT </a:t>
            </a:r>
          </a:p>
          <a:p>
            <a:r>
              <a:rPr lang="en-US" sz="2000" dirty="0" err="1"/>
              <a:t>Defence</a:t>
            </a:r>
            <a:r>
              <a:rPr lang="en-US" sz="2000" dirty="0"/>
              <a:t> Materiel Technology Centre </a:t>
            </a:r>
            <a:r>
              <a:rPr lang="mr-IN" sz="2000" dirty="0"/>
              <a:t>–</a:t>
            </a:r>
            <a:r>
              <a:rPr lang="en-US" sz="2000" dirty="0"/>
              <a:t> DMTC HAAS Program</a:t>
            </a:r>
          </a:p>
          <a:p>
            <a:r>
              <a:rPr lang="en-US" sz="2000" dirty="0" err="1"/>
              <a:t>NovaSAR</a:t>
            </a:r>
            <a:r>
              <a:rPr lang="en-US" sz="2000" dirty="0"/>
              <a:t> earth observation satellite </a:t>
            </a:r>
            <a:r>
              <a:rPr lang="mr-IN" sz="2000" dirty="0"/>
              <a:t>–</a:t>
            </a:r>
            <a:r>
              <a:rPr lang="en-US" sz="2000" dirty="0"/>
              <a:t> tasking and downlink rights worldwide</a:t>
            </a:r>
          </a:p>
          <a:p>
            <a:r>
              <a:rPr lang="en-US" sz="2000" dirty="0"/>
              <a:t>Earth Observation Data Analytics </a:t>
            </a:r>
            <a:r>
              <a:rPr lang="mr-IN" sz="2000" dirty="0"/>
              <a:t>–</a:t>
            </a:r>
            <a:r>
              <a:rPr lang="en-US" sz="2000" dirty="0"/>
              <a:t> </a:t>
            </a:r>
            <a:r>
              <a:rPr lang="en-US" sz="2000" dirty="0" err="1"/>
              <a:t>DataCube</a:t>
            </a:r>
            <a:r>
              <a:rPr lang="en-US" sz="2000" dirty="0"/>
              <a:t> Platforms (NCI and AWS Cloud)</a:t>
            </a:r>
          </a:p>
          <a:p>
            <a:r>
              <a:rPr lang="en-AU" sz="2000" dirty="0"/>
              <a:t>“Space 2.0” SME and Start-ups engagement </a:t>
            </a:r>
          </a:p>
          <a:p>
            <a:r>
              <a:rPr lang="en-AU" sz="2000" dirty="0"/>
              <a:t>Satellite calibration platforms and robotics</a:t>
            </a:r>
          </a:p>
          <a:p>
            <a:r>
              <a:rPr lang="en-AU" sz="2000" dirty="0"/>
              <a:t>Future Science Platform Projects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>
                <a:solidFill>
                  <a:srgbClr val="FBFEFF"/>
                </a:solidFill>
              </a:rPr>
              <a:t>Space Roadmap Scope and Plan  |  Warren Flentje  |  Page ‹#›</a:t>
            </a:r>
            <a:endParaRPr lang="en-US" dirty="0">
              <a:solidFill>
                <a:srgbClr val="FBFE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097" y="5245308"/>
            <a:ext cx="673373" cy="759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64" y="5235203"/>
            <a:ext cx="1167230" cy="779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7"/>
          <a:stretch/>
        </p:blipFill>
        <p:spPr>
          <a:xfrm>
            <a:off x="5608498" y="5245308"/>
            <a:ext cx="1078845" cy="785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163" y="5235203"/>
            <a:ext cx="1163651" cy="800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4" y="5269585"/>
            <a:ext cx="1643452" cy="723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318" y="5235203"/>
            <a:ext cx="1111677" cy="7793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851" y="5259469"/>
            <a:ext cx="574900" cy="790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047" y="5226434"/>
            <a:ext cx="1167240" cy="7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27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39" y="185147"/>
            <a:ext cx="8208962" cy="594122"/>
          </a:xfrm>
        </p:spPr>
        <p:txBody>
          <a:bodyPr/>
          <a:lstStyle/>
          <a:p>
            <a:r>
              <a:rPr lang="en-GB" sz="3600" dirty="0" err="1">
                <a:solidFill>
                  <a:schemeClr val="bg1"/>
                </a:solidFill>
              </a:rPr>
              <a:t>NovaSAR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8B913C08-5D61-42E5-9D68-85592F4E3D1E}" type="slidenum">
              <a:rPr lang="en-GB" altLang="en-US" sz="1400">
                <a:solidFill>
                  <a:srgbClr val="163063"/>
                </a:solidFill>
                <a:latin typeface="Arial Rounded MT" pitchFamily="2" charset="0"/>
                <a:ea typeface="ＭＳ Ｐゴシック" pitchFamily="34" charset="-128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z="1400">
              <a:solidFill>
                <a:srgbClr val="163063"/>
              </a:solidFill>
              <a:latin typeface="Arial Rounded MT" pitchFamily="2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06147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6m, 20 x 1000+km </a:t>
            </a:r>
            <a:r>
              <a:rPr lang="en-GB" dirty="0" err="1">
                <a:solidFill>
                  <a:schemeClr val="bg1"/>
                </a:solidFill>
              </a:rPr>
              <a:t>StripMap</a:t>
            </a:r>
            <a:r>
              <a:rPr lang="en-GB" dirty="0">
                <a:solidFill>
                  <a:schemeClr val="bg1"/>
                </a:solidFill>
              </a:rPr>
              <a:t> Mode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244" y="1597442"/>
            <a:ext cx="291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Special wide swath Maritime Mode (400 x 800km)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3577" y="2387839"/>
            <a:ext cx="291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Automatic Identification of Ships (AIS) on-board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9718" y="3199974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S-band, 3GHz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3870" y="3432103"/>
            <a:ext cx="291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Operated from UK, but payloads available to partners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1605" y="2008880"/>
            <a:ext cx="291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Estimated Launch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en-GB" dirty="0">
                <a:solidFill>
                  <a:schemeClr val="bg1"/>
                </a:solidFill>
              </a:rPr>
              <a:t> June 2018; 7 years lifetime</a:t>
            </a:r>
          </a:p>
        </p:txBody>
      </p:sp>
    </p:spTree>
    <p:extLst>
      <p:ext uri="{BB962C8B-B14F-4D97-AF65-F5344CB8AC3E}">
        <p14:creationId xmlns:p14="http://schemas.microsoft.com/office/powerpoint/2010/main" val="5714325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379" y="127727"/>
            <a:ext cx="8208962" cy="792163"/>
          </a:xfrm>
        </p:spPr>
        <p:txBody>
          <a:bodyPr/>
          <a:lstStyle/>
          <a:p>
            <a:r>
              <a:rPr lang="en-GB" altLang="en-US" dirty="0"/>
              <a:t>Applications focused approach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21" y="824706"/>
            <a:ext cx="6039971" cy="507365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altLang="en-US" dirty="0"/>
              <a:t>Sample target applications based on discussions with potential customers:</a:t>
            </a:r>
          </a:p>
          <a:p>
            <a:pPr>
              <a:lnSpc>
                <a:spcPct val="80000"/>
              </a:lnSpc>
            </a:pPr>
            <a:endParaRPr lang="en-GB" altLang="en-US" dirty="0"/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Ship detection</a:t>
            </a:r>
          </a:p>
          <a:p>
            <a:pPr lvl="2">
              <a:lnSpc>
                <a:spcPct val="80000"/>
              </a:lnSpc>
            </a:pPr>
            <a:r>
              <a:rPr lang="en-GB" altLang="en-US" sz="1600" dirty="0"/>
              <a:t>Illegal shipping/fishing, oil bunkering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Oil spill monitoring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Search and rescue 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Forestry</a:t>
            </a:r>
          </a:p>
          <a:p>
            <a:pPr lvl="2">
              <a:lnSpc>
                <a:spcPct val="80000"/>
              </a:lnSpc>
            </a:pPr>
            <a:r>
              <a:rPr lang="en-GB" altLang="en-US" sz="1600" dirty="0"/>
              <a:t>Logging, forest fire damage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Flood management</a:t>
            </a:r>
          </a:p>
          <a:p>
            <a:pPr lvl="2">
              <a:lnSpc>
                <a:spcPct val="80000"/>
              </a:lnSpc>
            </a:pPr>
            <a:r>
              <a:rPr lang="en-GB" altLang="en-US" sz="1600" dirty="0"/>
              <a:t>Flood extent mapping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Land use mapping</a:t>
            </a:r>
          </a:p>
          <a:p>
            <a:pPr lvl="2">
              <a:lnSpc>
                <a:spcPct val="80000"/>
              </a:lnSpc>
            </a:pPr>
            <a:r>
              <a:rPr lang="en-GB" altLang="en-US" sz="1600" dirty="0"/>
              <a:t>Land registry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Agriculture: crop ID and extent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/>
              <a:t>Disaster management</a:t>
            </a:r>
          </a:p>
          <a:p>
            <a:pPr lvl="2">
              <a:lnSpc>
                <a:spcPct val="80000"/>
              </a:lnSpc>
            </a:pPr>
            <a:r>
              <a:rPr lang="en-GB" altLang="en-US" sz="1600" dirty="0"/>
              <a:t>Earthquakes / landslides (mapping, infrastructure and building damage assessment)</a:t>
            </a:r>
          </a:p>
          <a:p>
            <a:pPr lvl="2">
              <a:lnSpc>
                <a:spcPct val="80000"/>
              </a:lnSpc>
            </a:pPr>
            <a:r>
              <a:rPr lang="en-GB" altLang="en-US" sz="1600" dirty="0"/>
              <a:t>Floods</a:t>
            </a:r>
          </a:p>
          <a:p>
            <a:pPr>
              <a:lnSpc>
                <a:spcPct val="80000"/>
              </a:lnSpc>
            </a:pPr>
            <a:endParaRPr lang="en-GB" altLang="en-US" dirty="0"/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025" y="826729"/>
            <a:ext cx="16906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631" y="2817341"/>
            <a:ext cx="2698750" cy="134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224" y="4352020"/>
            <a:ext cx="2549081" cy="146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7751765" y="5566172"/>
            <a:ext cx="9794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chemeClr val="bg1"/>
                </a:solidFill>
                <a:cs typeface="Arial" charset="0"/>
              </a:rPr>
              <a:t>© Google Earth</a:t>
            </a:r>
          </a:p>
        </p:txBody>
      </p:sp>
    </p:spTree>
    <p:extLst>
      <p:ext uri="{BB962C8B-B14F-4D97-AF65-F5344CB8AC3E}">
        <p14:creationId xmlns:p14="http://schemas.microsoft.com/office/powerpoint/2010/main" val="203068735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48356" y="1844825"/>
            <a:ext cx="1883885" cy="2590829"/>
          </a:xfrm>
          <a:prstGeom prst="roundRect">
            <a:avLst>
              <a:gd name="adj" fmla="val 8772"/>
            </a:avLst>
          </a:prstGeom>
          <a:solidFill>
            <a:schemeClr val="bg2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752" y="2168941"/>
            <a:ext cx="1573978" cy="114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6952290" y="1844824"/>
            <a:ext cx="1883885" cy="2590829"/>
          </a:xfrm>
          <a:prstGeom prst="roundRect">
            <a:avLst>
              <a:gd name="adj" fmla="val 7895"/>
            </a:avLst>
          </a:prstGeom>
          <a:solidFill>
            <a:schemeClr val="bg2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CSIRO Earth Analytics Industry Innovation Hub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AF413-F9D0-4DF7-AF8F-922315ED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9" y="1808562"/>
            <a:ext cx="4269527" cy="3429641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Helping SMEs build their business</a:t>
            </a:r>
          </a:p>
          <a:p>
            <a:r>
              <a:rPr lang="en-AU" dirty="0"/>
              <a:t>CSIROs EO analytics innovation</a:t>
            </a:r>
          </a:p>
          <a:p>
            <a:r>
              <a:rPr lang="en-AU" dirty="0"/>
              <a:t>Ready to Run applications and services</a:t>
            </a:r>
          </a:p>
          <a:p>
            <a:r>
              <a:rPr lang="en-AU" dirty="0"/>
              <a:t>Quality data</a:t>
            </a:r>
          </a:p>
          <a:p>
            <a:r>
              <a:rPr lang="en-AU" dirty="0"/>
              <a:t>Scalable to size of each business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60032" y="4589301"/>
            <a:ext cx="3969256" cy="48749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AU" sz="1800" dirty="0">
                <a:solidFill>
                  <a:srgbClr val="FFFFFF"/>
                </a:solidFill>
              </a:rPr>
              <a:t>CSIRO EO Science-as-a-Service Platform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8634" y="3525593"/>
            <a:ext cx="1683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AU" sz="1350" dirty="0">
                <a:solidFill>
                  <a:prstClr val="black"/>
                </a:solidFill>
              </a:rPr>
              <a:t>Industry Services</a:t>
            </a:r>
          </a:p>
          <a:p>
            <a:pPr algn="ctr" defTabSz="342900"/>
            <a:r>
              <a:rPr lang="en-AU" sz="1350" dirty="0">
                <a:solidFill>
                  <a:prstClr val="black"/>
                </a:solidFill>
              </a:rPr>
              <a:t>Licensing</a:t>
            </a:r>
          </a:p>
          <a:p>
            <a:pPr algn="ctr" defTabSz="342900"/>
            <a:r>
              <a:rPr lang="en-AU" sz="1350" dirty="0">
                <a:solidFill>
                  <a:prstClr val="black"/>
                </a:solidFill>
              </a:rPr>
              <a:t>Consulting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8114" y="3477746"/>
            <a:ext cx="16922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AU" sz="1350" dirty="0">
                <a:solidFill>
                  <a:prstClr val="black"/>
                </a:solidFill>
              </a:rPr>
              <a:t>International Services and Partnerships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29" y="2137043"/>
            <a:ext cx="1574446" cy="114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083289A-414E-4AF0-B421-84B4D24E7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0202" y="5735500"/>
            <a:ext cx="288789" cy="95510"/>
          </a:xfrm>
        </p:spPr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dirty="0"/>
              <a:t>  |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0D5A813-8C12-CD4F-8787-31340D137328}"/>
              </a:ext>
            </a:extLst>
          </p:cNvPr>
          <p:cNvSpPr/>
          <p:nvPr/>
        </p:nvSpPr>
        <p:spPr>
          <a:xfrm>
            <a:off x="474596" y="4598248"/>
            <a:ext cx="3722568" cy="65914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1"/>
            <a:r>
              <a:rPr lang="en-AU" sz="1800" dirty="0">
                <a:solidFill>
                  <a:srgbClr val="FFFFFF"/>
                </a:solidFill>
              </a:rPr>
              <a:t>Supports public good and IP-controlled science and products</a:t>
            </a:r>
          </a:p>
        </p:txBody>
      </p:sp>
    </p:spTree>
    <p:extLst>
      <p:ext uri="{BB962C8B-B14F-4D97-AF65-F5344CB8AC3E}">
        <p14:creationId xmlns:p14="http://schemas.microsoft.com/office/powerpoint/2010/main" val="233003647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From Data to Impact…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dirty="0"/>
              <a:t>  |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DE9F4-132F-4A63-A97E-074BD45835C2}"/>
              </a:ext>
            </a:extLst>
          </p:cNvPr>
          <p:cNvSpPr txBox="1"/>
          <p:nvPr/>
        </p:nvSpPr>
        <p:spPr>
          <a:xfrm>
            <a:off x="6257206" y="5157192"/>
            <a:ext cx="2886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://mrdsphysicalgeography.wikispaces.com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sa/3.0/"/>
              </a:rPr>
              <a:t>CC BY-SA</a:t>
            </a:r>
            <a:endParaRPr lang="en-AU" sz="9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1002FC-1C73-4876-ACB8-59CAE0C33248}"/>
              </a:ext>
            </a:extLst>
          </p:cNvPr>
          <p:cNvSpPr/>
          <p:nvPr/>
        </p:nvSpPr>
        <p:spPr>
          <a:xfrm>
            <a:off x="4427984" y="3035039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000" b="1" i="1" dirty="0"/>
              <a:t>Connecting Science to Impact in Earth Observation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1CC3FA-F672-BF46-84DE-5D580DBE59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0931" y="1603542"/>
          <a:ext cx="7933477" cy="413195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35615">
                  <a:extLst>
                    <a:ext uri="{9D8B030D-6E8A-4147-A177-3AD203B41FA5}">
                      <a16:colId xmlns:a16="http://schemas.microsoft.com/office/drawing/2014/main" val="918810575"/>
                    </a:ext>
                  </a:extLst>
                </a:gridCol>
                <a:gridCol w="5497862">
                  <a:extLst>
                    <a:ext uri="{9D8B030D-6E8A-4147-A177-3AD203B41FA5}">
                      <a16:colId xmlns:a16="http://schemas.microsoft.com/office/drawing/2014/main" val="1887266119"/>
                    </a:ext>
                  </a:extLst>
                </a:gridCol>
              </a:tblGrid>
              <a:tr h="489542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/>
                        <a:t>Open Data Cube 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i="1" dirty="0"/>
                        <a:t>Scalable platform for EO analytics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217284"/>
                  </a:ext>
                </a:extLst>
              </a:tr>
              <a:tr h="489542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/>
                        <a:t>CEOS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i="1" dirty="0"/>
                        <a:t>Ensured EO data supply =&gt; Analysis</a:t>
                      </a:r>
                      <a:r>
                        <a:rPr lang="en-AU" sz="2400" i="1" baseline="0" dirty="0"/>
                        <a:t> Ready 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43159"/>
                  </a:ext>
                </a:extLst>
              </a:tr>
              <a:tr h="489542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/>
                        <a:t>CSIRO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i="1" dirty="0"/>
                        <a:t>Accelerate IP through to Industry use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453751"/>
                  </a:ext>
                </a:extLst>
              </a:tr>
              <a:tr h="1108852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AU" sz="2400" dirty="0"/>
                        <a:t>Primary websites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>
                          <a:hlinkClick r:id="rId5"/>
                        </a:rPr>
                        <a:t>www.opendatacube.org</a:t>
                      </a:r>
                      <a:endParaRPr lang="en-AU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>
                          <a:hlinkClick r:id="rId6"/>
                        </a:rPr>
                        <a:t>www.github.com/opendatacube</a:t>
                      </a:r>
                      <a:endParaRPr lang="en-AU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>
                          <a:hlinkClick r:id="rId7"/>
                        </a:rPr>
                        <a:t>www.github.com/ceos-seo</a:t>
                      </a:r>
                      <a:endParaRPr lang="en-A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08753"/>
                  </a:ext>
                </a:extLst>
              </a:tr>
              <a:tr h="11088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Global impact </a:t>
                      </a:r>
                      <a:r>
                        <a:rPr lang="en-AU" sz="2400" dirty="0"/>
                        <a:t>from EO science through a</a:t>
                      </a:r>
                      <a:br>
                        <a:rPr lang="en-AU" sz="2400" dirty="0"/>
                      </a:br>
                      <a:r>
                        <a:rPr lang="en-AU" sz="2400" dirty="0"/>
                        <a:t>network of data cubes and CEOS engagement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475091"/>
                  </a:ext>
                </a:extLst>
              </a:tr>
            </a:tbl>
          </a:graphicData>
        </a:graphic>
      </p:graphicFrame>
      <p:pic>
        <p:nvPicPr>
          <p:cNvPr id="14" name="Content Placeholder 6" descr="A picture containing sitting, satellite&#10;&#10;Description generated with high confidence">
            <a:extLst>
              <a:ext uri="{FF2B5EF4-FFF2-40B4-BE49-F238E27FC236}">
                <a16:creationId xmlns:a16="http://schemas.microsoft.com/office/drawing/2014/main" id="{7DC989B6-CFC5-1345-8E47-E49A78B1BF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8722" y="3731568"/>
            <a:ext cx="2077735" cy="14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3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188862"/>
            <a:ext cx="3600400" cy="5427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CSIRO Astronomy &amp; Space Science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7303" y="920450"/>
            <a:ext cx="4637585" cy="4132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CASS Space </a:t>
            </a:r>
            <a:r>
              <a:rPr lang="en-US" sz="1350" u="sng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7221" y="2591530"/>
            <a:ext cx="1925714" cy="5406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Space Technology and Ground Operations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9181" y="2595394"/>
            <a:ext cx="1670906" cy="5518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EO Data and Applications </a:t>
            </a:r>
            <a:endParaRPr lang="en-US" sz="1350" u="sng" dirty="0"/>
          </a:p>
        </p:txBody>
      </p:sp>
      <p:sp>
        <p:nvSpPr>
          <p:cNvPr id="9" name="Rectangle 8"/>
          <p:cNvSpPr/>
          <p:nvPr/>
        </p:nvSpPr>
        <p:spPr>
          <a:xfrm>
            <a:off x="167447" y="1706117"/>
            <a:ext cx="2610196" cy="2474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EO Centre Office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024" y="939545"/>
            <a:ext cx="2619721" cy="3454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Space Industry Development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827" y="2336442"/>
            <a:ext cx="2618273" cy="2690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International Coordination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7171" y="2004956"/>
            <a:ext cx="2610196" cy="2747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Inter-agency and Domestic Relations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014345" y="2165715"/>
            <a:ext cx="399906" cy="185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58334" y="1829867"/>
            <a:ext cx="3897775" cy="5965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CSIRO Centre for Earth Observation</a:t>
            </a:r>
            <a:endParaRPr lang="en-US" sz="1350" u="sng" dirty="0"/>
          </a:p>
        </p:txBody>
      </p:sp>
      <p:cxnSp>
        <p:nvCxnSpPr>
          <p:cNvPr id="25" name="Straight Connector 24"/>
          <p:cNvCxnSpPr>
            <a:stCxn id="8" idx="2"/>
          </p:cNvCxnSpPr>
          <p:nvPr/>
        </p:nvCxnSpPr>
        <p:spPr>
          <a:xfrm flipH="1">
            <a:off x="4184633" y="3147216"/>
            <a:ext cx="1" cy="177271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11578" y="4534863"/>
            <a:ext cx="1264867" cy="77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Satellite Operations</a:t>
            </a:r>
          </a:p>
          <a:p>
            <a:pPr algn="ctr"/>
            <a:r>
              <a:rPr lang="en-US" sz="1200" u="sng" dirty="0">
                <a:solidFill>
                  <a:schemeClr val="tx1"/>
                </a:solidFill>
              </a:rPr>
              <a:t>Sub-Team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9186" y="3606981"/>
            <a:ext cx="1264867" cy="6327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dirty="0"/>
            </a:br>
            <a:r>
              <a:rPr lang="en-US" sz="1200" dirty="0"/>
              <a:t>EO Data &amp; Analytics</a:t>
            </a:r>
          </a:p>
          <a:p>
            <a:pPr algn="ctr"/>
            <a:r>
              <a:rPr lang="en-US" sz="1200" u="sng" dirty="0"/>
              <a:t>Sub-Team</a:t>
            </a:r>
          </a:p>
          <a:p>
            <a:pPr algn="ctr"/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627653" y="3863796"/>
            <a:ext cx="1253150" cy="60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Future sensors, </a:t>
            </a:r>
            <a:r>
              <a:rPr lang="en-US" sz="1200" dirty="0" err="1">
                <a:solidFill>
                  <a:schemeClr val="tx1"/>
                </a:solidFill>
              </a:rPr>
              <a:t>Cubesats</a:t>
            </a:r>
            <a:r>
              <a:rPr lang="en-US" sz="1200" dirty="0">
                <a:solidFill>
                  <a:schemeClr val="tx1"/>
                </a:solidFill>
              </a:rPr>
              <a:t>, etc.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u="sng" dirty="0">
                <a:solidFill>
                  <a:schemeClr val="tx1"/>
                </a:solidFill>
              </a:rPr>
              <a:t>Sub-Team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605568" y="4536076"/>
            <a:ext cx="1253150" cy="4176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Satellite Cal/Val</a:t>
            </a:r>
            <a:br>
              <a:rPr lang="en-US" sz="1200" dirty="0"/>
            </a:br>
            <a:r>
              <a:rPr lang="en-US" sz="1200" u="sng" dirty="0"/>
              <a:t>Sub-Team</a:t>
            </a:r>
          </a:p>
        </p:txBody>
      </p:sp>
      <p:sp>
        <p:nvSpPr>
          <p:cNvPr id="32" name="Right Bracket 31"/>
          <p:cNvSpPr/>
          <p:nvPr/>
        </p:nvSpPr>
        <p:spPr>
          <a:xfrm>
            <a:off x="2762833" y="1764505"/>
            <a:ext cx="189000" cy="771525"/>
          </a:xfrm>
          <a:prstGeom prst="rightBracke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cxnSp>
        <p:nvCxnSpPr>
          <p:cNvPr id="33" name="Straight Connector 32"/>
          <p:cNvCxnSpPr>
            <a:endCxn id="32" idx="2"/>
          </p:cNvCxnSpPr>
          <p:nvPr/>
        </p:nvCxnSpPr>
        <p:spPr>
          <a:xfrm flipH="1">
            <a:off x="2951833" y="2137283"/>
            <a:ext cx="504440" cy="1298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4" idx="3"/>
          </p:cNvCxnSpPr>
          <p:nvPr/>
        </p:nvCxnSpPr>
        <p:spPr>
          <a:xfrm flipH="1">
            <a:off x="2819745" y="1112248"/>
            <a:ext cx="22001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3" idx="0"/>
          </p:cNvCxnSpPr>
          <p:nvPr/>
        </p:nvCxnSpPr>
        <p:spPr>
          <a:xfrm>
            <a:off x="6253391" y="3056269"/>
            <a:ext cx="837" cy="80752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27653" y="3338483"/>
            <a:ext cx="1253150" cy="42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DMTC HASS</a:t>
            </a:r>
          </a:p>
          <a:p>
            <a:pPr algn="ctr"/>
            <a:r>
              <a:rPr lang="en-US" sz="1350" u="sng" dirty="0">
                <a:solidFill>
                  <a:schemeClr val="tx1"/>
                </a:solidFill>
              </a:rPr>
              <a:t>Sub-Team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6325068" y="3219686"/>
            <a:ext cx="3453176" cy="67353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Cross-BU Advisory Committee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72001" y="2426406"/>
            <a:ext cx="91955" cy="165124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7" idx="0"/>
          </p:cNvCxnSpPr>
          <p:nvPr/>
        </p:nvCxnSpPr>
        <p:spPr>
          <a:xfrm>
            <a:off x="6211492" y="2368151"/>
            <a:ext cx="58586" cy="223379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949666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Partnerships</Template>
  <TotalTime>6287</TotalTime>
  <Words>1362</Words>
  <Application>Microsoft Office PowerPoint</Application>
  <PresentationFormat>On-screen Show (4:3)</PresentationFormat>
  <Paragraphs>214</Paragraphs>
  <Slides>8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CSIRO Theme</vt:lpstr>
      <vt:lpstr>CSIRO Agency Update </vt:lpstr>
      <vt:lpstr>PowerPoint Presentation</vt:lpstr>
      <vt:lpstr>PowerPoint Presentation</vt:lpstr>
      <vt:lpstr>NovaSAR</vt:lpstr>
      <vt:lpstr>Applications focused approach</vt:lpstr>
      <vt:lpstr>CSIRO Earth Analytics Industry Innovation Hub</vt:lpstr>
      <vt:lpstr>From Data to Impact…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CSIRO Space Strategy</dc:title>
  <dc:creator>Alex Held</dc:creator>
  <cp:lastModifiedBy>Alex Held</cp:lastModifiedBy>
  <cp:revision>29</cp:revision>
  <dcterms:created xsi:type="dcterms:W3CDTF">2018-03-13T15:15:08Z</dcterms:created>
  <dcterms:modified xsi:type="dcterms:W3CDTF">2018-04-12T06:18:55Z</dcterms:modified>
</cp:coreProperties>
</file>