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373" r:id="rId3"/>
    <p:sldId id="377" r:id="rId4"/>
    <p:sldId id="374" r:id="rId5"/>
    <p:sldId id="372" r:id="rId6"/>
    <p:sldId id="375" r:id="rId7"/>
    <p:sldId id="379" r:id="rId8"/>
    <p:sldId id="378" r:id="rId9"/>
    <p:sldId id="366" r:id="rId10"/>
    <p:sldId id="296" r:id="rId11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5"/>
    <p:restoredTop sz="95445" autoAdjust="0"/>
  </p:normalViewPr>
  <p:slideViewPr>
    <p:cSldViewPr>
      <p:cViewPr varScale="1">
        <p:scale>
          <a:sx n="79" d="100"/>
          <a:sy n="79" d="100"/>
        </p:scale>
        <p:origin x="-14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8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2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748CEA-2573-439B-8ADB-B1D3E9BE0BFF}" type="datetimeFigureOut">
              <a:rPr lang="en-US" kern="0" smtClean="0">
                <a:solidFill>
                  <a:srgbClr val="00256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21/10/18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7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1"/>
            <a:ext cx="1905000" cy="24622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xmlns:p14="http://schemas.microsoft.com/office/powerpoint/2010/main"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90" y="2514602"/>
            <a:ext cx="6844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Working Group on Information Systems and Services (WGISS)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90" y="3759202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Iolanda Maggio, ESA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WGISS#46 Meeting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Data Stewardship Reference Model </a:t>
            </a:r>
            <a:r>
              <a:rPr lang="mr-IN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–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White Paper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DLR – </a:t>
            </a:r>
            <a:r>
              <a:rPr lang="en-AU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Oberpfaffenhofen</a:t>
            </a: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, Germany</a:t>
            </a:r>
            <a:endParaRPr lang="en-AU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22</a:t>
            </a:r>
            <a:r>
              <a:rPr lang="en-AU" baseline="30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nd</a:t>
            </a: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  </a:t>
            </a:r>
            <a:r>
              <a:rPr lang="en-AU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October 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90" y="2246636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thank you languages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524999" cy="735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1193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5502502" cy="830997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Data Stewardship Reference Model - Background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&amp; Scope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371600"/>
            <a:ext cx="8551335" cy="5232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+mj-lt"/>
                <a:ea typeface="Arial Bold"/>
                <a:cs typeface="Arial" panose="020B0604020202020204" pitchFamily="34" charset="0"/>
              </a:rPr>
              <a:t>Main Objective</a:t>
            </a:r>
            <a:r>
              <a:rPr lang="en-US" sz="2400" dirty="0">
                <a:latin typeface="+mj-lt"/>
                <a:ea typeface="Arial Bold"/>
                <a:cs typeface="Arial" panose="020B0604020202020204" pitchFamily="34" charset="0"/>
              </a:rPr>
              <a:t>: clarify how to apply and use WGISS assets for data stewardship</a:t>
            </a:r>
          </a:p>
          <a:p>
            <a:pPr algn="just"/>
            <a:endParaRPr lang="en-US" sz="2400" dirty="0">
              <a:latin typeface="+mj-lt"/>
              <a:ea typeface="Arial Bold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+mj-lt"/>
              <a:ea typeface="Arial Bold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+mj-lt"/>
                <a:ea typeface="Arial Bold"/>
                <a:cs typeface="Arial" panose="020B0604020202020204" pitchFamily="34" charset="0"/>
              </a:rPr>
              <a:t>CEOS 2017-2019 Work Plan highlighted the first need of a Reference Model for data stewardship planning and implementation.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The short white paper provides few guidelines and recommendations for the preservation and improvement of data including a roadmap for scientific data stewardship </a:t>
            </a:r>
            <a:r>
              <a:rPr lang="en-US" sz="2400" dirty="0" smtClean="0"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improvement through WGISS assets support. </a:t>
            </a:r>
            <a:endParaRPr lang="en-US" sz="24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algn="just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8357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495925" cy="830997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GB" sz="2400" b="1" dirty="0">
                <a:solidFill>
                  <a:schemeClr val="bg1"/>
                </a:solidFill>
              </a:rPr>
              <a:t>WGISS Data Stewardship Reference </a:t>
            </a:r>
            <a:r>
              <a:rPr lang="en-GB" sz="2400" b="1" dirty="0" smtClean="0">
                <a:solidFill>
                  <a:schemeClr val="bg1"/>
                </a:solidFill>
              </a:rPr>
              <a:t>Model - Activities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3" y="1049232"/>
            <a:ext cx="6722533" cy="5808768"/>
          </a:xfrm>
          <a:prstGeom prst="rect">
            <a:avLst/>
          </a:prstGeom>
          <a:noFill/>
          <a:ln w="38100" cmpd="sng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63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5400"/>
            <a:ext cx="6105525" cy="830997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</a:rPr>
              <a:t>WGISS Assets Supporting Data Stewardship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049868"/>
            <a:ext cx="7315199" cy="5808132"/>
          </a:xfrm>
          <a:prstGeom prst="rect">
            <a:avLst/>
          </a:prstGeom>
          <a:noFill/>
          <a:ln w="38100" cmpd="sng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0223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943600" cy="461665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Data Stewardship Reference 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Model </a:t>
            </a:r>
            <a:r>
              <a:rPr lang="mr-IN" altLang="en-US" sz="2400" b="1" dirty="0" smtClean="0">
                <a:solidFill>
                  <a:schemeClr val="bg1"/>
                </a:solidFill>
              </a:rPr>
              <a:t>–</a:t>
            </a:r>
            <a:r>
              <a:rPr lang="en-US" altLang="en-US" sz="2400" b="1" dirty="0" smtClean="0">
                <a:solidFill>
                  <a:schemeClr val="bg1"/>
                </a:solidFill>
              </a:rPr>
              <a:t> White Paper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752600"/>
            <a:ext cx="3732348" cy="47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0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105525" cy="830997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</a:rPr>
              <a:t>WGISS Assets Supporting Data Stewardship </a:t>
            </a:r>
            <a:r>
              <a:rPr lang="mr-IN" sz="2400" b="1" dirty="0">
                <a:solidFill>
                  <a:schemeClr val="bg1"/>
                </a:solidFill>
              </a:rPr>
              <a:t>–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Content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7696200" cy="560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  <a:ea typeface="Arial Bold"/>
                <a:cs typeface="Arial" panose="020B0604020202020204" pitchFamily="34" charset="0"/>
              </a:rPr>
              <a:t>The </a:t>
            </a:r>
            <a:r>
              <a:rPr lang="en-GB" sz="2400" dirty="0">
                <a:latin typeface="+mj-lt"/>
                <a:ea typeface="Arial Bold"/>
                <a:cs typeface="Arial" panose="020B0604020202020204" pitchFamily="34" charset="0"/>
              </a:rPr>
              <a:t>WGISS </a:t>
            </a:r>
            <a:r>
              <a:rPr lang="en-GB" sz="2400" dirty="0" smtClean="0">
                <a:latin typeface="+mj-lt"/>
                <a:ea typeface="Arial Bold"/>
                <a:cs typeface="Arial" panose="020B0604020202020204" pitchFamily="34" charset="0"/>
              </a:rPr>
              <a:t>Assets distinguished </a:t>
            </a:r>
            <a:r>
              <a:rPr lang="en-GB" sz="2400" dirty="0">
                <a:latin typeface="+mj-lt"/>
                <a:ea typeface="Arial Bold"/>
                <a:cs typeface="Arial" panose="020B0604020202020204" pitchFamily="34" charset="0"/>
              </a:rPr>
              <a:t>in two categories: </a:t>
            </a:r>
            <a:endParaRPr lang="en-US" sz="2400" dirty="0">
              <a:latin typeface="+mj-lt"/>
              <a:ea typeface="Arial Bold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charset="2"/>
              <a:buChar char="Ø"/>
            </a:pPr>
            <a:r>
              <a:rPr lang="en-GB" sz="2400" dirty="0">
                <a:latin typeface="+mj-lt"/>
                <a:ea typeface="Arial Bold"/>
                <a:cs typeface="Arial" panose="020B0604020202020204" pitchFamily="34" charset="0"/>
              </a:rPr>
              <a:t>Best Practices and White </a:t>
            </a:r>
            <a:r>
              <a:rPr lang="en-GB" sz="2400" dirty="0" smtClean="0">
                <a:latin typeface="+mj-lt"/>
                <a:ea typeface="Arial Bold"/>
                <a:cs typeface="Arial" panose="020B0604020202020204" pitchFamily="34" charset="0"/>
              </a:rPr>
              <a:t>Papers:</a:t>
            </a:r>
          </a:p>
          <a:p>
            <a:pPr lvl="8" indent="0"/>
            <a:r>
              <a:rPr lang="en-GB" dirty="0" smtClean="0"/>
              <a:t>              </a:t>
            </a:r>
            <a:r>
              <a:rPr lang="en-GB" sz="1600" dirty="0" smtClean="0"/>
              <a:t>EO </a:t>
            </a:r>
            <a:r>
              <a:rPr lang="en-GB" sz="1600" dirty="0"/>
              <a:t>Data Glossary of Acronyms and Terms</a:t>
            </a:r>
            <a:endParaRPr lang="en-US" sz="1600" dirty="0"/>
          </a:p>
          <a:p>
            <a:pPr lvl="8" indent="0"/>
            <a:r>
              <a:rPr lang="en-GB" sz="1600" dirty="0" smtClean="0"/>
              <a:t>                EO </a:t>
            </a:r>
            <a:r>
              <a:rPr lang="en-GB" sz="1600" dirty="0"/>
              <a:t>Data Preservation Guidelines </a:t>
            </a:r>
          </a:p>
          <a:p>
            <a:pPr lvl="8" indent="0"/>
            <a:r>
              <a:rPr lang="en-GB" sz="1600" dirty="0" smtClean="0"/>
              <a:t>                CEOS Preserved </a:t>
            </a:r>
            <a:r>
              <a:rPr lang="en-GB" sz="1600" dirty="0"/>
              <a:t>Data Set Content </a:t>
            </a:r>
            <a:r>
              <a:rPr lang="en-GB" sz="1600" dirty="0" smtClean="0"/>
              <a:t>Best Practices</a:t>
            </a:r>
            <a:endParaRPr lang="en-GB" sz="1600" dirty="0"/>
          </a:p>
          <a:p>
            <a:pPr lvl="8" indent="0"/>
            <a:r>
              <a:rPr lang="en-GB" sz="1600" dirty="0" smtClean="0"/>
              <a:t>                Generic </a:t>
            </a:r>
            <a:r>
              <a:rPr lang="en-GB" sz="1600" dirty="0"/>
              <a:t>EO Data Set Consolidation Process </a:t>
            </a:r>
            <a:endParaRPr lang="en-GB" sz="1600" dirty="0" smtClean="0"/>
          </a:p>
          <a:p>
            <a:pPr lvl="8" indent="0"/>
            <a:r>
              <a:rPr lang="en-GB" sz="1600" dirty="0" smtClean="0"/>
              <a:t>                CEOS Persistent </a:t>
            </a:r>
            <a:r>
              <a:rPr lang="en-GB" sz="1600" dirty="0"/>
              <a:t>Identifiers </a:t>
            </a:r>
            <a:r>
              <a:rPr lang="en-GB" sz="1600" dirty="0" smtClean="0"/>
              <a:t>Best Practices</a:t>
            </a:r>
            <a:endParaRPr lang="en-GB" sz="1600" dirty="0"/>
          </a:p>
          <a:p>
            <a:pPr lvl="8" indent="0"/>
            <a:r>
              <a:rPr lang="en-GB" sz="1600" dirty="0" smtClean="0"/>
              <a:t>                CEOS Associated </a:t>
            </a:r>
            <a:r>
              <a:rPr lang="en-GB" sz="1600" dirty="0"/>
              <a:t>knowledge </a:t>
            </a:r>
            <a:r>
              <a:rPr lang="en-GB" sz="1600" dirty="0" smtClean="0"/>
              <a:t>Preservation Best Practices</a:t>
            </a:r>
            <a:endParaRPr lang="en-US" sz="1600" dirty="0"/>
          </a:p>
          <a:p>
            <a:pPr lvl="8" indent="0"/>
            <a:r>
              <a:rPr lang="en-GB" sz="1600" dirty="0" smtClean="0"/>
              <a:t>                EO </a:t>
            </a:r>
            <a:r>
              <a:rPr lang="en-GB" sz="1600" dirty="0"/>
              <a:t>Data Purge Alert </a:t>
            </a:r>
            <a:r>
              <a:rPr lang="en-GB" sz="1600" dirty="0" smtClean="0"/>
              <a:t>Procedure</a:t>
            </a:r>
          </a:p>
          <a:p>
            <a:pPr lvl="8" indent="0"/>
            <a:r>
              <a:rPr lang="en-US" sz="1600" dirty="0" smtClean="0"/>
              <a:t>                </a:t>
            </a:r>
            <a:r>
              <a:rPr lang="mr-IN" sz="1600" dirty="0" smtClean="0"/>
              <a:t>…</a:t>
            </a:r>
            <a:r>
              <a:rPr lang="en-GB" sz="1600" dirty="0" smtClean="0"/>
              <a:t>  </a:t>
            </a:r>
          </a:p>
          <a:p>
            <a:pPr marL="342900" lvl="8" indent="-342900">
              <a:buFont typeface="Wingdings" charset="2"/>
              <a:buChar char="Ø"/>
            </a:pPr>
            <a:r>
              <a:rPr lang="en-GB" sz="2400" dirty="0" smtClean="0">
                <a:latin typeface="+mj-lt"/>
                <a:ea typeface="Arial Bold"/>
                <a:cs typeface="Arial" panose="020B0604020202020204" pitchFamily="34" charset="0"/>
              </a:rPr>
              <a:t>Systems </a:t>
            </a:r>
            <a:r>
              <a:rPr lang="en-GB" sz="2400" dirty="0">
                <a:latin typeface="+mj-lt"/>
                <a:ea typeface="Arial Bold"/>
                <a:cs typeface="Arial" panose="020B0604020202020204" pitchFamily="34" charset="0"/>
              </a:rPr>
              <a:t>and services:</a:t>
            </a:r>
          </a:p>
          <a:p>
            <a:pPr lvl="2"/>
            <a:r>
              <a:rPr lang="en-GB" sz="1600" dirty="0"/>
              <a:t>WGISS Connected Data Assets:</a:t>
            </a:r>
            <a:endParaRPr lang="en-US" sz="1600" dirty="0"/>
          </a:p>
          <a:p>
            <a:pPr lvl="3"/>
            <a:r>
              <a:rPr lang="en-GB" sz="1600" dirty="0" smtClean="0"/>
              <a:t>- IDN</a:t>
            </a:r>
            <a:endParaRPr lang="en-US" sz="1600" dirty="0"/>
          </a:p>
          <a:p>
            <a:pPr lvl="3"/>
            <a:r>
              <a:rPr lang="en-GB" sz="1600" dirty="0" smtClean="0"/>
              <a:t>- FedEO</a:t>
            </a:r>
            <a:endParaRPr lang="en-US" sz="1600" dirty="0"/>
          </a:p>
          <a:p>
            <a:pPr lvl="3"/>
            <a:r>
              <a:rPr lang="en-GB" sz="1600" dirty="0" smtClean="0"/>
              <a:t>- CWIC</a:t>
            </a:r>
            <a:endParaRPr lang="en-US" sz="1600" dirty="0"/>
          </a:p>
          <a:p>
            <a:pPr lvl="3"/>
            <a:r>
              <a:rPr lang="en-GB" sz="1600" dirty="0" smtClean="0"/>
              <a:t>- Open </a:t>
            </a:r>
            <a:r>
              <a:rPr lang="en-GB" sz="1600" dirty="0"/>
              <a:t>Search</a:t>
            </a:r>
            <a:endParaRPr lang="en-US" sz="1600" dirty="0"/>
          </a:p>
          <a:p>
            <a:pPr lvl="2"/>
            <a:r>
              <a:rPr lang="en-GB" sz="1600" dirty="0"/>
              <a:t>Purge Alert Service</a:t>
            </a:r>
            <a:endParaRPr lang="en-US" sz="1600" dirty="0"/>
          </a:p>
          <a:p>
            <a:pPr lvl="2"/>
            <a:r>
              <a:rPr lang="en-GB" sz="1600" dirty="0"/>
              <a:t>WGISS Thematic Web </a:t>
            </a:r>
            <a:r>
              <a:rPr lang="en-GB" sz="1600" dirty="0" smtClean="0"/>
              <a:t>Portals</a:t>
            </a:r>
          </a:p>
          <a:p>
            <a:pPr lvl="2"/>
            <a:r>
              <a:rPr lang="mr-IN" sz="1600" dirty="0" smtClean="0"/>
              <a:t>…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038600"/>
            <a:ext cx="3143377" cy="2400300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123" r="969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828800"/>
            <a:ext cx="1658346" cy="167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4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WGISS Agencies Contribution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415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8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105525" cy="830997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</a:rPr>
              <a:t>WGISS Assets Supporting Data Stewardship </a:t>
            </a:r>
            <a:r>
              <a:rPr lang="mr-IN" sz="2400" b="1" dirty="0">
                <a:solidFill>
                  <a:schemeClr val="bg1"/>
                </a:solidFill>
              </a:rPr>
              <a:t>–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Roadmap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55" y="1121410"/>
            <a:ext cx="6536690" cy="5812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06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25" y="1317625"/>
            <a:ext cx="2936876" cy="2708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304926"/>
            <a:ext cx="2958042" cy="274261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105525" cy="461665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WAY FORWARD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02357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The Final Data Stewardship Reference Model white paper will be circulated for review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114800"/>
            <a:ext cx="310597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White paper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structure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dirty="0" smtClean="0"/>
              <a:t>White paper completeness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Graphical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representation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4114800"/>
            <a:ext cx="306536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Closure of the action relating to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the Assets confirmation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957769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16335</TotalTime>
  <Words>269</Words>
  <Application>Microsoft Macintosh PowerPoint</Application>
  <PresentationFormat>On-screen Show (4:3)</PresentationFormat>
  <Paragraphs>47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</vt:lpstr>
      <vt:lpstr>Working Group on Information Systems and Services (WGISS)</vt:lpstr>
      <vt:lpstr>Data Stewardship Reference Model - Background &amp; Scope</vt:lpstr>
      <vt:lpstr>WGISS Data Stewardship Reference Model - Activities </vt:lpstr>
      <vt:lpstr>WGISS Assets Supporting Data Stewardship</vt:lpstr>
      <vt:lpstr>Data Stewardship Reference Model – White Paper </vt:lpstr>
      <vt:lpstr>WGISS Assets Supporting Data Stewardship – Content</vt:lpstr>
      <vt:lpstr>WGISS Agencies Contribution</vt:lpstr>
      <vt:lpstr>WGISS Assets Supporting Data Stewardship – Roadmap</vt:lpstr>
      <vt:lpstr>WAY FORWARD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Iolanda Maggio</cp:lastModifiedBy>
  <cp:revision>635</cp:revision>
  <dcterms:modified xsi:type="dcterms:W3CDTF">2018-10-21T16:47:27Z</dcterms:modified>
</cp:coreProperties>
</file>