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05" r:id="rId1"/>
  </p:sldMasterIdLst>
  <p:notesMasterIdLst>
    <p:notesMasterId r:id="rId17"/>
  </p:notesMasterIdLst>
  <p:sldIdLst>
    <p:sldId id="257" r:id="rId2"/>
    <p:sldId id="261" r:id="rId3"/>
    <p:sldId id="262" r:id="rId4"/>
    <p:sldId id="260" r:id="rId5"/>
    <p:sldId id="354" r:id="rId6"/>
    <p:sldId id="264" r:id="rId7"/>
    <p:sldId id="263" r:id="rId8"/>
    <p:sldId id="355" r:id="rId9"/>
    <p:sldId id="358" r:id="rId10"/>
    <p:sldId id="359" r:id="rId11"/>
    <p:sldId id="360" r:id="rId12"/>
    <p:sldId id="356" r:id="rId13"/>
    <p:sldId id="357" r:id="rId14"/>
    <p:sldId id="353" r:id="rId15"/>
    <p:sldId id="259" r:id="rId16"/>
  </p:sldIdLst>
  <p:sldSz cx="9906000" cy="6858000" type="A4"/>
  <p:notesSz cx="6858000" cy="9144000"/>
  <p:defaultTextStyle>
    <a:defPPr>
      <a:defRPr lang="en-US"/>
    </a:defPPr>
    <a:lvl1pPr marL="0" algn="l" defTabSz="478908" rtl="0" eaLnBrk="1" latinLnBrk="0" hangingPunct="1">
      <a:defRPr sz="1900" kern="1200">
        <a:solidFill>
          <a:schemeClr val="tx1"/>
        </a:solidFill>
        <a:latin typeface="+mn-lt"/>
        <a:ea typeface="+mn-ea"/>
        <a:cs typeface="+mn-cs"/>
      </a:defRPr>
    </a:lvl1pPr>
    <a:lvl2pPr marL="478908" algn="l" defTabSz="478908" rtl="0" eaLnBrk="1" latinLnBrk="0" hangingPunct="1">
      <a:defRPr sz="1900" kern="1200">
        <a:solidFill>
          <a:schemeClr val="tx1"/>
        </a:solidFill>
        <a:latin typeface="+mn-lt"/>
        <a:ea typeface="+mn-ea"/>
        <a:cs typeface="+mn-cs"/>
      </a:defRPr>
    </a:lvl2pPr>
    <a:lvl3pPr marL="957816" algn="l" defTabSz="478908" rtl="0" eaLnBrk="1" latinLnBrk="0" hangingPunct="1">
      <a:defRPr sz="1900" kern="1200">
        <a:solidFill>
          <a:schemeClr val="tx1"/>
        </a:solidFill>
        <a:latin typeface="+mn-lt"/>
        <a:ea typeface="+mn-ea"/>
        <a:cs typeface="+mn-cs"/>
      </a:defRPr>
    </a:lvl3pPr>
    <a:lvl4pPr marL="1436724" algn="l" defTabSz="478908" rtl="0" eaLnBrk="1" latinLnBrk="0" hangingPunct="1">
      <a:defRPr sz="1900" kern="1200">
        <a:solidFill>
          <a:schemeClr val="tx1"/>
        </a:solidFill>
        <a:latin typeface="+mn-lt"/>
        <a:ea typeface="+mn-ea"/>
        <a:cs typeface="+mn-cs"/>
      </a:defRPr>
    </a:lvl4pPr>
    <a:lvl5pPr marL="1915631" algn="l" defTabSz="478908" rtl="0" eaLnBrk="1" latinLnBrk="0" hangingPunct="1">
      <a:defRPr sz="1900" kern="1200">
        <a:solidFill>
          <a:schemeClr val="tx1"/>
        </a:solidFill>
        <a:latin typeface="+mn-lt"/>
        <a:ea typeface="+mn-ea"/>
        <a:cs typeface="+mn-cs"/>
      </a:defRPr>
    </a:lvl5pPr>
    <a:lvl6pPr marL="2394539" algn="l" defTabSz="478908" rtl="0" eaLnBrk="1" latinLnBrk="0" hangingPunct="1">
      <a:defRPr sz="1900" kern="1200">
        <a:solidFill>
          <a:schemeClr val="tx1"/>
        </a:solidFill>
        <a:latin typeface="+mn-lt"/>
        <a:ea typeface="+mn-ea"/>
        <a:cs typeface="+mn-cs"/>
      </a:defRPr>
    </a:lvl6pPr>
    <a:lvl7pPr marL="2873447" algn="l" defTabSz="478908" rtl="0" eaLnBrk="1" latinLnBrk="0" hangingPunct="1">
      <a:defRPr sz="1900" kern="1200">
        <a:solidFill>
          <a:schemeClr val="tx1"/>
        </a:solidFill>
        <a:latin typeface="+mn-lt"/>
        <a:ea typeface="+mn-ea"/>
        <a:cs typeface="+mn-cs"/>
      </a:defRPr>
    </a:lvl7pPr>
    <a:lvl8pPr marL="3352355" algn="l" defTabSz="478908" rtl="0" eaLnBrk="1" latinLnBrk="0" hangingPunct="1">
      <a:defRPr sz="1900" kern="1200">
        <a:solidFill>
          <a:schemeClr val="tx1"/>
        </a:solidFill>
        <a:latin typeface="+mn-lt"/>
        <a:ea typeface="+mn-ea"/>
        <a:cs typeface="+mn-cs"/>
      </a:defRPr>
    </a:lvl8pPr>
    <a:lvl9pPr marL="3831263" algn="l" defTabSz="47890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B156C"/>
    <a:srgbClr val="207490"/>
    <a:srgbClr val="2F6980"/>
    <a:srgbClr val="FFFFFF"/>
    <a:srgbClr val="FF93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9"/>
    <p:restoredTop sz="94607"/>
  </p:normalViewPr>
  <p:slideViewPr>
    <p:cSldViewPr snapToGrid="0" snapToObjects="1">
      <p:cViewPr varScale="1">
        <p:scale>
          <a:sx n="124" d="100"/>
          <a:sy n="124" d="100"/>
        </p:scale>
        <p:origin x="1368" y="168"/>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052FE-8D37-BA4B-952D-ACF0ADF486C8}" type="datetimeFigureOut">
              <a:rPr lang="en-US" smtClean="0"/>
              <a:t>10/18/18</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3AFA-E41E-854E-ACB1-2B9118BD4444}" type="slidenum">
              <a:rPr lang="en-US" smtClean="0"/>
              <a:t>‹#›</a:t>
            </a:fld>
            <a:endParaRPr lang="en-US"/>
          </a:p>
        </p:txBody>
      </p:sp>
    </p:spTree>
    <p:extLst>
      <p:ext uri="{BB962C8B-B14F-4D97-AF65-F5344CB8AC3E}">
        <p14:creationId xmlns:p14="http://schemas.microsoft.com/office/powerpoint/2010/main" val="985712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8D17F414-F70D-074E-935D-FBDDC969922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4239AD39-A023-064D-A43A-038635A021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C0764EF0-B28D-8E4D-9729-6660471F25E9}"/>
              </a:ext>
            </a:extLst>
          </p:cNvPr>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515307C-AB6C-554B-A9C1-55AB3201C48A}" type="slidenum">
              <a:rPr lang="en-US" altLang="en-US" sz="1200">
                <a:latin typeface="Calibri" panose="020F0502020204030204" pitchFamily="34" charset="0"/>
              </a:rPr>
              <a:pPr eaLnBrk="1" hangingPunct="1"/>
              <a:t>14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164303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3869531"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rtlCol="0" anchor="ctr"/>
          <a:lstStyle/>
          <a:p>
            <a:pPr algn="ctr"/>
            <a:endParaRPr lang="en-US"/>
          </a:p>
        </p:txBody>
      </p:sp>
      <p:sp>
        <p:nvSpPr>
          <p:cNvPr id="8" name="Freeform 7"/>
          <p:cNvSpPr/>
          <p:nvPr/>
        </p:nvSpPr>
        <p:spPr>
          <a:xfrm>
            <a:off x="-2578" y="-924"/>
            <a:ext cx="990857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rtlCol="0" anchor="ctr"/>
          <a:lstStyle/>
          <a:p>
            <a:pPr algn="ctr"/>
            <a:endParaRPr lang="en-US"/>
          </a:p>
        </p:txBody>
      </p:sp>
      <p:sp>
        <p:nvSpPr>
          <p:cNvPr id="2" name="Title 1"/>
          <p:cNvSpPr>
            <a:spLocks noGrp="1"/>
          </p:cNvSpPr>
          <p:nvPr>
            <p:ph type="ctrTitle"/>
          </p:nvPr>
        </p:nvSpPr>
        <p:spPr>
          <a:xfrm rot="19140000">
            <a:off x="885206" y="1730403"/>
            <a:ext cx="6119341" cy="1204306"/>
          </a:xfrm>
        </p:spPr>
        <p:txBody>
          <a:bodyPr bIns="9578" anchor="b"/>
          <a:lstStyle>
            <a:lvl1pPr>
              <a:defRPr sz="3400"/>
            </a:lvl1pPr>
          </a:lstStyle>
          <a:p>
            <a:r>
              <a:rPr lang="en-GB"/>
              <a:t>Click to edit Master title style</a:t>
            </a:r>
            <a:endParaRPr lang="en-US" dirty="0"/>
          </a:p>
        </p:txBody>
      </p:sp>
      <p:sp>
        <p:nvSpPr>
          <p:cNvPr id="3" name="Subtitle 2"/>
          <p:cNvSpPr>
            <a:spLocks noGrp="1"/>
          </p:cNvSpPr>
          <p:nvPr>
            <p:ph type="subTitle" idx="1"/>
          </p:nvPr>
        </p:nvSpPr>
        <p:spPr>
          <a:xfrm rot="19140000">
            <a:off x="1313301" y="2470926"/>
            <a:ext cx="7053725" cy="329259"/>
          </a:xfrm>
        </p:spPr>
        <p:txBody>
          <a:bodyPr tIns="9578">
            <a:normAutofit/>
          </a:bodyPr>
          <a:lstStyle>
            <a:lvl1pPr marL="0" indent="0" algn="l">
              <a:buNone/>
              <a:defRPr kumimoji="0" lang="en-US" sz="1500" b="0" i="0" u="none" strike="noStrike" kern="1200" cap="all" spc="419" normalizeH="0" baseline="0" noProof="0" dirty="0" smtClean="0">
                <a:ln>
                  <a:noFill/>
                </a:ln>
                <a:solidFill>
                  <a:schemeClr val="tx1"/>
                </a:solidFill>
                <a:effectLst/>
                <a:uLnTx/>
                <a:uFillTx/>
                <a:latin typeface="+mn-lt"/>
                <a:ea typeface="+mj-ea"/>
                <a:cs typeface="Tunga" pitchFamily="2"/>
              </a:defRPr>
            </a:lvl1pPr>
            <a:lvl2pPr marL="478908" indent="0" algn="ctr">
              <a:buNone/>
              <a:defRPr>
                <a:solidFill>
                  <a:schemeClr val="tx1">
                    <a:tint val="75000"/>
                  </a:schemeClr>
                </a:solidFill>
              </a:defRPr>
            </a:lvl2pPr>
            <a:lvl3pPr marL="957816" indent="0" algn="ctr">
              <a:buNone/>
              <a:defRPr>
                <a:solidFill>
                  <a:schemeClr val="tx1">
                    <a:tint val="75000"/>
                  </a:schemeClr>
                </a:solidFill>
              </a:defRPr>
            </a:lvl3pPr>
            <a:lvl4pPr marL="1436724" indent="0" algn="ctr">
              <a:buNone/>
              <a:defRPr>
                <a:solidFill>
                  <a:schemeClr val="tx1">
                    <a:tint val="75000"/>
                  </a:schemeClr>
                </a:solidFill>
              </a:defRPr>
            </a:lvl4pPr>
            <a:lvl5pPr marL="1915631" indent="0" algn="ctr">
              <a:buNone/>
              <a:defRPr>
                <a:solidFill>
                  <a:schemeClr val="tx1">
                    <a:tint val="75000"/>
                  </a:schemeClr>
                </a:solidFill>
              </a:defRPr>
            </a:lvl5pPr>
            <a:lvl6pPr marL="2394539" indent="0" algn="ctr">
              <a:buNone/>
              <a:defRPr>
                <a:solidFill>
                  <a:schemeClr val="tx1">
                    <a:tint val="75000"/>
                  </a:schemeClr>
                </a:solidFill>
              </a:defRPr>
            </a:lvl6pPr>
            <a:lvl7pPr marL="2873447" indent="0" algn="ctr">
              <a:buNone/>
              <a:defRPr>
                <a:solidFill>
                  <a:schemeClr val="tx1">
                    <a:tint val="75000"/>
                  </a:schemeClr>
                </a:solidFill>
              </a:defRPr>
            </a:lvl7pPr>
            <a:lvl8pPr marL="3352355" indent="0" algn="ctr">
              <a:buNone/>
              <a:defRPr>
                <a:solidFill>
                  <a:schemeClr val="tx1">
                    <a:tint val="75000"/>
                  </a:schemeClr>
                </a:solidFill>
              </a:defRPr>
            </a:lvl8pPr>
            <a:lvl9pPr marL="3831263" indent="0" algn="ctr">
              <a:buNone/>
              <a:defRPr>
                <a:solidFill>
                  <a:schemeClr val="tx1">
                    <a:tint val="75000"/>
                  </a:schemeClr>
                </a:solidFill>
              </a:defRPr>
            </a:lvl9pPr>
          </a:lstStyle>
          <a:p>
            <a:pPr marL="0" marR="0" lvl="0" indent="0" algn="l" defTabSz="957816"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GB"/>
              <a:t>Click to edit Master subtitle style</a:t>
            </a:r>
            <a:endParaRPr lang="en-US" dirty="0"/>
          </a:p>
        </p:txBody>
      </p:sp>
      <p:sp>
        <p:nvSpPr>
          <p:cNvPr id="4" name="Date Placeholder 3"/>
          <p:cNvSpPr>
            <a:spLocks noGrp="1"/>
          </p:cNvSpPr>
          <p:nvPr>
            <p:ph type="dt" sz="half" idx="10"/>
          </p:nvPr>
        </p:nvSpPr>
        <p:spPr/>
        <p:txBody>
          <a:bodyPr/>
          <a:lstStyle/>
          <a:p>
            <a:fld id="{8ACDB3CC-F982-40F9-8DD6-BCC9AFBF44BD}" type="datetime1">
              <a:rPr lang="en-US" smtClean="0"/>
              <a:pPr/>
              <a:t>10/18/18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F47E42B-4C81-CE47-9A8D-456B4DD70110}" type="datetimeFigureOut">
              <a:rPr lang="en-US" smtClean="0"/>
              <a:t>10/18/18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2016D5-FAE7-1F40-98C7-CB0D93EAC35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0"/>
            <a:ext cx="2228850" cy="4678362"/>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95300" y="274640"/>
            <a:ext cx="6521450" cy="467836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F47E42B-4C81-CE47-9A8D-456B4DD70110}" type="datetimeFigureOut">
              <a:rPr lang="en-US" smtClean="0"/>
              <a:t>10/18/18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2016D5-FAE7-1F40-98C7-CB0D93EAC35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95300" y="2444815"/>
            <a:ext cx="8912425" cy="940443"/>
          </a:xfrm>
        </p:spPr>
        <p:txBody>
          <a:bodyPr/>
          <a:lstStyle>
            <a:lvl1pPr algn="l">
              <a:defRPr/>
            </a:lvl1pPr>
          </a:lstStyle>
          <a:p>
            <a:r>
              <a:rPr lang="fr-CH"/>
              <a:t>Cliquez et modifiez le titre</a:t>
            </a:r>
            <a:endParaRPr lang="en-US"/>
          </a:p>
        </p:txBody>
      </p:sp>
      <p:sp>
        <p:nvSpPr>
          <p:cNvPr id="11" name="Espace réservé du texte 2"/>
          <p:cNvSpPr>
            <a:spLocks noGrp="1"/>
          </p:cNvSpPr>
          <p:nvPr>
            <p:ph type="body" idx="10"/>
          </p:nvPr>
        </p:nvSpPr>
        <p:spPr>
          <a:xfrm>
            <a:off x="495300" y="3391125"/>
            <a:ext cx="29718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fr-CH"/>
              <a:t>Cliquez pour modifier les styles du texte du masque</a:t>
            </a:r>
          </a:p>
        </p:txBody>
      </p:sp>
      <p:sp>
        <p:nvSpPr>
          <p:cNvPr id="4" name="Date Placeholder 1">
            <a:extLst>
              <a:ext uri="{FF2B5EF4-FFF2-40B4-BE49-F238E27FC236}">
                <a16:creationId xmlns:a16="http://schemas.microsoft.com/office/drawing/2014/main" id="{A256BEDC-3AD8-1F4B-8481-5B5BCB7DBF43}"/>
              </a:ext>
            </a:extLst>
          </p:cNvPr>
          <p:cNvSpPr>
            <a:spLocks noGrp="1"/>
          </p:cNvSpPr>
          <p:nvPr>
            <p:ph type="dt" sz="half" idx="11"/>
          </p:nvPr>
        </p:nvSpPr>
        <p:spPr>
          <a:xfrm>
            <a:off x="3216010" y="6362701"/>
            <a:ext cx="23114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1200">
                <a:solidFill>
                  <a:srgbClr val="0055A0">
                    <a:tint val="75000"/>
                  </a:srgbClr>
                </a:solidFill>
                <a:latin typeface="Arial" charset="0"/>
                <a:ea typeface="ＭＳ Ｐゴシック" charset="0"/>
                <a:cs typeface="ＭＳ Ｐゴシック" charset="0"/>
              </a:defRPr>
            </a:lvl1pPr>
          </a:lstStyle>
          <a:p>
            <a:pPr>
              <a:defRPr/>
            </a:pPr>
            <a:r>
              <a:rPr lang="en-US"/>
              <a:t>14/4/2015</a:t>
            </a:r>
          </a:p>
        </p:txBody>
      </p:sp>
      <p:sp>
        <p:nvSpPr>
          <p:cNvPr id="5" name="Footer Placeholder 2">
            <a:extLst>
              <a:ext uri="{FF2B5EF4-FFF2-40B4-BE49-F238E27FC236}">
                <a16:creationId xmlns:a16="http://schemas.microsoft.com/office/drawing/2014/main" id="{8258E051-A461-5747-84E6-906840C6F9B0}"/>
              </a:ext>
            </a:extLst>
          </p:cNvPr>
          <p:cNvSpPr>
            <a:spLocks noGrp="1"/>
          </p:cNvSpPr>
          <p:nvPr>
            <p:ph type="ftr" sz="quarter" idx="12"/>
          </p:nvPr>
        </p:nvSpPr>
        <p:spPr>
          <a:xfrm>
            <a:off x="5615120" y="6356351"/>
            <a:ext cx="31369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0"/>
                <a:cs typeface="ＭＳ Ｐゴシック" charset="0"/>
              </a:defRPr>
            </a:lvl1pPr>
          </a:lstStyle>
          <a:p>
            <a:pPr>
              <a:defRPr/>
            </a:pPr>
            <a:r>
              <a:rPr lang="en-US"/>
              <a:t>CHEP 2015, Okinawa</a:t>
            </a:r>
          </a:p>
        </p:txBody>
      </p:sp>
      <p:sp>
        <p:nvSpPr>
          <p:cNvPr id="6" name="Slide Number Placeholder 3">
            <a:extLst>
              <a:ext uri="{FF2B5EF4-FFF2-40B4-BE49-F238E27FC236}">
                <a16:creationId xmlns:a16="http://schemas.microsoft.com/office/drawing/2014/main" id="{5A105061-026E-6F45-B854-6698849418F5}"/>
              </a:ext>
            </a:extLst>
          </p:cNvPr>
          <p:cNvSpPr>
            <a:spLocks noGrp="1"/>
          </p:cNvSpPr>
          <p:nvPr>
            <p:ph type="sldNum" sz="quarter" idx="13"/>
          </p:nvPr>
        </p:nvSpPr>
        <p:spPr>
          <a:xfrm>
            <a:off x="8867246" y="6356351"/>
            <a:ext cx="543454"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99BE"/>
                </a:solidFill>
              </a:defRPr>
            </a:lvl1pPr>
          </a:lstStyle>
          <a:p>
            <a:fld id="{89160D26-9A0A-4F46-A2C0-19A159DC4305}" type="slidenum">
              <a:rPr lang="en-US" altLang="en-US"/>
              <a:pPr/>
              <a:t>‹#›</a:t>
            </a:fld>
            <a:endParaRPr lang="en-US" altLang="en-US"/>
          </a:p>
        </p:txBody>
      </p:sp>
    </p:spTree>
    <p:extLst>
      <p:ext uri="{BB962C8B-B14F-4D97-AF65-F5344CB8AC3E}">
        <p14:creationId xmlns:p14="http://schemas.microsoft.com/office/powerpoint/2010/main" val="61905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F47E42B-4C81-CE47-9A8D-456B4DD70110}" type="datetimeFigureOut">
              <a:rPr lang="en-US" smtClean="0"/>
              <a:t>10/18/18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2016D5-FAE7-1F40-98C7-CB0D93EAC35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578" y="-924"/>
            <a:ext cx="990857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rtlCol="0" anchor="ctr"/>
          <a:lstStyle/>
          <a:p>
            <a:pPr algn="ctr"/>
            <a:endParaRPr lang="en-US"/>
          </a:p>
        </p:txBody>
      </p:sp>
      <p:sp>
        <p:nvSpPr>
          <p:cNvPr id="7" name="Right Triangle 6"/>
          <p:cNvSpPr/>
          <p:nvPr/>
        </p:nvSpPr>
        <p:spPr>
          <a:xfrm>
            <a:off x="1" y="2647950"/>
            <a:ext cx="3869531"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rtlCol="0" anchor="ctr"/>
          <a:lstStyle/>
          <a:p>
            <a:pPr algn="ctr"/>
            <a:endParaRPr lang="en-US"/>
          </a:p>
        </p:txBody>
      </p:sp>
      <p:sp>
        <p:nvSpPr>
          <p:cNvPr id="2" name="Title 1"/>
          <p:cNvSpPr>
            <a:spLocks noGrp="1"/>
          </p:cNvSpPr>
          <p:nvPr>
            <p:ph type="title"/>
          </p:nvPr>
        </p:nvSpPr>
        <p:spPr>
          <a:xfrm rot="19140000">
            <a:off x="887683" y="1726738"/>
            <a:ext cx="6121908" cy="1207509"/>
          </a:xfrm>
        </p:spPr>
        <p:txBody>
          <a:bodyPr bIns="9578" anchor="b"/>
          <a:lstStyle>
            <a:lvl1pPr algn="l">
              <a:defRPr kumimoji="0" lang="en-US" sz="34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57816" rtl="0" eaLnBrk="1" fontAlgn="auto" latinLnBrk="0" hangingPunct="1">
              <a:lnSpc>
                <a:spcPct val="100000"/>
              </a:lnSpc>
              <a:spcBef>
                <a:spcPct val="0"/>
              </a:spcBef>
              <a:spcAft>
                <a:spcPts val="0"/>
              </a:spcAft>
              <a:buClrTx/>
              <a:buSzTx/>
              <a:buFontTx/>
              <a:buNone/>
              <a:tabLst/>
              <a:defRPr/>
            </a:pPr>
            <a:r>
              <a:rPr lang="en-GB"/>
              <a:t>Click to edit Master title style</a:t>
            </a:r>
            <a:endParaRPr lang="en-US" dirty="0"/>
          </a:p>
        </p:txBody>
      </p:sp>
      <p:sp>
        <p:nvSpPr>
          <p:cNvPr id="3" name="Text Placeholder 2"/>
          <p:cNvSpPr>
            <a:spLocks noGrp="1"/>
          </p:cNvSpPr>
          <p:nvPr>
            <p:ph type="body" idx="1"/>
          </p:nvPr>
        </p:nvSpPr>
        <p:spPr>
          <a:xfrm rot="19140000">
            <a:off x="1317498" y="2468304"/>
            <a:ext cx="7053072" cy="329184"/>
          </a:xfrm>
        </p:spPr>
        <p:txBody>
          <a:bodyPr anchor="t">
            <a:normAutofit/>
          </a:bodyPr>
          <a:lstStyle>
            <a:lvl1pPr marL="0" indent="0">
              <a:buNone/>
              <a:defRPr kumimoji="0" lang="en-US" sz="1500" b="0" i="0" u="none" strike="noStrike" kern="1200" cap="all" spc="419" normalizeH="0" baseline="0" noProof="0" dirty="0" smtClean="0">
                <a:ln>
                  <a:noFill/>
                </a:ln>
                <a:solidFill>
                  <a:schemeClr val="tx1"/>
                </a:solidFill>
                <a:effectLst/>
                <a:uLnTx/>
                <a:uFillTx/>
                <a:latin typeface="+mn-lt"/>
                <a:ea typeface="+mj-ea"/>
                <a:cs typeface="Tunga" pitchFamily="2"/>
              </a:defRPr>
            </a:lvl1pPr>
            <a:lvl2pPr marL="478908" indent="0">
              <a:buNone/>
              <a:defRPr sz="1900">
                <a:solidFill>
                  <a:schemeClr val="tx1">
                    <a:tint val="75000"/>
                  </a:schemeClr>
                </a:solidFill>
              </a:defRPr>
            </a:lvl2pPr>
            <a:lvl3pPr marL="957816" indent="0">
              <a:buNone/>
              <a:defRPr sz="1600">
                <a:solidFill>
                  <a:schemeClr val="tx1">
                    <a:tint val="75000"/>
                  </a:schemeClr>
                </a:solidFill>
              </a:defRPr>
            </a:lvl3pPr>
            <a:lvl4pPr marL="1436724" indent="0">
              <a:buNone/>
              <a:defRPr sz="1500">
                <a:solidFill>
                  <a:schemeClr val="tx1">
                    <a:tint val="75000"/>
                  </a:schemeClr>
                </a:solidFill>
              </a:defRPr>
            </a:lvl4pPr>
            <a:lvl5pPr marL="1915631" indent="0">
              <a:buNone/>
              <a:defRPr sz="1500">
                <a:solidFill>
                  <a:schemeClr val="tx1">
                    <a:tint val="75000"/>
                  </a:schemeClr>
                </a:solidFill>
              </a:defRPr>
            </a:lvl5pPr>
            <a:lvl6pPr marL="2394539" indent="0">
              <a:buNone/>
              <a:defRPr sz="1500">
                <a:solidFill>
                  <a:schemeClr val="tx1">
                    <a:tint val="75000"/>
                  </a:schemeClr>
                </a:solidFill>
              </a:defRPr>
            </a:lvl6pPr>
            <a:lvl7pPr marL="2873447" indent="0">
              <a:buNone/>
              <a:defRPr sz="1500">
                <a:solidFill>
                  <a:schemeClr val="tx1">
                    <a:tint val="75000"/>
                  </a:schemeClr>
                </a:solidFill>
              </a:defRPr>
            </a:lvl7pPr>
            <a:lvl8pPr marL="3352355" indent="0">
              <a:buNone/>
              <a:defRPr sz="1500">
                <a:solidFill>
                  <a:schemeClr val="tx1">
                    <a:tint val="75000"/>
                  </a:schemeClr>
                </a:solidFill>
              </a:defRPr>
            </a:lvl8pPr>
            <a:lvl9pPr marL="3831263" indent="0">
              <a:buNone/>
              <a:defRPr sz="1500">
                <a:solidFill>
                  <a:schemeClr val="tx1">
                    <a:tint val="75000"/>
                  </a:schemeClr>
                </a:solidFill>
              </a:defRPr>
            </a:lvl9pPr>
          </a:lstStyle>
          <a:p>
            <a:pPr marL="0" marR="0" lvl="0" indent="0" algn="l" defTabSz="957816"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GB"/>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10/18/18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91540" y="1097280"/>
            <a:ext cx="3467100" cy="3712464"/>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91684" y="1097280"/>
            <a:ext cx="3467100" cy="3712464"/>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F47E42B-4C81-CE47-9A8D-456B4DD70110}" type="datetimeFigureOut">
              <a:rPr lang="en-US" smtClean="0"/>
              <a:t>10/18/18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2016D5-FAE7-1F40-98C7-CB0D93EAC352}" type="slidenum">
              <a:rPr lang="en-US" smtClean="0"/>
              <a:t>‹#›</a:t>
            </a:fld>
            <a:endParaRPr lang="en-US"/>
          </a:p>
        </p:txBody>
      </p:sp>
      <p:sp>
        <p:nvSpPr>
          <p:cNvPr id="8" name="Title 7"/>
          <p:cNvSpPr>
            <a:spLocks noGrp="1"/>
          </p:cNvSpPr>
          <p:nvPr>
            <p:ph type="title"/>
          </p:nvPr>
        </p:nvSpPr>
        <p:spPr/>
        <p:txBody>
          <a:bodyPr/>
          <a:lstStyle/>
          <a:p>
            <a:r>
              <a:rPr lang="en-GB"/>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91540" y="1097280"/>
            <a:ext cx="3467100" cy="548640"/>
          </a:xfrm>
        </p:spPr>
        <p:txBody>
          <a:bodyPr anchor="b">
            <a:normAutofit/>
          </a:bodyPr>
          <a:lstStyle>
            <a:lvl1pPr marL="0" indent="0">
              <a:buNone/>
              <a:defRPr lang="en-US" sz="1500" b="0" kern="1200" cap="all" spc="419" baseline="0" dirty="0" smtClean="0">
                <a:solidFill>
                  <a:schemeClr val="tx1"/>
                </a:solidFill>
                <a:latin typeface="+mn-lt"/>
                <a:ea typeface="+mj-ea"/>
                <a:cs typeface="Tunga" pitchFamily="2"/>
              </a:defRPr>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marL="0" lvl="0" indent="0" algn="l" defTabSz="957816" rtl="0" eaLnBrk="1" latinLnBrk="0" hangingPunct="1">
              <a:lnSpc>
                <a:spcPct val="100000"/>
              </a:lnSpc>
              <a:spcBef>
                <a:spcPts val="0"/>
              </a:spcBef>
              <a:spcAft>
                <a:spcPts val="0"/>
              </a:spcAft>
              <a:buClr>
                <a:schemeClr val="accent1"/>
              </a:buClr>
              <a:buFont typeface="Arial" pitchFamily="34" charset="0"/>
              <a:buNone/>
            </a:pPr>
            <a:r>
              <a:rPr lang="en-GB"/>
              <a:t>Click to edit Master text styles</a:t>
            </a:r>
          </a:p>
        </p:txBody>
      </p:sp>
      <p:sp>
        <p:nvSpPr>
          <p:cNvPr id="4" name="Content Placeholder 3"/>
          <p:cNvSpPr>
            <a:spLocks noGrp="1"/>
          </p:cNvSpPr>
          <p:nvPr>
            <p:ph sz="half" idx="2"/>
          </p:nvPr>
        </p:nvSpPr>
        <p:spPr>
          <a:xfrm>
            <a:off x="887413" y="1701848"/>
            <a:ext cx="3467100" cy="3108960"/>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91684" y="1097280"/>
            <a:ext cx="3467100" cy="548640"/>
          </a:xfrm>
        </p:spPr>
        <p:txBody>
          <a:bodyPr anchor="b">
            <a:normAutofit/>
          </a:bodyPr>
          <a:lstStyle>
            <a:lvl1pPr marL="0" indent="0">
              <a:buNone/>
              <a:defRPr lang="en-US" sz="1500" b="0" kern="1200" cap="all" spc="419" baseline="0" dirty="0" smtClean="0">
                <a:solidFill>
                  <a:schemeClr val="tx1"/>
                </a:solidFill>
                <a:latin typeface="+mn-lt"/>
                <a:ea typeface="+mj-ea"/>
                <a:cs typeface="Tunga" pitchFamily="2"/>
              </a:defRPr>
            </a:lvl1pPr>
            <a:lvl2pPr marL="478908" indent="0">
              <a:buNone/>
              <a:defRPr sz="2100" b="1"/>
            </a:lvl2pPr>
            <a:lvl3pPr marL="957816" indent="0">
              <a:buNone/>
              <a:defRPr sz="1900" b="1"/>
            </a:lvl3pPr>
            <a:lvl4pPr marL="1436724" indent="0">
              <a:buNone/>
              <a:defRPr sz="1600" b="1"/>
            </a:lvl4pPr>
            <a:lvl5pPr marL="1915631" indent="0">
              <a:buNone/>
              <a:defRPr sz="1600" b="1"/>
            </a:lvl5pPr>
            <a:lvl6pPr marL="2394539" indent="0">
              <a:buNone/>
              <a:defRPr sz="1600" b="1"/>
            </a:lvl6pPr>
            <a:lvl7pPr marL="2873447" indent="0">
              <a:buNone/>
              <a:defRPr sz="1600" b="1"/>
            </a:lvl7pPr>
            <a:lvl8pPr marL="3352355" indent="0">
              <a:buNone/>
              <a:defRPr sz="1600" b="1"/>
            </a:lvl8pPr>
            <a:lvl9pPr marL="3831263" indent="0">
              <a:buNone/>
              <a:defRPr sz="1600" b="1"/>
            </a:lvl9pPr>
          </a:lstStyle>
          <a:p>
            <a:pPr marL="0" lvl="0" indent="0" algn="l" defTabSz="957816" rtl="0" eaLnBrk="1" latinLnBrk="0" hangingPunct="1">
              <a:lnSpc>
                <a:spcPct val="100000"/>
              </a:lnSpc>
              <a:spcBef>
                <a:spcPts val="0"/>
              </a:spcBef>
              <a:spcAft>
                <a:spcPts val="0"/>
              </a:spcAft>
              <a:buClr>
                <a:schemeClr val="accent1"/>
              </a:buClr>
              <a:buFont typeface="Arial" pitchFamily="34" charset="0"/>
              <a:buNone/>
            </a:pPr>
            <a:r>
              <a:rPr lang="en-GB"/>
              <a:t>Click to edit Master text styles</a:t>
            </a:r>
          </a:p>
        </p:txBody>
      </p:sp>
      <p:sp>
        <p:nvSpPr>
          <p:cNvPr id="6" name="Content Placeholder 5"/>
          <p:cNvSpPr>
            <a:spLocks noGrp="1"/>
          </p:cNvSpPr>
          <p:nvPr>
            <p:ph sz="quarter" idx="4"/>
          </p:nvPr>
        </p:nvSpPr>
        <p:spPr>
          <a:xfrm>
            <a:off x="5091684" y="1701848"/>
            <a:ext cx="3467100" cy="3108960"/>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F47E42B-4C81-CE47-9A8D-456B4DD70110}" type="datetimeFigureOut">
              <a:rPr lang="en-US" smtClean="0"/>
              <a:t>10/18/18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2016D5-FAE7-1F40-98C7-CB0D93EAC35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F47E42B-4C81-CE47-9A8D-456B4DD70110}" type="datetimeFigureOut">
              <a:rPr lang="en-US" smtClean="0"/>
              <a:t>10/18/18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2016D5-FAE7-1F40-98C7-CB0D93EAC35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7E42B-4C81-CE47-9A8D-456B4DD70110}" type="datetimeFigureOut">
              <a:rPr lang="en-US" smtClean="0"/>
              <a:t>10/18/18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2016D5-FAE7-1F40-98C7-CB0D93EAC35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3869531"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rtlCol="0" anchor="ctr"/>
          <a:lstStyle/>
          <a:p>
            <a:pPr algn="ctr"/>
            <a:endParaRPr lang="en-US"/>
          </a:p>
        </p:txBody>
      </p:sp>
      <p:sp>
        <p:nvSpPr>
          <p:cNvPr id="18" name="Right Triangle 17"/>
          <p:cNvSpPr/>
          <p:nvPr/>
        </p:nvSpPr>
        <p:spPr>
          <a:xfrm rot="5400000">
            <a:off x="755255" y="-755252"/>
            <a:ext cx="6858000" cy="8368509"/>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rtlCol="0" anchor="ctr"/>
          <a:lstStyle/>
          <a:p>
            <a:pPr marL="0" algn="ctr" defTabSz="957816" rtl="0" eaLnBrk="1" latinLnBrk="0" hangingPunct="1"/>
            <a:endParaRPr lang="en-US" sz="1900" kern="1200">
              <a:solidFill>
                <a:schemeClr val="lt1"/>
              </a:solidFill>
              <a:latin typeface="+mn-lt"/>
              <a:ea typeface="+mn-ea"/>
              <a:cs typeface="+mn-cs"/>
            </a:endParaRPr>
          </a:p>
        </p:txBody>
      </p:sp>
      <p:sp>
        <p:nvSpPr>
          <p:cNvPr id="2" name="Title 1"/>
          <p:cNvSpPr>
            <a:spLocks noGrp="1"/>
          </p:cNvSpPr>
          <p:nvPr>
            <p:ph type="title"/>
          </p:nvPr>
        </p:nvSpPr>
        <p:spPr>
          <a:xfrm rot="19140000">
            <a:off x="850341" y="1576104"/>
            <a:ext cx="5646420" cy="1089427"/>
          </a:xfrm>
        </p:spPr>
        <p:txBody>
          <a:bodyPr bIns="0" anchor="b"/>
          <a:lstStyle>
            <a:lvl1pPr algn="l">
              <a:defRPr kumimoji="0" lang="en-US" sz="29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57816" rtl="0" eaLnBrk="1" fontAlgn="auto" latinLnBrk="0" hangingPunct="1">
              <a:lnSpc>
                <a:spcPct val="100000"/>
              </a:lnSpc>
              <a:spcBef>
                <a:spcPct val="0"/>
              </a:spcBef>
              <a:spcAft>
                <a:spcPts val="0"/>
              </a:spcAft>
              <a:buClrTx/>
              <a:buSzTx/>
              <a:buFontTx/>
              <a:buNone/>
              <a:tabLst/>
              <a:defRPr/>
            </a:pPr>
            <a:r>
              <a:rPr lang="en-GB"/>
              <a:t>Click to edit Master title style</a:t>
            </a:r>
            <a:endParaRPr lang="en-US" dirty="0"/>
          </a:p>
        </p:txBody>
      </p:sp>
      <p:sp>
        <p:nvSpPr>
          <p:cNvPr id="3" name="Content Placeholder 2"/>
          <p:cNvSpPr>
            <a:spLocks noGrp="1"/>
          </p:cNvSpPr>
          <p:nvPr>
            <p:ph idx="1"/>
          </p:nvPr>
        </p:nvSpPr>
        <p:spPr>
          <a:xfrm>
            <a:off x="5145349" y="2618912"/>
            <a:ext cx="4125094" cy="3324687"/>
          </a:xfrm>
        </p:spPr>
        <p:txBody>
          <a:bodyPr/>
          <a:lstStyle>
            <a:lvl1pPr>
              <a:defRPr sz="34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rot="19140000">
            <a:off x="1406117" y="2253385"/>
            <a:ext cx="6277657" cy="623314"/>
          </a:xfrm>
        </p:spPr>
        <p:txBody>
          <a:bodyPr>
            <a:normAutofit/>
          </a:bodyPr>
          <a:lstStyle>
            <a:lvl1pPr marL="0" indent="0">
              <a:buNone/>
              <a:defRPr lang="en-US" sz="1500" b="1" kern="1200" dirty="0" smtClean="0">
                <a:solidFill>
                  <a:srgbClr val="FFFFFF"/>
                </a:solidFill>
                <a:latin typeface="+mn-lt"/>
                <a:ea typeface="+mn-ea"/>
                <a:cs typeface="+mn-cs"/>
              </a:defRPr>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marL="0" marR="0" lvl="0" indent="0" algn="l" defTabSz="957816" rtl="0" eaLnBrk="1" fontAlgn="auto" latinLnBrk="0" hangingPunct="1">
              <a:lnSpc>
                <a:spcPct val="100000"/>
              </a:lnSpc>
              <a:spcBef>
                <a:spcPts val="314"/>
              </a:spcBef>
              <a:spcAft>
                <a:spcPts val="0"/>
              </a:spcAft>
              <a:buClr>
                <a:schemeClr val="accent1"/>
              </a:buClr>
              <a:buSzPct val="100000"/>
              <a:buFont typeface="Arial" pitchFamily="34" charset="0"/>
              <a:buNone/>
              <a:tabLst/>
              <a:defRPr/>
            </a:pPr>
            <a:r>
              <a:rPr lang="en-GB"/>
              <a:t>Click to edit Master text styles</a:t>
            </a:r>
          </a:p>
        </p:txBody>
      </p:sp>
      <p:sp>
        <p:nvSpPr>
          <p:cNvPr id="5" name="Date Placeholder 4"/>
          <p:cNvSpPr>
            <a:spLocks noGrp="1"/>
          </p:cNvSpPr>
          <p:nvPr>
            <p:ph type="dt" sz="half" idx="10"/>
          </p:nvPr>
        </p:nvSpPr>
        <p:spPr/>
        <p:txBody>
          <a:bodyPr/>
          <a:lstStyle/>
          <a:p>
            <a:fld id="{2F47E42B-4C81-CE47-9A8D-456B4DD70110}" type="datetimeFigureOut">
              <a:rPr lang="en-US" smtClean="0"/>
              <a:t>10/18/18</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197895" y="0"/>
            <a:ext cx="7708106"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91563" anchor="ctr"/>
          <a:lstStyle>
            <a:lvl1pPr algn="r">
              <a:defRPr/>
            </a:lvl1pPr>
          </a:lstStyle>
          <a:p>
            <a:r>
              <a:rPr lang="en-GB"/>
              <a:t>Drag picture to placeholder or click icon to add</a:t>
            </a:r>
            <a:endParaRPr lang="en-US" dirty="0"/>
          </a:p>
        </p:txBody>
      </p:sp>
      <p:sp>
        <p:nvSpPr>
          <p:cNvPr id="9" name="Right Triangle 8"/>
          <p:cNvSpPr/>
          <p:nvPr/>
        </p:nvSpPr>
        <p:spPr>
          <a:xfrm>
            <a:off x="1" y="2647950"/>
            <a:ext cx="3869531"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rtlCol="0" anchor="ctr"/>
          <a:lstStyle/>
          <a:p>
            <a:pPr algn="ctr"/>
            <a:endParaRPr lang="en-US"/>
          </a:p>
        </p:txBody>
      </p:sp>
      <p:sp>
        <p:nvSpPr>
          <p:cNvPr id="10" name="Freeform 9"/>
          <p:cNvSpPr/>
          <p:nvPr/>
        </p:nvSpPr>
        <p:spPr>
          <a:xfrm>
            <a:off x="1" y="5048250"/>
            <a:ext cx="3869531"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rtlCol="0" anchor="ctr"/>
          <a:lstStyle/>
          <a:p>
            <a:pPr algn="ctr"/>
            <a:endParaRPr lang="en-US"/>
          </a:p>
        </p:txBody>
      </p:sp>
      <p:sp>
        <p:nvSpPr>
          <p:cNvPr id="2" name="Title 1"/>
          <p:cNvSpPr>
            <a:spLocks noGrp="1"/>
          </p:cNvSpPr>
          <p:nvPr>
            <p:ph type="title"/>
          </p:nvPr>
        </p:nvSpPr>
        <p:spPr>
          <a:xfrm rot="19140000">
            <a:off x="727130" y="1717501"/>
            <a:ext cx="5943600" cy="867444"/>
          </a:xfrm>
        </p:spPr>
        <p:txBody>
          <a:bodyPr anchor="b"/>
          <a:lstStyle>
            <a:lvl1pPr algn="l">
              <a:defRPr sz="2900" b="0">
                <a:latin typeface="+mj-lt"/>
              </a:defRPr>
            </a:lvl1pPr>
          </a:lstStyle>
          <a:p>
            <a:r>
              <a:rPr lang="en-GB"/>
              <a:t>Click to edit Master title style</a:t>
            </a:r>
            <a:endParaRPr lang="en-US" dirty="0"/>
          </a:p>
        </p:txBody>
      </p:sp>
      <p:sp>
        <p:nvSpPr>
          <p:cNvPr id="4" name="Text Placeholder 3"/>
          <p:cNvSpPr>
            <a:spLocks noGrp="1"/>
          </p:cNvSpPr>
          <p:nvPr>
            <p:ph type="body" sz="half" idx="2"/>
          </p:nvPr>
        </p:nvSpPr>
        <p:spPr>
          <a:xfrm rot="19140000">
            <a:off x="1238770" y="2180529"/>
            <a:ext cx="6604590" cy="740664"/>
          </a:xfrm>
        </p:spPr>
        <p:txBody>
          <a:bodyPr/>
          <a:lstStyle>
            <a:lvl1pPr marL="0" indent="0">
              <a:buNone/>
              <a:defRPr sz="1500">
                <a:solidFill>
                  <a:schemeClr val="tx2"/>
                </a:solidFill>
              </a:defRPr>
            </a:lvl1pPr>
            <a:lvl2pPr marL="478908" indent="0">
              <a:buNone/>
              <a:defRPr sz="1300"/>
            </a:lvl2pPr>
            <a:lvl3pPr marL="957816" indent="0">
              <a:buNone/>
              <a:defRPr sz="1000"/>
            </a:lvl3pPr>
            <a:lvl4pPr marL="1436724" indent="0">
              <a:buNone/>
              <a:defRPr sz="1000"/>
            </a:lvl4pPr>
            <a:lvl5pPr marL="1915631" indent="0">
              <a:buNone/>
              <a:defRPr sz="1000"/>
            </a:lvl5pPr>
            <a:lvl6pPr marL="2394539" indent="0">
              <a:buNone/>
              <a:defRPr sz="1000"/>
            </a:lvl6pPr>
            <a:lvl7pPr marL="2873447" indent="0">
              <a:buNone/>
              <a:defRPr sz="1000"/>
            </a:lvl7pPr>
            <a:lvl8pPr marL="3352355" indent="0">
              <a:buNone/>
              <a:defRPr sz="1000"/>
            </a:lvl8pPr>
            <a:lvl9pPr marL="383126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F47E42B-4C81-CE47-9A8D-456B4DD70110}" type="datetimeFigureOut">
              <a:rPr lang="en-US" smtClean="0"/>
              <a:t>10/18/18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2016D5-FAE7-1F40-98C7-CB0D93EAC35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580" y="5050633"/>
            <a:ext cx="3872112"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rtlCol="0" anchor="ctr"/>
          <a:lstStyle/>
          <a:p>
            <a:pPr algn="ctr"/>
            <a:endParaRPr lang="en-US"/>
          </a:p>
        </p:txBody>
      </p:sp>
      <p:sp>
        <p:nvSpPr>
          <p:cNvPr id="8" name="Freeform 7"/>
          <p:cNvSpPr/>
          <p:nvPr/>
        </p:nvSpPr>
        <p:spPr>
          <a:xfrm>
            <a:off x="-2578" y="5051293"/>
            <a:ext cx="9908578"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rtlCol="0" anchor="ctr"/>
          <a:lstStyle/>
          <a:p>
            <a:pPr algn="ctr"/>
            <a:endParaRPr lang="en-US"/>
          </a:p>
        </p:txBody>
      </p:sp>
      <p:sp>
        <p:nvSpPr>
          <p:cNvPr id="2" name="Title Placeholder 1"/>
          <p:cNvSpPr>
            <a:spLocks noGrp="1"/>
          </p:cNvSpPr>
          <p:nvPr>
            <p:ph type="title"/>
          </p:nvPr>
        </p:nvSpPr>
        <p:spPr>
          <a:xfrm>
            <a:off x="891540" y="365760"/>
            <a:ext cx="8147685" cy="548640"/>
          </a:xfrm>
          <a:prstGeom prst="rect">
            <a:avLst/>
          </a:prstGeom>
        </p:spPr>
        <p:txBody>
          <a:bodyPr vert="horz" lIns="95782" tIns="47891" rIns="95782" bIns="47891"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891540" y="1100629"/>
            <a:ext cx="8147685" cy="3579849"/>
          </a:xfrm>
          <a:prstGeom prst="rect">
            <a:avLst/>
          </a:prstGeom>
        </p:spPr>
        <p:txBody>
          <a:bodyPr vert="horz" lIns="95782" tIns="47891" rIns="95782" bIns="47891"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19140000">
            <a:off x="217932" y="5870448"/>
            <a:ext cx="2357628" cy="201168"/>
          </a:xfrm>
          <a:prstGeom prst="rect">
            <a:avLst/>
          </a:prstGeom>
        </p:spPr>
        <p:txBody>
          <a:bodyPr vert="horz" lIns="95782" tIns="47891" rIns="95782" bIns="47891" rtlCol="0" anchor="ctr"/>
          <a:lstStyle>
            <a:lvl1pPr algn="l">
              <a:defRPr sz="1300">
                <a:solidFill>
                  <a:srgbClr val="FFFFFF"/>
                </a:solidFill>
              </a:defRPr>
            </a:lvl1pPr>
          </a:lstStyle>
          <a:p>
            <a:fld id="{2F47E42B-4C81-CE47-9A8D-456B4DD70110}" type="datetimeFigureOut">
              <a:rPr lang="en-US" smtClean="0"/>
              <a:t>10/18/18</a:t>
            </a:fld>
            <a:endParaRPr lang="en-US"/>
          </a:p>
        </p:txBody>
      </p:sp>
      <p:sp>
        <p:nvSpPr>
          <p:cNvPr id="5" name="Footer Placeholder 4"/>
          <p:cNvSpPr>
            <a:spLocks noGrp="1"/>
          </p:cNvSpPr>
          <p:nvPr>
            <p:ph type="ftr" sz="quarter" idx="3"/>
          </p:nvPr>
        </p:nvSpPr>
        <p:spPr>
          <a:xfrm>
            <a:off x="3810640" y="6285122"/>
            <a:ext cx="5118100" cy="274320"/>
          </a:xfrm>
          <a:prstGeom prst="rect">
            <a:avLst/>
          </a:prstGeom>
        </p:spPr>
        <p:txBody>
          <a:bodyPr vert="horz" lIns="95782" tIns="47891" rIns="95782" bIns="47891" rtlCol="0" anchor="ctr"/>
          <a:lstStyle>
            <a:lvl1pPr algn="r">
              <a:defRPr sz="1000" cap="all" spc="209" baseline="0">
                <a:solidFill>
                  <a:srgbClr val="FFFFFF"/>
                </a:solidFill>
              </a:defRPr>
            </a:lvl1pPr>
          </a:lstStyle>
          <a:p>
            <a:endParaRPr lang="en-US"/>
          </a:p>
        </p:txBody>
      </p:sp>
      <p:sp>
        <p:nvSpPr>
          <p:cNvPr id="6" name="Slide Number Placeholder 5"/>
          <p:cNvSpPr>
            <a:spLocks noGrp="1"/>
          </p:cNvSpPr>
          <p:nvPr>
            <p:ph type="sldNum" sz="quarter" idx="4"/>
          </p:nvPr>
        </p:nvSpPr>
        <p:spPr>
          <a:xfrm>
            <a:off x="9101124" y="6170822"/>
            <a:ext cx="544830" cy="502920"/>
          </a:xfrm>
          <a:prstGeom prst="ellipse">
            <a:avLst/>
          </a:prstGeom>
          <a:ln w="19050">
            <a:solidFill>
              <a:srgbClr val="FFFFFF"/>
            </a:solidFill>
          </a:ln>
        </p:spPr>
        <p:txBody>
          <a:bodyPr vert="horz" lIns="9578" tIns="9578" rIns="9578" bIns="9578" rtlCol="0" anchor="ctr">
            <a:normAutofit/>
          </a:bodyPr>
          <a:lstStyle>
            <a:lvl1pPr algn="ctr">
              <a:defRPr sz="1700">
                <a:solidFill>
                  <a:srgbClr val="FFFFFF"/>
                </a:solidFill>
              </a:defRPr>
            </a:lvl1pPr>
          </a:lstStyle>
          <a:p>
            <a:fld id="{F22016D5-FAE7-1F40-98C7-CB0D93EAC35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 id="2147484718" r:id="rId12"/>
  </p:sldLayoutIdLst>
  <p:txStyles>
    <p:titleStyle>
      <a:lvl1pPr algn="l" defTabSz="957816" rtl="0" eaLnBrk="1" latinLnBrk="0" hangingPunct="1">
        <a:spcBef>
          <a:spcPct val="0"/>
        </a:spcBef>
        <a:buNone/>
        <a:defRPr sz="2900" kern="1200" cap="all" baseline="0">
          <a:solidFill>
            <a:schemeClr val="tx1"/>
          </a:solidFill>
          <a:latin typeface="+mj-lt"/>
          <a:ea typeface="+mj-ea"/>
          <a:cs typeface="+mj-cs"/>
        </a:defRPr>
      </a:lvl1pPr>
    </p:titleStyle>
    <p:bodyStyle>
      <a:lvl1pPr marL="359181" indent="-359181" algn="l" defTabSz="957816" rtl="0" eaLnBrk="1" latinLnBrk="0" hangingPunct="1">
        <a:spcBef>
          <a:spcPts val="838"/>
        </a:spcBef>
        <a:buFont typeface="Arial" pitchFamily="34" charset="0"/>
        <a:buNone/>
        <a:defRPr sz="1600" b="1" kern="1200">
          <a:solidFill>
            <a:schemeClr val="tx1"/>
          </a:solidFill>
          <a:latin typeface="+mn-lt"/>
          <a:ea typeface="+mn-ea"/>
          <a:cs typeface="+mn-cs"/>
        </a:defRPr>
      </a:lvl1pPr>
      <a:lvl2pPr marL="181985" indent="-181985" algn="l" defTabSz="957816" rtl="0" eaLnBrk="1" latinLnBrk="0" hangingPunct="1">
        <a:spcBef>
          <a:spcPts val="314"/>
        </a:spcBef>
        <a:buClr>
          <a:schemeClr val="accent2"/>
        </a:buClr>
        <a:buFont typeface="Wingdings" pitchFamily="2" charset="2"/>
        <a:buChar char="§"/>
        <a:defRPr sz="1600" kern="1200">
          <a:solidFill>
            <a:schemeClr val="tx1"/>
          </a:solidFill>
          <a:latin typeface="+mn-lt"/>
          <a:ea typeface="+mn-ea"/>
          <a:cs typeface="+mn-cs"/>
        </a:defRPr>
      </a:lvl2pPr>
      <a:lvl3pPr marL="421439" indent="-172407" algn="l" defTabSz="957816" rtl="0" eaLnBrk="1" latinLnBrk="0" hangingPunct="1">
        <a:spcBef>
          <a:spcPts val="314"/>
        </a:spcBef>
        <a:buClr>
          <a:schemeClr val="accent2"/>
        </a:buClr>
        <a:buFont typeface="Wingdings" pitchFamily="2" charset="2"/>
        <a:buChar char="§"/>
        <a:defRPr sz="1600" kern="1200">
          <a:solidFill>
            <a:schemeClr val="tx1"/>
          </a:solidFill>
          <a:latin typeface="+mn-lt"/>
          <a:ea typeface="+mn-ea"/>
          <a:cs typeface="+mn-cs"/>
        </a:defRPr>
      </a:lvl3pPr>
      <a:lvl4pPr marL="660893" indent="-172407" algn="l" defTabSz="957816" rtl="0" eaLnBrk="1" latinLnBrk="0" hangingPunct="1">
        <a:spcBef>
          <a:spcPts val="314"/>
        </a:spcBef>
        <a:buClr>
          <a:schemeClr val="accent2"/>
        </a:buClr>
        <a:buFont typeface="Wingdings" pitchFamily="2" charset="2"/>
        <a:buChar char="§"/>
        <a:defRPr sz="1600" kern="1200">
          <a:solidFill>
            <a:schemeClr val="tx1"/>
          </a:solidFill>
          <a:latin typeface="+mn-lt"/>
          <a:ea typeface="+mn-ea"/>
          <a:cs typeface="+mn-cs"/>
        </a:defRPr>
      </a:lvl4pPr>
      <a:lvl5pPr marL="900346" indent="-181985" algn="l" defTabSz="957816" rtl="0" eaLnBrk="1" latinLnBrk="0" hangingPunct="1">
        <a:spcBef>
          <a:spcPts val="314"/>
        </a:spcBef>
        <a:buClr>
          <a:schemeClr val="accent2"/>
        </a:buClr>
        <a:buFont typeface="Wingdings" pitchFamily="2" charset="2"/>
        <a:buChar char="§"/>
        <a:defRPr sz="1600" kern="1200">
          <a:solidFill>
            <a:schemeClr val="tx1"/>
          </a:solidFill>
          <a:latin typeface="+mn-lt"/>
          <a:ea typeface="+mn-ea"/>
          <a:cs typeface="+mn-cs"/>
        </a:defRPr>
      </a:lvl5pPr>
      <a:lvl6pPr marL="1149379" indent="-181985" algn="l" defTabSz="957816" rtl="0" eaLnBrk="1" latinLnBrk="0" hangingPunct="1">
        <a:spcBef>
          <a:spcPts val="314"/>
        </a:spcBef>
        <a:buClr>
          <a:schemeClr val="accent2"/>
        </a:buClr>
        <a:buFont typeface="Wingdings" pitchFamily="2" charset="2"/>
        <a:buChar char="§"/>
        <a:defRPr sz="1500" kern="1200">
          <a:solidFill>
            <a:schemeClr val="tx1"/>
          </a:solidFill>
          <a:latin typeface="+mn-lt"/>
          <a:ea typeface="+mn-ea"/>
          <a:cs typeface="+mn-cs"/>
        </a:defRPr>
      </a:lvl6pPr>
      <a:lvl7pPr marL="1417567" indent="-172407" algn="l" defTabSz="957816" rtl="0" eaLnBrk="1" latinLnBrk="0" hangingPunct="1">
        <a:spcBef>
          <a:spcPts val="314"/>
        </a:spcBef>
        <a:buClr>
          <a:schemeClr val="accent2"/>
        </a:buClr>
        <a:buFont typeface="Wingdings" pitchFamily="2" charset="2"/>
        <a:buChar char="§"/>
        <a:defRPr sz="1500" kern="1200">
          <a:solidFill>
            <a:schemeClr val="tx1"/>
          </a:solidFill>
          <a:latin typeface="+mn-lt"/>
          <a:ea typeface="+mn-ea"/>
          <a:cs typeface="+mn-cs"/>
        </a:defRPr>
      </a:lvl7pPr>
      <a:lvl8pPr marL="1657021" indent="-172407" algn="l" defTabSz="957816" rtl="0" eaLnBrk="1" latinLnBrk="0" hangingPunct="1">
        <a:spcBef>
          <a:spcPts val="314"/>
        </a:spcBef>
        <a:buClr>
          <a:schemeClr val="accent2"/>
        </a:buClr>
        <a:buFont typeface="Wingdings" pitchFamily="2" charset="2"/>
        <a:buChar char="§"/>
        <a:defRPr sz="1500" kern="1200">
          <a:solidFill>
            <a:schemeClr val="tx1"/>
          </a:solidFill>
          <a:latin typeface="+mn-lt"/>
          <a:ea typeface="+mn-ea"/>
          <a:cs typeface="+mn-cs"/>
        </a:defRPr>
      </a:lvl8pPr>
      <a:lvl9pPr marL="1877319" indent="-172407" algn="l" defTabSz="957816" rtl="0" eaLnBrk="1" latinLnBrk="0" hangingPunct="1">
        <a:spcBef>
          <a:spcPts val="314"/>
        </a:spcBef>
        <a:buClr>
          <a:schemeClr val="accent2"/>
        </a:buClr>
        <a:buFont typeface="Wingdings" pitchFamily="2" charset="2"/>
        <a:buChar char="§"/>
        <a:defRPr sz="1500" kern="1200">
          <a:solidFill>
            <a:schemeClr val="tx1"/>
          </a:solidFill>
          <a:latin typeface="+mn-lt"/>
          <a:ea typeface="+mn-ea"/>
          <a:cs typeface="+mn-cs"/>
        </a:defRPr>
      </a:lvl9pPr>
    </p:bodyStyle>
    <p:otherStyle>
      <a:defPPr>
        <a:defRPr lang="en-US"/>
      </a:defPPr>
      <a:lvl1pPr marL="0" algn="l" defTabSz="957816" rtl="0" eaLnBrk="1" latinLnBrk="0" hangingPunct="1">
        <a:defRPr sz="1900" kern="1200">
          <a:solidFill>
            <a:schemeClr val="tx1"/>
          </a:solidFill>
          <a:latin typeface="+mn-lt"/>
          <a:ea typeface="+mn-ea"/>
          <a:cs typeface="+mn-cs"/>
        </a:defRPr>
      </a:lvl1pPr>
      <a:lvl2pPr marL="478908" algn="l" defTabSz="957816" rtl="0" eaLnBrk="1" latinLnBrk="0" hangingPunct="1">
        <a:defRPr sz="1900" kern="1200">
          <a:solidFill>
            <a:schemeClr val="tx1"/>
          </a:solidFill>
          <a:latin typeface="+mn-lt"/>
          <a:ea typeface="+mn-ea"/>
          <a:cs typeface="+mn-cs"/>
        </a:defRPr>
      </a:lvl2pPr>
      <a:lvl3pPr marL="957816" algn="l" defTabSz="957816" rtl="0" eaLnBrk="1" latinLnBrk="0" hangingPunct="1">
        <a:defRPr sz="1900" kern="1200">
          <a:solidFill>
            <a:schemeClr val="tx1"/>
          </a:solidFill>
          <a:latin typeface="+mn-lt"/>
          <a:ea typeface="+mn-ea"/>
          <a:cs typeface="+mn-cs"/>
        </a:defRPr>
      </a:lvl3pPr>
      <a:lvl4pPr marL="1436724" algn="l" defTabSz="957816" rtl="0" eaLnBrk="1" latinLnBrk="0" hangingPunct="1">
        <a:defRPr sz="1900" kern="1200">
          <a:solidFill>
            <a:schemeClr val="tx1"/>
          </a:solidFill>
          <a:latin typeface="+mn-lt"/>
          <a:ea typeface="+mn-ea"/>
          <a:cs typeface="+mn-cs"/>
        </a:defRPr>
      </a:lvl4pPr>
      <a:lvl5pPr marL="1915631" algn="l" defTabSz="957816" rtl="0" eaLnBrk="1" latinLnBrk="0" hangingPunct="1">
        <a:defRPr sz="1900" kern="1200">
          <a:solidFill>
            <a:schemeClr val="tx1"/>
          </a:solidFill>
          <a:latin typeface="+mn-lt"/>
          <a:ea typeface="+mn-ea"/>
          <a:cs typeface="+mn-cs"/>
        </a:defRPr>
      </a:lvl5pPr>
      <a:lvl6pPr marL="2394539" algn="l" defTabSz="957816" rtl="0" eaLnBrk="1" latinLnBrk="0" hangingPunct="1">
        <a:defRPr sz="1900" kern="1200">
          <a:solidFill>
            <a:schemeClr val="tx1"/>
          </a:solidFill>
          <a:latin typeface="+mn-lt"/>
          <a:ea typeface="+mn-ea"/>
          <a:cs typeface="+mn-cs"/>
        </a:defRPr>
      </a:lvl6pPr>
      <a:lvl7pPr marL="2873447" algn="l" defTabSz="957816" rtl="0" eaLnBrk="1" latinLnBrk="0" hangingPunct="1">
        <a:defRPr sz="1900" kern="1200">
          <a:solidFill>
            <a:schemeClr val="tx1"/>
          </a:solidFill>
          <a:latin typeface="+mn-lt"/>
          <a:ea typeface="+mn-ea"/>
          <a:cs typeface="+mn-cs"/>
        </a:defRPr>
      </a:lvl7pPr>
      <a:lvl8pPr marL="3352355" algn="l" defTabSz="957816" rtl="0" eaLnBrk="1" latinLnBrk="0" hangingPunct="1">
        <a:defRPr sz="1900" kern="1200">
          <a:solidFill>
            <a:schemeClr val="tx1"/>
          </a:solidFill>
          <a:latin typeface="+mn-lt"/>
          <a:ea typeface="+mn-ea"/>
          <a:cs typeface="+mn-cs"/>
        </a:defRPr>
      </a:lvl8pPr>
      <a:lvl9pPr marL="3831263" algn="l" defTabSz="957816"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2.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0.png"/><Relationship Id="rId4" Type="http://schemas.openxmlformats.org/officeDocument/2006/relationships/image" Target="../media/image33.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6.emf"/><Relationship Id="rId12"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19.png"/><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9.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hyperlink" Target="http://www.ceda.ac.uk/contact/pv2018/" TargetMode="External"/><Relationship Id="rId7" Type="http://schemas.openxmlformats.org/officeDocument/2006/relationships/image" Target="../media/image6.emf"/><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23.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8.emf"/><Relationship Id="rId7" Type="http://schemas.openxmlformats.org/officeDocument/2006/relationships/image" Target="../media/image24.jpeg"/><Relationship Id="rId2" Type="http://schemas.openxmlformats.org/officeDocument/2006/relationships/image" Target="../media/image6.emf"/><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0.png"/><Relationship Id="rId10" Type="http://schemas.openxmlformats.org/officeDocument/2006/relationships/hyperlink" Target="https://drive.google.com/drive/folders/16jckVPEikUKfS-lhZR5Xb2qWv-WEw6k_" TargetMode="External"/><Relationship Id="rId4" Type="http://schemas.openxmlformats.org/officeDocument/2006/relationships/image" Target="../media/image9.png"/><Relationship Id="rId9" Type="http://schemas.openxmlformats.org/officeDocument/2006/relationships/hyperlink" Target="http://purl.org/net/epubs/work/37981055"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8.emf"/><Relationship Id="rId7" Type="http://schemas.openxmlformats.org/officeDocument/2006/relationships/image" Target="../media/image26.png"/><Relationship Id="rId2" Type="http://schemas.openxmlformats.org/officeDocument/2006/relationships/image" Target="../media/image6.emf"/><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0.png"/><Relationship Id="rId10" Type="http://schemas.openxmlformats.org/officeDocument/2006/relationships/image" Target="../media/image29.jpeg"/><Relationship Id="rId4" Type="http://schemas.openxmlformats.org/officeDocument/2006/relationships/image" Target="../media/image9.pn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3403" y="2889768"/>
            <a:ext cx="4513235" cy="2782886"/>
          </a:xfrm>
          <a:prstGeom prst="rect">
            <a:avLst/>
          </a:prstGeom>
          <a:ln w="25400">
            <a:solidFill>
              <a:srgbClr val="FF9322"/>
            </a:solidFill>
          </a:ln>
        </p:spPr>
      </p:pic>
      <p:pic>
        <p:nvPicPr>
          <p:cNvPr id="5" name="Picture 4" descr="pv2017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3957"/>
            <a:ext cx="3962871" cy="1379848"/>
          </a:xfrm>
          <a:prstGeom prst="rect">
            <a:avLst/>
          </a:prstGeom>
        </p:spPr>
      </p:pic>
      <p:pic>
        <p:nvPicPr>
          <p:cNvPr id="8" name="Picture 7"/>
          <p:cNvPicPr>
            <a:picLocks noChangeAspect="1"/>
          </p:cNvPicPr>
          <p:nvPr/>
        </p:nvPicPr>
        <p:blipFill>
          <a:blip r:embed="rId4"/>
          <a:stretch>
            <a:fillRect/>
          </a:stretch>
        </p:blipFill>
        <p:spPr>
          <a:xfrm>
            <a:off x="5737908" y="2889769"/>
            <a:ext cx="2488894" cy="2808581"/>
          </a:xfrm>
          <a:prstGeom prst="rect">
            <a:avLst/>
          </a:prstGeom>
          <a:ln w="25400">
            <a:solidFill>
              <a:srgbClr val="FF9322"/>
            </a:solidFill>
          </a:ln>
        </p:spPr>
      </p:pic>
      <p:pic>
        <p:nvPicPr>
          <p:cNvPr id="9" name="Picture 8" descr="NCEO_CMYK.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10" name="Picture 9" descr="UK_Space_Agency.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8958" y="303957"/>
            <a:ext cx="1096759" cy="996818"/>
          </a:xfrm>
          <a:prstGeom prst="rect">
            <a:avLst/>
          </a:prstGeom>
        </p:spPr>
      </p:pic>
      <p:pic>
        <p:nvPicPr>
          <p:cNvPr id="11" name="Picture 10" descr="RALSpace_logo_rgb_.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13" name="Picture 12"/>
          <p:cNvPicPr>
            <a:picLocks noChangeAspect="1"/>
          </p:cNvPicPr>
          <p:nvPr/>
        </p:nvPicPr>
        <p:blipFill>
          <a:blip r:embed="rId8"/>
          <a:stretch>
            <a:fillRect/>
          </a:stretch>
        </p:blipFill>
        <p:spPr>
          <a:xfrm>
            <a:off x="3813823" y="6262576"/>
            <a:ext cx="1723907" cy="347525"/>
          </a:xfrm>
          <a:prstGeom prst="rect">
            <a:avLst/>
          </a:prstGeom>
        </p:spPr>
      </p:pic>
      <p:sp>
        <p:nvSpPr>
          <p:cNvPr id="16" name="Rectangle 15"/>
          <p:cNvSpPr/>
          <p:nvPr/>
        </p:nvSpPr>
        <p:spPr>
          <a:xfrm>
            <a:off x="744313" y="1268307"/>
            <a:ext cx="5849137"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WGISS - 46 Munich u</a:t>
            </a:r>
          </a:p>
        </p:txBody>
      </p:sp>
      <p:sp>
        <p:nvSpPr>
          <p:cNvPr id="3" name="Rectangle 2"/>
          <p:cNvSpPr/>
          <p:nvPr/>
        </p:nvSpPr>
        <p:spPr>
          <a:xfrm>
            <a:off x="2515590" y="303958"/>
            <a:ext cx="1447282" cy="5170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447959" y="128278"/>
            <a:ext cx="1822513" cy="830997"/>
          </a:xfrm>
          <a:prstGeom prst="rect">
            <a:avLst/>
          </a:prstGeom>
          <a:noFill/>
        </p:spPr>
        <p:txBody>
          <a:bodyPr wrap="square" rtlCol="0">
            <a:spAutoFit/>
          </a:bodyPr>
          <a:lstStyle/>
          <a:p>
            <a:r>
              <a:rPr lang="en-US" sz="4800" dirty="0"/>
              <a:t>2018</a:t>
            </a:r>
          </a:p>
        </p:txBody>
      </p:sp>
      <p:sp>
        <p:nvSpPr>
          <p:cNvPr id="6" name="TextBox 5"/>
          <p:cNvSpPr txBox="1"/>
          <p:nvPr/>
        </p:nvSpPr>
        <p:spPr>
          <a:xfrm>
            <a:off x="744313" y="2163748"/>
            <a:ext cx="4981798" cy="584775"/>
          </a:xfrm>
          <a:prstGeom prst="rect">
            <a:avLst/>
          </a:prstGeom>
          <a:noFill/>
        </p:spPr>
        <p:txBody>
          <a:bodyPr wrap="square" rtlCol="0">
            <a:spAutoFit/>
          </a:bodyPr>
          <a:lstStyle/>
          <a:p>
            <a:r>
              <a:rPr lang="en-US" sz="1600" b="1" dirty="0">
                <a:solidFill>
                  <a:schemeClr val="accent5">
                    <a:lumMod val="50000"/>
                  </a:schemeClr>
                </a:solidFill>
              </a:rPr>
              <a:t>Esther Conway (STFC/NCEO),  </a:t>
            </a:r>
            <a:r>
              <a:rPr lang="en-US" sz="1600" b="1" dirty="0" err="1">
                <a:solidFill>
                  <a:schemeClr val="accent5">
                    <a:lumMod val="50000"/>
                  </a:schemeClr>
                </a:solidFill>
              </a:rPr>
              <a:t>Uzma</a:t>
            </a:r>
            <a:r>
              <a:rPr lang="en-US" sz="1600" b="1" dirty="0">
                <a:solidFill>
                  <a:schemeClr val="accent5">
                    <a:lumMod val="50000"/>
                  </a:schemeClr>
                </a:solidFill>
              </a:rPr>
              <a:t> Ali (UKSA) and Iolanda Maggio (ESA) </a:t>
            </a:r>
          </a:p>
        </p:txBody>
      </p:sp>
      <p:pic>
        <p:nvPicPr>
          <p:cNvPr id="14" name="Picture 13">
            <a:extLst>
              <a:ext uri="{FF2B5EF4-FFF2-40B4-BE49-F238E27FC236}">
                <a16:creationId xmlns:a16="http://schemas.microsoft.com/office/drawing/2014/main" id="{DE1FB95B-E67C-E04D-8082-7F51E5FBAA12}"/>
              </a:ext>
            </a:extLst>
          </p:cNvPr>
          <p:cNvPicPr>
            <a:picLocks noChangeAspect="1"/>
          </p:cNvPicPr>
          <p:nvPr/>
        </p:nvPicPr>
        <p:blipFill>
          <a:blip r:embed="rId9"/>
          <a:stretch>
            <a:fillRect/>
          </a:stretch>
        </p:blipFill>
        <p:spPr>
          <a:xfrm>
            <a:off x="8189911" y="6242805"/>
            <a:ext cx="1344507" cy="439831"/>
          </a:xfrm>
          <a:prstGeom prst="rect">
            <a:avLst/>
          </a:prstGeom>
        </p:spPr>
      </p:pic>
    </p:spTree>
    <p:extLst>
      <p:ext uri="{BB962C8B-B14F-4D97-AF65-F5344CB8AC3E}">
        <p14:creationId xmlns:p14="http://schemas.microsoft.com/office/powerpoint/2010/main" val="1710660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ECED3-1421-5342-B4F8-B46EB1BCE91C}"/>
              </a:ext>
            </a:extLst>
          </p:cNvPr>
          <p:cNvSpPr>
            <a:spLocks noGrp="1"/>
          </p:cNvSpPr>
          <p:nvPr>
            <p:ph type="title"/>
          </p:nvPr>
        </p:nvSpPr>
        <p:spPr>
          <a:xfrm>
            <a:off x="912088" y="807906"/>
            <a:ext cx="8147685" cy="548640"/>
          </a:xfrm>
        </p:spPr>
        <p:txBody>
          <a:bodyPr/>
          <a:lstStyle/>
          <a:p>
            <a:r>
              <a:rPr lang="en-GB" sz="2000" b="1" dirty="0"/>
              <a:t>Session 3 2017: Virtual Research Environments for science data exploitation and value adding</a:t>
            </a:r>
            <a:br>
              <a:rPr lang="en-GB" b="1" dirty="0"/>
            </a:br>
            <a:br>
              <a:rPr lang="en-GB" b="1" dirty="0"/>
            </a:br>
            <a:endParaRPr lang="en-US" dirty="0"/>
          </a:p>
        </p:txBody>
      </p:sp>
      <p:pic>
        <p:nvPicPr>
          <p:cNvPr id="5" name="Picture 4" descr="NCEO_CMYK.pdf">
            <a:extLst>
              <a:ext uri="{FF2B5EF4-FFF2-40B4-BE49-F238E27FC236}">
                <a16:creationId xmlns:a16="http://schemas.microsoft.com/office/drawing/2014/main" id="{47355245-CB38-D846-A86F-189FEF8B6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6" name="Picture 5" descr="RALSpace_logo_rgb_.eps">
            <a:extLst>
              <a:ext uri="{FF2B5EF4-FFF2-40B4-BE49-F238E27FC236}">
                <a16:creationId xmlns:a16="http://schemas.microsoft.com/office/drawing/2014/main" id="{FB4A484D-EE65-E24C-8ADE-D67197B22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7" name="Picture 6">
            <a:extLst>
              <a:ext uri="{FF2B5EF4-FFF2-40B4-BE49-F238E27FC236}">
                <a16:creationId xmlns:a16="http://schemas.microsoft.com/office/drawing/2014/main" id="{ABE9AB0F-C113-7946-903D-2E2FB0D3F30C}"/>
              </a:ext>
            </a:extLst>
          </p:cNvPr>
          <p:cNvPicPr>
            <a:picLocks noChangeAspect="1"/>
          </p:cNvPicPr>
          <p:nvPr/>
        </p:nvPicPr>
        <p:blipFill>
          <a:blip r:embed="rId4"/>
          <a:stretch>
            <a:fillRect/>
          </a:stretch>
        </p:blipFill>
        <p:spPr>
          <a:xfrm>
            <a:off x="3813823" y="6262576"/>
            <a:ext cx="1723907" cy="347525"/>
          </a:xfrm>
          <a:prstGeom prst="rect">
            <a:avLst/>
          </a:prstGeom>
        </p:spPr>
      </p:pic>
      <p:pic>
        <p:nvPicPr>
          <p:cNvPr id="8" name="Picture 7">
            <a:extLst>
              <a:ext uri="{FF2B5EF4-FFF2-40B4-BE49-F238E27FC236}">
                <a16:creationId xmlns:a16="http://schemas.microsoft.com/office/drawing/2014/main" id="{76CA02D0-E249-584C-8D7A-7501390E7208}"/>
              </a:ext>
            </a:extLst>
          </p:cNvPr>
          <p:cNvPicPr>
            <a:picLocks noChangeAspect="1"/>
          </p:cNvPicPr>
          <p:nvPr/>
        </p:nvPicPr>
        <p:blipFill>
          <a:blip r:embed="rId5"/>
          <a:stretch>
            <a:fillRect/>
          </a:stretch>
        </p:blipFill>
        <p:spPr>
          <a:xfrm>
            <a:off x="8189911" y="6242805"/>
            <a:ext cx="1344507" cy="439831"/>
          </a:xfrm>
          <a:prstGeom prst="rect">
            <a:avLst/>
          </a:prstGeom>
        </p:spPr>
      </p:pic>
      <p:graphicFrame>
        <p:nvGraphicFramePr>
          <p:cNvPr id="9" name="Table 8">
            <a:extLst>
              <a:ext uri="{FF2B5EF4-FFF2-40B4-BE49-F238E27FC236}">
                <a16:creationId xmlns:a16="http://schemas.microsoft.com/office/drawing/2014/main" id="{F5BE234C-C354-344E-BA9A-45F193D122D0}"/>
              </a:ext>
            </a:extLst>
          </p:cNvPr>
          <p:cNvGraphicFramePr>
            <a:graphicFrameLocks noGrp="1"/>
          </p:cNvGraphicFramePr>
          <p:nvPr>
            <p:extLst>
              <p:ext uri="{D42A27DB-BD31-4B8C-83A1-F6EECF244321}">
                <p14:modId xmlns:p14="http://schemas.microsoft.com/office/powerpoint/2010/main" val="2349402048"/>
              </p:ext>
            </p:extLst>
          </p:nvPr>
        </p:nvGraphicFramePr>
        <p:xfrm>
          <a:off x="988531" y="1356546"/>
          <a:ext cx="7785100" cy="3035300"/>
        </p:xfrm>
        <a:graphic>
          <a:graphicData uri="http://schemas.openxmlformats.org/drawingml/2006/table">
            <a:tbl>
              <a:tblPr>
                <a:tableStyleId>{5C22544A-7EE6-4342-B048-85BDC9FD1C3A}</a:tableStyleId>
              </a:tblPr>
              <a:tblGrid>
                <a:gridCol w="4063860">
                  <a:extLst>
                    <a:ext uri="{9D8B030D-6E8A-4147-A177-3AD203B41FA5}">
                      <a16:colId xmlns:a16="http://schemas.microsoft.com/office/drawing/2014/main" val="3684416542"/>
                    </a:ext>
                  </a:extLst>
                </a:gridCol>
                <a:gridCol w="3721240">
                  <a:extLst>
                    <a:ext uri="{9D8B030D-6E8A-4147-A177-3AD203B41FA5}">
                      <a16:colId xmlns:a16="http://schemas.microsoft.com/office/drawing/2014/main" val="3118073645"/>
                    </a:ext>
                  </a:extLst>
                </a:gridCol>
              </a:tblGrid>
              <a:tr h="215900">
                <a:tc>
                  <a:txBody>
                    <a:bodyPr/>
                    <a:lstStyle/>
                    <a:p>
                      <a:pPr algn="l" fontAlgn="ctr"/>
                      <a:r>
                        <a:rPr lang="en-GB" sz="1200" b="1" u="none" strike="noStrike">
                          <a:effectLst/>
                        </a:rPr>
                        <a:t>Session 3A: Chair Phil Kershaw - STFC </a:t>
                      </a:r>
                      <a:endParaRPr lang="en-GB" sz="12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b="1" u="none" strike="noStrike" dirty="0">
                          <a:effectLst/>
                        </a:rPr>
                        <a:t>Session 3B: Peter Allan - STFC </a:t>
                      </a:r>
                      <a:endParaRPr lang="en-GB"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03008141"/>
                  </a:ext>
                </a:extLst>
              </a:tr>
              <a:tr h="431800">
                <a:tc>
                  <a:txBody>
                    <a:bodyPr/>
                    <a:lstStyle/>
                    <a:p>
                      <a:pPr algn="l" fontAlgn="ctr"/>
                      <a:r>
                        <a:rPr lang="en-GB" sz="1200" u="none" strike="noStrike">
                          <a:effectLst/>
                        </a:rPr>
                        <a:t>The NERC Data Labs Initiative</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Virtual European Solar &amp; Planetary Access (VESPA):  a Virtual Observatory in Planetary Science</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12026086"/>
                  </a:ext>
                </a:extLst>
              </a:tr>
              <a:tr h="431800">
                <a:tc>
                  <a:txBody>
                    <a:bodyPr/>
                    <a:lstStyle/>
                    <a:p>
                      <a:pPr algn="l" fontAlgn="ctr"/>
                      <a:r>
                        <a:rPr lang="en-GB" sz="1200" u="none" strike="noStrike">
                          <a:effectLst/>
                        </a:rPr>
                        <a:t>The Data Distribution Centre of the Intergovernmental Panel on Climate Change</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Virtual Planetary Space Weather Services offered by the Europlanet H2020 Research Infrastructure</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5485695"/>
                  </a:ext>
                </a:extLst>
              </a:tr>
              <a:tr h="431800">
                <a:tc>
                  <a:txBody>
                    <a:bodyPr/>
                    <a:lstStyle/>
                    <a:p>
                      <a:pPr algn="l" fontAlgn="ctr"/>
                      <a:r>
                        <a:rPr lang="en-GB" sz="1200" u="none" strike="noStrike">
                          <a:effectLst/>
                        </a:rPr>
                        <a:t>PROBA-V MEP and TERRASCOPE: bringing the users closer to the data</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EVER-EST: The Platform allowing scientust to cross-fertilize and cross-validate data</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84669797"/>
                  </a:ext>
                </a:extLst>
              </a:tr>
              <a:tr h="215900">
                <a:tc>
                  <a:txBody>
                    <a:bodyPr/>
                    <a:lstStyle/>
                    <a:p>
                      <a:pPr algn="l" fontAlgn="ctr"/>
                      <a:r>
                        <a:rPr lang="en-GB" sz="1200" b="1" u="none" strike="noStrike">
                          <a:effectLst/>
                        </a:rPr>
                        <a:t>Session 3C : Chair Iolanda Maggio - RHEA/ESA ESRIN</a:t>
                      </a:r>
                      <a:endParaRPr lang="en-GB" sz="12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b="1" u="none" strike="noStrike" dirty="0">
                          <a:effectLst/>
                        </a:rPr>
                        <a:t>Session 3D: Chair Mirko Albani - ESA ESRIN</a:t>
                      </a:r>
                      <a:endParaRPr lang="en-GB"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53814547"/>
                  </a:ext>
                </a:extLst>
              </a:tr>
              <a:tr h="431800">
                <a:tc>
                  <a:txBody>
                    <a:bodyPr/>
                    <a:lstStyle/>
                    <a:p>
                      <a:pPr algn="l" fontAlgn="ctr"/>
                      <a:r>
                        <a:rPr lang="en-GB" sz="1200" u="none" strike="noStrike">
                          <a:effectLst/>
                        </a:rPr>
                        <a:t>Building an Infrastructure for Climate Model Archives</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dirty="0">
                          <a:effectLst/>
                        </a:rPr>
                        <a:t>Enabling the use of NOAA Open Data through Partnerships with Commercial Cloud Platforms</a:t>
                      </a:r>
                      <a:endParaRPr lang="en-GB"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37094908"/>
                  </a:ext>
                </a:extLst>
              </a:tr>
              <a:tr h="431800">
                <a:tc>
                  <a:txBody>
                    <a:bodyPr/>
                    <a:lstStyle/>
                    <a:p>
                      <a:pPr algn="l" fontAlgn="ctr"/>
                      <a:r>
                        <a:rPr lang="en-GB" sz="1200" u="none" strike="noStrike">
                          <a:effectLst/>
                        </a:rPr>
                        <a:t>ESA’s Research and Service Support as a Virtual Research Environment for Heritage Mission data valorisation</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Designing DAFNI : a national facility for modelling infrastructure </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65062957"/>
                  </a:ext>
                </a:extLst>
              </a:tr>
              <a:tr h="444500">
                <a:tc>
                  <a:txBody>
                    <a:bodyPr/>
                    <a:lstStyle/>
                    <a:p>
                      <a:pPr algn="l" fontAlgn="ctr"/>
                      <a:r>
                        <a:rPr lang="en-GB" sz="1200" u="none" strike="noStrike">
                          <a:effectLst/>
                        </a:rPr>
                        <a:t>VRE for meteorological and climatic processes analysis</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dirty="0">
                          <a:effectLst/>
                        </a:rPr>
                        <a:t>NASA’s Earth Observing Data and Information System – Near-Term Challenges</a:t>
                      </a:r>
                      <a:endParaRPr lang="en-GB"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3808499"/>
                  </a:ext>
                </a:extLst>
              </a:tr>
            </a:tbl>
          </a:graphicData>
        </a:graphic>
      </p:graphicFrame>
    </p:spTree>
    <p:extLst>
      <p:ext uri="{BB962C8B-B14F-4D97-AF65-F5344CB8AC3E}">
        <p14:creationId xmlns:p14="http://schemas.microsoft.com/office/powerpoint/2010/main" val="3498212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144054-FE46-9641-80DA-176D9294A170}"/>
              </a:ext>
            </a:extLst>
          </p:cNvPr>
          <p:cNvSpPr>
            <a:spLocks noGrp="1"/>
          </p:cNvSpPr>
          <p:nvPr>
            <p:ph type="title"/>
          </p:nvPr>
        </p:nvSpPr>
        <p:spPr>
          <a:xfrm>
            <a:off x="891540" y="571243"/>
            <a:ext cx="8147685" cy="548640"/>
          </a:xfrm>
        </p:spPr>
        <p:txBody>
          <a:bodyPr/>
          <a:lstStyle/>
          <a:p>
            <a:r>
              <a:rPr lang="en-GB" sz="2000" b="1" dirty="0"/>
              <a:t>Session 4: Data preservation in practice: past (present) and future</a:t>
            </a:r>
            <a:br>
              <a:rPr lang="en-GB" b="1" dirty="0"/>
            </a:br>
            <a:endParaRPr lang="en-US" dirty="0"/>
          </a:p>
        </p:txBody>
      </p:sp>
      <p:pic>
        <p:nvPicPr>
          <p:cNvPr id="5" name="Picture 4" descr="NCEO_CMYK.pdf">
            <a:extLst>
              <a:ext uri="{FF2B5EF4-FFF2-40B4-BE49-F238E27FC236}">
                <a16:creationId xmlns:a16="http://schemas.microsoft.com/office/drawing/2014/main" id="{E9A3DF25-D672-0049-9996-6D3218015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6" name="Picture 5" descr="RALSpace_logo_rgb_.eps">
            <a:extLst>
              <a:ext uri="{FF2B5EF4-FFF2-40B4-BE49-F238E27FC236}">
                <a16:creationId xmlns:a16="http://schemas.microsoft.com/office/drawing/2014/main" id="{9DC2069A-9CD4-F343-8819-1C0F7E2F2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7" name="Picture 6">
            <a:extLst>
              <a:ext uri="{FF2B5EF4-FFF2-40B4-BE49-F238E27FC236}">
                <a16:creationId xmlns:a16="http://schemas.microsoft.com/office/drawing/2014/main" id="{9DAA129B-DF2B-1743-ADD7-472CE9A77D06}"/>
              </a:ext>
            </a:extLst>
          </p:cNvPr>
          <p:cNvPicPr>
            <a:picLocks noChangeAspect="1"/>
          </p:cNvPicPr>
          <p:nvPr/>
        </p:nvPicPr>
        <p:blipFill>
          <a:blip r:embed="rId4"/>
          <a:stretch>
            <a:fillRect/>
          </a:stretch>
        </p:blipFill>
        <p:spPr>
          <a:xfrm>
            <a:off x="3813823" y="6262576"/>
            <a:ext cx="1723907" cy="347525"/>
          </a:xfrm>
          <a:prstGeom prst="rect">
            <a:avLst/>
          </a:prstGeom>
        </p:spPr>
      </p:pic>
      <p:pic>
        <p:nvPicPr>
          <p:cNvPr id="8" name="Picture 7">
            <a:extLst>
              <a:ext uri="{FF2B5EF4-FFF2-40B4-BE49-F238E27FC236}">
                <a16:creationId xmlns:a16="http://schemas.microsoft.com/office/drawing/2014/main" id="{09D344DE-9157-5E4B-9E2D-D33247209004}"/>
              </a:ext>
            </a:extLst>
          </p:cNvPr>
          <p:cNvPicPr>
            <a:picLocks noChangeAspect="1"/>
          </p:cNvPicPr>
          <p:nvPr/>
        </p:nvPicPr>
        <p:blipFill>
          <a:blip r:embed="rId5"/>
          <a:stretch>
            <a:fillRect/>
          </a:stretch>
        </p:blipFill>
        <p:spPr>
          <a:xfrm>
            <a:off x="8189911" y="6242805"/>
            <a:ext cx="1344507" cy="439831"/>
          </a:xfrm>
          <a:prstGeom prst="rect">
            <a:avLst/>
          </a:prstGeom>
        </p:spPr>
      </p:pic>
      <p:graphicFrame>
        <p:nvGraphicFramePr>
          <p:cNvPr id="9" name="Table 8">
            <a:extLst>
              <a:ext uri="{FF2B5EF4-FFF2-40B4-BE49-F238E27FC236}">
                <a16:creationId xmlns:a16="http://schemas.microsoft.com/office/drawing/2014/main" id="{2790C7A5-AF78-E044-B6AB-A12D4724370F}"/>
              </a:ext>
            </a:extLst>
          </p:cNvPr>
          <p:cNvGraphicFramePr>
            <a:graphicFrameLocks noGrp="1"/>
          </p:cNvGraphicFramePr>
          <p:nvPr>
            <p:extLst>
              <p:ext uri="{D42A27DB-BD31-4B8C-83A1-F6EECF244321}">
                <p14:modId xmlns:p14="http://schemas.microsoft.com/office/powerpoint/2010/main" val="4067739082"/>
              </p:ext>
            </p:extLst>
          </p:nvPr>
        </p:nvGraphicFramePr>
        <p:xfrm>
          <a:off x="891540" y="1332073"/>
          <a:ext cx="7785100" cy="3022600"/>
        </p:xfrm>
        <a:graphic>
          <a:graphicData uri="http://schemas.openxmlformats.org/drawingml/2006/table">
            <a:tbl>
              <a:tblPr>
                <a:tableStyleId>{5C22544A-7EE6-4342-B048-85BDC9FD1C3A}</a:tableStyleId>
              </a:tblPr>
              <a:tblGrid>
                <a:gridCol w="4063860">
                  <a:extLst>
                    <a:ext uri="{9D8B030D-6E8A-4147-A177-3AD203B41FA5}">
                      <a16:colId xmlns:a16="http://schemas.microsoft.com/office/drawing/2014/main" val="1219491185"/>
                    </a:ext>
                  </a:extLst>
                </a:gridCol>
                <a:gridCol w="3721240">
                  <a:extLst>
                    <a:ext uri="{9D8B030D-6E8A-4147-A177-3AD203B41FA5}">
                      <a16:colId xmlns:a16="http://schemas.microsoft.com/office/drawing/2014/main" val="2604792667"/>
                    </a:ext>
                  </a:extLst>
                </a:gridCol>
              </a:tblGrid>
              <a:tr h="215900">
                <a:tc>
                  <a:txBody>
                    <a:bodyPr/>
                    <a:lstStyle/>
                    <a:p>
                      <a:pPr algn="l" fontAlgn="ctr"/>
                      <a:r>
                        <a:rPr lang="en-GB" sz="1200" b="1" u="none" strike="noStrike">
                          <a:effectLst/>
                        </a:rPr>
                        <a:t>Session 4A : Chair Eberhard Mikusch - DLR</a:t>
                      </a:r>
                      <a:endParaRPr lang="en-GB" sz="12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b="1" u="none" strike="noStrike" dirty="0">
                          <a:effectLst/>
                        </a:rPr>
                        <a:t>Session 4B: Chair Sam Pepler - CEDA</a:t>
                      </a:r>
                      <a:endParaRPr lang="en-GB"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55355666"/>
                  </a:ext>
                </a:extLst>
              </a:tr>
              <a:tr h="431800">
                <a:tc>
                  <a:txBody>
                    <a:bodyPr/>
                    <a:lstStyle/>
                    <a:p>
                      <a:pPr algn="l" fontAlgn="ctr"/>
                      <a:r>
                        <a:rPr lang="en-GB" sz="1200" u="none" strike="noStrike">
                          <a:effectLst/>
                        </a:rPr>
                        <a:t>Collaborative Long-Term Data Preservation: From Hundreds of PB to Tens of EB</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Sentinel Data Archiving at ESRIN</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47550539"/>
                  </a:ext>
                </a:extLst>
              </a:tr>
              <a:tr h="431800">
                <a:tc>
                  <a:txBody>
                    <a:bodyPr/>
                    <a:lstStyle/>
                    <a:p>
                      <a:pPr algn="l" fontAlgn="ctr"/>
                      <a:r>
                        <a:rPr lang="en-GB" sz="1200" u="none" strike="noStrike" dirty="0">
                          <a:effectLst/>
                        </a:rPr>
                        <a:t>20-years of ESA space science data archives management</a:t>
                      </a:r>
                      <a:endParaRPr lang="en-GB"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40 years of Dundee Satellite Receiving Station's EO data archive</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11043902"/>
                  </a:ext>
                </a:extLst>
              </a:tr>
              <a:tr h="431800">
                <a:tc>
                  <a:txBody>
                    <a:bodyPr/>
                    <a:lstStyle/>
                    <a:p>
                      <a:pPr algn="l" fontAlgn="ctr"/>
                      <a:r>
                        <a:rPr lang="en-GB" sz="1200" u="none" strike="noStrike">
                          <a:effectLst/>
                        </a:rPr>
                        <a:t>The Norwegian National Ground Segment; Preservation, Distribution and Exploitation of Sentinel data.</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Stewardship Maturity Model for NOAA’s OneStop Project</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87322425"/>
                  </a:ext>
                </a:extLst>
              </a:tr>
              <a:tr h="215900">
                <a:tc>
                  <a:txBody>
                    <a:bodyPr/>
                    <a:lstStyle/>
                    <a:p>
                      <a:pPr algn="l" fontAlgn="ctr"/>
                      <a:r>
                        <a:rPr lang="en-GB" sz="1200" b="1" u="none" strike="noStrike">
                          <a:effectLst/>
                        </a:rPr>
                        <a:t>Session 4C  - Chair Christophe Arviset - ESA ESAC</a:t>
                      </a:r>
                      <a:endParaRPr lang="en-GB" sz="12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b="1" u="none" strike="noStrike" dirty="0">
                          <a:effectLst/>
                        </a:rPr>
                        <a:t>Session 4D: Chair Jamie </a:t>
                      </a:r>
                      <a:r>
                        <a:rPr lang="en-GB" sz="1200" b="1" u="none" strike="noStrike" dirty="0" err="1">
                          <a:effectLst/>
                        </a:rPr>
                        <a:t>Shiers</a:t>
                      </a:r>
                      <a:r>
                        <a:rPr lang="en-GB" sz="1200" b="1" u="none" strike="noStrike" dirty="0">
                          <a:effectLst/>
                        </a:rPr>
                        <a:t> - CERN</a:t>
                      </a:r>
                      <a:endParaRPr lang="en-GB"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4223918"/>
                  </a:ext>
                </a:extLst>
              </a:tr>
              <a:tr h="431800">
                <a:tc>
                  <a:txBody>
                    <a:bodyPr/>
                    <a:lstStyle/>
                    <a:p>
                      <a:pPr algn="l" fontAlgn="ctr"/>
                      <a:r>
                        <a:rPr lang="en-GB" sz="1200" u="none" strike="noStrike">
                          <a:effectLst/>
                        </a:rPr>
                        <a:t>Adding value and facilitating data reuse: the case of the 4TU.Centre for Research Data</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dirty="0">
                          <a:effectLst/>
                        </a:rPr>
                        <a:t>Building the Data Management Plan of </a:t>
                      </a:r>
                      <a:r>
                        <a:rPr lang="en-GB" sz="1200" u="none" strike="noStrike" dirty="0" err="1">
                          <a:effectLst/>
                        </a:rPr>
                        <a:t>Observatoire</a:t>
                      </a:r>
                      <a:r>
                        <a:rPr lang="en-GB" sz="1200" u="none" strike="noStrike" dirty="0">
                          <a:effectLst/>
                        </a:rPr>
                        <a:t> de Paris </a:t>
                      </a:r>
                      <a:endParaRPr lang="en-GB"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1107577"/>
                  </a:ext>
                </a:extLst>
              </a:tr>
              <a:tr h="431800">
                <a:tc>
                  <a:txBody>
                    <a:bodyPr/>
                    <a:lstStyle/>
                    <a:p>
                      <a:pPr algn="l" fontAlgn="ctr"/>
                      <a:r>
                        <a:rPr lang="en-GB" sz="1200" u="none" strike="noStrike">
                          <a:effectLst/>
                        </a:rPr>
                        <a:t>Audit and Certification of Trustworthy Digital Repositories - lessons learned</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ESA Space Data and Associated Information Long Term Preservation, Discovery and Access.</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2221026"/>
                  </a:ext>
                </a:extLst>
              </a:tr>
              <a:tr h="431800">
                <a:tc>
                  <a:txBody>
                    <a:bodyPr/>
                    <a:lstStyle/>
                    <a:p>
                      <a:pPr algn="l" fontAlgn="ctr"/>
                      <a:r>
                        <a:rPr lang="en-GB" sz="1200" u="none" strike="noStrike">
                          <a:effectLst/>
                        </a:rPr>
                        <a:t> Digitizing analog spectrograms recorded on 35 mm film rolls on the Nançay Decameter Array from 1970 to 1990</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dirty="0">
                          <a:effectLst/>
                        </a:rPr>
                        <a:t>Embedding Research Data Management Support in the Scholarly Publishing Workflow</a:t>
                      </a:r>
                      <a:endParaRPr lang="en-GB"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16276018"/>
                  </a:ext>
                </a:extLst>
              </a:tr>
            </a:tbl>
          </a:graphicData>
        </a:graphic>
      </p:graphicFrame>
    </p:spTree>
    <p:extLst>
      <p:ext uri="{BB962C8B-B14F-4D97-AF65-F5344CB8AC3E}">
        <p14:creationId xmlns:p14="http://schemas.microsoft.com/office/powerpoint/2010/main" val="508096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D91FF-33D0-854E-8D6A-AF22DCB94C69}"/>
              </a:ext>
            </a:extLst>
          </p:cNvPr>
          <p:cNvSpPr>
            <a:spLocks noGrp="1"/>
          </p:cNvSpPr>
          <p:nvPr>
            <p:ph type="title"/>
          </p:nvPr>
        </p:nvSpPr>
        <p:spPr/>
        <p:txBody>
          <a:bodyPr/>
          <a:lstStyle/>
          <a:p>
            <a:pPr algn="ctr"/>
            <a:r>
              <a:rPr lang="en-US" dirty="0"/>
              <a:t>Data Curation and Preservation Across DOMAINs – DISCUSSION PANEL</a:t>
            </a:r>
          </a:p>
        </p:txBody>
      </p:sp>
      <p:pic>
        <p:nvPicPr>
          <p:cNvPr id="1026" name="Picture 2" descr="Image result for pv2018 conference ceda">
            <a:extLst>
              <a:ext uri="{FF2B5EF4-FFF2-40B4-BE49-F238E27FC236}">
                <a16:creationId xmlns:a16="http://schemas.microsoft.com/office/drawing/2014/main" id="{9E8AD5DD-DE3F-F645-A353-806A931F7AD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4773" y="1479479"/>
            <a:ext cx="4159971" cy="31199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F0E4A6-4643-084F-B90F-F66658F9ED3A}"/>
              </a:ext>
            </a:extLst>
          </p:cNvPr>
          <p:cNvSpPr txBox="1"/>
          <p:nvPr/>
        </p:nvSpPr>
        <p:spPr>
          <a:xfrm>
            <a:off x="5147352" y="1664413"/>
            <a:ext cx="4551451" cy="2139047"/>
          </a:xfrm>
          <a:prstGeom prst="rect">
            <a:avLst/>
          </a:prstGeom>
          <a:noFill/>
        </p:spPr>
        <p:txBody>
          <a:bodyPr wrap="square" rtlCol="0">
            <a:spAutoFit/>
          </a:bodyPr>
          <a:lstStyle/>
          <a:p>
            <a:r>
              <a:rPr lang="en-US" b="1" dirty="0"/>
              <a:t>Chair: Katrin </a:t>
            </a:r>
            <a:r>
              <a:rPr lang="en-US" b="1" dirty="0" err="1"/>
              <a:t>Molch</a:t>
            </a:r>
            <a:r>
              <a:rPr lang="en-US" b="1" dirty="0"/>
              <a:t> - DLR</a:t>
            </a:r>
          </a:p>
          <a:p>
            <a:r>
              <a:rPr lang="en-US" dirty="0"/>
              <a:t>Nancy Ritchie - NOAA</a:t>
            </a:r>
          </a:p>
          <a:p>
            <a:r>
              <a:rPr lang="en-US" dirty="0"/>
              <a:t>Tom Stein – NASA PDS</a:t>
            </a:r>
          </a:p>
          <a:p>
            <a:r>
              <a:rPr lang="en-US" dirty="0"/>
              <a:t>Jamie </a:t>
            </a:r>
            <a:r>
              <a:rPr lang="en-US" dirty="0" err="1"/>
              <a:t>Shiers</a:t>
            </a:r>
            <a:r>
              <a:rPr lang="en-US" dirty="0"/>
              <a:t> – CERN</a:t>
            </a:r>
          </a:p>
          <a:p>
            <a:r>
              <a:rPr lang="en-US" dirty="0"/>
              <a:t>Christophe </a:t>
            </a:r>
            <a:r>
              <a:rPr lang="en-US" dirty="0" err="1"/>
              <a:t>Arviset</a:t>
            </a:r>
            <a:r>
              <a:rPr lang="en-US" dirty="0"/>
              <a:t> – ESA ESAC</a:t>
            </a:r>
          </a:p>
          <a:p>
            <a:r>
              <a:rPr lang="en-US" dirty="0" err="1"/>
              <a:t>Tshiamo</a:t>
            </a:r>
            <a:r>
              <a:rPr lang="en-US" dirty="0"/>
              <a:t> </a:t>
            </a:r>
            <a:r>
              <a:rPr lang="en-US" dirty="0" err="1"/>
              <a:t>Motswega</a:t>
            </a:r>
            <a:r>
              <a:rPr lang="en-US" dirty="0"/>
              <a:t> – University of Botswana </a:t>
            </a:r>
          </a:p>
        </p:txBody>
      </p:sp>
      <p:pic>
        <p:nvPicPr>
          <p:cNvPr id="7" name="Picture 6" descr="NCEO_CMYK.pdf">
            <a:extLst>
              <a:ext uri="{FF2B5EF4-FFF2-40B4-BE49-F238E27FC236}">
                <a16:creationId xmlns:a16="http://schemas.microsoft.com/office/drawing/2014/main" id="{A69AFAB6-66D7-DF46-B094-E5A5FC63C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8" name="Picture 7" descr="RALSpace_logo_rgb_.eps">
            <a:extLst>
              <a:ext uri="{FF2B5EF4-FFF2-40B4-BE49-F238E27FC236}">
                <a16:creationId xmlns:a16="http://schemas.microsoft.com/office/drawing/2014/main" id="{B3B5F8EC-89E9-FE41-B94B-E1D16E0BC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9" name="Picture 8">
            <a:extLst>
              <a:ext uri="{FF2B5EF4-FFF2-40B4-BE49-F238E27FC236}">
                <a16:creationId xmlns:a16="http://schemas.microsoft.com/office/drawing/2014/main" id="{AAC2D018-BE6A-3E42-9502-3ADFDE114FF4}"/>
              </a:ext>
            </a:extLst>
          </p:cNvPr>
          <p:cNvPicPr>
            <a:picLocks noChangeAspect="1"/>
          </p:cNvPicPr>
          <p:nvPr/>
        </p:nvPicPr>
        <p:blipFill>
          <a:blip r:embed="rId5"/>
          <a:stretch>
            <a:fillRect/>
          </a:stretch>
        </p:blipFill>
        <p:spPr>
          <a:xfrm>
            <a:off x="3813823" y="6262576"/>
            <a:ext cx="1723907" cy="347525"/>
          </a:xfrm>
          <a:prstGeom prst="rect">
            <a:avLst/>
          </a:prstGeom>
        </p:spPr>
      </p:pic>
      <p:pic>
        <p:nvPicPr>
          <p:cNvPr id="10" name="Picture 9">
            <a:extLst>
              <a:ext uri="{FF2B5EF4-FFF2-40B4-BE49-F238E27FC236}">
                <a16:creationId xmlns:a16="http://schemas.microsoft.com/office/drawing/2014/main" id="{9AD6DECB-C1E7-7D40-95DF-649FC283A86F}"/>
              </a:ext>
            </a:extLst>
          </p:cNvPr>
          <p:cNvPicPr>
            <a:picLocks noChangeAspect="1"/>
          </p:cNvPicPr>
          <p:nvPr/>
        </p:nvPicPr>
        <p:blipFill>
          <a:blip r:embed="rId6"/>
          <a:stretch>
            <a:fillRect/>
          </a:stretch>
        </p:blipFill>
        <p:spPr>
          <a:xfrm>
            <a:off x="8189911" y="6242805"/>
            <a:ext cx="1344507" cy="439831"/>
          </a:xfrm>
          <a:prstGeom prst="rect">
            <a:avLst/>
          </a:prstGeom>
        </p:spPr>
      </p:pic>
    </p:spTree>
    <p:extLst>
      <p:ext uri="{BB962C8B-B14F-4D97-AF65-F5344CB8AC3E}">
        <p14:creationId xmlns:p14="http://schemas.microsoft.com/office/powerpoint/2010/main" val="4062614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CFA32-01F9-0246-BD5E-DF7C539A9A95}"/>
              </a:ext>
            </a:extLst>
          </p:cNvPr>
          <p:cNvSpPr>
            <a:spLocks noGrp="1"/>
          </p:cNvSpPr>
          <p:nvPr>
            <p:ph type="title"/>
          </p:nvPr>
        </p:nvSpPr>
        <p:spPr>
          <a:xfrm>
            <a:off x="2340094" y="263019"/>
            <a:ext cx="3793476" cy="548640"/>
          </a:xfrm>
        </p:spPr>
        <p:txBody>
          <a:bodyPr/>
          <a:lstStyle/>
          <a:p>
            <a:r>
              <a:rPr lang="en-US" dirty="0"/>
              <a:t>CEOS WGISS Keynote</a:t>
            </a:r>
          </a:p>
        </p:txBody>
      </p:sp>
      <p:pic>
        <p:nvPicPr>
          <p:cNvPr id="5" name="Picture 4" descr="NCEO_CMYK.pdf">
            <a:extLst>
              <a:ext uri="{FF2B5EF4-FFF2-40B4-BE49-F238E27FC236}">
                <a16:creationId xmlns:a16="http://schemas.microsoft.com/office/drawing/2014/main" id="{1A648599-CAA2-C046-9656-40CB7E7E5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6" name="Picture 5" descr="RALSpace_logo_rgb_.eps">
            <a:extLst>
              <a:ext uri="{FF2B5EF4-FFF2-40B4-BE49-F238E27FC236}">
                <a16:creationId xmlns:a16="http://schemas.microsoft.com/office/drawing/2014/main" id="{7D9DC1ED-FD89-D24F-9D68-B7A91D8CA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7" name="Picture 6">
            <a:extLst>
              <a:ext uri="{FF2B5EF4-FFF2-40B4-BE49-F238E27FC236}">
                <a16:creationId xmlns:a16="http://schemas.microsoft.com/office/drawing/2014/main" id="{3F112A1C-EE49-1443-A94A-E369A60A4BB9}"/>
              </a:ext>
            </a:extLst>
          </p:cNvPr>
          <p:cNvPicPr>
            <a:picLocks noChangeAspect="1"/>
          </p:cNvPicPr>
          <p:nvPr/>
        </p:nvPicPr>
        <p:blipFill>
          <a:blip r:embed="rId4"/>
          <a:stretch>
            <a:fillRect/>
          </a:stretch>
        </p:blipFill>
        <p:spPr>
          <a:xfrm>
            <a:off x="3813823" y="6262576"/>
            <a:ext cx="1723907" cy="347525"/>
          </a:xfrm>
          <a:prstGeom prst="rect">
            <a:avLst/>
          </a:prstGeom>
        </p:spPr>
      </p:pic>
      <p:pic>
        <p:nvPicPr>
          <p:cNvPr id="8" name="Picture 7">
            <a:extLst>
              <a:ext uri="{FF2B5EF4-FFF2-40B4-BE49-F238E27FC236}">
                <a16:creationId xmlns:a16="http://schemas.microsoft.com/office/drawing/2014/main" id="{78981A36-FB13-494B-A795-EAB618CF310F}"/>
              </a:ext>
            </a:extLst>
          </p:cNvPr>
          <p:cNvPicPr>
            <a:picLocks noChangeAspect="1"/>
          </p:cNvPicPr>
          <p:nvPr/>
        </p:nvPicPr>
        <p:blipFill>
          <a:blip r:embed="rId5"/>
          <a:stretch>
            <a:fillRect/>
          </a:stretch>
        </p:blipFill>
        <p:spPr>
          <a:xfrm>
            <a:off x="8189911" y="6242805"/>
            <a:ext cx="1344507" cy="439831"/>
          </a:xfrm>
          <a:prstGeom prst="rect">
            <a:avLst/>
          </a:prstGeom>
        </p:spPr>
      </p:pic>
      <p:pic>
        <p:nvPicPr>
          <p:cNvPr id="9" name="Picture 8">
            <a:extLst>
              <a:ext uri="{FF2B5EF4-FFF2-40B4-BE49-F238E27FC236}">
                <a16:creationId xmlns:a16="http://schemas.microsoft.com/office/drawing/2014/main" id="{DB7B67D3-4975-0D47-8E1C-EF1687E5B000}"/>
              </a:ext>
            </a:extLst>
          </p:cNvPr>
          <p:cNvPicPr>
            <a:picLocks noChangeAspect="1"/>
          </p:cNvPicPr>
          <p:nvPr/>
        </p:nvPicPr>
        <p:blipFill>
          <a:blip r:embed="rId6"/>
          <a:stretch>
            <a:fillRect/>
          </a:stretch>
        </p:blipFill>
        <p:spPr>
          <a:xfrm>
            <a:off x="2046843" y="1060319"/>
            <a:ext cx="4790944" cy="3622642"/>
          </a:xfrm>
          <a:prstGeom prst="rect">
            <a:avLst/>
          </a:prstGeom>
        </p:spPr>
      </p:pic>
    </p:spTree>
    <p:extLst>
      <p:ext uri="{BB962C8B-B14F-4D97-AF65-F5344CB8AC3E}">
        <p14:creationId xmlns:p14="http://schemas.microsoft.com/office/powerpoint/2010/main" val="1194841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CB19183D-EE26-FD4F-ABD6-E6103BEFBE55}"/>
              </a:ext>
            </a:extLst>
          </p:cNvPr>
          <p:cNvSpPr>
            <a:spLocks noGrp="1"/>
          </p:cNvSpPr>
          <p:nvPr>
            <p:ph type="title"/>
          </p:nvPr>
        </p:nvSpPr>
        <p:spPr>
          <a:xfrm>
            <a:off x="534988" y="1067593"/>
            <a:ext cx="8783637" cy="941388"/>
          </a:xfrm>
        </p:spPr>
        <p:txBody>
          <a:bodyPr/>
          <a:lstStyle/>
          <a:p>
            <a:pPr algn="ctr"/>
            <a:r>
              <a:rPr lang="en-US" altLang="en-US" sz="3600" dirty="0">
                <a:ea typeface="ＭＳ Ｐゴシック" panose="020B0600070205080204" pitchFamily="34" charset="-128"/>
              </a:rPr>
              <a:t>PV2020 @ CERN</a:t>
            </a:r>
          </a:p>
        </p:txBody>
      </p:sp>
      <p:sp>
        <p:nvSpPr>
          <p:cNvPr id="5" name="Slide Number Placeholder 4">
            <a:extLst>
              <a:ext uri="{FF2B5EF4-FFF2-40B4-BE49-F238E27FC236}">
                <a16:creationId xmlns:a16="http://schemas.microsoft.com/office/drawing/2014/main" id="{297E8A9D-30DD-8444-83FF-19C8CE72BAA6}"/>
              </a:ext>
            </a:extLst>
          </p:cNvPr>
          <p:cNvSpPr>
            <a:spLocks noGrp="1"/>
          </p:cNvSpPr>
          <p:nvPr>
            <p:ph type="sldNum" sz="quarter" idx="13"/>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46B624F-9DC3-0B4A-94C6-AD0C9B8F0406}" type="slidenum">
              <a:rPr lang="en-US" altLang="en-US" sz="1200">
                <a:solidFill>
                  <a:srgbClr val="8999BE"/>
                </a:solidFill>
              </a:rPr>
              <a:pPr eaLnBrk="1" hangingPunct="1"/>
              <a:t>14</a:t>
            </a:fld>
            <a:endParaRPr lang="en-US" altLang="en-US" sz="1200">
              <a:solidFill>
                <a:srgbClr val="8999BE"/>
              </a:solidFill>
            </a:endParaRPr>
          </a:p>
        </p:txBody>
      </p:sp>
      <p:sp>
        <p:nvSpPr>
          <p:cNvPr id="59395" name="Text Placeholder 5">
            <a:extLst>
              <a:ext uri="{FF2B5EF4-FFF2-40B4-BE49-F238E27FC236}">
                <a16:creationId xmlns:a16="http://schemas.microsoft.com/office/drawing/2014/main" id="{086EFBF7-5AB6-EA4C-98C5-441360761588}"/>
              </a:ext>
            </a:extLst>
          </p:cNvPr>
          <p:cNvSpPr>
            <a:spLocks noGrp="1"/>
          </p:cNvSpPr>
          <p:nvPr>
            <p:ph type="body" idx="10"/>
          </p:nvPr>
        </p:nvSpPr>
        <p:spPr>
          <a:xfrm>
            <a:off x="841375" y="2616201"/>
            <a:ext cx="8339138" cy="1177925"/>
          </a:xfrm>
        </p:spPr>
        <p:txBody>
          <a:bodyPr/>
          <a:lstStyle/>
          <a:p>
            <a:pPr algn="ctr"/>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p:txBody>
      </p:sp>
      <p:pic>
        <p:nvPicPr>
          <p:cNvPr id="59396" name="Picture 8" descr="cern_logo.gif">
            <a:extLst>
              <a:ext uri="{FF2B5EF4-FFF2-40B4-BE49-F238E27FC236}">
                <a16:creationId xmlns:a16="http://schemas.microsoft.com/office/drawing/2014/main" id="{6763AFF2-CA63-0949-934F-9F51A9AA91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76" y="306389"/>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2">
            <a:extLst>
              <a:ext uri="{FF2B5EF4-FFF2-40B4-BE49-F238E27FC236}">
                <a16:creationId xmlns:a16="http://schemas.microsoft.com/office/drawing/2014/main" id="{FDB83803-3D44-3447-ADE8-F262CBE377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700" y="2615827"/>
            <a:ext cx="3271837"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5">
            <a:extLst>
              <a:ext uri="{FF2B5EF4-FFF2-40B4-BE49-F238E27FC236}">
                <a16:creationId xmlns:a16="http://schemas.microsoft.com/office/drawing/2014/main" id="{9C3AC992-3EEB-BE42-893F-825CF3049FB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2350998"/>
            <a:ext cx="30226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6">
            <a:extLst>
              <a:ext uri="{FF2B5EF4-FFF2-40B4-BE49-F238E27FC236}">
                <a16:creationId xmlns:a16="http://schemas.microsoft.com/office/drawing/2014/main" id="{74756814-B584-8D48-9E66-F9D9034FFF6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3863" y="306388"/>
            <a:ext cx="2544762"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CEO_CMYK.pdf">
            <a:extLst>
              <a:ext uri="{FF2B5EF4-FFF2-40B4-BE49-F238E27FC236}">
                <a16:creationId xmlns:a16="http://schemas.microsoft.com/office/drawing/2014/main" id="{8978C7A2-0063-F948-A56F-1B8D2D2CFB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10" name="Picture 9" descr="RALSpace_logo_rgb_.eps">
            <a:extLst>
              <a:ext uri="{FF2B5EF4-FFF2-40B4-BE49-F238E27FC236}">
                <a16:creationId xmlns:a16="http://schemas.microsoft.com/office/drawing/2014/main" id="{CF185139-2064-724D-B203-2E797270DD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11" name="Picture 10">
            <a:extLst>
              <a:ext uri="{FF2B5EF4-FFF2-40B4-BE49-F238E27FC236}">
                <a16:creationId xmlns:a16="http://schemas.microsoft.com/office/drawing/2014/main" id="{0C3C3604-1C41-394C-B7AB-41F066B4BB61}"/>
              </a:ext>
            </a:extLst>
          </p:cNvPr>
          <p:cNvPicPr>
            <a:picLocks noChangeAspect="1"/>
          </p:cNvPicPr>
          <p:nvPr/>
        </p:nvPicPr>
        <p:blipFill>
          <a:blip r:embed="rId9"/>
          <a:stretch>
            <a:fillRect/>
          </a:stretch>
        </p:blipFill>
        <p:spPr>
          <a:xfrm>
            <a:off x="3813823" y="6262576"/>
            <a:ext cx="1723907" cy="347525"/>
          </a:xfrm>
          <a:prstGeom prst="rect">
            <a:avLst/>
          </a:prstGeom>
        </p:spPr>
      </p:pic>
      <p:pic>
        <p:nvPicPr>
          <p:cNvPr id="12" name="Picture 11">
            <a:extLst>
              <a:ext uri="{FF2B5EF4-FFF2-40B4-BE49-F238E27FC236}">
                <a16:creationId xmlns:a16="http://schemas.microsoft.com/office/drawing/2014/main" id="{8BA38197-34E1-724A-9E2E-9774DB2A4C81}"/>
              </a:ext>
            </a:extLst>
          </p:cNvPr>
          <p:cNvPicPr>
            <a:picLocks noChangeAspect="1"/>
          </p:cNvPicPr>
          <p:nvPr/>
        </p:nvPicPr>
        <p:blipFill>
          <a:blip r:embed="rId10"/>
          <a:stretch>
            <a:fillRect/>
          </a:stretch>
        </p:blipFill>
        <p:spPr>
          <a:xfrm>
            <a:off x="8189911" y="6242805"/>
            <a:ext cx="1344507" cy="439831"/>
          </a:xfrm>
          <a:prstGeom prst="rect">
            <a:avLst/>
          </a:prstGeom>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PV2018 Conference Proceedings Published !</a:t>
            </a:r>
          </a:p>
        </p:txBody>
      </p:sp>
      <p:sp>
        <p:nvSpPr>
          <p:cNvPr id="6" name="Rectangle 5"/>
          <p:cNvSpPr/>
          <p:nvPr/>
        </p:nvSpPr>
        <p:spPr>
          <a:xfrm>
            <a:off x="4758268" y="2987111"/>
            <a:ext cx="4812700" cy="2939556"/>
          </a:xfrm>
          <a:prstGeom prst="rect">
            <a:avLst/>
          </a:prstGeom>
          <a:solidFill>
            <a:srgbClr val="2F698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95782" tIns="47891" rIns="95782" bIns="47891" spcCol="0" rtlCol="0" anchor="ctr"/>
          <a:lstStyle/>
          <a:p>
            <a:pPr algn="ctr"/>
            <a:endParaRPr lang="en-US" sz="1000" dirty="0"/>
          </a:p>
          <a:p>
            <a:pPr algn="ctr"/>
            <a:r>
              <a:rPr lang="en-US" sz="2400" dirty="0"/>
              <a:t>For further Information Please contact Esther Conway </a:t>
            </a:r>
            <a:r>
              <a:rPr lang="en-US" sz="2400" b="1" dirty="0">
                <a:solidFill>
                  <a:srgbClr val="3C3E3F"/>
                </a:solidFill>
              </a:rPr>
              <a:t>esther.conway@stfc.ac.uk</a:t>
            </a:r>
          </a:p>
          <a:p>
            <a:pPr algn="ctr"/>
            <a:r>
              <a:rPr lang="en-US" sz="2400" dirty="0"/>
              <a:t>Or visit the website: </a:t>
            </a:r>
            <a:r>
              <a:rPr lang="en-US" sz="2400" dirty="0" err="1"/>
              <a:t>www.ceda.ac.uk</a:t>
            </a:r>
            <a:r>
              <a:rPr lang="en-US" sz="2400" dirty="0"/>
              <a:t>/contact/pv2018/ </a:t>
            </a:r>
            <a:r>
              <a:rPr lang="en-US" sz="2400" b="1" dirty="0">
                <a:solidFill>
                  <a:srgbClr val="3C3E3F"/>
                </a:solidFill>
              </a:rPr>
              <a:t> </a:t>
            </a:r>
          </a:p>
          <a:p>
            <a:pPr algn="ctr"/>
            <a:endParaRPr lang="en-US" sz="2800" dirty="0"/>
          </a:p>
        </p:txBody>
      </p:sp>
      <p:pic>
        <p:nvPicPr>
          <p:cNvPr id="7" name="Picture 6" descr="UK_Space_Agency.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8958" y="303957"/>
            <a:ext cx="1096759" cy="996818"/>
          </a:xfrm>
          <a:prstGeom prst="rect">
            <a:avLst/>
          </a:prstGeom>
        </p:spPr>
      </p:pic>
      <p:pic>
        <p:nvPicPr>
          <p:cNvPr id="8" name="Picture 7" descr="NCEO_CMY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9" name="Picture 8" descr="RALSpace_logo_rgb_.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10" name="Picture 9"/>
          <p:cNvPicPr>
            <a:picLocks noChangeAspect="1"/>
          </p:cNvPicPr>
          <p:nvPr/>
        </p:nvPicPr>
        <p:blipFill>
          <a:blip r:embed="rId5"/>
          <a:stretch>
            <a:fillRect/>
          </a:stretch>
        </p:blipFill>
        <p:spPr>
          <a:xfrm>
            <a:off x="3813823" y="6262576"/>
            <a:ext cx="1723907" cy="347525"/>
          </a:xfrm>
          <a:prstGeom prst="rect">
            <a:avLst/>
          </a:prstGeom>
        </p:spPr>
      </p:pic>
      <p:pic>
        <p:nvPicPr>
          <p:cNvPr id="11" name="Picture 10">
            <a:extLst>
              <a:ext uri="{FF2B5EF4-FFF2-40B4-BE49-F238E27FC236}">
                <a16:creationId xmlns:a16="http://schemas.microsoft.com/office/drawing/2014/main" id="{D8E6B722-9AB6-DA49-B97D-D76F9E35E07F}"/>
              </a:ext>
            </a:extLst>
          </p:cNvPr>
          <p:cNvPicPr>
            <a:picLocks noChangeAspect="1"/>
          </p:cNvPicPr>
          <p:nvPr/>
        </p:nvPicPr>
        <p:blipFill>
          <a:blip r:embed="rId6"/>
          <a:stretch>
            <a:fillRect/>
          </a:stretch>
        </p:blipFill>
        <p:spPr>
          <a:xfrm>
            <a:off x="8189911" y="6242805"/>
            <a:ext cx="1344507" cy="439831"/>
          </a:xfrm>
          <a:prstGeom prst="rect">
            <a:avLst/>
          </a:prstGeom>
        </p:spPr>
      </p:pic>
    </p:spTree>
    <p:extLst>
      <p:ext uri="{BB962C8B-B14F-4D97-AF65-F5344CB8AC3E}">
        <p14:creationId xmlns:p14="http://schemas.microsoft.com/office/powerpoint/2010/main" val="2246731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D75F7-6057-AC41-BB80-6FB28E78E8D7}"/>
              </a:ext>
            </a:extLst>
          </p:cNvPr>
          <p:cNvSpPr>
            <a:spLocks noGrp="1"/>
          </p:cNvSpPr>
          <p:nvPr>
            <p:ph type="title"/>
          </p:nvPr>
        </p:nvSpPr>
        <p:spPr/>
        <p:txBody>
          <a:bodyPr/>
          <a:lstStyle/>
          <a:p>
            <a:r>
              <a:rPr lang="en-US" dirty="0"/>
              <a:t>History of PV Conference SERIES</a:t>
            </a:r>
          </a:p>
        </p:txBody>
      </p:sp>
      <p:sp>
        <p:nvSpPr>
          <p:cNvPr id="3" name="Content Placeholder 2">
            <a:extLst>
              <a:ext uri="{FF2B5EF4-FFF2-40B4-BE49-F238E27FC236}">
                <a16:creationId xmlns:a16="http://schemas.microsoft.com/office/drawing/2014/main" id="{FDE2795D-5131-534F-9C72-914FA3346EB4}"/>
              </a:ext>
            </a:extLst>
          </p:cNvPr>
          <p:cNvSpPr>
            <a:spLocks noGrp="1"/>
          </p:cNvSpPr>
          <p:nvPr>
            <p:ph idx="1"/>
          </p:nvPr>
        </p:nvSpPr>
        <p:spPr>
          <a:xfrm>
            <a:off x="891540" y="2129180"/>
            <a:ext cx="8147685" cy="2728388"/>
          </a:xfrm>
        </p:spPr>
        <p:txBody>
          <a:bodyPr>
            <a:normAutofit fontScale="92500" lnSpcReduction="20000"/>
          </a:bodyPr>
          <a:lstStyle/>
          <a:p>
            <a:pPr>
              <a:buFont typeface="Arial" panose="020B0604020202020204" pitchFamily="34" charset="0"/>
              <a:buChar char="•"/>
            </a:pPr>
            <a:r>
              <a:rPr lang="en-GB" dirty="0"/>
              <a:t>CNES in Toulouse (PV 2002)</a:t>
            </a:r>
          </a:p>
          <a:p>
            <a:pPr>
              <a:buFont typeface="Arial" panose="020B0604020202020204" pitchFamily="34" charset="0"/>
              <a:buChar char="•"/>
            </a:pPr>
            <a:r>
              <a:rPr lang="en-GB" dirty="0"/>
              <a:t>ESA-ESRIN in Frascati (PV 2004)</a:t>
            </a:r>
          </a:p>
          <a:p>
            <a:pPr>
              <a:buFont typeface="Arial" panose="020B0604020202020204" pitchFamily="34" charset="0"/>
              <a:buChar char="•"/>
            </a:pPr>
            <a:r>
              <a:rPr lang="en-GB" dirty="0"/>
              <a:t>DCC in Edinburgh (PV 2005)</a:t>
            </a:r>
          </a:p>
          <a:p>
            <a:pPr>
              <a:buFont typeface="Arial" panose="020B0604020202020204" pitchFamily="34" charset="0"/>
              <a:buChar char="•"/>
            </a:pPr>
            <a:r>
              <a:rPr lang="en-GB" dirty="0"/>
              <a:t>DLR in </a:t>
            </a:r>
            <a:r>
              <a:rPr lang="en-GB" dirty="0" err="1"/>
              <a:t>Oberpfaffenhofen</a:t>
            </a:r>
            <a:r>
              <a:rPr lang="en-GB" dirty="0"/>
              <a:t> (PV 2007)</a:t>
            </a:r>
          </a:p>
          <a:p>
            <a:pPr>
              <a:buFont typeface="Arial" panose="020B0604020202020204" pitchFamily="34" charset="0"/>
              <a:buChar char="•"/>
            </a:pPr>
            <a:r>
              <a:rPr lang="en-GB" dirty="0"/>
              <a:t>ESA-ESAC in Madrid (PV 2009)</a:t>
            </a:r>
          </a:p>
          <a:p>
            <a:pPr>
              <a:buFont typeface="Arial" panose="020B0604020202020204" pitchFamily="34" charset="0"/>
              <a:buChar char="•"/>
            </a:pPr>
            <a:r>
              <a:rPr lang="en-GB" dirty="0"/>
              <a:t>CNES in Toulouse (PV 2011)</a:t>
            </a:r>
          </a:p>
          <a:p>
            <a:pPr>
              <a:buFont typeface="Arial" panose="020B0604020202020204" pitchFamily="34" charset="0"/>
              <a:buChar char="•"/>
            </a:pPr>
            <a:r>
              <a:rPr lang="en-GB" dirty="0"/>
              <a:t>ESA-ESRIN in Frascati (PV 2013)</a:t>
            </a:r>
          </a:p>
          <a:p>
            <a:pPr>
              <a:buFont typeface="Arial" panose="020B0604020202020204" pitchFamily="34" charset="0"/>
              <a:buChar char="•"/>
            </a:pPr>
            <a:r>
              <a:rPr lang="en-GB" dirty="0"/>
              <a:t>EUMETSAT in Darmstadt  (PV 2015)</a:t>
            </a:r>
          </a:p>
          <a:p>
            <a:pPr>
              <a:buFont typeface="Arial" panose="020B0604020202020204" pitchFamily="34" charset="0"/>
              <a:buChar char="•"/>
            </a:pPr>
            <a:r>
              <a:rPr lang="en-GB" dirty="0"/>
              <a:t>UKSA in Harwell UK (PV 2018)</a:t>
            </a:r>
          </a:p>
          <a:p>
            <a:endParaRPr lang="en-US" dirty="0"/>
          </a:p>
        </p:txBody>
      </p:sp>
      <p:pic>
        <p:nvPicPr>
          <p:cNvPr id="5" name="Picture 4" descr="NCEO_CMYK.pdf">
            <a:extLst>
              <a:ext uri="{FF2B5EF4-FFF2-40B4-BE49-F238E27FC236}">
                <a16:creationId xmlns:a16="http://schemas.microsoft.com/office/drawing/2014/main" id="{DF1BBBF7-B846-AB4D-B74D-7CA1B5959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6" name="Picture 5" descr="RALSpace_logo_rgb_.eps">
            <a:extLst>
              <a:ext uri="{FF2B5EF4-FFF2-40B4-BE49-F238E27FC236}">
                <a16:creationId xmlns:a16="http://schemas.microsoft.com/office/drawing/2014/main" id="{291E959C-6959-BC4B-8903-D94497D7B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7" name="Picture 6">
            <a:extLst>
              <a:ext uri="{FF2B5EF4-FFF2-40B4-BE49-F238E27FC236}">
                <a16:creationId xmlns:a16="http://schemas.microsoft.com/office/drawing/2014/main" id="{B8F10931-1458-D84A-B668-8190D3DC04D7}"/>
              </a:ext>
            </a:extLst>
          </p:cNvPr>
          <p:cNvPicPr>
            <a:picLocks noChangeAspect="1"/>
          </p:cNvPicPr>
          <p:nvPr/>
        </p:nvPicPr>
        <p:blipFill>
          <a:blip r:embed="rId4"/>
          <a:stretch>
            <a:fillRect/>
          </a:stretch>
        </p:blipFill>
        <p:spPr>
          <a:xfrm>
            <a:off x="3813823" y="6262576"/>
            <a:ext cx="1723907" cy="347525"/>
          </a:xfrm>
          <a:prstGeom prst="rect">
            <a:avLst/>
          </a:prstGeom>
        </p:spPr>
      </p:pic>
      <p:pic>
        <p:nvPicPr>
          <p:cNvPr id="8" name="Picture 7">
            <a:extLst>
              <a:ext uri="{FF2B5EF4-FFF2-40B4-BE49-F238E27FC236}">
                <a16:creationId xmlns:a16="http://schemas.microsoft.com/office/drawing/2014/main" id="{23A64FD0-470F-EC43-B35A-415DDDF057D8}"/>
              </a:ext>
            </a:extLst>
          </p:cNvPr>
          <p:cNvPicPr>
            <a:picLocks noChangeAspect="1"/>
          </p:cNvPicPr>
          <p:nvPr/>
        </p:nvPicPr>
        <p:blipFill>
          <a:blip r:embed="rId5"/>
          <a:stretch>
            <a:fillRect/>
          </a:stretch>
        </p:blipFill>
        <p:spPr>
          <a:xfrm>
            <a:off x="8189911" y="6242805"/>
            <a:ext cx="1344507" cy="439831"/>
          </a:xfrm>
          <a:prstGeom prst="rect">
            <a:avLst/>
          </a:prstGeom>
        </p:spPr>
      </p:pic>
      <p:pic>
        <p:nvPicPr>
          <p:cNvPr id="1026" name="Picture 2" descr="http://www.ceda.ac.uk/static/media/uploads/PV2018/.thumbnails/happylogofooter.png/happylogofooter-874x113.png">
            <a:extLst>
              <a:ext uri="{FF2B5EF4-FFF2-40B4-BE49-F238E27FC236}">
                <a16:creationId xmlns:a16="http://schemas.microsoft.com/office/drawing/2014/main" id="{9649C6CD-FD9C-4A41-9B10-B838282AD1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693" y="1094042"/>
            <a:ext cx="5650786" cy="73079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Image result for europe">
            <a:extLst>
              <a:ext uri="{FF2B5EF4-FFF2-40B4-BE49-F238E27FC236}">
                <a16:creationId xmlns:a16="http://schemas.microsoft.com/office/drawing/2014/main" id="{E8676724-F4CA-C74E-8965-6F0D9221DAD5}"/>
              </a:ext>
            </a:extLst>
          </p:cNvPr>
          <p:cNvSpPr>
            <a:spLocks noChangeAspect="1" noChangeArrowheads="1"/>
          </p:cNvSpPr>
          <p:nvPr/>
        </p:nvSpPr>
        <p:spPr bwMode="auto">
          <a:xfrm>
            <a:off x="4800599" y="1231187"/>
            <a:ext cx="2350213" cy="23502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europe">
            <a:extLst>
              <a:ext uri="{FF2B5EF4-FFF2-40B4-BE49-F238E27FC236}">
                <a16:creationId xmlns:a16="http://schemas.microsoft.com/office/drawing/2014/main" id="{99E8DFF3-410C-9147-AFF1-378245E376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3590" y="2012599"/>
            <a:ext cx="3168574" cy="2466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478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1D585-7A99-3E45-911D-4A4666CBD882}"/>
              </a:ext>
            </a:extLst>
          </p:cNvPr>
          <p:cNvSpPr>
            <a:spLocks noGrp="1"/>
          </p:cNvSpPr>
          <p:nvPr>
            <p:ph sz="half" idx="1"/>
          </p:nvPr>
        </p:nvSpPr>
        <p:spPr>
          <a:xfrm>
            <a:off x="891540" y="1097280"/>
            <a:ext cx="3711282" cy="2652787"/>
          </a:xfrm>
        </p:spPr>
        <p:txBody>
          <a:bodyPr>
            <a:normAutofit fontScale="77500" lnSpcReduction="20000"/>
          </a:bodyPr>
          <a:lstStyle/>
          <a:p>
            <a:r>
              <a:rPr lang="en-US" dirty="0"/>
              <a:t>Growing Conference</a:t>
            </a:r>
          </a:p>
          <a:p>
            <a:pPr marL="457200" indent="-457200">
              <a:buFont typeface="Arial" panose="020B0604020202020204" pitchFamily="34" charset="0"/>
              <a:buChar char="•"/>
            </a:pPr>
            <a:r>
              <a:rPr lang="en-US" b="0" dirty="0"/>
              <a:t>12 Invited Speakers</a:t>
            </a:r>
          </a:p>
          <a:p>
            <a:pPr marL="457200" indent="-457200">
              <a:buFont typeface="Arial" panose="020B0604020202020204" pitchFamily="34" charset="0"/>
              <a:buChar char="•"/>
            </a:pPr>
            <a:r>
              <a:rPr lang="en-US" b="0" dirty="0"/>
              <a:t>48 Oral presentations</a:t>
            </a:r>
          </a:p>
          <a:p>
            <a:pPr marL="457200" indent="-457200">
              <a:buFont typeface="Arial" panose="020B0604020202020204" pitchFamily="34" charset="0"/>
              <a:buChar char="•"/>
            </a:pPr>
            <a:r>
              <a:rPr lang="en-US" b="0" dirty="0"/>
              <a:t>22 Posters</a:t>
            </a:r>
          </a:p>
          <a:p>
            <a:pPr marL="457200" indent="-457200">
              <a:buFont typeface="Arial" panose="020B0604020202020204" pitchFamily="34" charset="0"/>
              <a:buChar char="•"/>
            </a:pPr>
            <a:r>
              <a:rPr lang="en-US" b="0" dirty="0"/>
              <a:t>69% Overseas</a:t>
            </a:r>
          </a:p>
          <a:p>
            <a:pPr marL="457200" indent="-457200">
              <a:buFont typeface="Arial" panose="020B0604020202020204" pitchFamily="34" charset="0"/>
              <a:buChar char="•"/>
            </a:pPr>
            <a:r>
              <a:rPr lang="en-US" b="0" dirty="0"/>
              <a:t>310 distinct authors</a:t>
            </a:r>
          </a:p>
          <a:p>
            <a:pPr marL="457200" indent="-457200">
              <a:buFont typeface="Arial" panose="020B0604020202020204" pitchFamily="34" charset="0"/>
              <a:buChar char="•"/>
            </a:pPr>
            <a:r>
              <a:rPr lang="en-US" b="0" dirty="0"/>
              <a:t>Over 200 participants</a:t>
            </a:r>
          </a:p>
          <a:p>
            <a:endParaRPr lang="en-US" dirty="0"/>
          </a:p>
        </p:txBody>
      </p:sp>
      <p:sp>
        <p:nvSpPr>
          <p:cNvPr id="3" name="Content Placeholder 2">
            <a:extLst>
              <a:ext uri="{FF2B5EF4-FFF2-40B4-BE49-F238E27FC236}">
                <a16:creationId xmlns:a16="http://schemas.microsoft.com/office/drawing/2014/main" id="{AACE6BEA-4DA2-D84C-9D5A-BA65A05BC746}"/>
              </a:ext>
            </a:extLst>
          </p:cNvPr>
          <p:cNvSpPr>
            <a:spLocks noGrp="1"/>
          </p:cNvSpPr>
          <p:nvPr>
            <p:ph sz="half" idx="2"/>
          </p:nvPr>
        </p:nvSpPr>
        <p:spPr/>
        <p:txBody>
          <a:bodyPr>
            <a:normAutofit fontScale="77500" lnSpcReduction="20000"/>
          </a:bodyPr>
          <a:lstStyle/>
          <a:p>
            <a:r>
              <a:rPr lang="en-US" dirty="0"/>
              <a:t>Science Disciplines</a:t>
            </a:r>
          </a:p>
          <a:p>
            <a:pPr marL="457200" indent="-457200">
              <a:buFont typeface="Arial" panose="020B0604020202020204" pitchFamily="34" charset="0"/>
              <a:buChar char="•"/>
            </a:pPr>
            <a:r>
              <a:rPr lang="en-US" sz="2800" b="0" dirty="0"/>
              <a:t>Earth Observation</a:t>
            </a:r>
          </a:p>
          <a:p>
            <a:pPr marL="457200" indent="-457200">
              <a:buFont typeface="Arial" panose="020B0604020202020204" pitchFamily="34" charset="0"/>
              <a:buChar char="•"/>
            </a:pPr>
            <a:r>
              <a:rPr lang="en-US" sz="2800" b="0" dirty="0"/>
              <a:t>High energy Physics</a:t>
            </a:r>
          </a:p>
          <a:p>
            <a:pPr marL="457200" indent="-457200">
              <a:buFont typeface="Arial" panose="020B0604020202020204" pitchFamily="34" charset="0"/>
              <a:buChar char="•"/>
            </a:pPr>
            <a:r>
              <a:rPr lang="en-US" sz="2800" b="0" dirty="0"/>
              <a:t>Astronomy</a:t>
            </a:r>
          </a:p>
          <a:p>
            <a:pPr marL="457200" indent="-457200">
              <a:buFont typeface="Arial" panose="020B0604020202020204" pitchFamily="34" charset="0"/>
              <a:buChar char="•"/>
            </a:pPr>
            <a:r>
              <a:rPr lang="en-US" sz="2800" b="0" dirty="0"/>
              <a:t>Environmental</a:t>
            </a:r>
          </a:p>
          <a:p>
            <a:pPr marL="457200" indent="-457200">
              <a:buFont typeface="Arial" panose="020B0604020202020204" pitchFamily="34" charset="0"/>
              <a:buChar char="•"/>
            </a:pPr>
            <a:r>
              <a:rPr lang="en-US" sz="2800" b="0" dirty="0"/>
              <a:t>Infrastructure</a:t>
            </a:r>
          </a:p>
          <a:p>
            <a:pPr marL="457200" indent="-457200">
              <a:buFont typeface="Arial" panose="020B0604020202020204" pitchFamily="34" charset="0"/>
              <a:buChar char="•"/>
            </a:pPr>
            <a:r>
              <a:rPr lang="en-US" sz="2800" b="0" dirty="0"/>
              <a:t>Space Weather</a:t>
            </a:r>
          </a:p>
          <a:p>
            <a:pPr marL="457200" indent="-457200">
              <a:buFont typeface="Arial" panose="020B0604020202020204" pitchFamily="34" charset="0"/>
              <a:buChar char="•"/>
            </a:pPr>
            <a:r>
              <a:rPr lang="en-US" sz="2800" b="0" dirty="0"/>
              <a:t>Planetary</a:t>
            </a:r>
          </a:p>
          <a:p>
            <a:pPr marL="457200" indent="-457200">
              <a:buFont typeface="Arial" panose="020B0604020202020204" pitchFamily="34" charset="0"/>
              <a:buChar char="•"/>
            </a:pPr>
            <a:r>
              <a:rPr lang="en-US" sz="2800" b="0" dirty="0"/>
              <a:t>Climate</a:t>
            </a:r>
          </a:p>
          <a:p>
            <a:pPr marL="457200" indent="-457200">
              <a:buFont typeface="Arial" panose="020B0604020202020204" pitchFamily="34" charset="0"/>
              <a:buChar char="•"/>
            </a:pPr>
            <a:r>
              <a:rPr lang="en-US" sz="2800" b="0" dirty="0"/>
              <a:t>Agriculture</a:t>
            </a:r>
          </a:p>
          <a:p>
            <a:pPr marL="0" indent="0"/>
            <a:endParaRPr lang="en-US" dirty="0"/>
          </a:p>
        </p:txBody>
      </p:sp>
      <p:sp>
        <p:nvSpPr>
          <p:cNvPr id="4" name="Title 3">
            <a:extLst>
              <a:ext uri="{FF2B5EF4-FFF2-40B4-BE49-F238E27FC236}">
                <a16:creationId xmlns:a16="http://schemas.microsoft.com/office/drawing/2014/main" id="{EABB40F3-CEBA-484A-93CF-30973303FDCB}"/>
              </a:ext>
            </a:extLst>
          </p:cNvPr>
          <p:cNvSpPr>
            <a:spLocks noGrp="1"/>
          </p:cNvSpPr>
          <p:nvPr>
            <p:ph type="title"/>
          </p:nvPr>
        </p:nvSpPr>
        <p:spPr>
          <a:xfrm>
            <a:off x="5300092" y="220944"/>
            <a:ext cx="1734299" cy="548640"/>
          </a:xfrm>
        </p:spPr>
        <p:txBody>
          <a:bodyPr/>
          <a:lstStyle/>
          <a:p>
            <a:pPr algn="r"/>
            <a:r>
              <a:rPr lang="en-US" dirty="0"/>
              <a:t>PV2018</a:t>
            </a:r>
          </a:p>
        </p:txBody>
      </p:sp>
      <p:pic>
        <p:nvPicPr>
          <p:cNvPr id="5" name="Picture 4" descr="NCEO_CMYK.pdf">
            <a:extLst>
              <a:ext uri="{FF2B5EF4-FFF2-40B4-BE49-F238E27FC236}">
                <a16:creationId xmlns:a16="http://schemas.microsoft.com/office/drawing/2014/main" id="{15D6654E-EC2B-B048-802F-3FFD85A10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6" name="Picture 5" descr="RALSpace_logo_rgb_.eps">
            <a:extLst>
              <a:ext uri="{FF2B5EF4-FFF2-40B4-BE49-F238E27FC236}">
                <a16:creationId xmlns:a16="http://schemas.microsoft.com/office/drawing/2014/main" id="{3FDDD3A6-6185-8744-B208-D4495EC6A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7" name="Picture 6">
            <a:extLst>
              <a:ext uri="{FF2B5EF4-FFF2-40B4-BE49-F238E27FC236}">
                <a16:creationId xmlns:a16="http://schemas.microsoft.com/office/drawing/2014/main" id="{21632201-2D12-2F40-8A7D-BF8B17134464}"/>
              </a:ext>
            </a:extLst>
          </p:cNvPr>
          <p:cNvPicPr>
            <a:picLocks noChangeAspect="1"/>
          </p:cNvPicPr>
          <p:nvPr/>
        </p:nvPicPr>
        <p:blipFill>
          <a:blip r:embed="rId4"/>
          <a:stretch>
            <a:fillRect/>
          </a:stretch>
        </p:blipFill>
        <p:spPr>
          <a:xfrm>
            <a:off x="3813823" y="6262576"/>
            <a:ext cx="1723907" cy="347525"/>
          </a:xfrm>
          <a:prstGeom prst="rect">
            <a:avLst/>
          </a:prstGeom>
        </p:spPr>
      </p:pic>
      <p:pic>
        <p:nvPicPr>
          <p:cNvPr id="8" name="Picture 7">
            <a:extLst>
              <a:ext uri="{FF2B5EF4-FFF2-40B4-BE49-F238E27FC236}">
                <a16:creationId xmlns:a16="http://schemas.microsoft.com/office/drawing/2014/main" id="{14E17808-1282-8F4E-95FF-B760BC886172}"/>
              </a:ext>
            </a:extLst>
          </p:cNvPr>
          <p:cNvPicPr>
            <a:picLocks noChangeAspect="1"/>
          </p:cNvPicPr>
          <p:nvPr/>
        </p:nvPicPr>
        <p:blipFill>
          <a:blip r:embed="rId5"/>
          <a:stretch>
            <a:fillRect/>
          </a:stretch>
        </p:blipFill>
        <p:spPr>
          <a:xfrm>
            <a:off x="8189911" y="6242805"/>
            <a:ext cx="1344507" cy="439831"/>
          </a:xfrm>
          <a:prstGeom prst="rect">
            <a:avLst/>
          </a:prstGeom>
        </p:spPr>
      </p:pic>
      <p:pic>
        <p:nvPicPr>
          <p:cNvPr id="10" name="Picture 9">
            <a:extLst>
              <a:ext uri="{FF2B5EF4-FFF2-40B4-BE49-F238E27FC236}">
                <a16:creationId xmlns:a16="http://schemas.microsoft.com/office/drawing/2014/main" id="{18800F3A-5565-954D-BDE3-E2220341870C}"/>
              </a:ext>
            </a:extLst>
          </p:cNvPr>
          <p:cNvPicPr>
            <a:picLocks noChangeAspect="1"/>
          </p:cNvPicPr>
          <p:nvPr/>
        </p:nvPicPr>
        <p:blipFill>
          <a:blip r:embed="rId6"/>
          <a:stretch>
            <a:fillRect/>
          </a:stretch>
        </p:blipFill>
        <p:spPr>
          <a:xfrm>
            <a:off x="1432314" y="3932947"/>
            <a:ext cx="2195232" cy="828064"/>
          </a:xfrm>
          <a:prstGeom prst="rect">
            <a:avLst/>
          </a:prstGeom>
        </p:spPr>
      </p:pic>
      <p:pic>
        <p:nvPicPr>
          <p:cNvPr id="11" name="Picture 2" descr="http://www.ceda.ac.uk/static/media/uploads/PV2018/.thumbnails/happylogofooter.png/happylogofooter-874x113.png">
            <a:extLst>
              <a:ext uri="{FF2B5EF4-FFF2-40B4-BE49-F238E27FC236}">
                <a16:creationId xmlns:a16="http://schemas.microsoft.com/office/drawing/2014/main" id="{AB6968F1-4CE8-0F4B-8E22-A9281C9737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435" y="239976"/>
            <a:ext cx="3947947" cy="51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86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nes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74" y="2921822"/>
            <a:ext cx="997347" cy="284280"/>
          </a:xfrm>
          <a:prstGeom prst="rect">
            <a:avLst/>
          </a:prstGeom>
        </p:spPr>
      </p:pic>
      <p:pic>
        <p:nvPicPr>
          <p:cNvPr id="6" name="Picture 5" descr="esa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89" y="2248396"/>
            <a:ext cx="646293" cy="320108"/>
          </a:xfrm>
          <a:prstGeom prst="rect">
            <a:avLst/>
          </a:prstGeom>
        </p:spPr>
      </p:pic>
      <p:pic>
        <p:nvPicPr>
          <p:cNvPr id="5" name="Picture 4" descr="dl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582" y="1554360"/>
            <a:ext cx="1102434" cy="381750"/>
          </a:xfrm>
          <a:prstGeom prst="rect">
            <a:avLst/>
          </a:prstGeom>
        </p:spPr>
      </p:pic>
      <p:pic>
        <p:nvPicPr>
          <p:cNvPr id="2" name="Picture 1" descr="PV2018_FOO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383" y="3772486"/>
            <a:ext cx="3395917" cy="1608066"/>
          </a:xfrm>
          <a:prstGeom prst="rect">
            <a:avLst/>
          </a:prstGeom>
        </p:spPr>
      </p:pic>
      <p:pic>
        <p:nvPicPr>
          <p:cNvPr id="33" name="Picture 32" descr="TTL_CONF_PV201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9906000" cy="1400783"/>
          </a:xfrm>
          <a:prstGeom prst="rect">
            <a:avLst/>
          </a:prstGeom>
        </p:spPr>
      </p:pic>
      <p:sp>
        <p:nvSpPr>
          <p:cNvPr id="29" name="Cube 28"/>
          <p:cNvSpPr/>
          <p:nvPr/>
        </p:nvSpPr>
        <p:spPr>
          <a:xfrm>
            <a:off x="1595826" y="1143975"/>
            <a:ext cx="5475958" cy="2614310"/>
          </a:xfrm>
          <a:prstGeom prst="cub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lIns="95782" tIns="47891" rIns="95782" bIns="47891" spcCol="0" rtlCol="0" anchor="ctr"/>
          <a:lstStyle/>
          <a:p>
            <a:endParaRPr lang="en-GB" sz="1500" dirty="0">
              <a:solidFill>
                <a:schemeClr val="accent1">
                  <a:lumMod val="50000"/>
                </a:schemeClr>
              </a:solidFill>
            </a:endParaRPr>
          </a:p>
          <a:p>
            <a:r>
              <a:rPr lang="en-GB" sz="1500" dirty="0">
                <a:solidFill>
                  <a:schemeClr val="accent1">
                    <a:lumMod val="50000"/>
                  </a:schemeClr>
                </a:solidFill>
              </a:rPr>
              <a:t>Conference Objectives</a:t>
            </a:r>
          </a:p>
          <a:p>
            <a:r>
              <a:rPr lang="en-GB" sz="700" b="1" dirty="0">
                <a:solidFill>
                  <a:schemeClr val="accent1">
                    <a:lumMod val="50000"/>
                  </a:schemeClr>
                </a:solidFill>
              </a:rPr>
              <a:t> </a:t>
            </a:r>
          </a:p>
          <a:p>
            <a:pPr marL="179590" indent="-179590" fontAlgn="base">
              <a:buFont typeface="Arial"/>
              <a:buChar char="•"/>
            </a:pPr>
            <a:r>
              <a:rPr lang="en-GB" sz="700" b="1" dirty="0">
                <a:solidFill>
                  <a:schemeClr val="accent1">
                    <a:lumMod val="50000"/>
                  </a:schemeClr>
                </a:solidFill>
              </a:rPr>
              <a:t>Facilitate Science Archives and Data Service Providers sharing knowledge, experiences, and lessons learnt and best practices.  In addition to fostering cooperation in the areas of Data Exploitation, Preservation and archived Data Stewardship. </a:t>
            </a:r>
          </a:p>
          <a:p>
            <a:pPr marL="179590" indent="-179590" fontAlgn="base">
              <a:buFont typeface="Arial"/>
              <a:buChar char="•"/>
            </a:pPr>
            <a:r>
              <a:rPr lang="en-GB" sz="700" b="1" dirty="0">
                <a:solidFill>
                  <a:schemeClr val="accent1">
                    <a:lumMod val="50000"/>
                  </a:schemeClr>
                </a:solidFill>
              </a:rPr>
              <a:t>Address key emerging issues for science archives including but not limited to Open Data, Big Data, Managing Heterogeneity, Data Management Planning, Data Usability, Exploitation and Impact</a:t>
            </a:r>
          </a:p>
          <a:p>
            <a:pPr marL="179590" indent="-179590" fontAlgn="base">
              <a:buFont typeface="Arial"/>
              <a:buChar char="•"/>
            </a:pPr>
            <a:r>
              <a:rPr lang="en-GB" sz="700" b="1" dirty="0">
                <a:solidFill>
                  <a:schemeClr val="accent1">
                    <a:lumMod val="50000"/>
                  </a:schemeClr>
                </a:solidFill>
              </a:rPr>
              <a:t>Provide a forum for organisations dealing with preservation of own data and value adding to present the status of their activities, plans and expectations. In PV2018 we particularly welcome input from a broad range of science archives and data providers. In addition to space data archives we would like to extend a special invitation to:</a:t>
            </a:r>
          </a:p>
          <a:p>
            <a:pPr marL="658498" lvl="1" indent="-179590" fontAlgn="base">
              <a:buFont typeface="Arial"/>
              <a:buChar char="•"/>
            </a:pPr>
            <a:r>
              <a:rPr lang="en-GB" sz="700" b="1" dirty="0">
                <a:solidFill>
                  <a:schemeClr val="accent1">
                    <a:lumMod val="50000"/>
                  </a:schemeClr>
                </a:solidFill>
              </a:rPr>
              <a:t>Large science facilities from different domains to facilitate discussion of our common challenges</a:t>
            </a:r>
          </a:p>
          <a:p>
            <a:pPr marL="658498" lvl="1" indent="-179590" fontAlgn="base">
              <a:buFont typeface="Arial"/>
              <a:buChar char="•"/>
            </a:pPr>
            <a:r>
              <a:rPr lang="en-GB" sz="700" b="1" dirty="0">
                <a:solidFill>
                  <a:schemeClr val="accent1">
                    <a:lumMod val="50000"/>
                  </a:schemeClr>
                </a:solidFill>
              </a:rPr>
              <a:t>Specialist science archives and data service providers who are integrating data with space based observation to produce innovative data services.</a:t>
            </a:r>
          </a:p>
          <a:p>
            <a:pPr algn="ctr"/>
            <a:endParaRPr lang="en-US" dirty="0"/>
          </a:p>
        </p:txBody>
      </p:sp>
      <p:pic>
        <p:nvPicPr>
          <p:cNvPr id="9" name="Picture 8" descr="NCEO_CMYK.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733" y="6285094"/>
            <a:ext cx="1868328" cy="408676"/>
          </a:xfrm>
          <a:prstGeom prst="rect">
            <a:avLst/>
          </a:prstGeom>
        </p:spPr>
      </p:pic>
      <p:pic>
        <p:nvPicPr>
          <p:cNvPr id="11" name="Picture 10" descr="RALSpace_logo_rgb_.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2713" y="6271594"/>
            <a:ext cx="1376947" cy="368653"/>
          </a:xfrm>
          <a:prstGeom prst="rect">
            <a:avLst/>
          </a:prstGeom>
        </p:spPr>
      </p:pic>
      <p:pic>
        <p:nvPicPr>
          <p:cNvPr id="13" name="Picture 12"/>
          <p:cNvPicPr>
            <a:picLocks noChangeAspect="1"/>
          </p:cNvPicPr>
          <p:nvPr/>
        </p:nvPicPr>
        <p:blipFill>
          <a:blip r:embed="rId9"/>
          <a:stretch>
            <a:fillRect/>
          </a:stretch>
        </p:blipFill>
        <p:spPr>
          <a:xfrm>
            <a:off x="3754183" y="6244788"/>
            <a:ext cx="1723908" cy="347525"/>
          </a:xfrm>
          <a:prstGeom prst="rect">
            <a:avLst/>
          </a:prstGeom>
        </p:spPr>
      </p:pic>
      <p:pic>
        <p:nvPicPr>
          <p:cNvPr id="10" name="Picture 9" descr="UK_Space_Agency.svg.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33" y="1572242"/>
            <a:ext cx="643245" cy="584630"/>
          </a:xfrm>
          <a:prstGeom prst="rect">
            <a:avLst/>
          </a:prstGeom>
        </p:spPr>
      </p:pic>
      <p:pic>
        <p:nvPicPr>
          <p:cNvPr id="22" name="Picture 21" descr="pv2018b_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897" y="1313849"/>
            <a:ext cx="1238926" cy="431386"/>
          </a:xfrm>
          <a:prstGeom prst="rect">
            <a:avLst/>
          </a:prstGeom>
        </p:spPr>
      </p:pic>
      <p:sp>
        <p:nvSpPr>
          <p:cNvPr id="25" name="Oval 24"/>
          <p:cNvSpPr/>
          <p:nvPr/>
        </p:nvSpPr>
        <p:spPr>
          <a:xfrm>
            <a:off x="6806011" y="820972"/>
            <a:ext cx="2003230" cy="1897927"/>
          </a:xfrm>
          <a:prstGeom prst="ellipse">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lIns="95782" tIns="47891" rIns="95782" bIns="47891" rtlCol="0" anchor="ctr"/>
          <a:lstStyle/>
          <a:p>
            <a:pPr algn="ctr"/>
            <a:r>
              <a:rPr lang="en-GB" sz="1100" b="1" dirty="0"/>
              <a:t>Session 1: Data stewardship approaches to ensure long-term data and knowledge preservation and data standards.</a:t>
            </a:r>
            <a:endParaRPr lang="en-GB" sz="1100" dirty="0"/>
          </a:p>
          <a:p>
            <a:pPr algn="ctr"/>
            <a:endParaRPr lang="en-US" dirty="0"/>
          </a:p>
        </p:txBody>
      </p:sp>
      <p:sp>
        <p:nvSpPr>
          <p:cNvPr id="26" name="Oval 25"/>
          <p:cNvSpPr/>
          <p:nvPr/>
        </p:nvSpPr>
        <p:spPr>
          <a:xfrm>
            <a:off x="7902771" y="2156872"/>
            <a:ext cx="2003230" cy="1897927"/>
          </a:xfrm>
          <a:prstGeom prst="ellipse">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lIns="95782" tIns="47891" rIns="95782" bIns="47891" rtlCol="0" anchor="ctr"/>
          <a:lstStyle/>
          <a:p>
            <a:pPr algn="ctr"/>
            <a:r>
              <a:rPr lang="en-GB" sz="1500" b="1" dirty="0">
                <a:solidFill>
                  <a:schemeClr val="bg1"/>
                </a:solidFill>
              </a:rPr>
              <a:t>Session 2: Adding value to data and facilitation of data use</a:t>
            </a:r>
            <a:endParaRPr lang="en-GB" sz="1500" dirty="0">
              <a:solidFill>
                <a:schemeClr val="bg1"/>
              </a:solidFill>
            </a:endParaRPr>
          </a:p>
          <a:p>
            <a:pPr algn="ctr"/>
            <a:endParaRPr lang="en-US" dirty="0"/>
          </a:p>
        </p:txBody>
      </p:sp>
      <p:sp>
        <p:nvSpPr>
          <p:cNvPr id="28" name="Oval 27"/>
          <p:cNvSpPr/>
          <p:nvPr/>
        </p:nvSpPr>
        <p:spPr>
          <a:xfrm>
            <a:off x="7429501" y="3758286"/>
            <a:ext cx="2003230" cy="1897927"/>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5782" tIns="47891" rIns="95782" bIns="47891" rtlCol="0" anchor="ctr"/>
          <a:lstStyle/>
          <a:p>
            <a:pPr algn="ctr"/>
            <a:r>
              <a:rPr lang="en-US" sz="1500" b="1" dirty="0"/>
              <a:t>Session 4: Data preservation in practice: past (present) and future</a:t>
            </a:r>
            <a:endParaRPr lang="en-GB" sz="1500" b="1" dirty="0"/>
          </a:p>
          <a:p>
            <a:pPr algn="ctr"/>
            <a:endParaRPr lang="en-US" dirty="0"/>
          </a:p>
        </p:txBody>
      </p:sp>
      <p:sp>
        <p:nvSpPr>
          <p:cNvPr id="8" name="Rectangle 7"/>
          <p:cNvSpPr/>
          <p:nvPr/>
        </p:nvSpPr>
        <p:spPr>
          <a:xfrm>
            <a:off x="2476500" y="3105835"/>
            <a:ext cx="4953000" cy="389105"/>
          </a:xfrm>
          <a:prstGeom prst="rect">
            <a:avLst/>
          </a:prstGeom>
        </p:spPr>
        <p:txBody>
          <a:bodyPr lIns="95782" tIns="47891" rIns="95782" bIns="47891">
            <a:spAutoFit/>
          </a:bodyPr>
          <a:lstStyle/>
          <a:p>
            <a:endParaRPr lang="en-US" dirty="0"/>
          </a:p>
        </p:txBody>
      </p:sp>
      <p:sp>
        <p:nvSpPr>
          <p:cNvPr id="12" name="Oval 11"/>
          <p:cNvSpPr/>
          <p:nvPr/>
        </p:nvSpPr>
        <p:spPr>
          <a:xfrm>
            <a:off x="6339420" y="2469939"/>
            <a:ext cx="1886650" cy="1806631"/>
          </a:xfrm>
          <a:prstGeom prst="ellipse">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lIns="95782" tIns="47891" rIns="95782" bIns="47891" spcCol="0" rtlCol="0" anchor="ctr"/>
          <a:lstStyle/>
          <a:p>
            <a:pPr algn="ctr"/>
            <a:r>
              <a:rPr lang="en-US" sz="1200" dirty="0"/>
              <a:t>Session 3 :</a:t>
            </a:r>
            <a:r>
              <a:rPr lang="en-US" sz="1200" b="1" dirty="0"/>
              <a:t>Virtual Research Environments for science data exploitation and value adding</a:t>
            </a:r>
          </a:p>
          <a:p>
            <a:pPr algn="ctr"/>
            <a:endParaRPr lang="en-US" sz="1500" dirty="0"/>
          </a:p>
        </p:txBody>
      </p:sp>
      <p:sp>
        <p:nvSpPr>
          <p:cNvPr id="17" name="Cube 16"/>
          <p:cNvSpPr/>
          <p:nvPr/>
        </p:nvSpPr>
        <p:spPr>
          <a:xfrm>
            <a:off x="1035348" y="3758285"/>
            <a:ext cx="3176035" cy="2085428"/>
          </a:xfrm>
          <a:prstGeom prst="cube">
            <a:avLst/>
          </a:prstGeom>
          <a:solidFill>
            <a:srgbClr val="FF6600"/>
          </a:solidFill>
        </p:spPr>
        <p:style>
          <a:lnRef idx="1">
            <a:schemeClr val="accent1"/>
          </a:lnRef>
          <a:fillRef idx="3">
            <a:schemeClr val="accent1"/>
          </a:fillRef>
          <a:effectRef idx="2">
            <a:schemeClr val="accent1"/>
          </a:effectRef>
          <a:fontRef idx="minor">
            <a:schemeClr val="lt1"/>
          </a:fontRef>
        </p:style>
        <p:txBody>
          <a:bodyPr lIns="95782" tIns="47891" rIns="95782" bIns="47891" spcCol="0" rtlCol="0" anchor="ctr"/>
          <a:lstStyle/>
          <a:p>
            <a:pPr algn="ctr"/>
            <a:r>
              <a:rPr lang="en-US" dirty="0" err="1"/>
              <a:t>ddd</a:t>
            </a:r>
            <a:endParaRPr lang="en-US" dirty="0"/>
          </a:p>
        </p:txBody>
      </p:sp>
      <p:pic>
        <p:nvPicPr>
          <p:cNvPr id="4" name="Picture 3"/>
          <p:cNvPicPr>
            <a:picLocks noChangeAspect="1"/>
          </p:cNvPicPr>
          <p:nvPr/>
        </p:nvPicPr>
        <p:blipFill>
          <a:blip r:embed="rId12"/>
          <a:stretch>
            <a:fillRect/>
          </a:stretch>
        </p:blipFill>
        <p:spPr>
          <a:xfrm>
            <a:off x="1059071" y="4276569"/>
            <a:ext cx="2541568" cy="1567144"/>
          </a:xfrm>
          <a:prstGeom prst="rect">
            <a:avLst/>
          </a:prstGeom>
          <a:ln w="25400">
            <a:solidFill>
              <a:srgbClr val="FF9322"/>
            </a:solidFill>
          </a:ln>
        </p:spPr>
      </p:pic>
      <p:sp>
        <p:nvSpPr>
          <p:cNvPr id="34" name="TextBox 33"/>
          <p:cNvSpPr txBox="1"/>
          <p:nvPr/>
        </p:nvSpPr>
        <p:spPr>
          <a:xfrm>
            <a:off x="3600640" y="1174134"/>
            <a:ext cx="2885536" cy="584776"/>
          </a:xfrm>
          <a:prstGeom prst="rect">
            <a:avLst/>
          </a:prstGeom>
          <a:noFill/>
        </p:spPr>
        <p:txBody>
          <a:bodyPr wrap="square" lIns="95782" tIns="47891" rIns="95782" bIns="47891" rtlCol="0">
            <a:spAutoFit/>
          </a:bodyPr>
          <a:lstStyle/>
          <a:p>
            <a:pPr algn="ctr"/>
            <a:r>
              <a:rPr lang="en-US" sz="1600" dirty="0">
                <a:latin typeface="Arial"/>
                <a:cs typeface="Arial"/>
              </a:rPr>
              <a:t>Adding Value and Preserving Data </a:t>
            </a:r>
          </a:p>
        </p:txBody>
      </p:sp>
      <p:sp>
        <p:nvSpPr>
          <p:cNvPr id="35" name="Rectangle 34"/>
          <p:cNvSpPr/>
          <p:nvPr/>
        </p:nvSpPr>
        <p:spPr>
          <a:xfrm>
            <a:off x="7607300" y="5760127"/>
            <a:ext cx="2235200" cy="933644"/>
          </a:xfrm>
          <a:prstGeom prst="rect">
            <a:avLst/>
          </a:prstGeom>
          <a:solidFill>
            <a:srgbClr val="2F698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lIns="95782" tIns="47891" rIns="95782" bIns="47891" spcCol="0" rtlCol="0" anchor="ctr"/>
          <a:lstStyle/>
          <a:p>
            <a:pPr algn="ctr"/>
            <a:r>
              <a:rPr lang="en-US" sz="800" dirty="0"/>
              <a:t>For further Information Please contact:</a:t>
            </a:r>
          </a:p>
          <a:p>
            <a:pPr algn="ctr"/>
            <a:r>
              <a:rPr lang="en-US" sz="800" dirty="0"/>
              <a:t> Esther Conway </a:t>
            </a:r>
            <a:r>
              <a:rPr lang="en-US" sz="800" dirty="0">
                <a:solidFill>
                  <a:srgbClr val="3C3E3F"/>
                </a:solidFill>
              </a:rPr>
              <a:t>esther.conway@stfc.ac.uk</a:t>
            </a:r>
          </a:p>
          <a:p>
            <a:pPr algn="ctr"/>
            <a:r>
              <a:rPr lang="en-US" sz="800" dirty="0"/>
              <a:t>Or visit the website: </a:t>
            </a:r>
            <a:r>
              <a:rPr lang="en-US" sz="800" b="1" dirty="0">
                <a:solidFill>
                  <a:srgbClr val="3C3E3F"/>
                </a:solidFill>
              </a:rPr>
              <a:t>http://</a:t>
            </a:r>
            <a:r>
              <a:rPr lang="en-US" sz="800" b="1" dirty="0" err="1">
                <a:solidFill>
                  <a:srgbClr val="3C3E3F"/>
                </a:solidFill>
              </a:rPr>
              <a:t>www.ceda.ac.uk</a:t>
            </a:r>
            <a:r>
              <a:rPr lang="en-US" sz="800" b="1" dirty="0">
                <a:solidFill>
                  <a:srgbClr val="3C3E3F"/>
                </a:solidFill>
              </a:rPr>
              <a:t>/contact/pv2018/</a:t>
            </a:r>
            <a:endParaRPr lang="en-US" dirty="0"/>
          </a:p>
        </p:txBody>
      </p:sp>
      <p:pic>
        <p:nvPicPr>
          <p:cNvPr id="3" name="Picture 2" descr="ltsplogo.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5138" y="3372241"/>
            <a:ext cx="566353" cy="245398"/>
          </a:xfrm>
          <a:prstGeom prst="rect">
            <a:avLst/>
          </a:prstGeom>
        </p:spPr>
      </p:pic>
      <p:pic>
        <p:nvPicPr>
          <p:cNvPr id="14" name="Picture 13" descr="dcc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4941" y="2595003"/>
            <a:ext cx="840393" cy="326819"/>
          </a:xfrm>
          <a:prstGeom prst="rect">
            <a:avLst/>
          </a:prstGeom>
        </p:spPr>
      </p:pic>
      <p:pic>
        <p:nvPicPr>
          <p:cNvPr id="15" name="Picture 14" descr="EUMETSAT_logo.svg.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2818" y="2096324"/>
            <a:ext cx="498673" cy="373615"/>
          </a:xfrm>
          <a:prstGeom prst="rect">
            <a:avLst/>
          </a:prstGeom>
        </p:spPr>
      </p:pic>
    </p:spTree>
    <p:extLst>
      <p:ext uri="{BB962C8B-B14F-4D97-AF65-F5344CB8AC3E}">
        <p14:creationId xmlns:p14="http://schemas.microsoft.com/office/powerpoint/2010/main" val="1710660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1D585-7A99-3E45-911D-4A4666CBD882}"/>
              </a:ext>
            </a:extLst>
          </p:cNvPr>
          <p:cNvSpPr>
            <a:spLocks noGrp="1"/>
          </p:cNvSpPr>
          <p:nvPr>
            <p:ph sz="half" idx="1"/>
          </p:nvPr>
        </p:nvSpPr>
        <p:spPr>
          <a:xfrm>
            <a:off x="5893585" y="1325600"/>
            <a:ext cx="3015417" cy="2155389"/>
          </a:xfrm>
        </p:spPr>
        <p:txBody>
          <a:bodyPr>
            <a:normAutofit fontScale="25000" lnSpcReduction="20000"/>
          </a:bodyPr>
          <a:lstStyle/>
          <a:p>
            <a:pPr marL="0" indent="0"/>
            <a:r>
              <a:rPr lang="en-US" sz="5500" b="1" dirty="0"/>
              <a:t>Growing Conference Dedicated to Adding Value and Preserving Data </a:t>
            </a:r>
          </a:p>
          <a:p>
            <a:pPr marL="371475" indent="-371475"/>
            <a:r>
              <a:rPr lang="en-US" sz="5500" b="0" dirty="0"/>
              <a:t>12 Invited Speakers</a:t>
            </a:r>
          </a:p>
          <a:p>
            <a:pPr marL="371475" indent="-371475"/>
            <a:r>
              <a:rPr lang="en-US" sz="5500" b="0" dirty="0"/>
              <a:t>48 Oral presentations</a:t>
            </a:r>
          </a:p>
          <a:p>
            <a:pPr marL="371475" indent="-371475"/>
            <a:r>
              <a:rPr lang="en-US" sz="5500" b="0" dirty="0"/>
              <a:t>22 Posters</a:t>
            </a:r>
          </a:p>
          <a:p>
            <a:pPr marL="371475" indent="-371475"/>
            <a:r>
              <a:rPr lang="en-US" sz="5500" b="0" dirty="0"/>
              <a:t>69% Overseas speakers</a:t>
            </a:r>
          </a:p>
          <a:p>
            <a:pPr marL="371475" indent="-371475"/>
            <a:r>
              <a:rPr lang="en-US" sz="5500" b="0" dirty="0"/>
              <a:t>310 distinct authors</a:t>
            </a:r>
          </a:p>
          <a:p>
            <a:pPr marL="371475" indent="-371475"/>
            <a:r>
              <a:rPr lang="en-US" sz="5500" b="0" dirty="0"/>
              <a:t>Approx.  200 participants attending workshops,  tours and main conference </a:t>
            </a:r>
          </a:p>
          <a:p>
            <a:endParaRPr lang="en-US" dirty="0"/>
          </a:p>
        </p:txBody>
      </p:sp>
      <p:pic>
        <p:nvPicPr>
          <p:cNvPr id="11" name="Picture 2" descr="http://www.ceda.ac.uk/static/media/uploads/PV2018/.thumbnails/happylogofooter.png/happylogofooter-874x113.png">
            <a:extLst>
              <a:ext uri="{FF2B5EF4-FFF2-40B4-BE49-F238E27FC236}">
                <a16:creationId xmlns:a16="http://schemas.microsoft.com/office/drawing/2014/main" id="{AB6968F1-4CE8-0F4B-8E22-A9281C973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36" y="3999682"/>
            <a:ext cx="4802490" cy="621092"/>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3A9ABF97-1A70-A246-85EF-253C60EF76A3}"/>
              </a:ext>
            </a:extLst>
          </p:cNvPr>
          <p:cNvSpPr txBox="1">
            <a:spLocks/>
          </p:cNvSpPr>
          <p:nvPr/>
        </p:nvSpPr>
        <p:spPr>
          <a:xfrm>
            <a:off x="5126280" y="3999682"/>
            <a:ext cx="4587716" cy="885159"/>
          </a:xfrm>
          <a:prstGeom prst="rect">
            <a:avLst/>
          </a:prstGeom>
        </p:spPr>
        <p:txBody>
          <a:bodyPr vert="horz" lIns="77823" tIns="38911" rIns="77823" bIns="38911" rtlCol="0" anchor="ctr">
            <a:noAutofit/>
          </a:bodyPr>
          <a:lstStyle>
            <a:lvl1pPr algn="l" defTabSz="957816" rtl="0" eaLnBrk="1" latinLnBrk="0" hangingPunct="1">
              <a:spcBef>
                <a:spcPct val="0"/>
              </a:spcBef>
              <a:buNone/>
              <a:defRPr sz="2900" kern="1200" cap="all" baseline="0">
                <a:solidFill>
                  <a:schemeClr val="tx1"/>
                </a:solidFill>
                <a:latin typeface="+mj-lt"/>
                <a:ea typeface="+mj-ea"/>
                <a:cs typeface="+mj-cs"/>
              </a:defRPr>
            </a:lvl1pPr>
          </a:lstStyle>
          <a:p>
            <a:pPr algn="ctr"/>
            <a:r>
              <a:rPr lang="en-US" sz="1300" dirty="0"/>
              <a:t>PV2018 Conference Proceedings Published !</a:t>
            </a:r>
          </a:p>
          <a:p>
            <a:pPr algn="ctr"/>
            <a:r>
              <a:rPr lang="en-US" sz="1300" dirty="0"/>
              <a:t>Visit: </a:t>
            </a:r>
            <a:r>
              <a:rPr lang="en-US" sz="1300" dirty="0">
                <a:hlinkClick r:id="rId3"/>
              </a:rPr>
              <a:t>http://www.ceda.ac.uk/contact/pv2018/</a:t>
            </a:r>
            <a:r>
              <a:rPr lang="en-US" sz="1300" dirty="0"/>
              <a:t> </a:t>
            </a:r>
          </a:p>
        </p:txBody>
      </p:sp>
      <p:pic>
        <p:nvPicPr>
          <p:cNvPr id="1026" name="Picture 2" descr="http://www.ceda.ac.uk/static/media/uploads/news_images/pv2018/.thumbnails/pv_delegates.png/pv_delegates-604x245.png">
            <a:extLst>
              <a:ext uri="{FF2B5EF4-FFF2-40B4-BE49-F238E27FC236}">
                <a16:creationId xmlns:a16="http://schemas.microsoft.com/office/drawing/2014/main" id="{D673B917-BD98-E944-8076-F0E13DCF5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89" y="1561899"/>
            <a:ext cx="5212370" cy="21142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v2017_logo.png">
            <a:extLst>
              <a:ext uri="{FF2B5EF4-FFF2-40B4-BE49-F238E27FC236}">
                <a16:creationId xmlns:a16="http://schemas.microsoft.com/office/drawing/2014/main" id="{CE5E41B2-0389-5C41-9F5A-E58E9E132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28" y="407857"/>
            <a:ext cx="1535987" cy="534822"/>
          </a:xfrm>
          <a:prstGeom prst="rect">
            <a:avLst/>
          </a:prstGeom>
        </p:spPr>
      </p:pic>
      <p:pic>
        <p:nvPicPr>
          <p:cNvPr id="15" name="Picture 14">
            <a:extLst>
              <a:ext uri="{FF2B5EF4-FFF2-40B4-BE49-F238E27FC236}">
                <a16:creationId xmlns:a16="http://schemas.microsoft.com/office/drawing/2014/main" id="{BC316AD0-7AD8-E946-A89C-1218DDB439C6}"/>
              </a:ext>
            </a:extLst>
          </p:cNvPr>
          <p:cNvPicPr>
            <a:picLocks noChangeAspect="1"/>
          </p:cNvPicPr>
          <p:nvPr/>
        </p:nvPicPr>
        <p:blipFill>
          <a:blip r:embed="rId6"/>
          <a:stretch>
            <a:fillRect/>
          </a:stretch>
        </p:blipFill>
        <p:spPr>
          <a:xfrm>
            <a:off x="8672696" y="336878"/>
            <a:ext cx="1041300" cy="642072"/>
          </a:xfrm>
          <a:prstGeom prst="rect">
            <a:avLst/>
          </a:prstGeom>
          <a:ln w="25400">
            <a:solidFill>
              <a:srgbClr val="FF9322"/>
            </a:solidFill>
          </a:ln>
        </p:spPr>
      </p:pic>
      <p:sp>
        <p:nvSpPr>
          <p:cNvPr id="3" name="TextBox 2">
            <a:extLst>
              <a:ext uri="{FF2B5EF4-FFF2-40B4-BE49-F238E27FC236}">
                <a16:creationId xmlns:a16="http://schemas.microsoft.com/office/drawing/2014/main" id="{FF27106B-DCE0-7447-8181-936F7DBE1CFE}"/>
              </a:ext>
            </a:extLst>
          </p:cNvPr>
          <p:cNvSpPr txBox="1"/>
          <p:nvPr/>
        </p:nvSpPr>
        <p:spPr>
          <a:xfrm>
            <a:off x="2034283" y="309609"/>
            <a:ext cx="6638413" cy="692497"/>
          </a:xfrm>
          <a:prstGeom prst="rect">
            <a:avLst/>
          </a:prstGeom>
          <a:noFill/>
        </p:spPr>
        <p:txBody>
          <a:bodyPr wrap="square" rtlCol="0">
            <a:spAutoFit/>
          </a:bodyPr>
          <a:lstStyle/>
          <a:p>
            <a:r>
              <a:rPr lang="en-US" sz="1950" b="1" dirty="0"/>
              <a:t>Rutherford Appleton Laboratory, Harwell UK, 15</a:t>
            </a:r>
            <a:r>
              <a:rPr lang="en-US" sz="1950" b="1" baseline="30000" dirty="0"/>
              <a:t>th</a:t>
            </a:r>
            <a:r>
              <a:rPr lang="en-US" sz="1950" b="1" dirty="0"/>
              <a:t> -17</a:t>
            </a:r>
            <a:r>
              <a:rPr lang="en-US" sz="1950" b="1" baseline="30000" dirty="0"/>
              <a:t>th</a:t>
            </a:r>
            <a:r>
              <a:rPr lang="en-US" sz="1950" b="1" dirty="0"/>
              <a:t> May 2018</a:t>
            </a:r>
          </a:p>
        </p:txBody>
      </p:sp>
      <p:pic>
        <p:nvPicPr>
          <p:cNvPr id="17" name="Picture 16" descr="NCEO_CMYK.pdf">
            <a:extLst>
              <a:ext uri="{FF2B5EF4-FFF2-40B4-BE49-F238E27FC236}">
                <a16:creationId xmlns:a16="http://schemas.microsoft.com/office/drawing/2014/main" id="{511C46D0-786C-7144-8532-FE3B6AFEB9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18" name="Picture 17" descr="RALSpace_logo_rgb_.eps">
            <a:extLst>
              <a:ext uri="{FF2B5EF4-FFF2-40B4-BE49-F238E27FC236}">
                <a16:creationId xmlns:a16="http://schemas.microsoft.com/office/drawing/2014/main" id="{CBF5DE28-959A-BA4E-8903-5669BCE4C9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19" name="Picture 18">
            <a:extLst>
              <a:ext uri="{FF2B5EF4-FFF2-40B4-BE49-F238E27FC236}">
                <a16:creationId xmlns:a16="http://schemas.microsoft.com/office/drawing/2014/main" id="{ECAE35A9-8B38-BD4E-BE7D-4FC4006878B1}"/>
              </a:ext>
            </a:extLst>
          </p:cNvPr>
          <p:cNvPicPr>
            <a:picLocks noChangeAspect="1"/>
          </p:cNvPicPr>
          <p:nvPr/>
        </p:nvPicPr>
        <p:blipFill>
          <a:blip r:embed="rId9"/>
          <a:stretch>
            <a:fillRect/>
          </a:stretch>
        </p:blipFill>
        <p:spPr>
          <a:xfrm>
            <a:off x="3813823" y="6262576"/>
            <a:ext cx="1723907" cy="347525"/>
          </a:xfrm>
          <a:prstGeom prst="rect">
            <a:avLst/>
          </a:prstGeom>
        </p:spPr>
      </p:pic>
      <p:pic>
        <p:nvPicPr>
          <p:cNvPr id="20" name="Picture 19">
            <a:extLst>
              <a:ext uri="{FF2B5EF4-FFF2-40B4-BE49-F238E27FC236}">
                <a16:creationId xmlns:a16="http://schemas.microsoft.com/office/drawing/2014/main" id="{F9BBF12A-069C-E94E-B680-D4D9C991BC9E}"/>
              </a:ext>
            </a:extLst>
          </p:cNvPr>
          <p:cNvPicPr>
            <a:picLocks noChangeAspect="1"/>
          </p:cNvPicPr>
          <p:nvPr/>
        </p:nvPicPr>
        <p:blipFill>
          <a:blip r:embed="rId10"/>
          <a:stretch>
            <a:fillRect/>
          </a:stretch>
        </p:blipFill>
        <p:spPr>
          <a:xfrm>
            <a:off x="8189911" y="6242805"/>
            <a:ext cx="1344507" cy="439831"/>
          </a:xfrm>
          <a:prstGeom prst="rect">
            <a:avLst/>
          </a:prstGeom>
        </p:spPr>
      </p:pic>
    </p:spTree>
    <p:extLst>
      <p:ext uri="{BB962C8B-B14F-4D97-AF65-F5344CB8AC3E}">
        <p14:creationId xmlns:p14="http://schemas.microsoft.com/office/powerpoint/2010/main" val="221947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F88E1-5DDD-6E48-9307-90EFBA0F6241}"/>
              </a:ext>
            </a:extLst>
          </p:cNvPr>
          <p:cNvSpPr>
            <a:spLocks noGrp="1"/>
          </p:cNvSpPr>
          <p:nvPr>
            <p:ph type="title"/>
          </p:nvPr>
        </p:nvSpPr>
        <p:spPr/>
        <p:txBody>
          <a:bodyPr/>
          <a:lstStyle/>
          <a:p>
            <a:r>
              <a:rPr lang="en-US" dirty="0"/>
              <a:t>Key Outcomes</a:t>
            </a:r>
          </a:p>
        </p:txBody>
      </p:sp>
      <p:pic>
        <p:nvPicPr>
          <p:cNvPr id="6" name="Picture 5" descr="NCEO_CMYK.pdf">
            <a:extLst>
              <a:ext uri="{FF2B5EF4-FFF2-40B4-BE49-F238E27FC236}">
                <a16:creationId xmlns:a16="http://schemas.microsoft.com/office/drawing/2014/main" id="{E05107F7-67E4-D24C-A8A8-2492691EA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7" name="Picture 6" descr="RALSpace_logo_rgb_.eps">
            <a:extLst>
              <a:ext uri="{FF2B5EF4-FFF2-40B4-BE49-F238E27FC236}">
                <a16:creationId xmlns:a16="http://schemas.microsoft.com/office/drawing/2014/main" id="{E61CDD22-E921-BF49-8210-88CF98866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8" name="Picture 7">
            <a:extLst>
              <a:ext uri="{FF2B5EF4-FFF2-40B4-BE49-F238E27FC236}">
                <a16:creationId xmlns:a16="http://schemas.microsoft.com/office/drawing/2014/main" id="{709DEB44-40F0-7146-83CE-99E61F88BC8C}"/>
              </a:ext>
            </a:extLst>
          </p:cNvPr>
          <p:cNvPicPr>
            <a:picLocks noChangeAspect="1"/>
          </p:cNvPicPr>
          <p:nvPr/>
        </p:nvPicPr>
        <p:blipFill>
          <a:blip r:embed="rId4"/>
          <a:stretch>
            <a:fillRect/>
          </a:stretch>
        </p:blipFill>
        <p:spPr>
          <a:xfrm>
            <a:off x="3813823" y="6262576"/>
            <a:ext cx="1723907" cy="347525"/>
          </a:xfrm>
          <a:prstGeom prst="rect">
            <a:avLst/>
          </a:prstGeom>
        </p:spPr>
      </p:pic>
      <p:pic>
        <p:nvPicPr>
          <p:cNvPr id="9" name="Picture 8">
            <a:extLst>
              <a:ext uri="{FF2B5EF4-FFF2-40B4-BE49-F238E27FC236}">
                <a16:creationId xmlns:a16="http://schemas.microsoft.com/office/drawing/2014/main" id="{DE113A38-065A-E24C-A010-100E336BAC1F}"/>
              </a:ext>
            </a:extLst>
          </p:cNvPr>
          <p:cNvPicPr>
            <a:picLocks noChangeAspect="1"/>
          </p:cNvPicPr>
          <p:nvPr/>
        </p:nvPicPr>
        <p:blipFill>
          <a:blip r:embed="rId5"/>
          <a:stretch>
            <a:fillRect/>
          </a:stretch>
        </p:blipFill>
        <p:spPr>
          <a:xfrm>
            <a:off x="8189911" y="6242805"/>
            <a:ext cx="1344507" cy="439831"/>
          </a:xfrm>
          <a:prstGeom prst="rect">
            <a:avLst/>
          </a:prstGeom>
        </p:spPr>
      </p:pic>
      <p:pic>
        <p:nvPicPr>
          <p:cNvPr id="13" name="Picture 12">
            <a:extLst>
              <a:ext uri="{FF2B5EF4-FFF2-40B4-BE49-F238E27FC236}">
                <a16:creationId xmlns:a16="http://schemas.microsoft.com/office/drawing/2014/main" id="{0A0E895E-234B-5B46-BFE3-3BF360652E7B}"/>
              </a:ext>
            </a:extLst>
          </p:cNvPr>
          <p:cNvPicPr>
            <a:picLocks noChangeAspect="1"/>
          </p:cNvPicPr>
          <p:nvPr/>
        </p:nvPicPr>
        <p:blipFill>
          <a:blip r:embed="rId6"/>
          <a:stretch>
            <a:fillRect/>
          </a:stretch>
        </p:blipFill>
        <p:spPr>
          <a:xfrm>
            <a:off x="6472869" y="248148"/>
            <a:ext cx="2195232" cy="828064"/>
          </a:xfrm>
          <a:prstGeom prst="rect">
            <a:avLst/>
          </a:prstGeom>
        </p:spPr>
      </p:pic>
      <p:pic>
        <p:nvPicPr>
          <p:cNvPr id="2062" name="Picture 14" descr="Image result for codata data science journal">
            <a:extLst>
              <a:ext uri="{FF2B5EF4-FFF2-40B4-BE49-F238E27FC236}">
                <a16:creationId xmlns:a16="http://schemas.microsoft.com/office/drawing/2014/main" id="{AD7D645B-2460-0E4F-88F0-D20E5739CB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8276" y="1659714"/>
            <a:ext cx="2824418" cy="96624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0CF53B5-BC50-7D48-85F3-BED9067FBD02}"/>
              </a:ext>
            </a:extLst>
          </p:cNvPr>
          <p:cNvSpPr txBox="1"/>
          <p:nvPr/>
        </p:nvSpPr>
        <p:spPr>
          <a:xfrm>
            <a:off x="6369627" y="3222324"/>
            <a:ext cx="2836718" cy="677108"/>
          </a:xfrm>
          <a:prstGeom prst="rect">
            <a:avLst/>
          </a:prstGeom>
          <a:noFill/>
        </p:spPr>
        <p:txBody>
          <a:bodyPr wrap="square" rtlCol="0">
            <a:spAutoFit/>
          </a:bodyPr>
          <a:lstStyle/>
          <a:p>
            <a:pPr algn="ctr"/>
            <a:r>
              <a:rPr lang="en-US" b="1" dirty="0">
                <a:solidFill>
                  <a:srgbClr val="FF0000"/>
                </a:solidFill>
              </a:rPr>
              <a:t>Special PV2018 edition coming soon !</a:t>
            </a:r>
          </a:p>
        </p:txBody>
      </p:sp>
      <p:pic>
        <p:nvPicPr>
          <p:cNvPr id="2" name="Picture 1">
            <a:extLst>
              <a:ext uri="{FF2B5EF4-FFF2-40B4-BE49-F238E27FC236}">
                <a16:creationId xmlns:a16="http://schemas.microsoft.com/office/drawing/2014/main" id="{A7DE0A50-7211-174D-86F7-018C5545764E}"/>
              </a:ext>
            </a:extLst>
          </p:cNvPr>
          <p:cNvPicPr>
            <a:picLocks noChangeAspect="1"/>
          </p:cNvPicPr>
          <p:nvPr/>
        </p:nvPicPr>
        <p:blipFill>
          <a:blip r:embed="rId8"/>
          <a:stretch>
            <a:fillRect/>
          </a:stretch>
        </p:blipFill>
        <p:spPr>
          <a:xfrm>
            <a:off x="510606" y="1117553"/>
            <a:ext cx="2206382" cy="3016817"/>
          </a:xfrm>
          <a:prstGeom prst="rect">
            <a:avLst/>
          </a:prstGeom>
        </p:spPr>
      </p:pic>
      <p:sp>
        <p:nvSpPr>
          <p:cNvPr id="3" name="TextBox 2">
            <a:extLst>
              <a:ext uri="{FF2B5EF4-FFF2-40B4-BE49-F238E27FC236}">
                <a16:creationId xmlns:a16="http://schemas.microsoft.com/office/drawing/2014/main" id="{EC014A18-B003-FD41-B256-11713C6642BE}"/>
              </a:ext>
            </a:extLst>
          </p:cNvPr>
          <p:cNvSpPr txBox="1"/>
          <p:nvPr/>
        </p:nvSpPr>
        <p:spPr>
          <a:xfrm>
            <a:off x="2948683" y="1297405"/>
            <a:ext cx="2352782" cy="2600712"/>
          </a:xfrm>
          <a:prstGeom prst="rect">
            <a:avLst/>
          </a:prstGeom>
          <a:noFill/>
        </p:spPr>
        <p:txBody>
          <a:bodyPr wrap="square" rtlCol="0">
            <a:spAutoFit/>
          </a:bodyPr>
          <a:lstStyle/>
          <a:p>
            <a:r>
              <a:rPr lang="en-US" sz="1600" dirty="0"/>
              <a:t>Conference Proceedings: </a:t>
            </a:r>
            <a:r>
              <a:rPr lang="en-GB" sz="1600" dirty="0">
                <a:hlinkClick r:id="rId9" tooltip="Persistent URL">
                  <a:extLst>
                    <a:ext uri="{A12FA001-AC4F-418D-AE19-62706E023703}">
                      <ahyp:hlinkClr xmlns:ahyp="http://schemas.microsoft.com/office/drawing/2018/hyperlinkcolor" val="tx"/>
                    </a:ext>
                  </a:extLst>
                </a:hlinkClick>
              </a:rPr>
              <a:t>http://purl.org/net/epubs/work/37981055 </a:t>
            </a:r>
            <a:endParaRPr lang="en-GB" sz="1600" dirty="0"/>
          </a:p>
          <a:p>
            <a:endParaRPr lang="en-GB" sz="1600" dirty="0"/>
          </a:p>
          <a:p>
            <a:r>
              <a:rPr lang="en-GB" sz="1600" dirty="0"/>
              <a:t>Presentations Online: </a:t>
            </a:r>
            <a:r>
              <a:rPr lang="en-GB" sz="1600" dirty="0">
                <a:hlinkClick r:id="rId10"/>
              </a:rPr>
              <a:t>https://drive.google.com/drive/folders/16jckVPEikUKfS-lhZR5Xb2qWv-WEw6k_</a:t>
            </a:r>
            <a:r>
              <a:rPr lang="en-GB" sz="1600" dirty="0"/>
              <a:t> </a:t>
            </a:r>
          </a:p>
          <a:p>
            <a:endParaRPr lang="en-US" dirty="0"/>
          </a:p>
        </p:txBody>
      </p:sp>
    </p:spTree>
    <p:extLst>
      <p:ext uri="{BB962C8B-B14F-4D97-AF65-F5344CB8AC3E}">
        <p14:creationId xmlns:p14="http://schemas.microsoft.com/office/powerpoint/2010/main" val="3415579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F88E1-5DDD-6E48-9307-90EFBA0F6241}"/>
              </a:ext>
            </a:extLst>
          </p:cNvPr>
          <p:cNvSpPr>
            <a:spLocks noGrp="1"/>
          </p:cNvSpPr>
          <p:nvPr>
            <p:ph type="title"/>
          </p:nvPr>
        </p:nvSpPr>
        <p:spPr>
          <a:xfrm>
            <a:off x="2360745" y="202824"/>
            <a:ext cx="3783202" cy="661734"/>
          </a:xfrm>
        </p:spPr>
        <p:txBody>
          <a:bodyPr/>
          <a:lstStyle/>
          <a:p>
            <a:r>
              <a:rPr lang="en-US" dirty="0"/>
              <a:t>Events And Tours</a:t>
            </a:r>
          </a:p>
        </p:txBody>
      </p:sp>
      <p:pic>
        <p:nvPicPr>
          <p:cNvPr id="6" name="Picture 5" descr="NCEO_CMYK.pdf">
            <a:extLst>
              <a:ext uri="{FF2B5EF4-FFF2-40B4-BE49-F238E27FC236}">
                <a16:creationId xmlns:a16="http://schemas.microsoft.com/office/drawing/2014/main" id="{E05107F7-67E4-D24C-A8A8-2492691EA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7" name="Picture 6" descr="RALSpace_logo_rgb_.eps">
            <a:extLst>
              <a:ext uri="{FF2B5EF4-FFF2-40B4-BE49-F238E27FC236}">
                <a16:creationId xmlns:a16="http://schemas.microsoft.com/office/drawing/2014/main" id="{E61CDD22-E921-BF49-8210-88CF98866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8" name="Picture 7">
            <a:extLst>
              <a:ext uri="{FF2B5EF4-FFF2-40B4-BE49-F238E27FC236}">
                <a16:creationId xmlns:a16="http://schemas.microsoft.com/office/drawing/2014/main" id="{709DEB44-40F0-7146-83CE-99E61F88BC8C}"/>
              </a:ext>
            </a:extLst>
          </p:cNvPr>
          <p:cNvPicPr>
            <a:picLocks noChangeAspect="1"/>
          </p:cNvPicPr>
          <p:nvPr/>
        </p:nvPicPr>
        <p:blipFill>
          <a:blip r:embed="rId4"/>
          <a:stretch>
            <a:fillRect/>
          </a:stretch>
        </p:blipFill>
        <p:spPr>
          <a:xfrm>
            <a:off x="3813823" y="6262576"/>
            <a:ext cx="1723907" cy="347525"/>
          </a:xfrm>
          <a:prstGeom prst="rect">
            <a:avLst/>
          </a:prstGeom>
        </p:spPr>
      </p:pic>
      <p:pic>
        <p:nvPicPr>
          <p:cNvPr id="9" name="Picture 8">
            <a:extLst>
              <a:ext uri="{FF2B5EF4-FFF2-40B4-BE49-F238E27FC236}">
                <a16:creationId xmlns:a16="http://schemas.microsoft.com/office/drawing/2014/main" id="{DE113A38-065A-E24C-A010-100E336BAC1F}"/>
              </a:ext>
            </a:extLst>
          </p:cNvPr>
          <p:cNvPicPr>
            <a:picLocks noChangeAspect="1"/>
          </p:cNvPicPr>
          <p:nvPr/>
        </p:nvPicPr>
        <p:blipFill>
          <a:blip r:embed="rId5"/>
          <a:stretch>
            <a:fillRect/>
          </a:stretch>
        </p:blipFill>
        <p:spPr>
          <a:xfrm>
            <a:off x="8189911" y="6242805"/>
            <a:ext cx="1344507" cy="439831"/>
          </a:xfrm>
          <a:prstGeom prst="rect">
            <a:avLst/>
          </a:prstGeom>
        </p:spPr>
      </p:pic>
      <p:sp>
        <p:nvSpPr>
          <p:cNvPr id="5" name="Content Placeholder 4">
            <a:extLst>
              <a:ext uri="{FF2B5EF4-FFF2-40B4-BE49-F238E27FC236}">
                <a16:creationId xmlns:a16="http://schemas.microsoft.com/office/drawing/2014/main" id="{B8454C67-F201-7F44-B793-B9AAEBD6532E}"/>
              </a:ext>
            </a:extLst>
          </p:cNvPr>
          <p:cNvSpPr>
            <a:spLocks noGrp="1"/>
          </p:cNvSpPr>
          <p:nvPr>
            <p:ph sz="half" idx="2"/>
          </p:nvPr>
        </p:nvSpPr>
        <p:spPr>
          <a:xfrm>
            <a:off x="7575269" y="1589142"/>
            <a:ext cx="2201256" cy="531674"/>
          </a:xfrm>
        </p:spPr>
        <p:txBody>
          <a:bodyPr>
            <a:normAutofit fontScale="25000" lnSpcReduction="20000"/>
          </a:bodyPr>
          <a:lstStyle/>
          <a:p>
            <a:pPr>
              <a:buFont typeface="Arial" panose="020B0604020202020204" pitchFamily="34" charset="0"/>
              <a:buChar char="•"/>
            </a:pPr>
            <a:r>
              <a:rPr lang="en-US" sz="6400" dirty="0"/>
              <a:t>Data Rescue Workshop</a:t>
            </a:r>
          </a:p>
          <a:p>
            <a:pPr>
              <a:buFont typeface="Arial" panose="020B0604020202020204" pitchFamily="34" charset="0"/>
              <a:buChar char="•"/>
            </a:pPr>
            <a:r>
              <a:rPr lang="en-US" sz="6400" dirty="0"/>
              <a:t>Data infrastructure for ODA countries  Workshop</a:t>
            </a:r>
          </a:p>
          <a:p>
            <a:pPr>
              <a:buFont typeface="Arial" panose="020B0604020202020204" pitchFamily="34" charset="0"/>
              <a:buChar char="•"/>
            </a:pPr>
            <a:r>
              <a:rPr lang="en-US" sz="6400" dirty="0"/>
              <a:t>R100 Facilities Tour</a:t>
            </a:r>
          </a:p>
          <a:p>
            <a:pPr>
              <a:buFont typeface="Arial" panose="020B0604020202020204" pitchFamily="34" charset="0"/>
              <a:buChar char="•"/>
            </a:pPr>
            <a:r>
              <a:rPr lang="en-US" sz="6400" dirty="0"/>
              <a:t>Data Innovation and Exploitation Event</a:t>
            </a:r>
          </a:p>
          <a:p>
            <a:pPr>
              <a:buFont typeface="Arial" panose="020B0604020202020204" pitchFamily="34" charset="0"/>
              <a:buChar char="•"/>
            </a:pPr>
            <a:endParaRPr lang="en-US" sz="1600" dirty="0"/>
          </a:p>
        </p:txBody>
      </p:sp>
      <p:pic>
        <p:nvPicPr>
          <p:cNvPr id="13" name="Picture 12">
            <a:extLst>
              <a:ext uri="{FF2B5EF4-FFF2-40B4-BE49-F238E27FC236}">
                <a16:creationId xmlns:a16="http://schemas.microsoft.com/office/drawing/2014/main" id="{0A0E895E-234B-5B46-BFE3-3BF360652E7B}"/>
              </a:ext>
            </a:extLst>
          </p:cNvPr>
          <p:cNvPicPr>
            <a:picLocks noChangeAspect="1"/>
          </p:cNvPicPr>
          <p:nvPr/>
        </p:nvPicPr>
        <p:blipFill>
          <a:blip r:embed="rId6"/>
          <a:stretch>
            <a:fillRect/>
          </a:stretch>
        </p:blipFill>
        <p:spPr>
          <a:xfrm>
            <a:off x="7817376" y="266714"/>
            <a:ext cx="1717042" cy="647686"/>
          </a:xfrm>
          <a:prstGeom prst="rect">
            <a:avLst/>
          </a:prstGeom>
        </p:spPr>
      </p:pic>
      <p:pic>
        <p:nvPicPr>
          <p:cNvPr id="3074" name="Picture 2" descr="Image result for pv2018 conference ceda">
            <a:extLst>
              <a:ext uri="{FF2B5EF4-FFF2-40B4-BE49-F238E27FC236}">
                <a16:creationId xmlns:a16="http://schemas.microsoft.com/office/drawing/2014/main" id="{E09E176B-849C-0B48-A6BA-8228A3BBD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443" y="1212351"/>
            <a:ext cx="7068295" cy="35398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RAL Space facilities">
            <a:extLst>
              <a:ext uri="{FF2B5EF4-FFF2-40B4-BE49-F238E27FC236}">
                <a16:creationId xmlns:a16="http://schemas.microsoft.com/office/drawing/2014/main" id="{F1E880D1-5649-5E44-9530-055D19CA11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0491" y="1250095"/>
            <a:ext cx="2396052" cy="17979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jasmin data">
            <a:extLst>
              <a:ext uri="{FF2B5EF4-FFF2-40B4-BE49-F238E27FC236}">
                <a16:creationId xmlns:a16="http://schemas.microsoft.com/office/drawing/2014/main" id="{AFE31A33-A815-3549-82C5-94A7078E33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7513" y="3074488"/>
            <a:ext cx="2282978" cy="15077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pv2018 conference ceda">
            <a:extLst>
              <a:ext uri="{FF2B5EF4-FFF2-40B4-BE49-F238E27FC236}">
                <a16:creationId xmlns:a16="http://schemas.microsoft.com/office/drawing/2014/main" id="{C2312D01-9972-9340-8938-748F75FDDD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1959" y="3033294"/>
            <a:ext cx="2363467" cy="157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096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D081E4-D7D1-BD48-9A76-3F2A91E1CE80}"/>
              </a:ext>
            </a:extLst>
          </p:cNvPr>
          <p:cNvSpPr>
            <a:spLocks noGrp="1"/>
          </p:cNvSpPr>
          <p:nvPr>
            <p:ph type="title"/>
          </p:nvPr>
        </p:nvSpPr>
        <p:spPr>
          <a:xfrm>
            <a:off x="881266" y="525295"/>
            <a:ext cx="8147685" cy="548640"/>
          </a:xfrm>
        </p:spPr>
        <p:txBody>
          <a:bodyPr/>
          <a:lstStyle/>
          <a:p>
            <a:r>
              <a:rPr lang="en-GB" sz="1400" b="1" dirty="0"/>
              <a:t>Session 1: Data stewardship approaches to ensure long-term data and knowledge preservation and data standards.</a:t>
            </a:r>
            <a:br>
              <a:rPr lang="en-GB" b="1" dirty="0"/>
            </a:br>
            <a:endParaRPr lang="en-US" dirty="0"/>
          </a:p>
        </p:txBody>
      </p:sp>
      <p:pic>
        <p:nvPicPr>
          <p:cNvPr id="5" name="Picture 4" descr="NCEO_CMYK.pdf">
            <a:extLst>
              <a:ext uri="{FF2B5EF4-FFF2-40B4-BE49-F238E27FC236}">
                <a16:creationId xmlns:a16="http://schemas.microsoft.com/office/drawing/2014/main" id="{116805EA-950E-1C45-916A-178B54C4B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6" name="Picture 5" descr="RALSpace_logo_rgb_.eps">
            <a:extLst>
              <a:ext uri="{FF2B5EF4-FFF2-40B4-BE49-F238E27FC236}">
                <a16:creationId xmlns:a16="http://schemas.microsoft.com/office/drawing/2014/main" id="{9BAA7FE4-C8C4-8340-8876-729AADBD6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7" name="Picture 6">
            <a:extLst>
              <a:ext uri="{FF2B5EF4-FFF2-40B4-BE49-F238E27FC236}">
                <a16:creationId xmlns:a16="http://schemas.microsoft.com/office/drawing/2014/main" id="{BCB9D3F6-6A12-3648-A095-C8935FC45470}"/>
              </a:ext>
            </a:extLst>
          </p:cNvPr>
          <p:cNvPicPr>
            <a:picLocks noChangeAspect="1"/>
          </p:cNvPicPr>
          <p:nvPr/>
        </p:nvPicPr>
        <p:blipFill>
          <a:blip r:embed="rId4"/>
          <a:stretch>
            <a:fillRect/>
          </a:stretch>
        </p:blipFill>
        <p:spPr>
          <a:xfrm>
            <a:off x="3813823" y="6262576"/>
            <a:ext cx="1723907" cy="347525"/>
          </a:xfrm>
          <a:prstGeom prst="rect">
            <a:avLst/>
          </a:prstGeom>
        </p:spPr>
      </p:pic>
      <p:pic>
        <p:nvPicPr>
          <p:cNvPr id="8" name="Picture 7">
            <a:extLst>
              <a:ext uri="{FF2B5EF4-FFF2-40B4-BE49-F238E27FC236}">
                <a16:creationId xmlns:a16="http://schemas.microsoft.com/office/drawing/2014/main" id="{BA7C5A7B-D541-F147-BD9B-45F56A67C8A4}"/>
              </a:ext>
            </a:extLst>
          </p:cNvPr>
          <p:cNvPicPr>
            <a:picLocks noChangeAspect="1"/>
          </p:cNvPicPr>
          <p:nvPr/>
        </p:nvPicPr>
        <p:blipFill>
          <a:blip r:embed="rId5"/>
          <a:stretch>
            <a:fillRect/>
          </a:stretch>
        </p:blipFill>
        <p:spPr>
          <a:xfrm>
            <a:off x="8189911" y="6242805"/>
            <a:ext cx="1344507" cy="439831"/>
          </a:xfrm>
          <a:prstGeom prst="rect">
            <a:avLst/>
          </a:prstGeom>
        </p:spPr>
      </p:pic>
      <p:graphicFrame>
        <p:nvGraphicFramePr>
          <p:cNvPr id="15" name="Table 14">
            <a:extLst>
              <a:ext uri="{FF2B5EF4-FFF2-40B4-BE49-F238E27FC236}">
                <a16:creationId xmlns:a16="http://schemas.microsoft.com/office/drawing/2014/main" id="{D91C095D-81D9-4549-8443-2801B0BD7E86}"/>
              </a:ext>
            </a:extLst>
          </p:cNvPr>
          <p:cNvGraphicFramePr>
            <a:graphicFrameLocks noGrp="1"/>
          </p:cNvGraphicFramePr>
          <p:nvPr>
            <p:extLst>
              <p:ext uri="{D42A27DB-BD31-4B8C-83A1-F6EECF244321}">
                <p14:modId xmlns:p14="http://schemas.microsoft.com/office/powerpoint/2010/main" val="435226466"/>
              </p:ext>
            </p:extLst>
          </p:nvPr>
        </p:nvGraphicFramePr>
        <p:xfrm>
          <a:off x="618662" y="1073935"/>
          <a:ext cx="7785100" cy="3251200"/>
        </p:xfrm>
        <a:graphic>
          <a:graphicData uri="http://schemas.openxmlformats.org/drawingml/2006/table">
            <a:tbl>
              <a:tblPr>
                <a:tableStyleId>{5C22544A-7EE6-4342-B048-85BDC9FD1C3A}</a:tableStyleId>
              </a:tblPr>
              <a:tblGrid>
                <a:gridCol w="4063860">
                  <a:extLst>
                    <a:ext uri="{9D8B030D-6E8A-4147-A177-3AD203B41FA5}">
                      <a16:colId xmlns:a16="http://schemas.microsoft.com/office/drawing/2014/main" val="3362580138"/>
                    </a:ext>
                  </a:extLst>
                </a:gridCol>
                <a:gridCol w="3721240">
                  <a:extLst>
                    <a:ext uri="{9D8B030D-6E8A-4147-A177-3AD203B41FA5}">
                      <a16:colId xmlns:a16="http://schemas.microsoft.com/office/drawing/2014/main" val="1074666972"/>
                    </a:ext>
                  </a:extLst>
                </a:gridCol>
              </a:tblGrid>
              <a:tr h="215900">
                <a:tc>
                  <a:txBody>
                    <a:bodyPr/>
                    <a:lstStyle/>
                    <a:p>
                      <a:pPr algn="l" fontAlgn="ctr"/>
                      <a:r>
                        <a:rPr lang="en-GB" sz="1200" b="1" u="none" strike="noStrike">
                          <a:effectLst/>
                        </a:rPr>
                        <a:t> Session 1A : Chair Harald Rothfuss - EUMETSAT</a:t>
                      </a:r>
                      <a:endParaRPr lang="en-GB" sz="12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b="1" u="none" strike="noStrike" dirty="0">
                          <a:effectLst/>
                        </a:rPr>
                        <a:t>Session 1B : Chair Brian Matthews - STFC </a:t>
                      </a:r>
                      <a:endParaRPr lang="en-GB"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33249688"/>
                  </a:ext>
                </a:extLst>
              </a:tr>
              <a:tr h="431800">
                <a:tc>
                  <a:txBody>
                    <a:bodyPr/>
                    <a:lstStyle/>
                    <a:p>
                      <a:pPr algn="l" fontAlgn="ctr"/>
                      <a:r>
                        <a:rPr lang="en-GB" sz="1200" u="none" strike="noStrike">
                          <a:effectLst/>
                        </a:rPr>
                        <a:t>JASMIN, Providing a platform to support Data Analysis and the Creation of Virtual Research Environments</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OAIS proposed new concepts</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87699735"/>
                  </a:ext>
                </a:extLst>
              </a:tr>
              <a:tr h="431800">
                <a:tc>
                  <a:txBody>
                    <a:bodyPr/>
                    <a:lstStyle/>
                    <a:p>
                      <a:pPr algn="l" fontAlgn="ctr"/>
                      <a:r>
                        <a:rPr lang="en-GB" sz="1200" u="none" strike="noStrike">
                          <a:effectLst/>
                        </a:rPr>
                        <a:t>A Distributed Analytics Framework for Large-scale Heterogeneous Geoscience Data</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ESA Data Preservation System</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49957751"/>
                  </a:ext>
                </a:extLst>
              </a:tr>
              <a:tr h="431800">
                <a:tc>
                  <a:txBody>
                    <a:bodyPr/>
                    <a:lstStyle/>
                    <a:p>
                      <a:pPr algn="l" fontAlgn="ctr"/>
                      <a:r>
                        <a:rPr lang="en-GB" sz="1200" u="none" strike="noStrike" dirty="0">
                          <a:effectLst/>
                        </a:rPr>
                        <a:t>Data Stewardship Reference Lifecycle</a:t>
                      </a:r>
                      <a:endParaRPr lang="en-GB"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British Geological Survey (BGS) Practices in Data Curation</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63911418"/>
                  </a:ext>
                </a:extLst>
              </a:tr>
              <a:tr h="215900">
                <a:tc>
                  <a:txBody>
                    <a:bodyPr/>
                    <a:lstStyle/>
                    <a:p>
                      <a:pPr algn="l" fontAlgn="ctr"/>
                      <a:r>
                        <a:rPr lang="en-GB" sz="1200" b="1" u="none" strike="noStrike">
                          <a:effectLst/>
                        </a:rPr>
                        <a:t> Session 1C : Chair Thomas Stein - NASA PDS</a:t>
                      </a:r>
                      <a:endParaRPr lang="en-GB" sz="12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b="1" u="none" strike="noStrike" dirty="0">
                          <a:effectLst/>
                        </a:rPr>
                        <a:t>Session 1D: Chair David </a:t>
                      </a:r>
                      <a:r>
                        <a:rPr lang="en-GB" sz="1200" b="1" u="none" strike="noStrike" dirty="0" err="1">
                          <a:effectLst/>
                        </a:rPr>
                        <a:t>Giaretta</a:t>
                      </a:r>
                      <a:r>
                        <a:rPr lang="en-GB" sz="1200" b="1" u="none" strike="noStrike" dirty="0">
                          <a:effectLst/>
                        </a:rPr>
                        <a:t> - CCSDS</a:t>
                      </a:r>
                      <a:endParaRPr lang="en-GB"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39768709"/>
                  </a:ext>
                </a:extLst>
              </a:tr>
              <a:tr h="431800">
                <a:tc>
                  <a:txBody>
                    <a:bodyPr/>
                    <a:lstStyle/>
                    <a:p>
                      <a:pPr algn="l" fontAlgn="ctr"/>
                      <a:r>
                        <a:rPr lang="en-GB" sz="1200" u="none" strike="noStrike">
                          <a:effectLst/>
                        </a:rPr>
                        <a:t>Data Policy of Institute of Space and Astronautical Science (ISAS) at JAXA</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Evolution of CNES tools and processes for long term preservation of space science data</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97524036"/>
                  </a:ext>
                </a:extLst>
              </a:tr>
              <a:tr h="647700">
                <a:tc>
                  <a:txBody>
                    <a:bodyPr/>
                    <a:lstStyle/>
                    <a:p>
                      <a:pPr algn="l" fontAlgn="ctr"/>
                      <a:r>
                        <a:rPr lang="en-GB" sz="1200" u="none" strike="noStrike">
                          <a:effectLst/>
                        </a:rPr>
                        <a:t>Developing improved workflows  and tools for preserving  and exploiting environmental research data – a case study from the NERC National Geoscience Data Centre (NGDC)</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Semantic framework for responsible digital preservation policy</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90328176"/>
                  </a:ext>
                </a:extLst>
              </a:tr>
              <a:tr h="444500">
                <a:tc>
                  <a:txBody>
                    <a:bodyPr/>
                    <a:lstStyle/>
                    <a:p>
                      <a:pPr algn="l" fontAlgn="ctr"/>
                      <a:r>
                        <a:rPr lang="en-GB" sz="1200" u="none" strike="noStrike">
                          <a:effectLst/>
                        </a:rPr>
                        <a:t>A Standard Reference Model for Planetary Science Data Archives</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dirty="0">
                          <a:effectLst/>
                        </a:rPr>
                        <a:t>Database Archiving and Big Data Techniques from the E-ARK project</a:t>
                      </a:r>
                      <a:endParaRPr lang="en-GB"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04921541"/>
                  </a:ext>
                </a:extLst>
              </a:tr>
            </a:tbl>
          </a:graphicData>
        </a:graphic>
      </p:graphicFrame>
    </p:spTree>
    <p:extLst>
      <p:ext uri="{BB962C8B-B14F-4D97-AF65-F5344CB8AC3E}">
        <p14:creationId xmlns:p14="http://schemas.microsoft.com/office/powerpoint/2010/main" val="195248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B26BB8-7784-4A48-801B-D4BBD7F38691}"/>
              </a:ext>
            </a:extLst>
          </p:cNvPr>
          <p:cNvSpPr>
            <a:spLocks noGrp="1"/>
          </p:cNvSpPr>
          <p:nvPr>
            <p:ph type="title"/>
          </p:nvPr>
        </p:nvSpPr>
        <p:spPr>
          <a:xfrm>
            <a:off x="891540" y="591791"/>
            <a:ext cx="8147685" cy="548640"/>
          </a:xfrm>
        </p:spPr>
        <p:txBody>
          <a:bodyPr/>
          <a:lstStyle/>
          <a:p>
            <a:r>
              <a:rPr lang="en-GB" sz="2000" b="1" dirty="0"/>
              <a:t>Session 2: Adding value to data and facilitation of data use</a:t>
            </a:r>
            <a:br>
              <a:rPr lang="en-GB" b="1" dirty="0"/>
            </a:br>
            <a:endParaRPr lang="en-US" dirty="0"/>
          </a:p>
        </p:txBody>
      </p:sp>
      <p:pic>
        <p:nvPicPr>
          <p:cNvPr id="5" name="Picture 4" descr="NCEO_CMYK.pdf">
            <a:extLst>
              <a:ext uri="{FF2B5EF4-FFF2-40B4-BE49-F238E27FC236}">
                <a16:creationId xmlns:a16="http://schemas.microsoft.com/office/drawing/2014/main" id="{8FAE09E7-CA6D-DC45-8D3E-2B5F6D933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693" y="6262575"/>
            <a:ext cx="1868329" cy="408676"/>
          </a:xfrm>
          <a:prstGeom prst="rect">
            <a:avLst/>
          </a:prstGeom>
        </p:spPr>
      </p:pic>
      <p:pic>
        <p:nvPicPr>
          <p:cNvPr id="6" name="Picture 5" descr="RALSpace_logo_rgb_.eps">
            <a:extLst>
              <a:ext uri="{FF2B5EF4-FFF2-40B4-BE49-F238E27FC236}">
                <a16:creationId xmlns:a16="http://schemas.microsoft.com/office/drawing/2014/main" id="{6B3A0183-0BE9-2246-A2F8-4E89A2BF1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862" y="6241448"/>
            <a:ext cx="1376947" cy="368653"/>
          </a:xfrm>
          <a:prstGeom prst="rect">
            <a:avLst/>
          </a:prstGeom>
        </p:spPr>
      </p:pic>
      <p:pic>
        <p:nvPicPr>
          <p:cNvPr id="7" name="Picture 6">
            <a:extLst>
              <a:ext uri="{FF2B5EF4-FFF2-40B4-BE49-F238E27FC236}">
                <a16:creationId xmlns:a16="http://schemas.microsoft.com/office/drawing/2014/main" id="{F1433330-239D-924F-B94F-F924B1EE3D7F}"/>
              </a:ext>
            </a:extLst>
          </p:cNvPr>
          <p:cNvPicPr>
            <a:picLocks noChangeAspect="1"/>
          </p:cNvPicPr>
          <p:nvPr/>
        </p:nvPicPr>
        <p:blipFill>
          <a:blip r:embed="rId4"/>
          <a:stretch>
            <a:fillRect/>
          </a:stretch>
        </p:blipFill>
        <p:spPr>
          <a:xfrm>
            <a:off x="3813823" y="6262576"/>
            <a:ext cx="1723907" cy="347525"/>
          </a:xfrm>
          <a:prstGeom prst="rect">
            <a:avLst/>
          </a:prstGeom>
        </p:spPr>
      </p:pic>
      <p:pic>
        <p:nvPicPr>
          <p:cNvPr id="8" name="Picture 7">
            <a:extLst>
              <a:ext uri="{FF2B5EF4-FFF2-40B4-BE49-F238E27FC236}">
                <a16:creationId xmlns:a16="http://schemas.microsoft.com/office/drawing/2014/main" id="{23E01433-4165-144B-8C45-E04FC765CD51}"/>
              </a:ext>
            </a:extLst>
          </p:cNvPr>
          <p:cNvPicPr>
            <a:picLocks noChangeAspect="1"/>
          </p:cNvPicPr>
          <p:nvPr/>
        </p:nvPicPr>
        <p:blipFill>
          <a:blip r:embed="rId5"/>
          <a:stretch>
            <a:fillRect/>
          </a:stretch>
        </p:blipFill>
        <p:spPr>
          <a:xfrm>
            <a:off x="8189911" y="6242805"/>
            <a:ext cx="1344507" cy="439831"/>
          </a:xfrm>
          <a:prstGeom prst="rect">
            <a:avLst/>
          </a:prstGeom>
        </p:spPr>
      </p:pic>
      <p:graphicFrame>
        <p:nvGraphicFramePr>
          <p:cNvPr id="9" name="Table 8">
            <a:extLst>
              <a:ext uri="{FF2B5EF4-FFF2-40B4-BE49-F238E27FC236}">
                <a16:creationId xmlns:a16="http://schemas.microsoft.com/office/drawing/2014/main" id="{883BE326-53AB-AE40-99C8-B790EA225EDE}"/>
              </a:ext>
            </a:extLst>
          </p:cNvPr>
          <p:cNvGraphicFramePr>
            <a:graphicFrameLocks noGrp="1"/>
          </p:cNvGraphicFramePr>
          <p:nvPr>
            <p:extLst>
              <p:ext uri="{D42A27DB-BD31-4B8C-83A1-F6EECF244321}">
                <p14:modId xmlns:p14="http://schemas.microsoft.com/office/powerpoint/2010/main" val="49390652"/>
              </p:ext>
            </p:extLst>
          </p:nvPr>
        </p:nvGraphicFramePr>
        <p:xfrm>
          <a:off x="891540" y="1357687"/>
          <a:ext cx="7785100" cy="3238500"/>
        </p:xfrm>
        <a:graphic>
          <a:graphicData uri="http://schemas.openxmlformats.org/drawingml/2006/table">
            <a:tbl>
              <a:tblPr>
                <a:tableStyleId>{5C22544A-7EE6-4342-B048-85BDC9FD1C3A}</a:tableStyleId>
              </a:tblPr>
              <a:tblGrid>
                <a:gridCol w="4063860">
                  <a:extLst>
                    <a:ext uri="{9D8B030D-6E8A-4147-A177-3AD203B41FA5}">
                      <a16:colId xmlns:a16="http://schemas.microsoft.com/office/drawing/2014/main" val="2663041330"/>
                    </a:ext>
                  </a:extLst>
                </a:gridCol>
                <a:gridCol w="3721240">
                  <a:extLst>
                    <a:ext uri="{9D8B030D-6E8A-4147-A177-3AD203B41FA5}">
                      <a16:colId xmlns:a16="http://schemas.microsoft.com/office/drawing/2014/main" val="1164865614"/>
                    </a:ext>
                  </a:extLst>
                </a:gridCol>
              </a:tblGrid>
              <a:tr h="215900">
                <a:tc>
                  <a:txBody>
                    <a:bodyPr/>
                    <a:lstStyle/>
                    <a:p>
                      <a:pPr algn="l" fontAlgn="ctr"/>
                      <a:r>
                        <a:rPr lang="en-GB" sz="1200" b="1" u="none" strike="noStrike">
                          <a:effectLst/>
                        </a:rPr>
                        <a:t> Session 2A: Chair Christophe Arviset - ESA ESAC</a:t>
                      </a:r>
                      <a:endParaRPr lang="en-GB" sz="12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b="1" u="none" strike="noStrike" dirty="0">
                          <a:effectLst/>
                        </a:rPr>
                        <a:t> Session 2B: Chair Alison Waterfall - CEDA</a:t>
                      </a:r>
                      <a:endParaRPr lang="en-GB"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17578129"/>
                  </a:ext>
                </a:extLst>
              </a:tr>
              <a:tr h="431800">
                <a:tc>
                  <a:txBody>
                    <a:bodyPr/>
                    <a:lstStyle/>
                    <a:p>
                      <a:pPr algn="l" fontAlgn="ctr"/>
                      <a:r>
                        <a:rPr lang="en-GB" sz="1200" u="none" strike="noStrike">
                          <a:effectLst/>
                        </a:rPr>
                        <a:t>Giving access and value added services to CDPP historic data sets</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Developing an Open Data Portal for the ESA Climate Change Initiative</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47940972"/>
                  </a:ext>
                </a:extLst>
              </a:tr>
              <a:tr h="431800">
                <a:tc>
                  <a:txBody>
                    <a:bodyPr/>
                    <a:lstStyle/>
                    <a:p>
                      <a:pPr algn="l" fontAlgn="ctr"/>
                      <a:r>
                        <a:rPr lang="en-GB" sz="1200" u="none" strike="noStrike">
                          <a:effectLst/>
                        </a:rPr>
                        <a:t>Using machine learning to extract data from unstructured research data</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Enhancing access to environmental research data for a wider user community</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48966587"/>
                  </a:ext>
                </a:extLst>
              </a:tr>
              <a:tr h="431800">
                <a:tc>
                  <a:txBody>
                    <a:bodyPr/>
                    <a:lstStyle/>
                    <a:p>
                      <a:pPr algn="l" fontAlgn="ctr"/>
                      <a:r>
                        <a:rPr lang="en-GB" sz="1200" u="none" strike="noStrike">
                          <a:effectLst/>
                        </a:rPr>
                        <a:t>MASER: A Toolbox for low frequency radio astronomy</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Policy, infrastructure, skills and incentives driving African data sharing: the African Open Science Platform Project </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34866224"/>
                  </a:ext>
                </a:extLst>
              </a:tr>
              <a:tr h="431800">
                <a:tc>
                  <a:txBody>
                    <a:bodyPr/>
                    <a:lstStyle/>
                    <a:p>
                      <a:pPr algn="l" fontAlgn="ctr"/>
                      <a:r>
                        <a:rPr lang="en-GB" sz="1200" b="1" u="none" strike="noStrike">
                          <a:effectLst/>
                        </a:rPr>
                        <a:t>Session 2C: Chair Mark Jarman - Satellite Applications Catapult</a:t>
                      </a:r>
                      <a:endParaRPr lang="en-GB" sz="1200" b="1"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b="1" u="none" strike="noStrike" dirty="0">
                          <a:effectLst/>
                        </a:rPr>
                        <a:t> Session 2D: Chair Nancy Ritchey - NOAA</a:t>
                      </a:r>
                      <a:endParaRPr lang="en-GB"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50266980"/>
                  </a:ext>
                </a:extLst>
              </a:tr>
              <a:tr h="431800">
                <a:tc>
                  <a:txBody>
                    <a:bodyPr/>
                    <a:lstStyle/>
                    <a:p>
                      <a:pPr algn="l" fontAlgn="ctr"/>
                      <a:r>
                        <a:rPr lang="en-GB" sz="1200" u="none" strike="noStrike">
                          <a:effectLst/>
                        </a:rPr>
                        <a:t>Pioneering Steps towards Use of Data-cubes in the Global Earth Observation System of Systems</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Data Rescue Workshop at PV2018</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7548932"/>
                  </a:ext>
                </a:extLst>
              </a:tr>
              <a:tr h="215900">
                <a:tc>
                  <a:txBody>
                    <a:bodyPr/>
                    <a:lstStyle/>
                    <a:p>
                      <a:pPr algn="l" fontAlgn="ctr"/>
                      <a:r>
                        <a:rPr lang="en-GB" sz="1200" u="none" strike="noStrike">
                          <a:effectLst/>
                        </a:rPr>
                        <a:t>Data Cube as a National Geo-spatial Information System</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a:effectLst/>
                        </a:rPr>
                        <a:t>Sharing Earth Observation Data on the Web </a:t>
                      </a:r>
                      <a:endParaRPr lang="en-GB"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21781579"/>
                  </a:ext>
                </a:extLst>
              </a:tr>
              <a:tr h="647700">
                <a:tc>
                  <a:txBody>
                    <a:bodyPr/>
                    <a:lstStyle/>
                    <a:p>
                      <a:pPr algn="l" fontAlgn="ctr"/>
                      <a:r>
                        <a:rPr lang="en-GB" sz="1200" u="none" strike="noStrike">
                          <a:effectLst/>
                        </a:rPr>
                        <a:t>The AgroMet Data Cube: Developing Smart Data Access for Pest Risk Research and forecasting</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GB" sz="1200" u="none" strike="noStrike" dirty="0">
                          <a:effectLst/>
                        </a:rPr>
                        <a:t>Sustainable management of agricultural research data: A case for Big Data platform development for climate Smart Agriculture in Kenya</a:t>
                      </a:r>
                      <a:endParaRPr lang="en-GB"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13605159"/>
                  </a:ext>
                </a:extLst>
              </a:tr>
            </a:tbl>
          </a:graphicData>
        </a:graphic>
      </p:graphicFrame>
    </p:spTree>
    <p:extLst>
      <p:ext uri="{BB962C8B-B14F-4D97-AF65-F5344CB8AC3E}">
        <p14:creationId xmlns:p14="http://schemas.microsoft.com/office/powerpoint/2010/main" val="345439977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Angles.thmx</Template>
  <TotalTime>783</TotalTime>
  <Words>1064</Words>
  <Application>Microsoft Macintosh PowerPoint</Application>
  <PresentationFormat>A4 Paper (210x297 mm)</PresentationFormat>
  <Paragraphs>151</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Arial</vt:lpstr>
      <vt:lpstr>Calibri</vt:lpstr>
      <vt:lpstr>Franklin Gothic Book</vt:lpstr>
      <vt:lpstr>Franklin Gothic Medium</vt:lpstr>
      <vt:lpstr>Tunga</vt:lpstr>
      <vt:lpstr>Wingdings</vt:lpstr>
      <vt:lpstr>Angles</vt:lpstr>
      <vt:lpstr>PowerPoint Presentation</vt:lpstr>
      <vt:lpstr>History of PV Conference SERIES</vt:lpstr>
      <vt:lpstr>PV2018</vt:lpstr>
      <vt:lpstr>PowerPoint Presentation</vt:lpstr>
      <vt:lpstr>PowerPoint Presentation</vt:lpstr>
      <vt:lpstr>Key Outcomes</vt:lpstr>
      <vt:lpstr>Events And Tours</vt:lpstr>
      <vt:lpstr>Session 1: Data stewardship approaches to ensure long-term data and knowledge preservation and data standards. </vt:lpstr>
      <vt:lpstr>Session 2: Adding value to data and facilitation of data use </vt:lpstr>
      <vt:lpstr>Session 3 2017: Virtual Research Environments for science data exploitation and value adding  </vt:lpstr>
      <vt:lpstr>Session 4: Data preservation in practice: past (present) and future </vt:lpstr>
      <vt:lpstr>Data Curation and Preservation Across DOMAINs – DISCUSSION PANEL</vt:lpstr>
      <vt:lpstr>CEOS WGISS Keynote</vt:lpstr>
      <vt:lpstr>PV2020 @ CERN</vt:lpstr>
      <vt:lpstr>PV2018 Conference Proceedings Published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55</cp:revision>
  <cp:lastPrinted>2017-06-21T18:05:03Z</cp:lastPrinted>
  <dcterms:created xsi:type="dcterms:W3CDTF">2015-11-04T11:48:46Z</dcterms:created>
  <dcterms:modified xsi:type="dcterms:W3CDTF">2018-10-18T17:58:25Z</dcterms:modified>
</cp:coreProperties>
</file>