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26"/>
  </p:notesMasterIdLst>
  <p:handoutMasterIdLst>
    <p:handoutMasterId r:id="rId27"/>
  </p:handoutMasterIdLst>
  <p:sldIdLst>
    <p:sldId id="333" r:id="rId5"/>
    <p:sldId id="291" r:id="rId6"/>
    <p:sldId id="301" r:id="rId7"/>
    <p:sldId id="260" r:id="rId8"/>
    <p:sldId id="313" r:id="rId9"/>
    <p:sldId id="314" r:id="rId10"/>
    <p:sldId id="315" r:id="rId11"/>
    <p:sldId id="322" r:id="rId12"/>
    <p:sldId id="323" r:id="rId13"/>
    <p:sldId id="324" r:id="rId14"/>
    <p:sldId id="325" r:id="rId15"/>
    <p:sldId id="326" r:id="rId16"/>
    <p:sldId id="329" r:id="rId17"/>
    <p:sldId id="328" r:id="rId18"/>
    <p:sldId id="317" r:id="rId19"/>
    <p:sldId id="316" r:id="rId20"/>
    <p:sldId id="295" r:id="rId21"/>
    <p:sldId id="318" r:id="rId22"/>
    <p:sldId id="334" r:id="rId23"/>
    <p:sldId id="320" r:id="rId24"/>
    <p:sldId id="321" r:id="rId25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8DB"/>
    <a:srgbClr val="00549F"/>
    <a:srgbClr val="FDC82F"/>
    <a:srgbClr val="00338D"/>
    <a:srgbClr val="D0103A"/>
    <a:srgbClr val="008542"/>
    <a:srgbClr val="E37222"/>
    <a:srgbClr val="822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44" autoAdjust="0"/>
    <p:restoredTop sz="94660"/>
  </p:normalViewPr>
  <p:slideViewPr>
    <p:cSldViewPr snapToGrid="0">
      <p:cViewPr>
        <p:scale>
          <a:sx n="125" d="100"/>
          <a:sy n="125" d="100"/>
        </p:scale>
        <p:origin x="1560" y="59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10/22/2018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3550" y="693738"/>
            <a:ext cx="6157913" cy="3465512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4064" indent="-286179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4715" indent="-228943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2600" indent="-228943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60486" indent="-228943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8372" indent="-228943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6258" indent="-228943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34144" indent="-228943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92029" indent="-228943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155232D-1AA4-4952-AE70-12AD699F4935}" type="slidenum">
              <a:rPr lang="en-GB" altLang="en-US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GB" altLang="en-US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792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7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6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14361" y="2914650"/>
            <a:ext cx="7948800" cy="421975"/>
          </a:xfrm>
        </p:spPr>
        <p:txBody>
          <a:bodyPr wrap="square">
            <a:spAutoFit/>
          </a:bodyPr>
          <a:lstStyle>
            <a:lvl1pPr marL="0" indent="0">
              <a:buFont typeface="Verdana" pitchFamily="34" charset="0"/>
              <a:buNone/>
              <a:defRPr sz="18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56325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87375" y="1856096"/>
            <a:ext cx="7947025" cy="584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8" name="Picture 7" descr="16950723446_e7d8e1bfb9_o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2" b="48267"/>
          <a:stretch/>
        </p:blipFill>
        <p:spPr>
          <a:xfrm rot="5400000">
            <a:off x="2000249" y="-2000250"/>
            <a:ext cx="5143501" cy="9144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smtClean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2" name="Picture 11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>
              <a:defRPr baseline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727200"/>
            <a:ext cx="8748000" cy="38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122"/>
          <a:stretch/>
        </p:blipFill>
        <p:spPr>
          <a:xfrm>
            <a:off x="7787917" y="155435"/>
            <a:ext cx="1210456" cy="504000"/>
          </a:xfrm>
          <a:prstGeom prst="rect">
            <a:avLst/>
          </a:prstGeom>
        </p:spPr>
      </p:pic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71652" y="4905803"/>
            <a:ext cx="6436141" cy="111519"/>
            <a:chOff x="171652" y="6621093"/>
            <a:chExt cx="6436141" cy="111519"/>
          </a:xfrm>
        </p:grpSpPr>
        <p:pic>
          <p:nvPicPr>
            <p:cNvPr id="16" name="Picture 15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65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18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3887" y="6621093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22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914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14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7681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970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33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869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21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457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1938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29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7855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012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277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8830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686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984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8359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3093" y="6624268"/>
              <a:ext cx="163906" cy="10834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4480339" y="4580702"/>
            <a:ext cx="4520474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/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CEOS WGISS#46 – Oberpfaffenhofen (Munich) - German Aerospace Center (DLR) | 23/10/2018 | Slide  </a:t>
            </a:r>
            <a:fld id="{71EAD4F2-866B-304A-9A50-FC7592816342}" type="slidenum">
              <a:rPr lang="en-GB" sz="800" noProof="1" smtClean="0">
                <a:solidFill>
                  <a:schemeClr val="bg2"/>
                </a:solidFill>
              </a:rPr>
              <a:pPr algn="r">
                <a:spcBef>
                  <a:spcPct val="50000"/>
                </a:spcBef>
              </a:pPr>
              <a:t>‹#›</a:t>
            </a:fld>
            <a:endParaRPr lang="en-GB" sz="800" noProof="1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rgbClr val="0070C0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Tx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8100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4076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0052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602800" indent="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None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eos.org/document_management/Working_Groups/WGISS/Interest_Groups/OpenSearch/CEOS-OPENSEARCH-BP-V1.2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wic.wgiss.ceos.org/opensearch/datasets/osdd.xml?clientId=cwicClient" TargetMode="External"/><Relationship Id="rId7" Type="http://schemas.openxmlformats.org/officeDocument/2006/relationships/hyperlink" Target="http://ceos.org/document_management/Working_Groups/WGISS/Interest_Groups/OpenSearch/CEOS-OPENSEARCH-SVS-V1.0.pdf" TargetMode="External"/><Relationship Id="rId2" Type="http://schemas.openxmlformats.org/officeDocument/2006/relationships/hyperlink" Target="https://cmr.earthdata.nasa.gov/opensearch/collections/descriptor_document_facets.xml?clientId=cswOpenSearch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os.org/document_management/Working_Groups/WGISS/Interest_Groups/OpenSearch/CEOS%20Open%20Search%20Developer%20Guide%20v2.0D3.pdf" TargetMode="External"/><Relationship Id="rId5" Type="http://schemas.openxmlformats.org/officeDocument/2006/relationships/hyperlink" Target="http://ceos.org/document_management/Working_Groups/WGISS/Interest_Groups/OpenSearch/CEOS-OPENSEARCH-BP-V1.2.pdf" TargetMode="External"/><Relationship Id="rId4" Type="http://schemas.openxmlformats.org/officeDocument/2006/relationships/hyperlink" Target="http://fedeo.esa.int/opensearch/description.x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opengeospatial.org/pressroom/pressreleases/28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box.google.com/datasetsearch" TargetMode="External"/><Relationship Id="rId2" Type="http://schemas.openxmlformats.org/officeDocument/2006/relationships/hyperlink" Target="http://opengeospatial.github.io/teamengine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eos.org/document_management/Working_Groups/WGISS/Meetings/WGISS-40/WGISS-40_Minutes_v1.0.docx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wic.wgiss.ceos.org/opensearch/datasets/osdd.xml?clientId=cwicClient" TargetMode="External"/><Relationship Id="rId7" Type="http://schemas.openxmlformats.org/officeDocument/2006/relationships/hyperlink" Target="http://ceos.org/document_management/Working_Groups/WGISS/Interest_Groups/OpenSearch/CEOS-OPENSEARCH-SVS-V1.0.pdf" TargetMode="External"/><Relationship Id="rId2" Type="http://schemas.openxmlformats.org/officeDocument/2006/relationships/hyperlink" Target="https://cmr.earthdata.nasa.gov/opensearch/collections/descriptor_document_facets.xml?clientId=cswOpenSearch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os.org/document_management/Working_Groups/WGISS/Interest_Groups/OpenSearch/CEOS%20Open%20Search%20Developer%20Guide%20v2.0D3.pdf" TargetMode="External"/><Relationship Id="rId5" Type="http://schemas.openxmlformats.org/officeDocument/2006/relationships/hyperlink" Target="http://ceos.org/document_management/Working_Groups/WGISS/Interest_Groups/OpenSearch/CEOS-OPENSEARCH-BP-V1.2.pdf" TargetMode="External"/><Relationship Id="rId4" Type="http://schemas.openxmlformats.org/officeDocument/2006/relationships/hyperlink" Target="http://fedeo.esa.int/opensearch/description.x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wic.wgiss.ceos.org/opensearch/datasets/osdd.xml?clientId=cwicClient" TargetMode="External"/><Relationship Id="rId7" Type="http://schemas.openxmlformats.org/officeDocument/2006/relationships/hyperlink" Target="http://ceos.org/document_management/Working_Groups/WGISS/Interest_Groups/OpenSearch/CEOS-OPENSEARCH-SVS-V1.0.pdf" TargetMode="External"/><Relationship Id="rId2" Type="http://schemas.openxmlformats.org/officeDocument/2006/relationships/hyperlink" Target="https://cmr.earthdata.nasa.gov/opensearch/collections/descriptor_document_facets.xml?clientId=cswOpenSearchDo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os.org/document_management/Working_Groups/WGISS/Interest_Groups/OpenSearch/CEOS%20Open%20Search%20Developer%20Guide%20v2.0D3.pdf" TargetMode="External"/><Relationship Id="rId5" Type="http://schemas.openxmlformats.org/officeDocument/2006/relationships/hyperlink" Target="http://ceos.org/document_management/Working_Groups/WGISS/Interest_Groups/OpenSearch/CEOS-OPENSEARCH-BP-V1.2.pdf" TargetMode="External"/><Relationship Id="rId4" Type="http://schemas.openxmlformats.org/officeDocument/2006/relationships/hyperlink" Target="http://fedeo.esa.int/opensearch/description.x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document_management/Working_Groups/WGISS/Interest_Groups/OpenSearch/CEOS-OPENSEARCH-SVS-V1.0.pd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532948" y="1285794"/>
            <a:ext cx="79724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GB" sz="3200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CEOS OpenSearch </a:t>
            </a:r>
            <a:r>
              <a:rPr lang="en-GB" sz="3200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Conformance Test Document</a:t>
            </a:r>
            <a:endParaRPr lang="en-GB" sz="3200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505181" y="2793600"/>
            <a:ext cx="4027961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lvl="0" algn="ctr">
              <a:spcBef>
                <a:spcPts val="0"/>
              </a:spcBef>
            </a:pPr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CEOS WGISS Meeting #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Verdana"/>
                <a:cs typeface="Verdana"/>
              </a:rPr>
              <a:t>46</a:t>
            </a:r>
            <a:endParaRPr lang="en-GB" dirty="0">
              <a:solidFill>
                <a:schemeClr val="bg1">
                  <a:lumMod val="95000"/>
                </a:schemeClr>
              </a:solidFill>
              <a:latin typeface="Verdana"/>
              <a:cs typeface="Verdana"/>
            </a:endParaRPr>
          </a:p>
          <a:p>
            <a:pPr algn="ctr">
              <a:spcBef>
                <a:spcPts val="0"/>
              </a:spcBef>
            </a:pPr>
            <a:endParaRPr lang="en-GB" b="1" dirty="0" smtClean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A. Della Vecchia, M. </a:t>
            </a:r>
            <a:r>
              <a:rPr lang="en-GB" dirty="0" err="1" smtClean="0">
                <a:solidFill>
                  <a:schemeClr val="bg1"/>
                </a:solidFill>
              </a:rPr>
              <a:t>Albani</a:t>
            </a:r>
            <a:r>
              <a:rPr lang="en-GB" dirty="0" smtClean="0">
                <a:solidFill>
                  <a:schemeClr val="bg1"/>
                </a:solidFill>
              </a:rPr>
              <a:t> (ESA)</a:t>
            </a:r>
          </a:p>
          <a:p>
            <a:pPr algn="ctr"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Yves </a:t>
            </a:r>
            <a:r>
              <a:rPr lang="en-GB" dirty="0" err="1" smtClean="0">
                <a:solidFill>
                  <a:schemeClr val="bg1"/>
                </a:solidFill>
              </a:rPr>
              <a:t>Coene</a:t>
            </a:r>
            <a:r>
              <a:rPr lang="en-GB" dirty="0" smtClean="0">
                <a:solidFill>
                  <a:schemeClr val="bg1"/>
                </a:solidFill>
              </a:rPr>
              <a:t> (</a:t>
            </a:r>
            <a:r>
              <a:rPr lang="en-GB" dirty="0" err="1" smtClean="0">
                <a:solidFill>
                  <a:schemeClr val="bg1"/>
                </a:solidFill>
              </a:rPr>
              <a:t>Spacebel</a:t>
            </a:r>
            <a:r>
              <a:rPr lang="en-GB" dirty="0" smtClean="0">
                <a:solidFill>
                  <a:schemeClr val="bg1"/>
                </a:solidFill>
              </a:rPr>
              <a:t>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 Box 25"/>
          <p:cNvSpPr txBox="1">
            <a:spLocks noChangeArrowheads="1"/>
          </p:cNvSpPr>
          <p:nvPr/>
        </p:nvSpPr>
        <p:spPr bwMode="auto">
          <a:xfrm>
            <a:off x="1699285" y="4082645"/>
            <a:ext cx="1572866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GB" dirty="0" smtClean="0">
                <a:solidFill>
                  <a:schemeClr val="bg1"/>
                </a:solidFill>
              </a:rPr>
              <a:t>23/10/2018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0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Design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038"/>
            <a:ext cx="5343525" cy="397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259" y="2407936"/>
            <a:ext cx="4178939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7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Cases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509" y="0"/>
            <a:ext cx="405983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86" y="1246133"/>
            <a:ext cx="3638299" cy="28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3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Traceability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6315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212" y="149150"/>
            <a:ext cx="493712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1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Roadmap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33728" y="1399739"/>
            <a:ext cx="8529421" cy="2808958"/>
          </a:xfrm>
          <a:prstGeom prst="rect">
            <a:avLst/>
          </a:prstGeom>
          <a:solidFill>
            <a:srgbClr val="DBDCDD"/>
          </a:solidFill>
          <a:ln>
            <a:noFill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>
            <a:lvl1pP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257387" y="2643823"/>
            <a:ext cx="201262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err="1">
                <a:ea typeface="+mn-ea"/>
              </a:rPr>
              <a:t>Ver</a:t>
            </a:r>
            <a:r>
              <a:rPr lang="en-GB" sz="1050" b="1" dirty="0">
                <a:ea typeface="+mn-ea"/>
              </a:rPr>
              <a:t> </a:t>
            </a:r>
            <a:r>
              <a:rPr lang="en-GB" sz="1050" b="1" dirty="0" smtClean="0">
                <a:ea typeface="+mn-ea"/>
              </a:rPr>
              <a:t>1.0 D4</a:t>
            </a:r>
            <a:r>
              <a:rPr lang="en-GB" sz="1050" b="1" dirty="0">
                <a:ea typeface="+mn-ea"/>
              </a:rPr>
              <a:t/>
            </a:r>
            <a:br>
              <a:rPr lang="en-GB" sz="1050" b="1" dirty="0">
                <a:ea typeface="+mn-ea"/>
              </a:rPr>
            </a:br>
            <a:r>
              <a:rPr lang="en-GB" sz="1050" b="1" dirty="0" smtClean="0">
                <a:ea typeface="+mn-ea"/>
              </a:rPr>
              <a:t>4</a:t>
            </a:r>
            <a:r>
              <a:rPr lang="en-GB" sz="1050" b="1" baseline="30000" dirty="0" smtClean="0">
                <a:ea typeface="+mn-ea"/>
              </a:rPr>
              <a:t>th</a:t>
            </a:r>
            <a:r>
              <a:rPr lang="en-GB" sz="1050" b="1" dirty="0" smtClean="0">
                <a:ea typeface="+mn-ea"/>
              </a:rPr>
              <a:t> June ‘18</a:t>
            </a:r>
            <a:endParaRPr lang="en-GB" sz="1050" b="1" dirty="0">
              <a:ea typeface="+mn-ea"/>
            </a:endParaRPr>
          </a:p>
        </p:txBody>
      </p:sp>
      <p:pic>
        <p:nvPicPr>
          <p:cNvPr id="10247" name="Picture 2" descr="C:\Users\advecchi\AppData\Local\Microsoft\Windows\Temporary Internet Files\Content.IE5\1BJXROIL\docGuy-P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5" y="1988758"/>
            <a:ext cx="562146" cy="5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 flipH="1">
            <a:off x="257387" y="1685488"/>
            <a:ext cx="2012623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smtClean="0">
                <a:ea typeface="+mn-ea"/>
              </a:rPr>
              <a:t>Draft</a:t>
            </a:r>
            <a:endParaRPr lang="en-GB" sz="1050" b="1" dirty="0">
              <a:ea typeface="+mn-ea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737427" y="2640173"/>
            <a:ext cx="201262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err="1">
                <a:ea typeface="+mn-ea"/>
              </a:rPr>
              <a:t>Ver</a:t>
            </a:r>
            <a:r>
              <a:rPr lang="en-GB" sz="1050" b="1" dirty="0">
                <a:ea typeface="+mn-ea"/>
              </a:rPr>
              <a:t> </a:t>
            </a:r>
            <a:r>
              <a:rPr lang="en-GB" sz="1050" b="1" dirty="0" smtClean="0">
                <a:ea typeface="+mn-ea"/>
              </a:rPr>
              <a:t>1.0 D4-RIDs</a:t>
            </a:r>
            <a:endParaRPr lang="en-GB" sz="1050" b="1" dirty="0">
              <a:ea typeface="+mn-ea"/>
            </a:endParaRPr>
          </a:p>
          <a:p>
            <a:pPr algn="ctr">
              <a:defRPr/>
            </a:pPr>
            <a:r>
              <a:rPr lang="en-GB" sz="1050" b="1" dirty="0" smtClean="0">
                <a:ea typeface="+mn-ea"/>
              </a:rPr>
              <a:t>22</a:t>
            </a:r>
            <a:r>
              <a:rPr lang="en-GB" sz="1050" b="1" baseline="30000" dirty="0" smtClean="0">
                <a:ea typeface="+mn-ea"/>
              </a:rPr>
              <a:t>nd</a:t>
            </a:r>
            <a:r>
              <a:rPr lang="en-GB" sz="1050" b="1" dirty="0" smtClean="0">
                <a:ea typeface="+mn-ea"/>
              </a:rPr>
              <a:t> June`18</a:t>
            </a:r>
            <a:endParaRPr lang="en-GB" sz="1050" b="1" dirty="0">
              <a:ea typeface="+mn-ea"/>
            </a:endParaRPr>
          </a:p>
        </p:txBody>
      </p:sp>
      <p:pic>
        <p:nvPicPr>
          <p:cNvPr id="10251" name="Picture 2" descr="C:\Users\advecchi\AppData\Local\Microsoft\Windows\Temporary Internet Files\Content.IE5\1BJXROIL\docGuy-P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665" y="1985108"/>
            <a:ext cx="562146" cy="5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 flipH="1">
            <a:off x="1737427" y="1681838"/>
            <a:ext cx="2012623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smtClean="0">
                <a:ea typeface="+mn-ea"/>
              </a:rPr>
              <a:t>RIDs</a:t>
            </a:r>
            <a:endParaRPr lang="en-GB" sz="1050" b="1" dirty="0">
              <a:ea typeface="+mn-ea"/>
            </a:endParaRPr>
          </a:p>
        </p:txBody>
      </p:sp>
      <p:sp>
        <p:nvSpPr>
          <p:cNvPr id="9231" name="Arc 9230"/>
          <p:cNvSpPr/>
          <p:nvPr/>
        </p:nvSpPr>
        <p:spPr bwMode="auto">
          <a:xfrm rot="8134213">
            <a:off x="694319" y="1539667"/>
            <a:ext cx="2873814" cy="1693388"/>
          </a:xfrm>
          <a:prstGeom prst="arc">
            <a:avLst>
              <a:gd name="adj1" fmla="val 16544454"/>
              <a:gd name="adj2" fmla="val 44478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a typeface="+mn-e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83432" y="1560930"/>
            <a:ext cx="1470211" cy="1505129"/>
            <a:chOff x="5288686" y="1560930"/>
            <a:chExt cx="1405368" cy="1505129"/>
          </a:xfrm>
        </p:grpSpPr>
        <p:sp>
          <p:nvSpPr>
            <p:cNvPr id="56" name="TextBox 55"/>
            <p:cNvSpPr txBox="1"/>
            <p:nvPr/>
          </p:nvSpPr>
          <p:spPr>
            <a:xfrm flipH="1">
              <a:off x="5288686" y="2650561"/>
              <a:ext cx="1405367" cy="4154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GB" sz="1050" b="1" dirty="0" err="1">
                  <a:ea typeface="+mn-ea"/>
                </a:rPr>
                <a:t>Ver</a:t>
              </a:r>
              <a:r>
                <a:rPr lang="en-GB" sz="1050" b="1" dirty="0">
                  <a:ea typeface="+mn-ea"/>
                </a:rPr>
                <a:t> </a:t>
              </a:r>
              <a:r>
                <a:rPr lang="en-GB" sz="1050" b="1" dirty="0" smtClean="0">
                  <a:ea typeface="+mn-ea"/>
                </a:rPr>
                <a:t>1.0 D5-RIDs</a:t>
              </a:r>
            </a:p>
            <a:p>
              <a:pPr algn="ctr">
                <a:defRPr/>
              </a:pPr>
              <a:r>
                <a:rPr lang="en-GB" sz="1050" b="1" dirty="0" smtClean="0">
                  <a:ea typeface="+mn-ea"/>
                </a:rPr>
                <a:t>9</a:t>
              </a:r>
              <a:r>
                <a:rPr lang="en-GB" sz="1050" b="1" baseline="30000" dirty="0" smtClean="0">
                  <a:ea typeface="+mn-ea"/>
                </a:rPr>
                <a:t>th</a:t>
              </a:r>
              <a:r>
                <a:rPr lang="en-GB" sz="1050" b="1" dirty="0" smtClean="0">
                  <a:ea typeface="+mn-ea"/>
                </a:rPr>
                <a:t> Aug `18</a:t>
              </a:r>
              <a:endParaRPr lang="en-GB" sz="1050" b="1" dirty="0">
                <a:ea typeface="+mn-ea"/>
              </a:endParaRPr>
            </a:p>
          </p:txBody>
        </p:sp>
        <p:pic>
          <p:nvPicPr>
            <p:cNvPr id="10257" name="Picture 2" descr="C:\Users\advecchi\AppData\Local\Microsoft\Windows\Temporary Internet Files\Content.IE5\1BJXROIL\docGuy-Page[1].pn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1727" y="1995498"/>
              <a:ext cx="562146" cy="59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8" name="TextBox 58"/>
            <p:cNvSpPr txBox="1">
              <a:spLocks noChangeArrowheads="1"/>
            </p:cNvSpPr>
            <p:nvPr/>
          </p:nvSpPr>
          <p:spPr bwMode="auto">
            <a:xfrm flipH="1">
              <a:off x="5288687" y="1560930"/>
              <a:ext cx="1405367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lnSpc>
                  <a:spcPct val="119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549F"/>
                </a:buClr>
                <a:defRPr>
                  <a:solidFill>
                    <a:schemeClr val="bg2"/>
                  </a:solidFill>
                  <a:latin typeface="Verdana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altLang="en-US" sz="1100" b="1" dirty="0" smtClean="0">
                  <a:solidFill>
                    <a:schemeClr val="tx1"/>
                  </a:solidFill>
                </a:rPr>
                <a:t>Candidate </a:t>
              </a:r>
            </a:p>
            <a:p>
              <a:pPr algn="ctr"/>
              <a:r>
                <a:rPr lang="en-GB" altLang="en-US" sz="1100" b="1" dirty="0" smtClean="0">
                  <a:solidFill>
                    <a:schemeClr val="tx1"/>
                  </a:solidFill>
                </a:rPr>
                <a:t>Final Release</a:t>
              </a:r>
              <a:endParaRPr lang="en-GB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 flipH="1">
            <a:off x="744533" y="3655179"/>
            <a:ext cx="201262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smtClean="0">
                <a:solidFill>
                  <a:srgbClr val="FF0000"/>
                </a:solidFill>
                <a:ea typeface="+mn-ea"/>
              </a:rPr>
              <a:t>System Level Team </a:t>
            </a:r>
          </a:p>
          <a:p>
            <a:pPr algn="ctr">
              <a:defRPr/>
            </a:pPr>
            <a:r>
              <a:rPr lang="en-GB" sz="1050" b="1" dirty="0" smtClean="0">
                <a:solidFill>
                  <a:srgbClr val="FF0000"/>
                </a:solidFill>
                <a:ea typeface="+mn-ea"/>
              </a:rPr>
              <a:t>I Review </a:t>
            </a:r>
            <a:endParaRPr lang="en-GB" sz="105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20" name="TextBox 58"/>
          <p:cNvSpPr txBox="1">
            <a:spLocks noChangeArrowheads="1"/>
          </p:cNvSpPr>
          <p:nvPr/>
        </p:nvSpPr>
        <p:spPr bwMode="auto">
          <a:xfrm flipH="1">
            <a:off x="3643148" y="1673946"/>
            <a:ext cx="14053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100" b="1" dirty="0" smtClean="0">
                <a:solidFill>
                  <a:schemeClr val="tx1"/>
                </a:solidFill>
              </a:rPr>
              <a:t>Draf</a:t>
            </a:r>
            <a:r>
              <a:rPr lang="en-GB" altLang="en-US" sz="1200" b="1" dirty="0" smtClean="0">
                <a:solidFill>
                  <a:schemeClr val="tx1"/>
                </a:solidFill>
              </a:rPr>
              <a:t>t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pic>
        <p:nvPicPr>
          <p:cNvPr id="21" name="Picture 2" descr="C:\Users\advecchi\AppData\Local\Microsoft\Windows\Temporary Internet Files\Content.IE5\1BJXROIL\docGuy-Pag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342" y="2002200"/>
            <a:ext cx="562146" cy="5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 flipH="1">
            <a:off x="3586956" y="2650561"/>
            <a:ext cx="156588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b="1" dirty="0" err="1">
                <a:ea typeface="+mn-ea"/>
              </a:rPr>
              <a:t>Ver</a:t>
            </a:r>
            <a:r>
              <a:rPr lang="en-GB" sz="1050" b="1" dirty="0">
                <a:ea typeface="+mn-ea"/>
              </a:rPr>
              <a:t> </a:t>
            </a:r>
            <a:r>
              <a:rPr lang="en-GB" sz="1050" b="1" dirty="0" smtClean="0">
                <a:ea typeface="+mn-ea"/>
              </a:rPr>
              <a:t>1.0 D5</a:t>
            </a:r>
            <a:endParaRPr lang="en-GB" sz="1050" b="1" dirty="0">
              <a:ea typeface="+mn-ea"/>
            </a:endParaRPr>
          </a:p>
          <a:p>
            <a:pPr algn="ctr">
              <a:defRPr/>
            </a:pPr>
            <a:r>
              <a:rPr lang="en-GB" sz="1050" b="1" dirty="0" smtClean="0">
                <a:ea typeface="+mn-ea"/>
              </a:rPr>
              <a:t>1st Aug`18</a:t>
            </a:r>
            <a:endParaRPr lang="en-GB" sz="1050" b="1" dirty="0">
              <a:ea typeface="+mn-ea"/>
            </a:endParaRPr>
          </a:p>
        </p:txBody>
      </p:sp>
      <p:sp>
        <p:nvSpPr>
          <p:cNvPr id="24" name="Arc 23"/>
          <p:cNvSpPr/>
          <p:nvPr/>
        </p:nvSpPr>
        <p:spPr bwMode="auto">
          <a:xfrm rot="8134213">
            <a:off x="2346353" y="1532427"/>
            <a:ext cx="3284610" cy="1582432"/>
          </a:xfrm>
          <a:prstGeom prst="arc">
            <a:avLst>
              <a:gd name="adj1" fmla="val 17184279"/>
              <a:gd name="adj2" fmla="val 691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a typeface="+mn-ea"/>
            </a:endParaRPr>
          </a:p>
        </p:txBody>
      </p:sp>
      <p:sp>
        <p:nvSpPr>
          <p:cNvPr id="28" name="Arc 27"/>
          <p:cNvSpPr/>
          <p:nvPr/>
        </p:nvSpPr>
        <p:spPr bwMode="auto">
          <a:xfrm rot="8134213">
            <a:off x="4136565" y="1289588"/>
            <a:ext cx="3595119" cy="1784829"/>
          </a:xfrm>
          <a:prstGeom prst="arc">
            <a:avLst>
              <a:gd name="adj1" fmla="val 17297725"/>
              <a:gd name="adj2" fmla="val 691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a typeface="+mn-ea"/>
            </a:endParaRPr>
          </a:p>
        </p:txBody>
      </p:sp>
      <p:sp>
        <p:nvSpPr>
          <p:cNvPr id="29" name="TextBox 28"/>
          <p:cNvSpPr txBox="1"/>
          <p:nvPr/>
        </p:nvSpPr>
        <p:spPr>
          <a:xfrm flipH="1">
            <a:off x="2674840" y="3644856"/>
            <a:ext cx="201262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smtClean="0">
                <a:solidFill>
                  <a:srgbClr val="FF0000"/>
                </a:solidFill>
                <a:ea typeface="+mn-ea"/>
              </a:rPr>
              <a:t>ESA/SPB new issue </a:t>
            </a:r>
          </a:p>
          <a:p>
            <a:pPr algn="ctr">
              <a:defRPr/>
            </a:pPr>
            <a:r>
              <a:rPr lang="en-GB" sz="1050" b="1" dirty="0" smtClean="0">
                <a:solidFill>
                  <a:srgbClr val="FF0000"/>
                </a:solidFill>
              </a:rPr>
              <a:t>Ad-hoc Telco if needed</a:t>
            </a:r>
            <a:endParaRPr lang="en-GB" sz="105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2" name="TextBox 58"/>
          <p:cNvSpPr txBox="1">
            <a:spLocks noChangeArrowheads="1"/>
          </p:cNvSpPr>
          <p:nvPr/>
        </p:nvSpPr>
        <p:spPr bwMode="auto">
          <a:xfrm flipH="1">
            <a:off x="7383033" y="1520058"/>
            <a:ext cx="14053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00549F"/>
              </a:buClr>
              <a:defRPr>
                <a:solidFill>
                  <a:schemeClr val="bg2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altLang="en-US" sz="11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GB" altLang="en-US" sz="1100" b="1" dirty="0" smtClean="0">
                <a:solidFill>
                  <a:schemeClr val="tx1"/>
                </a:solidFill>
              </a:rPr>
              <a:t>Final Release</a:t>
            </a:r>
            <a:endParaRPr lang="en-GB" alt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7375484" y="2632504"/>
            <a:ext cx="140536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050" b="1" dirty="0" err="1">
                <a:ea typeface="+mn-ea"/>
              </a:rPr>
              <a:t>Ver</a:t>
            </a:r>
            <a:r>
              <a:rPr lang="en-GB" sz="1050" b="1" dirty="0">
                <a:ea typeface="+mn-ea"/>
              </a:rPr>
              <a:t> </a:t>
            </a:r>
            <a:r>
              <a:rPr lang="en-GB" sz="1050" b="1" dirty="0" smtClean="0">
                <a:ea typeface="+mn-ea"/>
              </a:rPr>
              <a:t>1.0</a:t>
            </a:r>
            <a:endParaRPr lang="en-GB" sz="1050" b="1" dirty="0">
              <a:ea typeface="+mn-ea"/>
            </a:endParaRPr>
          </a:p>
          <a:p>
            <a:pPr algn="ctr">
              <a:defRPr/>
            </a:pPr>
            <a:r>
              <a:rPr lang="en-GB" sz="1050" b="1" dirty="0" smtClean="0">
                <a:ea typeface="+mn-ea"/>
              </a:rPr>
              <a:t>28</a:t>
            </a:r>
            <a:r>
              <a:rPr lang="en-GB" sz="1050" b="1" baseline="30000" dirty="0" smtClean="0">
                <a:ea typeface="+mn-ea"/>
              </a:rPr>
              <a:t>th</a:t>
            </a:r>
            <a:r>
              <a:rPr lang="en-GB" sz="1050" b="1" dirty="0" smtClean="0">
                <a:ea typeface="+mn-ea"/>
              </a:rPr>
              <a:t> Aug`18</a:t>
            </a:r>
            <a:endParaRPr lang="en-GB" sz="1050" b="1" dirty="0">
              <a:ea typeface="+mn-ea"/>
            </a:endParaRPr>
          </a:p>
        </p:txBody>
      </p:sp>
      <p:pic>
        <p:nvPicPr>
          <p:cNvPr id="34" name="Picture 2" descr="C:\Users\advecchi\AppData\Local\Microsoft\Windows\Temporary Internet Files\Content.IE5\1BJXROIL\docGuy-Page[1].png">
            <a:hlinkClick r:id="rId4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524" y="1977441"/>
            <a:ext cx="562146" cy="5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Arc 34"/>
          <p:cNvSpPr/>
          <p:nvPr/>
        </p:nvSpPr>
        <p:spPr bwMode="auto">
          <a:xfrm rot="8134213">
            <a:off x="6263337" y="1528134"/>
            <a:ext cx="2499899" cy="1728955"/>
          </a:xfrm>
          <a:prstGeom prst="arc">
            <a:avLst>
              <a:gd name="adj1" fmla="val 16200026"/>
              <a:gd name="adj2" fmla="val 69103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/>
        </p:spPr>
        <p:txBody>
          <a:bodyPr anchor="ctr"/>
          <a:lstStyle/>
          <a:p>
            <a:pPr algn="ctr">
              <a:defRPr/>
            </a:pPr>
            <a:endParaRPr lang="en-GB">
              <a:ea typeface="+mn-ea"/>
            </a:endParaRPr>
          </a:p>
        </p:txBody>
      </p:sp>
      <p:sp>
        <p:nvSpPr>
          <p:cNvPr id="36" name="TextBox 35"/>
          <p:cNvSpPr txBox="1"/>
          <p:nvPr/>
        </p:nvSpPr>
        <p:spPr>
          <a:xfrm flipH="1">
            <a:off x="4674045" y="3633218"/>
            <a:ext cx="2012623" cy="4154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smtClean="0">
                <a:solidFill>
                  <a:srgbClr val="FF0000"/>
                </a:solidFill>
                <a:ea typeface="+mn-ea"/>
              </a:rPr>
              <a:t>System Level Team </a:t>
            </a:r>
          </a:p>
          <a:p>
            <a:pPr algn="ctr">
              <a:defRPr/>
            </a:pPr>
            <a:r>
              <a:rPr lang="en-GB" sz="1050" b="1" dirty="0" smtClean="0">
                <a:solidFill>
                  <a:srgbClr val="FF0000"/>
                </a:solidFill>
                <a:ea typeface="+mn-ea"/>
              </a:rPr>
              <a:t>II Review </a:t>
            </a:r>
            <a:endParaRPr lang="en-GB" sz="1050" b="1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6376721" y="3631034"/>
            <a:ext cx="2012623" cy="2539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050" b="1" dirty="0" smtClean="0">
                <a:solidFill>
                  <a:srgbClr val="FF0000"/>
                </a:solidFill>
                <a:ea typeface="+mn-ea"/>
              </a:rPr>
              <a:t>ESA/SPB to finalize</a:t>
            </a:r>
            <a:endParaRPr lang="en-GB" sz="1050" b="1" dirty="0">
              <a:solidFill>
                <a:srgbClr val="FF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1935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Collected RIDs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100" dirty="0" smtClean="0"/>
              <a:t>30/03/2018 – First draft release for internal SLT review </a:t>
            </a:r>
          </a:p>
          <a:p>
            <a:endParaRPr lang="en-GB" sz="1100" dirty="0" smtClean="0"/>
          </a:p>
          <a:p>
            <a:r>
              <a:rPr lang="en-GB" sz="1100" dirty="0" smtClean="0"/>
              <a:t>15/06/2018 – </a:t>
            </a:r>
            <a:r>
              <a:rPr lang="en-GB" sz="1100" dirty="0" err="1" smtClean="0"/>
              <a:t>Calin</a:t>
            </a:r>
            <a:r>
              <a:rPr lang="en-GB" sz="1100" dirty="0" smtClean="0"/>
              <a:t> Duma – 55 RIDs – </a:t>
            </a:r>
            <a:r>
              <a:rPr lang="en-GB" sz="1100" b="1" i="1" dirty="0" smtClean="0"/>
              <a:t>CEOS-OPENSEARCH-SVS-V1.0D4_cvd_comments</a:t>
            </a:r>
          </a:p>
          <a:p>
            <a:r>
              <a:rPr lang="en-GB" sz="1100" i="1" dirty="0"/>
              <a:t>	</a:t>
            </a:r>
            <a:r>
              <a:rPr lang="en-GB" sz="1100" b="1" i="1" dirty="0" smtClean="0"/>
              <a:t>4 RIDs – To be further discussed (CDV40 / CDV44 / CDV50 / CDV51)</a:t>
            </a:r>
          </a:p>
          <a:p>
            <a:r>
              <a:rPr lang="en-GB" sz="1100" i="1" dirty="0"/>
              <a:t>	</a:t>
            </a:r>
            <a:r>
              <a:rPr lang="en-GB" sz="1100" i="1" dirty="0" smtClean="0"/>
              <a:t>4 RIDs – Clarification </a:t>
            </a:r>
            <a:r>
              <a:rPr lang="en-GB" sz="1100" i="1" dirty="0" err="1" smtClean="0"/>
              <a:t>wrt</a:t>
            </a:r>
            <a:r>
              <a:rPr lang="en-GB" sz="1100" i="1" dirty="0" smtClean="0"/>
              <a:t> OpenSearch-UI (former CWIC Smart Validation Tool )</a:t>
            </a:r>
          </a:p>
          <a:p>
            <a:endParaRPr lang="en-GB" sz="1100" dirty="0" smtClean="0"/>
          </a:p>
          <a:p>
            <a:r>
              <a:rPr lang="en-GB" sz="1100" dirty="0" smtClean="0"/>
              <a:t>20/06/2018 – CWIC Team – 2 RIDs – </a:t>
            </a:r>
            <a:r>
              <a:rPr lang="en-GB" sz="1100" b="1" i="1" dirty="0" smtClean="0"/>
              <a:t>Email</a:t>
            </a:r>
          </a:p>
          <a:p>
            <a:r>
              <a:rPr lang="en-GB" sz="1100" dirty="0" smtClean="0"/>
              <a:t>	</a:t>
            </a:r>
          </a:p>
          <a:p>
            <a:r>
              <a:rPr lang="en-GB" sz="1100" dirty="0" smtClean="0"/>
              <a:t>23/06/2018 – Eugene </a:t>
            </a:r>
            <a:r>
              <a:rPr lang="en-GB" sz="1100" dirty="0" err="1" smtClean="0"/>
              <a:t>Genong</a:t>
            </a:r>
            <a:r>
              <a:rPr lang="en-GB" sz="1100" dirty="0" smtClean="0"/>
              <a:t> Yu – 3 RIDs – </a:t>
            </a:r>
            <a:r>
              <a:rPr lang="en-GB" sz="1100" b="1" i="1" dirty="0" smtClean="0"/>
              <a:t>Email</a:t>
            </a:r>
          </a:p>
          <a:p>
            <a:endParaRPr lang="en-GB" sz="1100" dirty="0" smtClean="0"/>
          </a:p>
          <a:p>
            <a:r>
              <a:rPr lang="en-GB" sz="1100" dirty="0" smtClean="0"/>
              <a:t>23/06/2018 – Michael </a:t>
            </a:r>
            <a:r>
              <a:rPr lang="en-GB" sz="1100" dirty="0" err="1" smtClean="0"/>
              <a:t>Morahan</a:t>
            </a:r>
            <a:r>
              <a:rPr lang="en-GB" sz="1100" dirty="0" smtClean="0"/>
              <a:t> – 6 RIDs – </a:t>
            </a:r>
            <a:r>
              <a:rPr lang="en-GB" sz="1100" b="1" i="1" dirty="0" smtClean="0"/>
              <a:t>CEOS-OPENSEARCH-SVS-V1.0D4_MPM</a:t>
            </a:r>
          </a:p>
          <a:p>
            <a:endParaRPr lang="en-GB" sz="1100" dirty="0" smtClean="0"/>
          </a:p>
          <a:p>
            <a:r>
              <a:rPr lang="en-GB" sz="1100" dirty="0" smtClean="0"/>
              <a:t>09/08/2018 – SLT closed all the open issues </a:t>
            </a:r>
            <a:endParaRPr lang="en-GB" sz="1100" dirty="0"/>
          </a:p>
          <a:p>
            <a:endParaRPr lang="en-GB" sz="1100" dirty="0" smtClean="0"/>
          </a:p>
          <a:p>
            <a:r>
              <a:rPr lang="en-GB" sz="1100" dirty="0" smtClean="0"/>
              <a:t>28/08/2018 – Issues Release 1.0</a:t>
            </a:r>
          </a:p>
          <a:p>
            <a:endParaRPr lang="en-GB" sz="1100" dirty="0" smtClean="0"/>
          </a:p>
          <a:p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00069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Pending </a:t>
            </a:r>
            <a:r>
              <a:rPr lang="en-US" altLang="en-US" sz="1800" b="1" dirty="0">
                <a:solidFill>
                  <a:srgbClr val="FF0000"/>
                </a:solidFill>
              </a:rPr>
              <a:t>Activities</a:t>
            </a:r>
            <a:endParaRPr lang="en-US" alt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1639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3086" y="3362324"/>
            <a:ext cx="8895166" cy="755765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/>
              <a:t>CEOS </a:t>
            </a:r>
            <a:r>
              <a:rPr lang="en-US" sz="2000" dirty="0" smtClean="0"/>
              <a:t>OS / SLT Working Group Objectives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865453" cy="3823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1050" dirty="0" smtClean="0"/>
              <a:t>To set up and make available a fully </a:t>
            </a:r>
            <a:r>
              <a:rPr lang="en-GB" sz="1050" b="1" dirty="0" smtClean="0"/>
              <a:t>standardised</a:t>
            </a:r>
            <a:r>
              <a:rPr lang="en-GB" sz="1050" dirty="0" smtClean="0"/>
              <a:t> and </a:t>
            </a:r>
            <a:r>
              <a:rPr lang="en-GB" sz="1050" b="1" dirty="0" smtClean="0"/>
              <a:t>interoperable</a:t>
            </a:r>
            <a:r>
              <a:rPr lang="en-GB" sz="1050" dirty="0" smtClean="0"/>
              <a:t> CEOS </a:t>
            </a:r>
            <a:r>
              <a:rPr lang="en-GB" sz="1050" dirty="0"/>
              <a:t>(but not limited to</a:t>
            </a:r>
            <a:r>
              <a:rPr lang="en-GB" sz="1050" dirty="0" smtClean="0"/>
              <a:t>) connected data assets, following items need to be addressed: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Make </a:t>
            </a:r>
            <a:r>
              <a:rPr lang="en-US" sz="900" dirty="0"/>
              <a:t>available CEOS OpenSearch endpoints: IDN, CWIC and </a:t>
            </a:r>
            <a:r>
              <a:rPr lang="en-US" sz="900" dirty="0" err="1"/>
              <a:t>FedEO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447675" algn="l"/>
              </a:tabLst>
            </a:pPr>
            <a:r>
              <a:rPr lang="en-US" sz="900" dirty="0" smtClean="0"/>
              <a:t>IDN     </a:t>
            </a:r>
            <a:r>
              <a:rPr lang="en-US" sz="900" dirty="0" smtClean="0">
                <a:hlinkClick r:id="rId2"/>
              </a:rPr>
              <a:t>https</a:t>
            </a:r>
            <a:r>
              <a:rPr lang="en-US" sz="900" dirty="0">
                <a:hlinkClick r:id="rId2"/>
              </a:rPr>
              <a:t>://cmr.earthdata.nasa.gov/opensearch/collections/descriptor_document_facets.xml?clientId=cswOpenSearchDoc</a:t>
            </a:r>
            <a:r>
              <a:rPr lang="en-US" sz="900" dirty="0"/>
              <a:t>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/>
              <a:t>CWIC	</a:t>
            </a:r>
            <a:r>
              <a:rPr lang="en-US" sz="900" dirty="0">
                <a:hlinkClick r:id="rId3"/>
              </a:rPr>
              <a:t>http://cwic.wgiss.ceos.org/opensearch/datasets/osdd.xml?clientId=cwicClient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err="1"/>
              <a:t>FeDEO</a:t>
            </a:r>
            <a:r>
              <a:rPr lang="en-US" sz="900" dirty="0"/>
              <a:t>	</a:t>
            </a:r>
            <a:r>
              <a:rPr lang="en-US" sz="900" dirty="0">
                <a:hlinkClick r:id="rId4"/>
              </a:rPr>
              <a:t>http://fedeo.esa.int/opensearch/description.xml</a:t>
            </a:r>
            <a:r>
              <a:rPr lang="en-US" sz="900" dirty="0"/>
              <a:t>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Agree </a:t>
            </a:r>
            <a:r>
              <a:rPr lang="en-US" sz="900" dirty="0"/>
              <a:t>and define CEOS OpenSearch Guidelines, including: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5"/>
              </a:rPr>
              <a:t>CEOS OpenSearch Best Practice</a:t>
            </a:r>
            <a:r>
              <a:rPr lang="en-US" sz="900" dirty="0" smtClean="0"/>
              <a:t>, version 1.2, issued on 13/06/2017	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6"/>
              </a:rPr>
              <a:t>CEOS OpenSearch Developer Guide</a:t>
            </a:r>
            <a:r>
              <a:rPr lang="en-US" sz="900" dirty="0" smtClean="0"/>
              <a:t>, version 2.0D3, issued on 14/11/2016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>
                <a:hlinkClick r:id="rId7"/>
              </a:rPr>
              <a:t>CEOS OpenSearch Conformance Test Plan</a:t>
            </a:r>
            <a:r>
              <a:rPr lang="en-US" sz="900" dirty="0"/>
              <a:t>, version 1.0, issued on 28/08/2018</a:t>
            </a:r>
          </a:p>
          <a:p>
            <a:pPr marL="266700" lvl="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r>
              <a:rPr lang="en-US" sz="900" b="1" dirty="0" smtClean="0">
                <a:solidFill>
                  <a:srgbClr val="FF0000"/>
                </a:solidFill>
              </a:rPr>
              <a:t>Deliver </a:t>
            </a:r>
            <a:r>
              <a:rPr lang="en-US" sz="900" b="1" dirty="0">
                <a:solidFill>
                  <a:srgbClr val="FF0000"/>
                </a:solidFill>
              </a:rPr>
              <a:t>CEOS conformance Test SW to quantify: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b="1" dirty="0" smtClean="0">
                <a:solidFill>
                  <a:srgbClr val="FF0000"/>
                </a:solidFill>
              </a:rPr>
              <a:t>CEOS OpenSearch endpoints compliancy with CEOS Guideline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b="1" dirty="0" smtClean="0">
                <a:solidFill>
                  <a:srgbClr val="FF0000"/>
                </a:solidFill>
              </a:rPr>
              <a:t>Interoperability among CEOS OpenSearch endpoints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endParaRPr lang="en-US" sz="900" dirty="0" smtClean="0"/>
          </a:p>
          <a:p>
            <a:pPr indent="0" algn="ctr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r>
              <a:rPr lang="en-US" sz="900" b="1" dirty="0"/>
              <a:t>Points II and III could be reiterated considering new CEOS WGISS requirements and taking care of OGC standardization initiatives</a:t>
            </a:r>
          </a:p>
        </p:txBody>
      </p:sp>
    </p:spTree>
    <p:extLst>
      <p:ext uri="{BB962C8B-B14F-4D97-AF65-F5344CB8AC3E}">
        <p14:creationId xmlns:p14="http://schemas.microsoft.com/office/powerpoint/2010/main" val="18148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Conformance Procedures - Open </a:t>
            </a:r>
            <a:r>
              <a:rPr lang="en-GB" dirty="0" smtClean="0"/>
              <a:t>Issues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  <a:tabLst>
                <a:tab pos="1257300" algn="l"/>
              </a:tabLst>
            </a:pPr>
            <a:r>
              <a:rPr lang="en-GB" sz="1050" b="1" dirty="0" smtClean="0">
                <a:solidFill>
                  <a:srgbClr val="FF0000"/>
                </a:solidFill>
              </a:rPr>
              <a:t>Deliver CEOS Conformance Test </a:t>
            </a:r>
            <a:r>
              <a:rPr lang="en-GB" sz="1050" b="1" dirty="0" smtClean="0">
                <a:solidFill>
                  <a:srgbClr val="FF0000"/>
                </a:solidFill>
              </a:rPr>
              <a:t>SW</a:t>
            </a:r>
            <a:endParaRPr lang="en-GB" sz="1050" b="1" dirty="0" smtClean="0">
              <a:solidFill>
                <a:srgbClr val="FF0000"/>
              </a:solidFill>
            </a:endParaRPr>
          </a:p>
          <a:p>
            <a:pPr marL="266700" lvl="1">
              <a:lnSpc>
                <a:spcPct val="150000"/>
              </a:lnSpc>
              <a:tabLst>
                <a:tab pos="357188" algn="l"/>
              </a:tabLst>
            </a:pPr>
            <a:r>
              <a:rPr lang="en-GB" sz="1050" b="1" dirty="0" smtClean="0"/>
              <a:t>CEOS Conformance Test Software</a:t>
            </a:r>
            <a:r>
              <a:rPr lang="en-GB" sz="1050" dirty="0" smtClean="0"/>
              <a:t> will permit to validate and score external OpenSearch endpoints vs CEOS guideline. This CEOS tool shall be on </a:t>
            </a:r>
            <a:r>
              <a:rPr lang="en-GB" sz="1050" b="1" dirty="0" smtClean="0"/>
              <a:t>CEOS OpenSearch Conformance Test </a:t>
            </a:r>
            <a:r>
              <a:rPr lang="en-GB" sz="1050" b="1" dirty="0" smtClean="0"/>
              <a:t>Plan </a:t>
            </a:r>
            <a:r>
              <a:rPr lang="en-GB" sz="1050" dirty="0" smtClean="0"/>
              <a:t>guidelines</a:t>
            </a:r>
            <a:r>
              <a:rPr lang="en-GB" sz="1050" dirty="0" smtClean="0"/>
              <a:t>.</a:t>
            </a:r>
          </a:p>
          <a:p>
            <a:pPr marL="266700" lvl="1">
              <a:lnSpc>
                <a:spcPct val="150000"/>
              </a:lnSpc>
              <a:tabLst>
                <a:tab pos="357188" algn="l"/>
              </a:tabLst>
            </a:pPr>
            <a:r>
              <a:rPr lang="en-GB" sz="1050" dirty="0" smtClean="0"/>
              <a:t>Within WGISS SLT working group the following as been discussed and preliminary agreed:</a:t>
            </a:r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r>
              <a:rPr lang="en-GB" sz="1000" i="1" u="sng" dirty="0"/>
              <a:t>NASA to keep OpenSearch-UI (former </a:t>
            </a:r>
            <a:r>
              <a:rPr lang="en-GB" sz="1000" i="1" u="sng" dirty="0" err="1"/>
              <a:t>CwicSmart</a:t>
            </a:r>
            <a:r>
              <a:rPr lang="en-GB" sz="1000" i="1" u="sng" dirty="0"/>
              <a:t>) On-line Validation </a:t>
            </a:r>
            <a:r>
              <a:rPr lang="en-GB" sz="1000" i="1" u="sng" dirty="0" smtClean="0"/>
              <a:t>tool updated </a:t>
            </a:r>
            <a:r>
              <a:rPr lang="en-GB" sz="1000" i="1" u="sng" dirty="0"/>
              <a:t>with future CEOS OS BP changes (SLT </a:t>
            </a:r>
            <a:r>
              <a:rPr lang="en-GB" sz="1000" i="1" u="sng" dirty="0" err="1"/>
              <a:t>MoM</a:t>
            </a:r>
            <a:r>
              <a:rPr lang="en-GB" sz="1000" i="1" u="sng" dirty="0"/>
              <a:t> 01/03/2017</a:t>
            </a:r>
            <a:r>
              <a:rPr lang="en-GB" sz="1000" i="1" u="sng" dirty="0" smtClean="0"/>
              <a:t>) – Done  </a:t>
            </a:r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endParaRPr lang="en-GB" sz="1000" i="1" u="sng" dirty="0"/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endParaRPr lang="en-GB" sz="1000" i="1" u="sng" dirty="0" smtClean="0"/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endParaRPr lang="en-GB" sz="1000" i="1" u="sng" dirty="0"/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r>
              <a:rPr lang="en-GB" sz="1000" i="1" u="sng" dirty="0" smtClean="0"/>
              <a:t>NASA </a:t>
            </a:r>
            <a:r>
              <a:rPr lang="en-GB" sz="1000" i="1" u="sng" dirty="0" smtClean="0"/>
              <a:t>does have plans to make all their software, including </a:t>
            </a:r>
            <a:r>
              <a:rPr lang="en-GB" sz="1000" i="1" u="sng" dirty="0"/>
              <a:t>OpenSearch-UI (former </a:t>
            </a:r>
            <a:r>
              <a:rPr lang="en-GB" sz="1000" i="1" u="sng" dirty="0" err="1"/>
              <a:t>CwicSmart</a:t>
            </a:r>
            <a:r>
              <a:rPr lang="en-GB" sz="1000" i="1" u="sng" dirty="0"/>
              <a:t>) On-line Validation tool , </a:t>
            </a:r>
            <a:r>
              <a:rPr lang="en-GB" sz="1000" i="1" u="sng" dirty="0" smtClean="0"/>
              <a:t>open source. Until that happens, the </a:t>
            </a:r>
            <a:r>
              <a:rPr lang="en-GB" sz="1000" i="1" u="sng" dirty="0" smtClean="0"/>
              <a:t>Validation is a publically </a:t>
            </a:r>
            <a:r>
              <a:rPr lang="en-GB" sz="1000" i="1" u="sng" dirty="0" smtClean="0"/>
              <a:t>accessible service (SLT </a:t>
            </a:r>
            <a:r>
              <a:rPr lang="en-GB" sz="1000" i="1" u="sng" dirty="0" err="1" smtClean="0"/>
              <a:t>MoM</a:t>
            </a:r>
            <a:r>
              <a:rPr lang="en-GB" sz="1000" i="1" u="sng" dirty="0" smtClean="0"/>
              <a:t> 01/03/2017</a:t>
            </a:r>
            <a:r>
              <a:rPr lang="en-GB" sz="1000" i="1" u="sng" dirty="0" smtClean="0"/>
              <a:t>) – Done </a:t>
            </a:r>
            <a:endParaRPr lang="en-GB" sz="1000" i="1" u="sng" dirty="0" smtClean="0"/>
          </a:p>
          <a:p>
            <a:pPr marL="447675" lvl="2" indent="-180975">
              <a:lnSpc>
                <a:spcPct val="150000"/>
              </a:lnSpc>
              <a:buFont typeface="Verdana" panose="020B0604030504040204" pitchFamily="34" charset="0"/>
              <a:buChar char="−"/>
              <a:tabLst>
                <a:tab pos="447675" algn="l"/>
                <a:tab pos="449263" algn="l"/>
              </a:tabLst>
            </a:pPr>
            <a:r>
              <a:rPr lang="en-GB" sz="1000" i="1" dirty="0" smtClean="0">
                <a:solidFill>
                  <a:srgbClr val="FF0000"/>
                </a:solidFill>
              </a:rPr>
              <a:t>ESA available to support NASA to </a:t>
            </a:r>
            <a:r>
              <a:rPr lang="en-GB" sz="1000" i="1" dirty="0" smtClean="0">
                <a:solidFill>
                  <a:srgbClr val="FF0000"/>
                </a:solidFill>
              </a:rPr>
              <a:t>enhance and </a:t>
            </a:r>
            <a:r>
              <a:rPr lang="en-GB" sz="1000" i="1" dirty="0">
                <a:solidFill>
                  <a:srgbClr val="FF0000"/>
                </a:solidFill>
              </a:rPr>
              <a:t>test OpenSearch-UI Validation tool, </a:t>
            </a:r>
            <a:r>
              <a:rPr lang="en-GB" sz="1000" i="1" dirty="0" smtClean="0">
                <a:solidFill>
                  <a:srgbClr val="FF0000"/>
                </a:solidFill>
              </a:rPr>
              <a:t>to produce a CEOS tool usable by all agencies (SLT </a:t>
            </a:r>
            <a:r>
              <a:rPr lang="en-GB" sz="1000" i="1" dirty="0" err="1" smtClean="0">
                <a:solidFill>
                  <a:srgbClr val="FF0000"/>
                </a:solidFill>
              </a:rPr>
              <a:t>MoM</a:t>
            </a:r>
            <a:r>
              <a:rPr lang="en-GB" sz="1000" i="1" dirty="0" smtClean="0">
                <a:solidFill>
                  <a:srgbClr val="FF0000"/>
                </a:solidFill>
              </a:rPr>
              <a:t> 01/03/2017). This also implies the application of an open source license for this Conformance Test Software (Sec. 4.2 WGISS#42 </a:t>
            </a:r>
            <a:r>
              <a:rPr lang="en-GB" sz="1000" i="1" dirty="0" err="1" smtClean="0">
                <a:solidFill>
                  <a:srgbClr val="FF0000"/>
                </a:solidFill>
              </a:rPr>
              <a:t>MoM</a:t>
            </a:r>
            <a:r>
              <a:rPr lang="en-GB" sz="1000" i="1" dirty="0" smtClean="0">
                <a:solidFill>
                  <a:srgbClr val="FF0000"/>
                </a:solidFill>
              </a:rPr>
              <a:t>)</a:t>
            </a:r>
            <a:endParaRPr lang="en-GB" sz="10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480" y="2048022"/>
            <a:ext cx="5144452" cy="89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Pending </a:t>
            </a:r>
            <a:r>
              <a:rPr lang="en-US" altLang="en-US" sz="1800" dirty="0"/>
              <a:t>Activities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b="1" dirty="0">
                <a:solidFill>
                  <a:srgbClr val="FF0000"/>
                </a:solidFill>
              </a:rPr>
              <a:t>Synergy with OGC initiatives </a:t>
            </a:r>
            <a:endParaRPr lang="en-US" altLang="en-US" sz="1800" b="1" dirty="0" smtClean="0">
              <a:solidFill>
                <a:srgbClr val="FF0000"/>
              </a:solidFill>
            </a:endParaRPr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47635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GB" dirty="0"/>
              <a:t>Synergy with OGC </a:t>
            </a:r>
            <a:r>
              <a:rPr lang="en-GB" dirty="0" smtClean="0"/>
              <a:t>initiatives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171450">
              <a:lnSpc>
                <a:spcPct val="150000"/>
              </a:lnSpc>
              <a:buFontTx/>
              <a:buChar char="-"/>
            </a:pPr>
            <a:r>
              <a:rPr lang="en-US" sz="1050" dirty="0" smtClean="0"/>
              <a:t>Requested </a:t>
            </a:r>
            <a:r>
              <a:rPr lang="en-US" sz="1050" dirty="0"/>
              <a:t>to OGC to approve that the related document package enters the so-called “public review” phase (3 weeks). </a:t>
            </a:r>
            <a:r>
              <a:rPr lang="en-US" sz="1050" dirty="0" smtClean="0"/>
              <a:t> Public comments period was closed in August 2018 (</a:t>
            </a:r>
            <a:r>
              <a:rPr lang="en-US" sz="1050" dirty="0" smtClean="0">
                <a:hlinkClick r:id="rId2"/>
              </a:rPr>
              <a:t>OGC call for public review</a:t>
            </a:r>
            <a:r>
              <a:rPr lang="en-US" sz="1050" dirty="0" smtClean="0"/>
              <a:t>).</a:t>
            </a:r>
          </a:p>
          <a:p>
            <a:pPr marL="354013" indent="-171450">
              <a:lnSpc>
                <a:spcPct val="150000"/>
              </a:lnSpc>
              <a:buFontTx/>
              <a:buChar char="-"/>
            </a:pPr>
            <a:r>
              <a:rPr lang="en-US" sz="1050" dirty="0" smtClean="0"/>
              <a:t>Current activity (September-November 2018) is assessment of public comments that</a:t>
            </a:r>
            <a:br>
              <a:rPr lang="en-US" sz="1050" dirty="0" smtClean="0"/>
            </a:br>
            <a:r>
              <a:rPr lang="en-US" sz="1050" dirty="0" smtClean="0"/>
              <a:t>were received:</a:t>
            </a:r>
          </a:p>
          <a:p>
            <a:pPr marL="1164013" lvl="1" indent="-171450">
              <a:lnSpc>
                <a:spcPct val="150000"/>
              </a:lnSpc>
              <a:buFontTx/>
              <a:buChar char="-"/>
            </a:pPr>
            <a:r>
              <a:rPr lang="fr-BE" sz="1050" b="1" dirty="0" smtClean="0"/>
              <a:t>OGC 13-026r9</a:t>
            </a:r>
            <a:r>
              <a:rPr lang="fr-BE" sz="1050" dirty="0" smtClean="0"/>
              <a:t>: 6 </a:t>
            </a:r>
            <a:r>
              <a:rPr lang="fr-BE" sz="1050" dirty="0" err="1" smtClean="0"/>
              <a:t>comments</a:t>
            </a:r>
            <a:endParaRPr lang="fr-BE" sz="1050" dirty="0" smtClean="0"/>
          </a:p>
          <a:p>
            <a:pPr marL="1164013" lvl="1" indent="-171450">
              <a:lnSpc>
                <a:spcPct val="150000"/>
              </a:lnSpc>
              <a:buFontTx/>
              <a:buChar char="-"/>
            </a:pPr>
            <a:r>
              <a:rPr lang="fr-BE" sz="1050" b="1" dirty="0" smtClean="0"/>
              <a:t>OGC 17-003</a:t>
            </a:r>
            <a:r>
              <a:rPr lang="fr-BE" sz="1050" dirty="0" smtClean="0"/>
              <a:t>: 24 </a:t>
            </a:r>
            <a:r>
              <a:rPr lang="fr-BE" sz="1050" dirty="0" err="1" smtClean="0"/>
              <a:t>comments</a:t>
            </a:r>
            <a:r>
              <a:rPr lang="fr-BE" sz="1050" dirty="0" smtClean="0"/>
              <a:t> (incl. 18 </a:t>
            </a:r>
            <a:r>
              <a:rPr lang="fr-BE" sz="1050" dirty="0" err="1" smtClean="0"/>
              <a:t>from</a:t>
            </a:r>
            <a:r>
              <a:rPr lang="fr-BE" sz="1050" dirty="0" smtClean="0"/>
              <a:t> DLR – </a:t>
            </a:r>
            <a:r>
              <a:rPr lang="fr-BE" sz="1050" dirty="0" err="1" smtClean="0"/>
              <a:t>related</a:t>
            </a:r>
            <a:r>
              <a:rPr lang="fr-BE" sz="1050" dirty="0" smtClean="0"/>
              <a:t> to JSON-LD </a:t>
            </a:r>
            <a:br>
              <a:rPr lang="fr-BE" sz="1050" dirty="0" smtClean="0"/>
            </a:br>
            <a:r>
              <a:rPr lang="fr-BE" sz="1050" dirty="0" err="1" smtClean="0"/>
              <a:t>Linked</a:t>
            </a:r>
            <a:r>
              <a:rPr lang="fr-BE" sz="1050" dirty="0" smtClean="0"/>
              <a:t> Data </a:t>
            </a:r>
            <a:r>
              <a:rPr lang="fr-BE" sz="1050" dirty="0" err="1" smtClean="0"/>
              <a:t>encoding</a:t>
            </a:r>
            <a:r>
              <a:rPr lang="fr-BE" sz="1050" dirty="0" smtClean="0"/>
              <a:t>)</a:t>
            </a:r>
          </a:p>
          <a:p>
            <a:pPr marL="1164013" lvl="1" indent="-171450">
              <a:lnSpc>
                <a:spcPct val="150000"/>
              </a:lnSpc>
              <a:buFontTx/>
              <a:buChar char="-"/>
            </a:pPr>
            <a:r>
              <a:rPr lang="fr-BE" sz="1050" b="1" dirty="0" smtClean="0"/>
              <a:t>OGC 17-047</a:t>
            </a:r>
            <a:r>
              <a:rPr lang="fr-BE" sz="1050" dirty="0" smtClean="0"/>
              <a:t>: 6 </a:t>
            </a:r>
            <a:r>
              <a:rPr lang="fr-BE" sz="1050" dirty="0" err="1" smtClean="0"/>
              <a:t>comments</a:t>
            </a:r>
            <a:r>
              <a:rPr lang="fr-BE" sz="1050" dirty="0" smtClean="0"/>
              <a:t> (incl. 4 </a:t>
            </a:r>
            <a:r>
              <a:rPr lang="fr-BE" sz="1050" dirty="0" err="1" smtClean="0"/>
              <a:t>from</a:t>
            </a:r>
            <a:r>
              <a:rPr lang="fr-BE" sz="1050" dirty="0" smtClean="0"/>
              <a:t> VITO).</a:t>
            </a:r>
            <a:endParaRPr lang="en-US" sz="1050" dirty="0" smtClean="0"/>
          </a:p>
          <a:p>
            <a:pPr marL="1164013" lvl="1" indent="-171450">
              <a:lnSpc>
                <a:spcPct val="150000"/>
              </a:lnSpc>
              <a:buFontTx/>
              <a:buChar char="-"/>
            </a:pPr>
            <a:r>
              <a:rPr lang="fr-BE" sz="1050" dirty="0" err="1"/>
              <a:t>Currently</a:t>
            </a:r>
            <a:r>
              <a:rPr lang="fr-BE" sz="1050" dirty="0"/>
              <a:t>, all </a:t>
            </a:r>
            <a:r>
              <a:rPr lang="fr-BE" sz="1050" dirty="0" err="1"/>
              <a:t>comments</a:t>
            </a:r>
            <a:r>
              <a:rPr lang="fr-BE" sz="1050" dirty="0"/>
              <a:t> </a:t>
            </a:r>
            <a:r>
              <a:rPr lang="fr-BE" sz="1050" dirty="0" err="1"/>
              <a:t>received</a:t>
            </a:r>
            <a:r>
              <a:rPr lang="fr-BE" sz="1050" dirty="0"/>
              <a:t> are </a:t>
            </a:r>
            <a:r>
              <a:rPr lang="fr-BE" sz="1050" dirty="0" err="1"/>
              <a:t>being</a:t>
            </a:r>
            <a:r>
              <a:rPr lang="fr-BE" sz="1050" dirty="0"/>
              <a:t> </a:t>
            </a:r>
            <a:r>
              <a:rPr lang="fr-BE" sz="1050" dirty="0" err="1"/>
              <a:t>processed</a:t>
            </a:r>
            <a:r>
              <a:rPr lang="fr-BE" sz="1050" dirty="0"/>
              <a:t> by the SWG and </a:t>
            </a:r>
            <a:r>
              <a:rPr lang="fr-BE" sz="1050" dirty="0" smtClean="0"/>
              <a:t/>
            </a:r>
            <a:br>
              <a:rPr lang="fr-BE" sz="1050" dirty="0" smtClean="0"/>
            </a:br>
            <a:r>
              <a:rPr lang="fr-BE" sz="1050" dirty="0" smtClean="0"/>
              <a:t>dispositions </a:t>
            </a:r>
            <a:r>
              <a:rPr lang="fr-BE" sz="1050" dirty="0"/>
              <a:t>are </a:t>
            </a:r>
            <a:r>
              <a:rPr lang="fr-BE" sz="1050" dirty="0" err="1" smtClean="0"/>
              <a:t>being</a:t>
            </a:r>
            <a:r>
              <a:rPr lang="fr-BE" sz="1050" dirty="0" smtClean="0"/>
              <a:t> </a:t>
            </a:r>
            <a:r>
              <a:rPr lang="fr-BE" sz="1050" dirty="0" err="1" smtClean="0"/>
              <a:t>agreed</a:t>
            </a:r>
            <a:r>
              <a:rPr lang="fr-BE" sz="1050" dirty="0" smtClean="0"/>
              <a:t> </a:t>
            </a:r>
            <a:r>
              <a:rPr lang="fr-BE" sz="1050" dirty="0" err="1" smtClean="0"/>
              <a:t>also</a:t>
            </a:r>
            <a:r>
              <a:rPr lang="fr-BE" sz="1050" dirty="0" smtClean="0"/>
              <a:t> </a:t>
            </a:r>
            <a:r>
              <a:rPr lang="fr-BE" sz="1050" dirty="0" err="1" smtClean="0"/>
              <a:t>with</a:t>
            </a:r>
            <a:r>
              <a:rPr lang="fr-BE" sz="1050" dirty="0" smtClean="0"/>
              <a:t> </a:t>
            </a:r>
            <a:r>
              <a:rPr lang="fr-BE" sz="1050" dirty="0" err="1" smtClean="0"/>
              <a:t>authors</a:t>
            </a:r>
            <a:r>
              <a:rPr lang="fr-BE" sz="1050" dirty="0" smtClean="0"/>
              <a:t> of the </a:t>
            </a:r>
            <a:r>
              <a:rPr lang="fr-BE" sz="1050" dirty="0" err="1" smtClean="0"/>
              <a:t>comments</a:t>
            </a:r>
            <a:r>
              <a:rPr lang="fr-BE" sz="1050" dirty="0" smtClean="0"/>
              <a:t>.</a:t>
            </a:r>
            <a:endParaRPr lang="fr-BE" sz="1050" dirty="0"/>
          </a:p>
          <a:p>
            <a:pPr marL="354013" indent="-171450">
              <a:lnSpc>
                <a:spcPct val="150000"/>
              </a:lnSpc>
              <a:buFontTx/>
              <a:buChar char="-"/>
            </a:pPr>
            <a:r>
              <a:rPr lang="fr-BE" sz="1050" dirty="0"/>
              <a:t>Documents package </a:t>
            </a:r>
            <a:r>
              <a:rPr lang="fr-BE" sz="1050" dirty="0" err="1"/>
              <a:t>resolving</a:t>
            </a:r>
            <a:r>
              <a:rPr lang="fr-BE" sz="1050" dirty="0"/>
              <a:t> the </a:t>
            </a:r>
            <a:r>
              <a:rPr lang="fr-BE" sz="1050" dirty="0" err="1"/>
              <a:t>comments</a:t>
            </a:r>
            <a:r>
              <a:rPr lang="fr-BE" sz="1050" dirty="0"/>
              <a:t> has to </a:t>
            </a:r>
            <a:r>
              <a:rPr lang="fr-BE" sz="1050" dirty="0" err="1"/>
              <a:t>be</a:t>
            </a:r>
            <a:r>
              <a:rPr lang="fr-BE" sz="1050" dirty="0"/>
              <a:t> </a:t>
            </a:r>
            <a:r>
              <a:rPr lang="fr-BE" sz="1050" dirty="0" err="1"/>
              <a:t>delivered</a:t>
            </a:r>
            <a:r>
              <a:rPr lang="fr-BE" sz="1050" dirty="0"/>
              <a:t> </a:t>
            </a:r>
            <a:r>
              <a:rPr lang="fr-BE" sz="1050" dirty="0" err="1" smtClean="0"/>
              <a:t>next</a:t>
            </a:r>
            <a:r>
              <a:rPr lang="fr-BE" sz="1050" dirty="0" smtClean="0"/>
              <a:t> to </a:t>
            </a:r>
            <a:r>
              <a:rPr lang="fr-BE" sz="1050" dirty="0"/>
              <a:t>OGC for </a:t>
            </a:r>
            <a:r>
              <a:rPr lang="fr-BE" sz="1050" dirty="0" smtClean="0"/>
              <a:t/>
            </a:r>
            <a:br>
              <a:rPr lang="fr-BE" sz="1050" dirty="0" smtClean="0"/>
            </a:br>
            <a:r>
              <a:rPr lang="fr-BE" sz="1050" dirty="0" smtClean="0"/>
              <a:t>final </a:t>
            </a:r>
            <a:r>
              <a:rPr lang="fr-BE" sz="1050" dirty="0"/>
              <a:t>TC </a:t>
            </a:r>
            <a:r>
              <a:rPr lang="fr-BE" sz="1050" dirty="0" smtClean="0"/>
              <a:t>Vote for adoption as standard.</a:t>
            </a:r>
            <a:endParaRPr lang="en-US" sz="1050" dirty="0"/>
          </a:p>
          <a:p>
            <a:pPr marL="354013" indent="-171450">
              <a:lnSpc>
                <a:spcPct val="150000"/>
              </a:lnSpc>
              <a:buFontTx/>
              <a:buChar char="-"/>
            </a:pPr>
            <a:endParaRPr lang="en-US" sz="105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93" y="1216501"/>
            <a:ext cx="2281585" cy="2942043"/>
          </a:xfrm>
          <a:prstGeom prst="rect">
            <a:avLst/>
          </a:prstGeom>
          <a:ln cmpd="sng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067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	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	Pending </a:t>
            </a:r>
            <a:r>
              <a:rPr lang="en-US" altLang="en-US" sz="1800" dirty="0" smtClean="0"/>
              <a:t>Activities</a:t>
            </a:r>
            <a:endParaRPr lang="en-US" altLang="en-US" sz="1800" dirty="0"/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Synergy with OGC initiatives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1029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/>
              <a:t>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Pending </a:t>
            </a:r>
            <a:r>
              <a:rPr lang="en-US" altLang="en-US" sz="1800" dirty="0"/>
              <a:t>Activities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Conclusions &amp; next steps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&amp; Next Steps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678956"/>
            <a:ext cx="8748000" cy="4017452"/>
          </a:xfrm>
        </p:spPr>
        <p:txBody>
          <a:bodyPr/>
          <a:lstStyle/>
          <a:p>
            <a:pPr marL="90488" indent="0">
              <a:lnSpc>
                <a:spcPct val="150000"/>
              </a:lnSpc>
            </a:pPr>
            <a:r>
              <a:rPr lang="en-US" sz="1000" b="1" i="1" dirty="0" smtClean="0"/>
              <a:t>Short terms – Q1 2019</a:t>
            </a:r>
            <a:endParaRPr lang="en-GB" sz="1000" b="1" i="1" dirty="0" smtClean="0"/>
          </a:p>
          <a:p>
            <a:pPr marL="271463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900" dirty="0" smtClean="0"/>
              <a:t>CEOS Conformance </a:t>
            </a:r>
            <a:r>
              <a:rPr lang="en-GB" sz="900" dirty="0"/>
              <a:t>Test </a:t>
            </a:r>
            <a:r>
              <a:rPr lang="en-GB" sz="900" dirty="0" smtClean="0"/>
              <a:t>SW </a:t>
            </a:r>
          </a:p>
          <a:p>
            <a:pPr marL="271463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900" dirty="0" smtClean="0"/>
              <a:t>To share CEOS Conformance Test </a:t>
            </a:r>
            <a:r>
              <a:rPr lang="en-GB" sz="900" dirty="0"/>
              <a:t>SW with </a:t>
            </a:r>
            <a:r>
              <a:rPr lang="en-GB" sz="900" dirty="0" smtClean="0"/>
              <a:t>OGC, within </a:t>
            </a:r>
            <a:r>
              <a:rPr lang="en-GB" sz="900" dirty="0" err="1" smtClean="0"/>
              <a:t>TeamEngine</a:t>
            </a:r>
            <a:r>
              <a:rPr lang="en-GB" sz="900" dirty="0" smtClean="0"/>
              <a:t> </a:t>
            </a:r>
            <a:r>
              <a:rPr lang="en-GB" sz="900" dirty="0"/>
              <a:t>(</a:t>
            </a:r>
            <a:r>
              <a:rPr lang="en-GB" sz="900" dirty="0">
                <a:hlinkClick r:id="rId2"/>
              </a:rPr>
              <a:t>http://opengeospatial.github.io/teamengine</a:t>
            </a:r>
            <a:r>
              <a:rPr lang="en-GB" sz="900" dirty="0" smtClean="0">
                <a:hlinkClick r:id="rId2"/>
              </a:rPr>
              <a:t>/</a:t>
            </a:r>
            <a:r>
              <a:rPr lang="en-GB" sz="900" dirty="0"/>
              <a:t>)</a:t>
            </a:r>
            <a:endParaRPr lang="en-GB" sz="900" dirty="0" smtClean="0"/>
          </a:p>
          <a:p>
            <a:pPr marL="90488" indent="0">
              <a:lnSpc>
                <a:spcPct val="150000"/>
              </a:lnSpc>
            </a:pPr>
            <a:endParaRPr lang="en-US" sz="1000" b="1" i="1" dirty="0" smtClean="0"/>
          </a:p>
          <a:p>
            <a:pPr marL="90488" indent="0">
              <a:lnSpc>
                <a:spcPct val="150000"/>
              </a:lnSpc>
            </a:pPr>
            <a:r>
              <a:rPr lang="en-US" sz="1000" b="1" i="1" dirty="0" smtClean="0"/>
              <a:t>Longer Terms – by 2019</a:t>
            </a:r>
          </a:p>
          <a:p>
            <a:pPr marL="271463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Search-Engine-Friendly </a:t>
            </a:r>
            <a:r>
              <a:rPr lang="en-US" sz="900" dirty="0" smtClean="0"/>
              <a:t>with</a:t>
            </a:r>
          </a:p>
          <a:p>
            <a:pPr marL="804863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schema.org (Annex C CEOS OS BP 1.2</a:t>
            </a:r>
            <a:r>
              <a:rPr lang="en-US" sz="900" dirty="0" smtClean="0"/>
              <a:t>) to maximize the interaction/visibility with WWW search engine (e.g., </a:t>
            </a:r>
            <a:r>
              <a:rPr lang="en-US" sz="900" dirty="0" smtClean="0">
                <a:hlinkClick r:id="rId3"/>
              </a:rPr>
              <a:t>Google </a:t>
            </a:r>
            <a:r>
              <a:rPr lang="en-US" sz="900" dirty="0">
                <a:hlinkClick r:id="rId3"/>
              </a:rPr>
              <a:t>Dataset Search </a:t>
            </a:r>
            <a:r>
              <a:rPr lang="en-US" sz="900" dirty="0" smtClean="0">
                <a:hlinkClick r:id="rId3"/>
              </a:rPr>
              <a:t>engine</a:t>
            </a:r>
            <a:r>
              <a:rPr lang="en-US" sz="900" dirty="0" smtClean="0"/>
              <a:t>)</a:t>
            </a:r>
            <a:endParaRPr lang="en-US" sz="900" dirty="0"/>
          </a:p>
          <a:p>
            <a:pPr marL="804863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Using Microdata, for plain text formatting (e.g., ESA Landing Page)</a:t>
            </a:r>
          </a:p>
          <a:p>
            <a:pPr marL="271463" indent="-1809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 smtClean="0"/>
              <a:t>Once closed the standardization cycle </a:t>
            </a:r>
            <a:r>
              <a:rPr lang="en-US" sz="900" dirty="0"/>
              <a:t>of OGC 13-026r9 / OGC 17-047 / OGC </a:t>
            </a:r>
            <a:r>
              <a:rPr lang="en-US" sz="900" dirty="0" smtClean="0"/>
              <a:t>17-003, these might be adopted as baseline for a new review cycle of the CEOS Best Practice/Conformance Test Document, in order to:</a:t>
            </a:r>
          </a:p>
          <a:p>
            <a:pPr marL="804863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/>
              <a:t>Simplify significantly the </a:t>
            </a:r>
            <a:r>
              <a:rPr lang="en-US" sz="900" dirty="0" smtClean="0"/>
              <a:t>CEOS guidelines (e.g</a:t>
            </a:r>
            <a:r>
              <a:rPr lang="en-US" sz="900" dirty="0"/>
              <a:t>., CEOS BP 1.2 is </a:t>
            </a:r>
            <a:r>
              <a:rPr lang="en-US" sz="900" dirty="0" smtClean="0"/>
              <a:t>applicable in the new OGC specs)</a:t>
            </a:r>
            <a:endParaRPr lang="en-US" sz="900" dirty="0"/>
          </a:p>
          <a:p>
            <a:pPr marL="804863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 smtClean="0"/>
              <a:t>Manage EO data services metadata (e.g., WMS, WCS, WPS, </a:t>
            </a:r>
            <a:r>
              <a:rPr lang="en-US" sz="900" dirty="0" err="1" smtClean="0"/>
              <a:t>datacube</a:t>
            </a:r>
            <a:r>
              <a:rPr lang="en-US" sz="900" dirty="0" smtClean="0"/>
              <a:t> API, ordering, etc…)</a:t>
            </a:r>
            <a:endParaRPr lang="en-US" sz="900" dirty="0"/>
          </a:p>
          <a:p>
            <a:pPr marL="804863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 smtClean="0"/>
              <a:t>Increase gateway/catalogue performance and the level of interoperability (e.g., ranking, flexible string research, light product metadata model, etc…)  </a:t>
            </a:r>
          </a:p>
          <a:p>
            <a:pPr marL="804863" lvl="1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900" dirty="0" smtClean="0"/>
              <a:t>Ease the GUI development and performance (e.g., moving toward </a:t>
            </a:r>
            <a:r>
              <a:rPr lang="en-US" sz="900" dirty="0" err="1" smtClean="0"/>
              <a:t>geoJSON</a:t>
            </a:r>
            <a:r>
              <a:rPr lang="en-US" sz="900" dirty="0" smtClean="0"/>
              <a:t>(LD)- encoding)</a:t>
            </a:r>
          </a:p>
          <a:p>
            <a:pPr marL="90488" indent="0">
              <a:lnSpc>
                <a:spcPct val="150000"/>
              </a:lnSpc>
            </a:pPr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68294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b="1" dirty="0">
                <a:solidFill>
                  <a:srgbClr val="FF0000"/>
                </a:solidFill>
              </a:rPr>
              <a:t>CEOS WGISS </a:t>
            </a:r>
            <a:r>
              <a:rPr lang="en-US" altLang="en-US" sz="1800" b="1" dirty="0" smtClean="0">
                <a:solidFill>
                  <a:srgbClr val="FF0000"/>
                </a:solidFill>
              </a:rPr>
              <a:t>Working Groups (WGs) &amp; Objectives</a:t>
            </a:r>
            <a:endParaRPr lang="en-US" altLang="en-US" sz="1800" dirty="0"/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Achievements </a:t>
            </a:r>
          </a:p>
          <a:p>
            <a:pPr>
              <a:lnSpc>
                <a:spcPct val="250000"/>
              </a:lnSpc>
            </a:pPr>
            <a:r>
              <a:rPr lang="en-US" altLang="en-US" sz="1800" dirty="0" smtClean="0"/>
              <a:t>	Pending </a:t>
            </a:r>
            <a:r>
              <a:rPr lang="en-US" altLang="en-US" sz="1800" dirty="0"/>
              <a:t>Activities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303471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43086" y="164537"/>
            <a:ext cx="7174846" cy="400110"/>
          </a:xfrm>
        </p:spPr>
        <p:txBody>
          <a:bodyPr/>
          <a:lstStyle/>
          <a:p>
            <a:r>
              <a:rPr lang="en-GB" altLang="en-US" sz="2000" dirty="0" smtClean="0"/>
              <a:t>Working Groups (WGs)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US" altLang="en-US" sz="1000" b="1" dirty="0" smtClean="0">
                <a:solidFill>
                  <a:srgbClr val="FF0000"/>
                </a:solidFill>
              </a:rPr>
              <a:t>CEOS WGISS OpenSearch II Project</a:t>
            </a:r>
            <a:r>
              <a:rPr lang="en-US" altLang="en-US" sz="1000" dirty="0" smtClean="0"/>
              <a:t>, started with WGISS#40,</a:t>
            </a:r>
            <a:r>
              <a:rPr lang="en-US" altLang="en-US" sz="1000" b="1" dirty="0" smtClean="0"/>
              <a:t> </a:t>
            </a:r>
            <a:r>
              <a:rPr lang="en-US" altLang="en-US" sz="1000" dirty="0" smtClean="0"/>
              <a:t>led </a:t>
            </a:r>
            <a:r>
              <a:rPr lang="en-GB" altLang="en-US" sz="1000" dirty="0" smtClean="0"/>
              <a:t>by: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GB" altLang="en-US" sz="1000" dirty="0" smtClean="0"/>
              <a:t>		ESA	Andrea Della Vecchia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en-GB" altLang="en-US" sz="1000" dirty="0" smtClean="0"/>
              <a:t>		</a:t>
            </a:r>
            <a:r>
              <a:rPr lang="en-GB" altLang="en-US" sz="1000" dirty="0" err="1" smtClean="0"/>
              <a:t>Spacebel</a:t>
            </a:r>
            <a:r>
              <a:rPr lang="en-GB" altLang="en-US" sz="1000" dirty="0" smtClean="0"/>
              <a:t>	Yves </a:t>
            </a:r>
            <a:r>
              <a:rPr lang="en-GB" altLang="en-US" sz="1000" dirty="0" err="1" smtClean="0"/>
              <a:t>Coene</a:t>
            </a:r>
            <a:r>
              <a:rPr lang="en-GB" altLang="en-US" sz="10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Tx/>
              <a:buNone/>
            </a:pPr>
            <a:endParaRPr lang="en-GB" altLang="en-US" sz="800" i="1" dirty="0" smtClean="0"/>
          </a:p>
          <a:p>
            <a:pPr marL="0" indent="0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en-GB" altLang="en-US" sz="1000" dirty="0" smtClean="0"/>
              <a:t>On the basis of the WGISS-40 meeting conclusions (</a:t>
            </a:r>
            <a:r>
              <a:rPr lang="en-GB" altLang="en-US" sz="1000" dirty="0" smtClean="0">
                <a:hlinkClick r:id="rId2"/>
              </a:rPr>
              <a:t>WGISS-40 </a:t>
            </a:r>
            <a:r>
              <a:rPr lang="en-GB" altLang="en-US" sz="1000" dirty="0" err="1" smtClean="0">
                <a:hlinkClick r:id="rId2"/>
              </a:rPr>
              <a:t>MoM</a:t>
            </a:r>
            <a:r>
              <a:rPr lang="en-GB" altLang="en-US" sz="1000" dirty="0" smtClean="0"/>
              <a:t>), the following targets have been defined:</a:t>
            </a:r>
          </a:p>
          <a:p>
            <a:pPr marL="266700" indent="-179388">
              <a:lnSpc>
                <a:spcPct val="15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altLang="en-US" sz="1000" dirty="0" smtClean="0"/>
              <a:t>Consolidation and finalization of </a:t>
            </a:r>
            <a:r>
              <a:rPr lang="en-GB" altLang="en-US" sz="1000" b="1" dirty="0" smtClean="0"/>
              <a:t>CEOS OpenSearch Best Practice</a:t>
            </a:r>
            <a:r>
              <a:rPr lang="en-GB" altLang="en-US" sz="1000" dirty="0" smtClean="0"/>
              <a:t> document</a:t>
            </a:r>
          </a:p>
          <a:p>
            <a:pPr marL="266700" indent="-179388">
              <a:lnSpc>
                <a:spcPct val="15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altLang="en-US" sz="1000" dirty="0" smtClean="0"/>
              <a:t>Updating of the </a:t>
            </a:r>
            <a:r>
              <a:rPr lang="en-GB" altLang="en-US" sz="1000" b="1" dirty="0" smtClean="0"/>
              <a:t>CEOS Developer Guide</a:t>
            </a:r>
            <a:r>
              <a:rPr lang="en-GB" altLang="en-US" sz="1000" dirty="0" smtClean="0"/>
              <a:t> document in accordance with the BP finalisation </a:t>
            </a:r>
          </a:p>
          <a:p>
            <a:pPr marL="266700" indent="-179388">
              <a:lnSpc>
                <a:spcPct val="150000"/>
              </a:lnSpc>
              <a:spcBef>
                <a:spcPts val="600"/>
              </a:spcBef>
              <a:buFont typeface="Verdana" pitchFamily="34" charset="0"/>
              <a:buAutoNum type="arabicPeriod"/>
            </a:pPr>
            <a:r>
              <a:rPr lang="en-GB" altLang="en-US" sz="1000" dirty="0" smtClean="0"/>
              <a:t>Start discussion about </a:t>
            </a:r>
            <a:r>
              <a:rPr lang="en-GB" altLang="en-US" sz="1000" b="1" dirty="0" smtClean="0"/>
              <a:t>CEOS OpenSearch Conformance Tests</a:t>
            </a:r>
            <a:r>
              <a:rPr lang="en-GB" altLang="en-US" sz="1000" dirty="0" smtClean="0"/>
              <a:t> document</a:t>
            </a:r>
          </a:p>
          <a:p>
            <a:pPr indent="0">
              <a:lnSpc>
                <a:spcPct val="150000"/>
              </a:lnSpc>
              <a:spcBef>
                <a:spcPts val="600"/>
              </a:spcBef>
            </a:pPr>
            <a:endParaRPr lang="en-GB" altLang="en-US" sz="900" b="1" i="1" dirty="0" smtClean="0">
              <a:solidFill>
                <a:srgbClr val="FF0000"/>
              </a:solidFill>
            </a:endParaRPr>
          </a:p>
          <a:p>
            <a:pPr indent="0">
              <a:lnSpc>
                <a:spcPct val="150000"/>
              </a:lnSpc>
              <a:spcBef>
                <a:spcPts val="600"/>
              </a:spcBef>
            </a:pPr>
            <a:r>
              <a:rPr lang="en-GB" altLang="en-US" sz="1000" b="1" i="1" dirty="0">
                <a:solidFill>
                  <a:srgbClr val="FF0000"/>
                </a:solidFill>
              </a:rPr>
              <a:t>CEOS WGISS </a:t>
            </a:r>
            <a:r>
              <a:rPr lang="en-US" altLang="en-US" sz="1000" b="1" i="1" dirty="0">
                <a:solidFill>
                  <a:srgbClr val="FF0000"/>
                </a:solidFill>
              </a:rPr>
              <a:t>Connected Data Assets System Level </a:t>
            </a:r>
            <a:r>
              <a:rPr lang="en-US" altLang="en-US" sz="1000" b="1" i="1" dirty="0" smtClean="0">
                <a:solidFill>
                  <a:srgbClr val="FF0000"/>
                </a:solidFill>
              </a:rPr>
              <a:t>Team</a:t>
            </a:r>
            <a:r>
              <a:rPr lang="en-US" altLang="en-US" sz="1000" i="1" dirty="0" smtClean="0"/>
              <a:t>, led by </a:t>
            </a:r>
            <a:r>
              <a:rPr lang="en-US" altLang="en-US" sz="1000" i="1" dirty="0" err="1"/>
              <a:t>Yonsook</a:t>
            </a:r>
            <a:r>
              <a:rPr lang="en-US" altLang="en-US" sz="1000" i="1" dirty="0"/>
              <a:t> </a:t>
            </a:r>
            <a:r>
              <a:rPr lang="en-US" altLang="en-US" sz="1000" i="1" dirty="0" err="1" smtClean="0"/>
              <a:t>Enloe</a:t>
            </a:r>
            <a:r>
              <a:rPr lang="en-US" altLang="en-US" sz="1000" i="1" dirty="0" smtClean="0"/>
              <a:t>, was created </a:t>
            </a:r>
            <a:r>
              <a:rPr lang="en-US" altLang="en-US" sz="1000" i="1" dirty="0"/>
              <a:t>after the WGISS#42 </a:t>
            </a:r>
            <a:r>
              <a:rPr lang="en-US" altLang="en-US" sz="1000" i="1" dirty="0" smtClean="0"/>
              <a:t>in September 2016 (Action </a:t>
            </a:r>
            <a:r>
              <a:rPr lang="en-GB" sz="1000" i="1" dirty="0"/>
              <a:t>WGISS-42-09). It aims to analyse the CEOS Data </a:t>
            </a:r>
            <a:r>
              <a:rPr lang="en-GB" sz="1000" i="1" dirty="0" smtClean="0"/>
              <a:t>Assets, </a:t>
            </a:r>
            <a:r>
              <a:rPr lang="en-GB" sz="1000" i="1" dirty="0"/>
              <a:t>identify interoperability issues, propose solutions and feed </a:t>
            </a:r>
            <a:r>
              <a:rPr lang="en-GB" sz="1000" i="1" dirty="0" smtClean="0"/>
              <a:t>CEOS standardisation initiatives </a:t>
            </a:r>
            <a:r>
              <a:rPr lang="en-GB" sz="1000" i="1" u="sng" dirty="0" smtClean="0"/>
              <a:t>in synergies with OGC activities</a:t>
            </a:r>
            <a:r>
              <a:rPr lang="en-GB" sz="1000" i="1" dirty="0" smtClean="0"/>
              <a:t>. Monthly </a:t>
            </a:r>
            <a:r>
              <a:rPr lang="en-GB" sz="1000" i="1" dirty="0" err="1" smtClean="0"/>
              <a:t>telco</a:t>
            </a:r>
            <a:r>
              <a:rPr lang="en-GB" sz="1000" i="1" dirty="0" smtClean="0"/>
              <a:t> performed since 24 October 2016</a:t>
            </a:r>
            <a:r>
              <a:rPr lang="en-GB" sz="1000" dirty="0" smtClean="0"/>
              <a:t>. </a:t>
            </a:r>
            <a:endParaRPr lang="en-GB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1570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1050" dirty="0" smtClean="0"/>
              <a:t>To set up and make available a fully </a:t>
            </a:r>
            <a:r>
              <a:rPr lang="en-GB" sz="1050" b="1" dirty="0" smtClean="0"/>
              <a:t>standardised</a:t>
            </a:r>
            <a:r>
              <a:rPr lang="en-GB" sz="1050" dirty="0" smtClean="0"/>
              <a:t> and </a:t>
            </a:r>
            <a:r>
              <a:rPr lang="en-GB" sz="1050" b="1" dirty="0" smtClean="0"/>
              <a:t>interoperable</a:t>
            </a:r>
            <a:r>
              <a:rPr lang="en-GB" sz="1050" dirty="0" smtClean="0"/>
              <a:t> CEOS </a:t>
            </a:r>
            <a:r>
              <a:rPr lang="en-GB" sz="1050" dirty="0"/>
              <a:t>(but not limited to</a:t>
            </a:r>
            <a:r>
              <a:rPr lang="en-GB" sz="1050" dirty="0" smtClean="0"/>
              <a:t>) connected data assets, following items need to be addressed: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Make </a:t>
            </a:r>
            <a:r>
              <a:rPr lang="en-US" sz="900" dirty="0"/>
              <a:t>available CEOS OpenSearch endpoints: IDN, CWIC and </a:t>
            </a:r>
            <a:r>
              <a:rPr lang="en-US" sz="900" dirty="0" err="1"/>
              <a:t>FedEO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/>
              <a:t>IDN	</a:t>
            </a:r>
            <a:r>
              <a:rPr lang="en-US" sz="900" dirty="0" smtClean="0"/>
              <a:t>   </a:t>
            </a:r>
            <a:r>
              <a:rPr lang="en-US" sz="900" dirty="0" smtClean="0">
                <a:solidFill>
                  <a:schemeClr val="accent1"/>
                </a:solidFill>
                <a:hlinkClick r:id="rId2"/>
              </a:rPr>
              <a:t>https</a:t>
            </a:r>
            <a:r>
              <a:rPr lang="en-US" sz="900" dirty="0">
                <a:solidFill>
                  <a:schemeClr val="accent1"/>
                </a:solidFill>
                <a:hlinkClick r:id="rId2"/>
              </a:rPr>
              <a:t>://cmr.earthdata.nasa.gov/opensearch/collections/descriptor_document_facets.xml?clientId=cswOpenSearchDoc</a:t>
            </a:r>
            <a:r>
              <a:rPr lang="en-US" sz="900" dirty="0">
                <a:solidFill>
                  <a:schemeClr val="accent1"/>
                </a:solidFill>
              </a:rPr>
              <a:t>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/>
              <a:t>CWIC	</a:t>
            </a:r>
            <a:r>
              <a:rPr lang="en-US" sz="900" dirty="0" smtClean="0"/>
              <a:t>   </a:t>
            </a:r>
            <a:r>
              <a:rPr lang="en-US" sz="900" dirty="0" smtClean="0">
                <a:hlinkClick r:id="rId3"/>
              </a:rPr>
              <a:t>http</a:t>
            </a:r>
            <a:r>
              <a:rPr lang="en-US" sz="900" dirty="0">
                <a:hlinkClick r:id="rId3"/>
              </a:rPr>
              <a:t>://cwic.wgiss.ceos.org/opensearch/datasets/osdd.xml?clientId=cwicClient</a:t>
            </a:r>
            <a:endParaRPr lang="en-US" sz="900" dirty="0"/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err="1"/>
              <a:t>FeDEO</a:t>
            </a:r>
            <a:r>
              <a:rPr lang="en-US" sz="900" dirty="0"/>
              <a:t>	</a:t>
            </a:r>
            <a:r>
              <a:rPr lang="en-US" sz="900" dirty="0">
                <a:hlinkClick r:id="rId4"/>
              </a:rPr>
              <a:t>http://fedeo.esa.int/opensearch/description.xml</a:t>
            </a:r>
            <a:r>
              <a:rPr lang="en-US" sz="900" dirty="0"/>
              <a:t>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/>
              <a:t>Agree </a:t>
            </a:r>
            <a:r>
              <a:rPr lang="en-US" sz="900" dirty="0"/>
              <a:t>and define CEOS OpenSearch Guidelines, including: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5"/>
              </a:rPr>
              <a:t>CEOS OpenSearch Best Practice</a:t>
            </a:r>
            <a:r>
              <a:rPr lang="en-US" sz="900" dirty="0" smtClean="0"/>
              <a:t>, version 1.2, issued on 13/06/2017	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6"/>
              </a:rPr>
              <a:t>CEOS OpenSearch Developer Guide</a:t>
            </a:r>
            <a:r>
              <a:rPr lang="en-US" sz="900" dirty="0" smtClean="0"/>
              <a:t>, version 2.0D3, issued on 14/11/2016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>
                <a:hlinkClick r:id="rId7"/>
              </a:rPr>
              <a:t>CEOS OpenSearch Conformance Test Plan</a:t>
            </a:r>
            <a:r>
              <a:rPr lang="en-US" sz="900" dirty="0"/>
              <a:t>, version 1.0, issued on 28/08/2018</a:t>
            </a:r>
          </a:p>
          <a:p>
            <a:pPr marL="266700" lvl="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r>
              <a:rPr lang="en-US" sz="900" dirty="0" smtClean="0"/>
              <a:t>Deliver </a:t>
            </a:r>
            <a:r>
              <a:rPr lang="en-US" sz="900" dirty="0"/>
              <a:t>CEOS conformance Test SW to quantify: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CEOS OpenSearch endpoints compliancy with CEOS Guideline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Interoperability among CEOS OpenSearch endpoints </a:t>
            </a:r>
          </a:p>
          <a:p>
            <a:pPr indent="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endParaRPr lang="en-US" sz="900" dirty="0" smtClean="0"/>
          </a:p>
          <a:p>
            <a:pPr indent="0" algn="ctr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r>
              <a:rPr lang="en-US" sz="900" b="1" dirty="0"/>
              <a:t>Points II and III could be reiterated considering new CEOS WGISS requirements and taking care of OGC standardization initiatives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 smtClean="0"/>
              <a:t>Objectives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3993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Agenda</a:t>
            </a:r>
          </a:p>
        </p:txBody>
      </p:sp>
      <p:sp>
        <p:nvSpPr>
          <p:cNvPr id="409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fr-BE" altLang="en-US" sz="1800" dirty="0"/>
              <a:t>CEOS WGISS </a:t>
            </a:r>
            <a:r>
              <a:rPr lang="en-US" altLang="en-US" sz="1800" dirty="0"/>
              <a:t>Working Groups (WGs) &amp; Objectives</a:t>
            </a:r>
          </a:p>
          <a:p>
            <a:pPr>
              <a:lnSpc>
                <a:spcPct val="250000"/>
              </a:lnSpc>
            </a:pPr>
            <a:r>
              <a:rPr lang="en-US" altLang="en-US" sz="1800" b="1" dirty="0" smtClean="0">
                <a:solidFill>
                  <a:srgbClr val="FF0000"/>
                </a:solidFill>
              </a:rPr>
              <a:t>	Achievements</a:t>
            </a:r>
            <a:r>
              <a:rPr lang="en-US" altLang="en-US" sz="1800" dirty="0" smtClean="0"/>
              <a:t> 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Pending </a:t>
            </a:r>
            <a:r>
              <a:rPr lang="en-US" altLang="en-US" sz="1800" dirty="0"/>
              <a:t>Activities</a:t>
            </a:r>
          </a:p>
          <a:p>
            <a:pPr>
              <a:lnSpc>
                <a:spcPct val="250000"/>
              </a:lnSpc>
            </a:pPr>
            <a:r>
              <a:rPr lang="en-US" altLang="en-US" sz="1800" dirty="0"/>
              <a:t>Synergy with OGC initiatives </a:t>
            </a:r>
            <a:endParaRPr lang="en-US" altLang="en-US" sz="1800" dirty="0" smtClean="0"/>
          </a:p>
          <a:p>
            <a:pPr>
              <a:lnSpc>
                <a:spcPct val="250000"/>
              </a:lnSpc>
            </a:pPr>
            <a:r>
              <a:rPr lang="en-US" altLang="en-US" sz="1800" dirty="0"/>
              <a:t>Conclusions &amp; next steps</a:t>
            </a:r>
          </a:p>
          <a:p>
            <a:pPr>
              <a:lnSpc>
                <a:spcPct val="250000"/>
              </a:lnSpc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5536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3086" y="1287624"/>
            <a:ext cx="8895166" cy="2078029"/>
          </a:xfrm>
          <a:prstGeom prst="round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99" y="727200"/>
            <a:ext cx="8865453" cy="38232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GB" sz="1050" dirty="0" smtClean="0"/>
              <a:t>To set up and make available a fully </a:t>
            </a:r>
            <a:r>
              <a:rPr lang="en-GB" sz="1050" b="1" dirty="0" smtClean="0"/>
              <a:t>standardised</a:t>
            </a:r>
            <a:r>
              <a:rPr lang="en-GB" sz="1050" dirty="0" smtClean="0"/>
              <a:t> and </a:t>
            </a:r>
            <a:r>
              <a:rPr lang="en-GB" sz="1050" b="1" dirty="0" smtClean="0"/>
              <a:t>interoperable</a:t>
            </a:r>
            <a:r>
              <a:rPr lang="en-GB" sz="1050" dirty="0" smtClean="0"/>
              <a:t> CEOS </a:t>
            </a:r>
            <a:r>
              <a:rPr lang="en-GB" sz="1050" dirty="0"/>
              <a:t>(but not limited to</a:t>
            </a:r>
            <a:r>
              <a:rPr lang="en-GB" sz="1050" dirty="0" smtClean="0"/>
              <a:t>) connected data assets, following items need to be addressed: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>
                <a:solidFill>
                  <a:srgbClr val="FF0000"/>
                </a:solidFill>
              </a:rPr>
              <a:t>Make </a:t>
            </a:r>
            <a:r>
              <a:rPr lang="en-US" sz="900" dirty="0">
                <a:solidFill>
                  <a:srgbClr val="FF0000"/>
                </a:solidFill>
              </a:rPr>
              <a:t>available CEOS OpenSearch endpoints: IDN, CWIC and </a:t>
            </a:r>
            <a:r>
              <a:rPr lang="en-US" sz="900" dirty="0" err="1">
                <a:solidFill>
                  <a:srgbClr val="FF0000"/>
                </a:solidFill>
              </a:rPr>
              <a:t>FedEO</a:t>
            </a:r>
            <a:endParaRPr lang="en-US" sz="900" dirty="0">
              <a:solidFill>
                <a:srgbClr val="FF0000"/>
              </a:solidFill>
            </a:endParaRP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447675" algn="l"/>
              </a:tabLst>
            </a:pPr>
            <a:r>
              <a:rPr lang="en-US" sz="900" dirty="0" smtClean="0">
                <a:solidFill>
                  <a:srgbClr val="FF0000"/>
                </a:solidFill>
              </a:rPr>
              <a:t>IDN     </a:t>
            </a:r>
            <a:r>
              <a:rPr lang="en-US" sz="900" dirty="0" smtClean="0">
                <a:solidFill>
                  <a:srgbClr val="FF0000"/>
                </a:solidFill>
                <a:hlinkClick r:id="rId2"/>
              </a:rPr>
              <a:t>https</a:t>
            </a:r>
            <a:r>
              <a:rPr lang="en-US" sz="900" dirty="0">
                <a:solidFill>
                  <a:srgbClr val="FF0000"/>
                </a:solidFill>
                <a:hlinkClick r:id="rId2"/>
              </a:rPr>
              <a:t>://cmr.earthdata.nasa.gov/opensearch/collections/descriptor_document_facets.xml?clientId=cswOpenSearchDoc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>
                <a:solidFill>
                  <a:srgbClr val="FF0000"/>
                </a:solidFill>
              </a:rPr>
              <a:t>CWIC	</a:t>
            </a:r>
            <a:r>
              <a:rPr lang="en-US" sz="900" dirty="0">
                <a:solidFill>
                  <a:srgbClr val="FF0000"/>
                </a:solidFill>
                <a:hlinkClick r:id="rId3"/>
              </a:rPr>
              <a:t>http://cwic.wgiss.ceos.org/opensearch/datasets/osdd.xml?clientId=cwicClient</a:t>
            </a:r>
            <a:endParaRPr lang="en-US" sz="900" dirty="0">
              <a:solidFill>
                <a:srgbClr val="FF0000"/>
              </a:solidFill>
            </a:endParaRP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err="1">
                <a:solidFill>
                  <a:srgbClr val="FF0000"/>
                </a:solidFill>
              </a:rPr>
              <a:t>FeDEO</a:t>
            </a:r>
            <a:r>
              <a:rPr lang="en-US" sz="900" dirty="0">
                <a:solidFill>
                  <a:srgbClr val="FF0000"/>
                </a:solidFill>
              </a:rPr>
              <a:t>	</a:t>
            </a:r>
            <a:r>
              <a:rPr lang="en-US" sz="900" dirty="0">
                <a:solidFill>
                  <a:srgbClr val="FF0000"/>
                </a:solidFill>
                <a:hlinkClick r:id="rId4"/>
              </a:rPr>
              <a:t>http://fedeo.esa.int/opensearch/description.xml</a:t>
            </a:r>
            <a:r>
              <a:rPr lang="en-US" sz="900" dirty="0">
                <a:solidFill>
                  <a:srgbClr val="FF0000"/>
                </a:solidFill>
              </a:rPr>
              <a:t> </a:t>
            </a:r>
          </a:p>
          <a:p>
            <a:pPr marL="266700" indent="-266700">
              <a:lnSpc>
                <a:spcPct val="150000"/>
              </a:lnSpc>
              <a:spcBef>
                <a:spcPts val="400"/>
              </a:spcBef>
              <a:buFont typeface="+mj-lt"/>
              <a:buAutoNum type="romanUcPeriod"/>
              <a:tabLst>
                <a:tab pos="1257300" algn="l"/>
              </a:tabLst>
            </a:pPr>
            <a:r>
              <a:rPr lang="en-US" sz="900" dirty="0" smtClean="0">
                <a:solidFill>
                  <a:srgbClr val="FF0000"/>
                </a:solidFill>
              </a:rPr>
              <a:t>Agree </a:t>
            </a:r>
            <a:r>
              <a:rPr lang="en-US" sz="900" dirty="0">
                <a:solidFill>
                  <a:srgbClr val="FF0000"/>
                </a:solidFill>
              </a:rPr>
              <a:t>and define CEOS OpenSearch Guidelines, including: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solidFill>
                  <a:srgbClr val="FF0000"/>
                </a:solidFill>
                <a:hlinkClick r:id="rId5"/>
              </a:rPr>
              <a:t>CEOS OpenSearch Best Practice</a:t>
            </a:r>
            <a:r>
              <a:rPr lang="en-US" sz="900" dirty="0" smtClean="0">
                <a:solidFill>
                  <a:srgbClr val="FF0000"/>
                </a:solidFill>
              </a:rPr>
              <a:t>, version 1.2, issued on 13/06/2017	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solidFill>
                  <a:srgbClr val="FF0000"/>
                </a:solidFill>
                <a:hlinkClick r:id="rId6"/>
              </a:rPr>
              <a:t>CEOS OpenSearch Developer Guide</a:t>
            </a:r>
            <a:r>
              <a:rPr lang="en-US" sz="900" dirty="0" smtClean="0">
                <a:solidFill>
                  <a:srgbClr val="FF0000"/>
                </a:solidFill>
              </a:rPr>
              <a:t>, version 2.0D3, issued on 14/11/2016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Font typeface="+mj-lt"/>
              <a:buAutoNum type="alphaLcParenR"/>
              <a:tabLst>
                <a:tab pos="803275" algn="l"/>
              </a:tabLst>
            </a:pPr>
            <a:r>
              <a:rPr lang="en-US" sz="900" dirty="0" smtClean="0">
                <a:hlinkClick r:id="rId7"/>
              </a:rPr>
              <a:t>CEOS OpenSearch Conformance Test Plan</a:t>
            </a:r>
            <a:r>
              <a:rPr lang="en-US" sz="900" dirty="0" smtClean="0">
                <a:solidFill>
                  <a:srgbClr val="FF0000"/>
                </a:solidFill>
              </a:rPr>
              <a:t>,</a:t>
            </a:r>
            <a:r>
              <a:rPr lang="en-US" sz="900" dirty="0" smtClean="0"/>
              <a:t> </a:t>
            </a:r>
            <a:r>
              <a:rPr lang="en-US" sz="900" dirty="0" smtClean="0">
                <a:solidFill>
                  <a:srgbClr val="FF0000"/>
                </a:solidFill>
              </a:rPr>
              <a:t>version 1.0, issued on 28/08/2018</a:t>
            </a:r>
          </a:p>
          <a:p>
            <a:pPr marL="266700" lvl="0" indent="-26670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romanUcPeriod" startAt="3"/>
              <a:tabLst>
                <a:tab pos="1257300" algn="l"/>
              </a:tabLst>
            </a:pPr>
            <a:r>
              <a:rPr lang="en-US" sz="900" dirty="0" smtClean="0"/>
              <a:t>Deliver </a:t>
            </a:r>
            <a:r>
              <a:rPr lang="en-US" sz="900" dirty="0"/>
              <a:t>CEOS conformance Test SW to quantify: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CEOS OpenSearch endpoints compliancy with CEOS Guideline </a:t>
            </a:r>
          </a:p>
          <a:p>
            <a:pPr marL="449263" lvl="1" indent="-182563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buFont typeface="+mj-lt"/>
              <a:buAutoNum type="alphaLcParenR"/>
              <a:tabLst>
                <a:tab pos="449263" algn="l"/>
              </a:tabLst>
            </a:pPr>
            <a:r>
              <a:rPr lang="en-US" sz="900" dirty="0" smtClean="0"/>
              <a:t>Interoperability among CEOS OpenSearch endpoints </a:t>
            </a:r>
          </a:p>
          <a:p>
            <a:pPr indent="0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endParaRPr lang="en-US" sz="900" dirty="0" smtClean="0"/>
          </a:p>
          <a:p>
            <a:pPr indent="0" algn="ctr">
              <a:lnSpc>
                <a:spcPct val="150000"/>
              </a:lnSpc>
              <a:spcBef>
                <a:spcPts val="400"/>
              </a:spcBef>
              <a:buClr>
                <a:srgbClr val="0098DB"/>
              </a:buClr>
              <a:tabLst>
                <a:tab pos="1257300" algn="l"/>
              </a:tabLst>
            </a:pPr>
            <a:r>
              <a:rPr lang="en-US" sz="900" b="1" dirty="0" smtClean="0"/>
              <a:t>Points II and III could be reiterated considering new CEOS WGISS requirements and taking care of OGC standardization initiatives</a:t>
            </a:r>
            <a:endParaRPr lang="en-US" sz="9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64538"/>
            <a:ext cx="7174846" cy="400110"/>
          </a:xfrm>
        </p:spPr>
        <p:txBody>
          <a:bodyPr/>
          <a:lstStyle/>
          <a:p>
            <a:r>
              <a:rPr lang="en-US" sz="2000" dirty="0"/>
              <a:t>CEOS </a:t>
            </a:r>
            <a:r>
              <a:rPr lang="en-US" sz="2000" dirty="0" smtClean="0"/>
              <a:t>OS / SLT Working Group Objectives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180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86" y="179927"/>
            <a:ext cx="7174846" cy="369332"/>
          </a:xfrm>
        </p:spPr>
        <p:txBody>
          <a:bodyPr/>
          <a:lstStyle/>
          <a:p>
            <a:r>
              <a:rPr lang="en-GB" altLang="en-US" sz="1800" dirty="0" smtClean="0"/>
              <a:t>Approach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727200"/>
            <a:ext cx="4754800" cy="3823200"/>
          </a:xfrm>
        </p:spPr>
        <p:txBody>
          <a:bodyPr/>
          <a:lstStyle/>
          <a:p>
            <a:pPr marL="177800" indent="-177800">
              <a:buFont typeface="Arial" panose="020B0604020202020204" pitchFamily="34" charset="0"/>
              <a:buChar char="•"/>
              <a:defRPr/>
            </a:pPr>
            <a:endParaRPr lang="en-GB" altLang="en-US" sz="1400" dirty="0" smtClean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CEOS Conformance Test Plan Document</a:t>
            </a:r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endParaRPr lang="en-GB" altLang="en-US" sz="1400" dirty="0" smtClean="0"/>
          </a:p>
          <a:p>
            <a:pPr marL="177800" indent="-1778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Organised as European Cooperation for Space Standardization (ECSS) Software Validation Specification (SVS)</a:t>
            </a:r>
          </a:p>
          <a:p>
            <a:pPr marL="723900" lvl="1" indent="-1905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Test Designs</a:t>
            </a:r>
          </a:p>
          <a:p>
            <a:pPr marL="723900" lvl="1" indent="-190500">
              <a:buFont typeface="Arial" panose="020B0604020202020204" pitchFamily="34" charset="0"/>
              <a:buChar char="•"/>
              <a:defRPr/>
            </a:pPr>
            <a:r>
              <a:rPr lang="en-GB" altLang="en-US" sz="1400" dirty="0" smtClean="0"/>
              <a:t>Test Cases</a:t>
            </a:r>
          </a:p>
          <a:p>
            <a:pPr>
              <a:defRPr/>
            </a:pPr>
            <a:endParaRPr lang="en-GB" altLang="en-US" sz="1400" dirty="0" smtClean="0"/>
          </a:p>
          <a:p>
            <a:endParaRPr lang="en-GB" sz="14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371" y="3624263"/>
            <a:ext cx="1438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364593"/>
            <a:ext cx="3157537" cy="409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2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Proposed </a:t>
            </a:r>
            <a:r>
              <a:rPr lang="en-GB" dirty="0" err="1" smtClean="0"/>
              <a:t>ToC</a:t>
            </a:r>
            <a:endParaRPr lang="en-GB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49" y="697811"/>
            <a:ext cx="5922963" cy="3852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26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E22279E-2C4C-4C93-8498-455A58D1433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0</TotalTime>
  <Words>773</Words>
  <Application>Microsoft Office PowerPoint</Application>
  <PresentationFormat>On-screen Show (16:9)</PresentationFormat>
  <Paragraphs>182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MS PGothic</vt:lpstr>
      <vt:lpstr>Arial</vt:lpstr>
      <vt:lpstr>Calibri</vt:lpstr>
      <vt:lpstr>Verdana</vt:lpstr>
      <vt:lpstr>NEW ESA Presentation 16-9</vt:lpstr>
      <vt:lpstr>PowerPoint Presentation</vt:lpstr>
      <vt:lpstr>Agenda</vt:lpstr>
      <vt:lpstr>Agenda</vt:lpstr>
      <vt:lpstr>Working Groups (WGs)</vt:lpstr>
      <vt:lpstr>Objectives</vt:lpstr>
      <vt:lpstr>Agenda</vt:lpstr>
      <vt:lpstr>CEOS OS / SLT Working Group Objectives</vt:lpstr>
      <vt:lpstr>Approach</vt:lpstr>
      <vt:lpstr>Proposed ToC</vt:lpstr>
      <vt:lpstr>Test Design</vt:lpstr>
      <vt:lpstr>Test Cases</vt:lpstr>
      <vt:lpstr>Traceability</vt:lpstr>
      <vt:lpstr>Roadmap</vt:lpstr>
      <vt:lpstr>Collected RIDs</vt:lpstr>
      <vt:lpstr>Agenda</vt:lpstr>
      <vt:lpstr>CEOS OS / SLT Working Group Objectives</vt:lpstr>
      <vt:lpstr>Conformance Procedures - Open Issues</vt:lpstr>
      <vt:lpstr>Agenda</vt:lpstr>
      <vt:lpstr>Synergy with OGC initiatives</vt:lpstr>
      <vt:lpstr>Agenda</vt:lpstr>
      <vt:lpstr>Conclusion &amp; Next Steps</vt:lpstr>
    </vt:vector>
  </TitlesOfParts>
  <Company>European Space Agency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PowerPoint Presentation</dc:subject>
  <dc:creator>Andrea Della Vecchia</dc:creator>
  <cp:lastModifiedBy>Andrea Della Vecchia</cp:lastModifiedBy>
  <cp:revision>98</cp:revision>
  <cp:lastPrinted>2008-08-26T16:26:23Z</cp:lastPrinted>
  <dcterms:created xsi:type="dcterms:W3CDTF">2017-03-30T07:17:22Z</dcterms:created>
  <dcterms:modified xsi:type="dcterms:W3CDTF">2018-10-22T07:42:10Z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 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/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/>
  </property>
  <property fmtid="{D5CDD505-2E9C-101B-9397-08002B2CF9AE}" pid="24" name="bmsAddress">
    <vt:lpwstr/>
  </property>
  <property fmtid="{D5CDD505-2E9C-101B-9397-08002B2CF9AE}" pid="25" name="bmsPlace">
    <vt:lpwstr/>
  </property>
  <property fmtid="{D5CDD505-2E9C-101B-9397-08002B2CF9AE}" pid="26" name="bmsPhoneFax">
    <vt:lpwstr/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2017-03-29T22:00:00Z</vt:filetime>
  </property>
</Properties>
</file>