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341" r:id="rId4"/>
    <p:sldId id="342" r:id="rId5"/>
    <p:sldId id="343" r:id="rId6"/>
    <p:sldId id="335" r:id="rId7"/>
    <p:sldId id="340" r:id="rId8"/>
    <p:sldId id="330" r:id="rId9"/>
    <p:sldId id="338" r:id="rId10"/>
    <p:sldId id="339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/>
    <p:restoredTop sz="73070" autoAdjust="0"/>
  </p:normalViewPr>
  <p:slideViewPr>
    <p:cSldViewPr>
      <p:cViewPr varScale="1">
        <p:scale>
          <a:sx n="74" d="100"/>
          <a:sy n="74" d="100"/>
        </p:scale>
        <p:origin x="-24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7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19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7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21/10/18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90" y="3759202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Mirko Albani, ESA, WGISS Chair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WGISS#46 Meeting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GEOSS-WGISS Interoperability and Future Data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Architectures </a:t>
            </a:r>
            <a:r>
              <a:rPr lang="mr-IN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–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Introduction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DLR – </a:t>
            </a:r>
            <a:r>
              <a:rPr lang="en-AU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Oberpfaffenhofen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, Germany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24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5027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84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/>
              <a:t>WGISS-GEOSS Interoperability &amp; FDA WORKSHOP - Scope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This w</a:t>
            </a:r>
            <a:r>
              <a:rPr lang="en-US" sz="2400" dirty="0" smtClean="0"/>
              <a:t>orkshop </a:t>
            </a:r>
            <a:r>
              <a:rPr lang="en-US" sz="2400" dirty="0" smtClean="0"/>
              <a:t>addresses interoperability </a:t>
            </a:r>
            <a:r>
              <a:rPr lang="en-US" sz="2400" dirty="0"/>
              <a:t>aspects between CEOS WGISS and the Global Earth Observation System of Systems (GEOSS) taking stock of the recent development in the frame of </a:t>
            </a:r>
            <a:r>
              <a:rPr lang="en-US" sz="2400" dirty="0" smtClean="0"/>
              <a:t>CEOS Future </a:t>
            </a:r>
            <a:r>
              <a:rPr lang="en-US" sz="2400" dirty="0"/>
              <a:t>Data Architectures (FDA).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33" l="94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3200400"/>
            <a:ext cx="1922054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343401"/>
            <a:ext cx="2667000" cy="1002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826" y="4343400"/>
            <a:ext cx="3835174" cy="9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275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8593" y="1340704"/>
            <a:ext cx="8872261" cy="53648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GEOSS </a:t>
            </a:r>
            <a:r>
              <a:rPr lang="en-US" b="1" dirty="0" smtClean="0"/>
              <a:t>Platform accessing WGISS CDA infrastructure for CEOS agencies data discovery and access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Participation </a:t>
            </a:r>
            <a:r>
              <a:rPr lang="en-US" dirty="0"/>
              <a:t>&amp; support to GEOSS Data Providers </a:t>
            </a:r>
            <a:r>
              <a:rPr lang="en-US" dirty="0" smtClean="0"/>
              <a:t>Workshops </a:t>
            </a:r>
            <a:r>
              <a:rPr lang="en-US" dirty="0"/>
              <a:t>(e.g. “User Metrics” </a:t>
            </a:r>
            <a:r>
              <a:rPr lang="en-US" dirty="0" smtClean="0"/>
              <a:t>session, May 2018)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WGISS </a:t>
            </a:r>
            <a:r>
              <a:rPr lang="en-US" dirty="0" smtClean="0"/>
              <a:t>represented in </a:t>
            </a:r>
            <a:r>
              <a:rPr lang="en-US" dirty="0" err="1" smtClean="0"/>
              <a:t>NextGEOSS</a:t>
            </a:r>
            <a:r>
              <a:rPr lang="en-US" dirty="0" smtClean="0"/>
              <a:t> Advisory </a:t>
            </a:r>
            <a:r>
              <a:rPr lang="en-US" dirty="0" smtClean="0"/>
              <a:t>Board and </a:t>
            </a:r>
            <a:r>
              <a:rPr lang="en-US" dirty="0" smtClean="0"/>
              <a:t>Working </a:t>
            </a:r>
            <a:r>
              <a:rPr lang="en-US" dirty="0"/>
              <a:t>with </a:t>
            </a:r>
            <a:r>
              <a:rPr lang="en-US" dirty="0" err="1"/>
              <a:t>NextGEOSS</a:t>
            </a:r>
            <a:r>
              <a:rPr lang="en-US" dirty="0"/>
              <a:t> on federated </a:t>
            </a:r>
            <a:r>
              <a:rPr lang="en-US" dirty="0" smtClean="0"/>
              <a:t>authentication </a:t>
            </a:r>
            <a:r>
              <a:rPr lang="en-US" dirty="0"/>
              <a:t>technology </a:t>
            </a:r>
            <a:r>
              <a:rPr lang="en-US" dirty="0" smtClean="0"/>
              <a:t>solutions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Joint Workshop on GEOSS-WGISS </a:t>
            </a:r>
            <a:r>
              <a:rPr lang="en-US" dirty="0" smtClean="0"/>
              <a:t>interoperability </a:t>
            </a:r>
            <a:r>
              <a:rPr lang="en-US" dirty="0" smtClean="0"/>
              <a:t>and FDA at </a:t>
            </a:r>
            <a:r>
              <a:rPr lang="en-US" dirty="0"/>
              <a:t>WGISIS#</a:t>
            </a:r>
            <a:r>
              <a:rPr lang="en-US" dirty="0" smtClean="0"/>
              <a:t>43 </a:t>
            </a:r>
            <a:r>
              <a:rPr lang="en-US" dirty="0" smtClean="0"/>
              <a:t>and WGISS</a:t>
            </a:r>
            <a:r>
              <a:rPr lang="en-US" dirty="0" smtClean="0"/>
              <a:t>#46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WGISS representative will be proposed as </a:t>
            </a:r>
            <a:r>
              <a:rPr lang="en-US" b="1" dirty="0" smtClean="0"/>
              <a:t>member </a:t>
            </a:r>
            <a:r>
              <a:rPr lang="en-US" b="1" dirty="0" smtClean="0"/>
              <a:t>of </a:t>
            </a:r>
            <a:r>
              <a:rPr lang="en-US" b="1" dirty="0" smtClean="0"/>
              <a:t>the GEOSS </a:t>
            </a:r>
            <a:r>
              <a:rPr lang="en-US" b="1" dirty="0" smtClean="0"/>
              <a:t>Expert Advisory </a:t>
            </a:r>
            <a:r>
              <a:rPr lang="en-US" b="1" dirty="0" smtClean="0"/>
              <a:t>Group</a:t>
            </a:r>
          </a:p>
          <a:p>
            <a:pPr>
              <a:spcBef>
                <a:spcPts val="600"/>
              </a:spcBef>
            </a:pPr>
            <a:r>
              <a:rPr lang="en-US" b="1" dirty="0"/>
              <a:t>WGISS contributing to GEOSS-EVOLVE </a:t>
            </a:r>
            <a:r>
              <a:rPr lang="en-US" b="1" dirty="0" smtClean="0"/>
              <a:t>initiative</a:t>
            </a:r>
            <a:endParaRPr lang="en-US" altLang="en-US" sz="1800" dirty="0"/>
          </a:p>
          <a:p>
            <a:pPr lvl="1"/>
            <a:r>
              <a:rPr lang="en-US" sz="1600" dirty="0" smtClean="0"/>
              <a:t>WP </a:t>
            </a:r>
            <a:r>
              <a:rPr lang="en-US" sz="1600" dirty="0"/>
              <a:t>1: GEOSS Architecture and Evolution</a:t>
            </a:r>
          </a:p>
          <a:p>
            <a:pPr lvl="1"/>
            <a:r>
              <a:rPr lang="en-US" altLang="en-US" sz="1600" dirty="0" smtClean="0"/>
              <a:t>WP2: Functional Testing</a:t>
            </a:r>
          </a:p>
          <a:p>
            <a:pPr lvl="1"/>
            <a:r>
              <a:rPr lang="en-US" sz="1600" dirty="0" smtClean="0"/>
              <a:t>WP </a:t>
            </a:r>
            <a:r>
              <a:rPr lang="en-US" sz="1600" dirty="0"/>
              <a:t>3: Data Management Principles</a:t>
            </a:r>
          </a:p>
          <a:p>
            <a:pPr lvl="1"/>
            <a:r>
              <a:rPr lang="en-US" sz="1600" dirty="0"/>
              <a:t>WP 5: Demonstrations Projects</a:t>
            </a:r>
          </a:p>
          <a:p>
            <a:pPr lvl="1"/>
            <a:r>
              <a:rPr lang="en-US" sz="1600" dirty="0"/>
              <a:t>WP 6: Community Portals </a:t>
            </a:r>
          </a:p>
          <a:p>
            <a:pPr>
              <a:spcBef>
                <a:spcPts val="600"/>
              </a:spcBef>
            </a:pPr>
            <a:endParaRPr lang="en-US" sz="2800" b="1" dirty="0" smtClean="0"/>
          </a:p>
          <a:p>
            <a:pPr>
              <a:spcBef>
                <a:spcPts val="600"/>
              </a:spcBef>
            </a:pPr>
            <a:endParaRPr lang="en-US" sz="2400" b="1" dirty="0"/>
          </a:p>
          <a:p>
            <a:pPr>
              <a:spcBef>
                <a:spcPts val="600"/>
              </a:spcBef>
            </a:pPr>
            <a:endParaRPr lang="en-US" sz="2400" b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CEOS WGISS Contribution to GEOSS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306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257800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502120" y="205318"/>
            <a:ext cx="6423699" cy="632882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CEOS data in GEOSS</a:t>
            </a:r>
            <a:endParaRPr lang="en-US" sz="2400" b="1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25286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CWIC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26810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FedEO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143000"/>
            <a:ext cx="631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GEOSS PLATFORM DISCOVERABLE DATA PRODUCTS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76711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5" t="11987" r="10510" b="7182"/>
          <a:stretch/>
        </p:blipFill>
        <p:spPr>
          <a:xfrm>
            <a:off x="1295400" y="1524000"/>
            <a:ext cx="6400800" cy="3572897"/>
          </a:xfrm>
          <a:prstGeom prst="rect">
            <a:avLst/>
          </a:prstGeom>
        </p:spPr>
      </p:pic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943600" cy="636960"/>
          </a:xfrm>
        </p:spPr>
        <p:txBody>
          <a:bodyPr/>
          <a:lstStyle/>
          <a:p>
            <a:pPr algn="ctr" rtl="0">
              <a:spcBef>
                <a:spcPts val="500"/>
              </a:spcBef>
              <a:buSzPct val="100000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Background - </a:t>
            </a:r>
            <a:r>
              <a:rPr lang="en-US" sz="2400" b="1" dirty="0">
                <a:solidFill>
                  <a:schemeClr val="bg1"/>
                </a:solidFill>
              </a:rPr>
              <a:t>WGISS#43, NASA, </a:t>
            </a:r>
            <a:r>
              <a:rPr lang="en-US" sz="2400" b="1" dirty="0" smtClean="0">
                <a:solidFill>
                  <a:schemeClr val="bg1"/>
                </a:solidFill>
              </a:rPr>
              <a:t>Annapolis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334000"/>
            <a:ext cx="8229600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algn="l" rtl="0" latinLnBrk="1" hangingPunct="0">
              <a:defRPr sz="1600"/>
            </a:lvl1pPr>
          </a:lstStyle>
          <a:p>
            <a:pPr algn="just"/>
            <a:r>
              <a:rPr lang="en-US" sz="2400" dirty="0" smtClean="0"/>
              <a:t>Possible </a:t>
            </a:r>
            <a:r>
              <a:rPr lang="en-US" sz="2400" dirty="0"/>
              <a:t>synergies </a:t>
            </a:r>
            <a:r>
              <a:rPr lang="en-US" sz="2400" dirty="0" smtClean="0"/>
              <a:t>between CEOS WGISS and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AmeriGEOSS</a:t>
            </a:r>
            <a:r>
              <a:rPr lang="en-US" sz="2400" dirty="0" smtClean="0"/>
              <a:t> </a:t>
            </a:r>
            <a:r>
              <a:rPr lang="en-US" sz="2400" dirty="0"/>
              <a:t>in the areas of outreach and </a:t>
            </a:r>
            <a:r>
              <a:rPr lang="en-US" sz="2400" dirty="0" smtClean="0"/>
              <a:t>education</a:t>
            </a:r>
            <a:r>
              <a:rPr lang="en-US" sz="2400" dirty="0"/>
              <a:t>, data and products, applications and </a:t>
            </a:r>
            <a:r>
              <a:rPr lang="en-US" sz="2400" dirty="0" smtClean="0"/>
              <a:t>tools</a:t>
            </a:r>
            <a:r>
              <a:rPr lang="en-US" sz="2400" dirty="0"/>
              <a:t>, and use cases. </a:t>
            </a:r>
          </a:p>
        </p:txBody>
      </p:sp>
    </p:spTree>
    <p:extLst>
      <p:ext uri="{BB962C8B-B14F-4D97-AF65-F5344CB8AC3E}">
        <p14:creationId xmlns:p14="http://schemas.microsoft.com/office/powerpoint/2010/main" val="1347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676400" y="27744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Background - </a:t>
            </a:r>
            <a:r>
              <a:rPr lang="en-US" sz="2400" b="1" dirty="0">
                <a:solidFill>
                  <a:schemeClr val="bg1"/>
                </a:solidFill>
              </a:rPr>
              <a:t>WGISS#43, NASA, Annapolis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430893" cy="311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4907342"/>
            <a:ext cx="8915400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rtl="0" latinLnBrk="1" hangingPunct="0"/>
            <a:r>
              <a:rPr lang="en-US" sz="2400" dirty="0" err="1" smtClean="0"/>
              <a:t>NextGEOSS</a:t>
            </a:r>
            <a:r>
              <a:rPr lang="en-US" sz="2400" dirty="0" smtClean="0"/>
              <a:t> </a:t>
            </a:r>
            <a:r>
              <a:rPr lang="en-US" sz="2400" dirty="0" smtClean="0"/>
              <a:t>Architecture and interoperability: data </a:t>
            </a:r>
            <a:r>
              <a:rPr lang="en-US" sz="2400" dirty="0"/>
              <a:t>hub, </a:t>
            </a:r>
            <a:endParaRPr lang="en-US" sz="2400" dirty="0" smtClean="0"/>
          </a:p>
          <a:p>
            <a:pPr algn="just" rtl="0" latinLnBrk="1" hangingPunct="0"/>
            <a:r>
              <a:rPr lang="en-US" sz="2400" dirty="0" smtClean="0"/>
              <a:t>discovery </a:t>
            </a:r>
            <a:r>
              <a:rPr lang="en-US" sz="2400" dirty="0"/>
              <a:t>and access enablers, and enhanced distributed </a:t>
            </a:r>
            <a:endParaRPr lang="en-US" sz="2400" dirty="0" smtClean="0"/>
          </a:p>
          <a:p>
            <a:pPr algn="just" rtl="0" latinLnBrk="1" hangingPunct="0"/>
            <a:r>
              <a:rPr lang="en-US" sz="2400" dirty="0" smtClean="0"/>
              <a:t>gateway </a:t>
            </a:r>
            <a:r>
              <a:rPr lang="en-US" sz="2400" dirty="0"/>
              <a:t>to EO data, </a:t>
            </a:r>
            <a:r>
              <a:rPr lang="en-US" sz="2400" dirty="0" smtClean="0"/>
              <a:t>processing </a:t>
            </a:r>
            <a:r>
              <a:rPr lang="en-US" sz="2400" dirty="0"/>
              <a:t>e</a:t>
            </a:r>
            <a:r>
              <a:rPr lang="en-US" sz="2400" dirty="0" smtClean="0"/>
              <a:t>nablers</a:t>
            </a:r>
            <a:r>
              <a:rPr lang="en-US" sz="2400" dirty="0"/>
              <a:t>, publishing appliances, </a:t>
            </a:r>
            <a:r>
              <a:rPr lang="en-US" sz="2400" dirty="0" smtClean="0"/>
              <a:t>and </a:t>
            </a:r>
            <a:r>
              <a:rPr lang="en-US" sz="2400" dirty="0"/>
              <a:t>community </a:t>
            </a:r>
            <a:r>
              <a:rPr lang="en-US" sz="2400" dirty="0" smtClean="0"/>
              <a:t>portals.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1600200"/>
            <a:ext cx="2971800" cy="2862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WGISS is now represented </a:t>
            </a:r>
            <a:r>
              <a:rPr lang="en-US" dirty="0"/>
              <a:t>on the NextGEOSS Advisory Board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Working with </a:t>
            </a:r>
            <a:r>
              <a:rPr lang="en-US" dirty="0"/>
              <a:t>NextGEOSS on federated </a:t>
            </a:r>
            <a:r>
              <a:rPr lang="en-US" dirty="0" smtClean="0"/>
              <a:t>authentication technology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221708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Workshop </a:t>
            </a:r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479352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Strengthen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interaction and coordination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between WGISS and GEOSS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at technical level. </a:t>
            </a:r>
            <a:endParaRPr lang="en-US" sz="24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indent="-3429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400" dirty="0">
                <a:ea typeface="Arial Bold"/>
                <a:cs typeface="Arial" panose="020B0604020202020204" pitchFamily="34" charset="0"/>
                <a:sym typeface="Arial Bold"/>
              </a:rPr>
              <a:t>Identify </a:t>
            </a:r>
            <a:r>
              <a:rPr lang="en-US" sz="2400" dirty="0" smtClean="0">
                <a:ea typeface="Arial Bold"/>
                <a:cs typeface="Arial" panose="020B0604020202020204" pitchFamily="34" charset="0"/>
                <a:sym typeface="Arial Bold"/>
              </a:rPr>
              <a:t>additional topics where we could work </a:t>
            </a:r>
            <a:r>
              <a:rPr lang="en-US" sz="2400" dirty="0">
                <a:ea typeface="Arial Bold"/>
                <a:cs typeface="Arial" panose="020B0604020202020204" pitchFamily="34" charset="0"/>
                <a:sym typeface="Arial Bold"/>
              </a:rPr>
              <a:t>together and </a:t>
            </a:r>
            <a:r>
              <a:rPr lang="en-US" sz="2400" dirty="0" err="1" smtClean="0">
                <a:ea typeface="Arial Bold"/>
                <a:cs typeface="Arial" panose="020B0604020202020204" pitchFamily="34" charset="0"/>
                <a:sym typeface="Arial Bold"/>
              </a:rPr>
              <a:t>maximise</a:t>
            </a:r>
            <a:r>
              <a:rPr lang="en-US" sz="2400" dirty="0" smtClean="0">
                <a:ea typeface="Arial Bold"/>
                <a:cs typeface="Arial" panose="020B0604020202020204" pitchFamily="34" charset="0"/>
                <a:sym typeface="Arial Bold"/>
              </a:rPr>
              <a:t> outputs and </a:t>
            </a:r>
            <a:r>
              <a:rPr lang="en-US" sz="2400" dirty="0">
                <a:ea typeface="Arial Bold"/>
                <a:cs typeface="Arial" panose="020B0604020202020204" pitchFamily="34" charset="0"/>
                <a:sym typeface="Arial Bold"/>
              </a:rPr>
              <a:t>impact.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Discuss and define CEOS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WGISS </a:t>
            </a:r>
            <a:r>
              <a:rPr lang="en-US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contribution in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shaping the evolution and future vision of GEOSS as a whole and in particular for what concerns ground segment systems and platforms (i.e.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Future data Architectures). </a:t>
            </a:r>
            <a:endParaRPr lang="en-US" sz="24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indent="-3429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Define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 WGISS-GEOSS (Action) </a:t>
            </a:r>
            <a:r>
              <a:rPr lang="en-US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Plan 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and schedule periodic teleconferences to monitor </a:t>
            </a:r>
            <a:r>
              <a:rPr lang="en-US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progress in the activities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7723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WGISS </a:t>
            </a:r>
            <a:r>
              <a:rPr lang="mr-IN" b="1" dirty="0" smtClean="0"/>
              <a:t>–</a:t>
            </a:r>
            <a:r>
              <a:rPr lang="en-US" b="1" dirty="0" smtClean="0"/>
              <a:t> GEOSS Interoperability &amp; FDA - Agenda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48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218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 smtClean="0"/>
              <a:t>WGISS </a:t>
            </a:r>
            <a:r>
              <a:rPr lang="mr-IN" b="1" dirty="0" smtClean="0"/>
              <a:t>–</a:t>
            </a:r>
            <a:r>
              <a:rPr lang="en-US" b="1" dirty="0" smtClean="0"/>
              <a:t> GEOSS Interoperability &amp; FDA - Agenda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7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08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15972</TotalTime>
  <Words>413</Words>
  <Application>Microsoft Macintosh PowerPoint</Application>
  <PresentationFormat>On-screen Show (4:3)</PresentationFormat>
  <Paragraphs>45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Working Group on Information Systems and Services (WGISS)</vt:lpstr>
      <vt:lpstr>PowerPoint Presentation</vt:lpstr>
      <vt:lpstr>PowerPoint Presentation</vt:lpstr>
      <vt:lpstr>CEOS data in GEOSS</vt:lpstr>
      <vt:lpstr>Background - WGISS#43, NASA, Annapolis</vt:lpstr>
      <vt:lpstr>Background - WGISS#43, NASA, Annapolis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638</cp:revision>
  <dcterms:modified xsi:type="dcterms:W3CDTF">2018-10-21T20:47:26Z</dcterms:modified>
</cp:coreProperties>
</file>