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handoutMasterIdLst>
    <p:handoutMasterId r:id="rId27"/>
  </p:handoutMasterIdLst>
  <p:sldIdLst>
    <p:sldId id="256" r:id="rId2"/>
    <p:sldId id="336" r:id="rId3"/>
    <p:sldId id="337" r:id="rId4"/>
    <p:sldId id="349" r:id="rId5"/>
    <p:sldId id="338" r:id="rId6"/>
    <p:sldId id="340" r:id="rId7"/>
    <p:sldId id="339" r:id="rId8"/>
    <p:sldId id="301" r:id="rId9"/>
    <p:sldId id="318" r:id="rId10"/>
    <p:sldId id="350" r:id="rId11"/>
    <p:sldId id="351" r:id="rId12"/>
    <p:sldId id="352" r:id="rId13"/>
    <p:sldId id="341" r:id="rId14"/>
    <p:sldId id="325" r:id="rId15"/>
    <p:sldId id="353" r:id="rId16"/>
    <p:sldId id="354" r:id="rId17"/>
    <p:sldId id="355" r:id="rId18"/>
    <p:sldId id="356" r:id="rId19"/>
    <p:sldId id="357" r:id="rId20"/>
    <p:sldId id="358" r:id="rId21"/>
    <p:sldId id="315" r:id="rId22"/>
    <p:sldId id="359" r:id="rId23"/>
    <p:sldId id="364" r:id="rId24"/>
    <p:sldId id="317" r:id="rId25"/>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3"/>
    <p:restoredTop sz="94756"/>
  </p:normalViewPr>
  <p:slideViewPr>
    <p:cSldViewPr>
      <p:cViewPr varScale="1">
        <p:scale>
          <a:sx n="86" d="100"/>
          <a:sy n="86" d="100"/>
        </p:scale>
        <p:origin x="-123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CAB7B8-1AA7-0C48-8636-BFB7DD8A2789}"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67A031DA-D692-CB4B-8EB3-90606A10053D}">
      <dgm:prSet phldrT="[Text]"/>
      <dgm:spPr>
        <a:solidFill>
          <a:schemeClr val="accent1">
            <a:lumMod val="75000"/>
          </a:schemeClr>
        </a:solidFill>
      </dgm:spPr>
      <dgm:t>
        <a:bodyPr/>
        <a:lstStyle/>
        <a:p>
          <a:r>
            <a:rPr lang="en-US" b="1" dirty="0"/>
            <a:t>(2017-2018)</a:t>
          </a:r>
        </a:p>
        <a:p>
          <a:r>
            <a:rPr lang="en-US" dirty="0"/>
            <a:t>Sent Provider DIF-9 to DIF-10 QA/Triage Reports.</a:t>
          </a:r>
        </a:p>
      </dgm:t>
    </dgm:pt>
    <dgm:pt modelId="{6E634E05-92F0-D74E-A8B6-F9EA807A3059}" type="parTrans" cxnId="{AD141BE3-9DCC-DF49-9AC6-FB6B79128D2C}">
      <dgm:prSet/>
      <dgm:spPr/>
      <dgm:t>
        <a:bodyPr/>
        <a:lstStyle/>
        <a:p>
          <a:endParaRPr lang="en-US"/>
        </a:p>
      </dgm:t>
    </dgm:pt>
    <dgm:pt modelId="{C93FB218-A3F8-E94F-9D48-AE617ECB16EF}" type="sibTrans" cxnId="{AD141BE3-9DCC-DF49-9AC6-FB6B79128D2C}">
      <dgm:prSet/>
      <dgm:spPr/>
      <dgm:t>
        <a:bodyPr/>
        <a:lstStyle/>
        <a:p>
          <a:endParaRPr lang="en-US"/>
        </a:p>
      </dgm:t>
    </dgm:pt>
    <dgm:pt modelId="{4DF81082-0E18-3E48-9214-5041362B08B4}">
      <dgm:prSet phldrT="[Text]"/>
      <dgm:spPr>
        <a:solidFill>
          <a:schemeClr val="accent1">
            <a:lumMod val="75000"/>
          </a:schemeClr>
        </a:solidFill>
      </dgm:spPr>
      <dgm:t>
        <a:bodyPr/>
        <a:lstStyle/>
        <a:p>
          <a:r>
            <a:rPr lang="en-US" dirty="0"/>
            <a:t>May 1, 2018</a:t>
          </a:r>
        </a:p>
        <a:p>
          <a:r>
            <a:rPr lang="en-US" dirty="0"/>
            <a:t> Start migrating existing non-NASA EOSDIS DIF-9 records to DIF-10.</a:t>
          </a:r>
        </a:p>
      </dgm:t>
    </dgm:pt>
    <dgm:pt modelId="{8908D4B5-6900-F741-9F99-F9DB43BBEA54}" type="parTrans" cxnId="{C0757B06-37CF-AA4E-8E16-E60B9904194D}">
      <dgm:prSet/>
      <dgm:spPr/>
      <dgm:t>
        <a:bodyPr/>
        <a:lstStyle/>
        <a:p>
          <a:endParaRPr lang="en-US"/>
        </a:p>
      </dgm:t>
    </dgm:pt>
    <dgm:pt modelId="{46C7B69A-19E1-7A40-A424-99D3EF739634}" type="sibTrans" cxnId="{C0757B06-37CF-AA4E-8E16-E60B9904194D}">
      <dgm:prSet/>
      <dgm:spPr/>
      <dgm:t>
        <a:bodyPr/>
        <a:lstStyle/>
        <a:p>
          <a:endParaRPr lang="en-US"/>
        </a:p>
      </dgm:t>
    </dgm:pt>
    <dgm:pt modelId="{EB4B148C-F83C-4B44-A563-0D3A8AFAD972}">
      <dgm:prSet/>
      <dgm:spPr>
        <a:solidFill>
          <a:schemeClr val="accent1">
            <a:lumMod val="75000"/>
          </a:schemeClr>
        </a:solidFill>
      </dgm:spPr>
      <dgm:t>
        <a:bodyPr/>
        <a:lstStyle/>
        <a:p>
          <a:r>
            <a:rPr lang="en-US" dirty="0"/>
            <a:t>2019 (First quarter)</a:t>
          </a:r>
        </a:p>
        <a:p>
          <a:r>
            <a:rPr lang="en-US" dirty="0"/>
            <a:t>Plan to have all metadata records transition.</a:t>
          </a:r>
        </a:p>
      </dgm:t>
    </dgm:pt>
    <dgm:pt modelId="{1507BBB6-C732-B844-89E9-363CC4E8CEFD}" type="parTrans" cxnId="{00511E4C-1AD3-DF41-9EC1-A5FBBBC9CB63}">
      <dgm:prSet/>
      <dgm:spPr/>
      <dgm:t>
        <a:bodyPr/>
        <a:lstStyle/>
        <a:p>
          <a:endParaRPr lang="en-US"/>
        </a:p>
      </dgm:t>
    </dgm:pt>
    <dgm:pt modelId="{AE4CE02B-24D5-2D4A-BED1-A7F369FF0D33}" type="sibTrans" cxnId="{00511E4C-1AD3-DF41-9EC1-A5FBBBC9CB63}">
      <dgm:prSet/>
      <dgm:spPr/>
      <dgm:t>
        <a:bodyPr/>
        <a:lstStyle/>
        <a:p>
          <a:endParaRPr lang="en-US"/>
        </a:p>
      </dgm:t>
    </dgm:pt>
    <dgm:pt modelId="{E79905EB-889F-B644-BE27-F1BE0AAB246A}" type="pres">
      <dgm:prSet presAssocID="{06CAB7B8-1AA7-0C48-8636-BFB7DD8A2789}" presName="Name0" presStyleCnt="0">
        <dgm:presLayoutVars>
          <dgm:dir/>
          <dgm:animLvl val="lvl"/>
          <dgm:resizeHandles val="exact"/>
        </dgm:presLayoutVars>
      </dgm:prSet>
      <dgm:spPr/>
      <dgm:t>
        <a:bodyPr/>
        <a:lstStyle/>
        <a:p>
          <a:endParaRPr lang="en-US"/>
        </a:p>
      </dgm:t>
    </dgm:pt>
    <dgm:pt modelId="{152DBEF9-77DE-344F-A80E-7D7EDD89C483}" type="pres">
      <dgm:prSet presAssocID="{67A031DA-D692-CB4B-8EB3-90606A10053D}" presName="parTxOnly" presStyleLbl="node1" presStyleIdx="0" presStyleCnt="3">
        <dgm:presLayoutVars>
          <dgm:chMax val="0"/>
          <dgm:chPref val="0"/>
          <dgm:bulletEnabled val="1"/>
        </dgm:presLayoutVars>
      </dgm:prSet>
      <dgm:spPr/>
      <dgm:t>
        <a:bodyPr/>
        <a:lstStyle/>
        <a:p>
          <a:endParaRPr lang="en-US"/>
        </a:p>
      </dgm:t>
    </dgm:pt>
    <dgm:pt modelId="{C039FDFF-A7AA-984B-BD7C-946036FB4BDC}" type="pres">
      <dgm:prSet presAssocID="{C93FB218-A3F8-E94F-9D48-AE617ECB16EF}" presName="parTxOnlySpace" presStyleCnt="0"/>
      <dgm:spPr/>
    </dgm:pt>
    <dgm:pt modelId="{0428233A-32E4-FC4B-A5F4-0A3F2C6DA0F9}" type="pres">
      <dgm:prSet presAssocID="{4DF81082-0E18-3E48-9214-5041362B08B4}" presName="parTxOnly" presStyleLbl="node1" presStyleIdx="1" presStyleCnt="3">
        <dgm:presLayoutVars>
          <dgm:chMax val="0"/>
          <dgm:chPref val="0"/>
          <dgm:bulletEnabled val="1"/>
        </dgm:presLayoutVars>
      </dgm:prSet>
      <dgm:spPr/>
      <dgm:t>
        <a:bodyPr/>
        <a:lstStyle/>
        <a:p>
          <a:endParaRPr lang="en-US"/>
        </a:p>
      </dgm:t>
    </dgm:pt>
    <dgm:pt modelId="{38598CC9-17CF-4440-859C-DE82F8B0CDC1}" type="pres">
      <dgm:prSet presAssocID="{46C7B69A-19E1-7A40-A424-99D3EF739634}" presName="parTxOnlySpace" presStyleCnt="0"/>
      <dgm:spPr/>
    </dgm:pt>
    <dgm:pt modelId="{74FE8AED-599D-244E-9601-1AC195BD5909}" type="pres">
      <dgm:prSet presAssocID="{EB4B148C-F83C-4B44-A563-0D3A8AFAD972}" presName="parTxOnly" presStyleLbl="node1" presStyleIdx="2" presStyleCnt="3">
        <dgm:presLayoutVars>
          <dgm:chMax val="0"/>
          <dgm:chPref val="0"/>
          <dgm:bulletEnabled val="1"/>
        </dgm:presLayoutVars>
      </dgm:prSet>
      <dgm:spPr/>
      <dgm:t>
        <a:bodyPr/>
        <a:lstStyle/>
        <a:p>
          <a:endParaRPr lang="en-US"/>
        </a:p>
      </dgm:t>
    </dgm:pt>
  </dgm:ptLst>
  <dgm:cxnLst>
    <dgm:cxn modelId="{C0757B06-37CF-AA4E-8E16-E60B9904194D}" srcId="{06CAB7B8-1AA7-0C48-8636-BFB7DD8A2789}" destId="{4DF81082-0E18-3E48-9214-5041362B08B4}" srcOrd="1" destOrd="0" parTransId="{8908D4B5-6900-F741-9F99-F9DB43BBEA54}" sibTransId="{46C7B69A-19E1-7A40-A424-99D3EF739634}"/>
    <dgm:cxn modelId="{00511E4C-1AD3-DF41-9EC1-A5FBBBC9CB63}" srcId="{06CAB7B8-1AA7-0C48-8636-BFB7DD8A2789}" destId="{EB4B148C-F83C-4B44-A563-0D3A8AFAD972}" srcOrd="2" destOrd="0" parTransId="{1507BBB6-C732-B844-89E9-363CC4E8CEFD}" sibTransId="{AE4CE02B-24D5-2D4A-BED1-A7F369FF0D33}"/>
    <dgm:cxn modelId="{2F851E2E-ED12-6E42-B43C-105766B58D22}" type="presOf" srcId="{4DF81082-0E18-3E48-9214-5041362B08B4}" destId="{0428233A-32E4-FC4B-A5F4-0A3F2C6DA0F9}" srcOrd="0" destOrd="0" presId="urn:microsoft.com/office/officeart/2005/8/layout/chevron1"/>
    <dgm:cxn modelId="{E1E30879-FC0D-484B-8D11-F94BD20473A8}" type="presOf" srcId="{67A031DA-D692-CB4B-8EB3-90606A10053D}" destId="{152DBEF9-77DE-344F-A80E-7D7EDD89C483}" srcOrd="0" destOrd="0" presId="urn:microsoft.com/office/officeart/2005/8/layout/chevron1"/>
    <dgm:cxn modelId="{AD141BE3-9DCC-DF49-9AC6-FB6B79128D2C}" srcId="{06CAB7B8-1AA7-0C48-8636-BFB7DD8A2789}" destId="{67A031DA-D692-CB4B-8EB3-90606A10053D}" srcOrd="0" destOrd="0" parTransId="{6E634E05-92F0-D74E-A8B6-F9EA807A3059}" sibTransId="{C93FB218-A3F8-E94F-9D48-AE617ECB16EF}"/>
    <dgm:cxn modelId="{2EC15F1F-75B8-8349-8DFF-6C9BA6D5E957}" type="presOf" srcId="{06CAB7B8-1AA7-0C48-8636-BFB7DD8A2789}" destId="{E79905EB-889F-B644-BE27-F1BE0AAB246A}" srcOrd="0" destOrd="0" presId="urn:microsoft.com/office/officeart/2005/8/layout/chevron1"/>
    <dgm:cxn modelId="{D21D7A20-3666-3F4C-8B30-3589E5513C45}" type="presOf" srcId="{EB4B148C-F83C-4B44-A563-0D3A8AFAD972}" destId="{74FE8AED-599D-244E-9601-1AC195BD5909}" srcOrd="0" destOrd="0" presId="urn:microsoft.com/office/officeart/2005/8/layout/chevron1"/>
    <dgm:cxn modelId="{BDBEE105-210A-3749-8A1F-B9467C2C5117}" type="presParOf" srcId="{E79905EB-889F-B644-BE27-F1BE0AAB246A}" destId="{152DBEF9-77DE-344F-A80E-7D7EDD89C483}" srcOrd="0" destOrd="0" presId="urn:microsoft.com/office/officeart/2005/8/layout/chevron1"/>
    <dgm:cxn modelId="{17778CFB-474D-5F42-9397-FCBA48665983}" type="presParOf" srcId="{E79905EB-889F-B644-BE27-F1BE0AAB246A}" destId="{C039FDFF-A7AA-984B-BD7C-946036FB4BDC}" srcOrd="1" destOrd="0" presId="urn:microsoft.com/office/officeart/2005/8/layout/chevron1"/>
    <dgm:cxn modelId="{922A5884-1925-6D4F-80B9-9A2FCDC9B005}" type="presParOf" srcId="{E79905EB-889F-B644-BE27-F1BE0AAB246A}" destId="{0428233A-32E4-FC4B-A5F4-0A3F2C6DA0F9}" srcOrd="2" destOrd="0" presId="urn:microsoft.com/office/officeart/2005/8/layout/chevron1"/>
    <dgm:cxn modelId="{94A843A0-1984-194F-86BF-08D01208A254}" type="presParOf" srcId="{E79905EB-889F-B644-BE27-F1BE0AAB246A}" destId="{38598CC9-17CF-4440-859C-DE82F8B0CDC1}" srcOrd="3" destOrd="0" presId="urn:microsoft.com/office/officeart/2005/8/layout/chevron1"/>
    <dgm:cxn modelId="{5EDBDBB5-AD97-A648-A6BA-9CEA7A079C16}" type="presParOf" srcId="{E79905EB-889F-B644-BE27-F1BE0AAB246A}" destId="{74FE8AED-599D-244E-9601-1AC195BD5909}"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DBEF9-77DE-344F-A80E-7D7EDD89C483}">
      <dsp:nvSpPr>
        <dsp:cNvPr id="0" name=""/>
        <dsp:cNvSpPr/>
      </dsp:nvSpPr>
      <dsp:spPr>
        <a:xfrm>
          <a:off x="1452" y="179476"/>
          <a:ext cx="1769618" cy="707847"/>
        </a:xfrm>
        <a:prstGeom prst="chevron">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b="1" kern="1200" dirty="0"/>
            <a:t>(2017-2018)</a:t>
          </a:r>
        </a:p>
        <a:p>
          <a:pPr lvl="0" algn="ctr" defTabSz="400050">
            <a:lnSpc>
              <a:spcPct val="90000"/>
            </a:lnSpc>
            <a:spcBef>
              <a:spcPct val="0"/>
            </a:spcBef>
            <a:spcAft>
              <a:spcPct val="35000"/>
            </a:spcAft>
          </a:pPr>
          <a:r>
            <a:rPr lang="en-US" sz="900" kern="1200" dirty="0"/>
            <a:t>Sent Provider DIF-9 to DIF-10 QA/Triage Reports.</a:t>
          </a:r>
        </a:p>
      </dsp:txBody>
      <dsp:txXfrm>
        <a:off x="355376" y="179476"/>
        <a:ext cx="1061771" cy="707847"/>
      </dsp:txXfrm>
    </dsp:sp>
    <dsp:sp modelId="{0428233A-32E4-FC4B-A5F4-0A3F2C6DA0F9}">
      <dsp:nvSpPr>
        <dsp:cNvPr id="0" name=""/>
        <dsp:cNvSpPr/>
      </dsp:nvSpPr>
      <dsp:spPr>
        <a:xfrm>
          <a:off x="1594109" y="179476"/>
          <a:ext cx="1769618" cy="707847"/>
        </a:xfrm>
        <a:prstGeom prst="chevron">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kern="1200" dirty="0"/>
            <a:t>May 1, 2018</a:t>
          </a:r>
        </a:p>
        <a:p>
          <a:pPr lvl="0" algn="ctr" defTabSz="400050">
            <a:lnSpc>
              <a:spcPct val="90000"/>
            </a:lnSpc>
            <a:spcBef>
              <a:spcPct val="0"/>
            </a:spcBef>
            <a:spcAft>
              <a:spcPct val="35000"/>
            </a:spcAft>
          </a:pPr>
          <a:r>
            <a:rPr lang="en-US" sz="900" kern="1200" dirty="0"/>
            <a:t> Start migrating existing non-NASA EOSDIS DIF-9 records to DIF-10.</a:t>
          </a:r>
        </a:p>
      </dsp:txBody>
      <dsp:txXfrm>
        <a:off x="1948033" y="179476"/>
        <a:ext cx="1061771" cy="707847"/>
      </dsp:txXfrm>
    </dsp:sp>
    <dsp:sp modelId="{74FE8AED-599D-244E-9601-1AC195BD5909}">
      <dsp:nvSpPr>
        <dsp:cNvPr id="0" name=""/>
        <dsp:cNvSpPr/>
      </dsp:nvSpPr>
      <dsp:spPr>
        <a:xfrm>
          <a:off x="3186766" y="179476"/>
          <a:ext cx="1769618" cy="707847"/>
        </a:xfrm>
        <a:prstGeom prst="chevron">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kern="1200" dirty="0"/>
            <a:t>2019 (First quarter)</a:t>
          </a:r>
        </a:p>
        <a:p>
          <a:pPr lvl="0" algn="ctr" defTabSz="400050">
            <a:lnSpc>
              <a:spcPct val="90000"/>
            </a:lnSpc>
            <a:spcBef>
              <a:spcPct val="0"/>
            </a:spcBef>
            <a:spcAft>
              <a:spcPct val="35000"/>
            </a:spcAft>
          </a:pPr>
          <a:r>
            <a:rPr lang="en-US" sz="900" kern="1200" dirty="0"/>
            <a:t>Plan to have all metadata records transition.</a:t>
          </a:r>
        </a:p>
      </dsp:txBody>
      <dsp:txXfrm>
        <a:off x="3540690" y="179476"/>
        <a:ext cx="1061771" cy="70784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CF1066-B05D-46B8-9FE7-08839E553B64}" type="datetimeFigureOut">
              <a:rPr lang="en-US" smtClean="0"/>
              <a:t>21/10/18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ECD799-DC87-450B-84D2-5881342348C0}" type="slidenum">
              <a:rPr lang="en-US" smtClean="0"/>
              <a:t>‹#›</a:t>
            </a:fld>
            <a:endParaRPr lang="en-US"/>
          </a:p>
        </p:txBody>
      </p:sp>
    </p:spTree>
    <p:extLst>
      <p:ext uri="{BB962C8B-B14F-4D97-AF65-F5344CB8AC3E}">
        <p14:creationId xmlns:p14="http://schemas.microsoft.com/office/powerpoint/2010/main" val="3570760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7000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b="1" dirty="0" smtClean="0"/>
              <a:t>Objective</a:t>
            </a:r>
            <a:r>
              <a:rPr lang="en-US" dirty="0" smtClean="0"/>
              <a:t>: </a:t>
            </a:r>
            <a:r>
              <a:rPr lang="en-US" b="1" dirty="0" smtClean="0">
                <a:solidFill>
                  <a:srgbClr val="FF0000"/>
                </a:solidFill>
                <a:effectLst>
                  <a:outerShdw blurRad="38100" dist="38100" dir="2700000" algn="tl">
                    <a:srgbClr val="000000">
                      <a:alpha val="43137"/>
                    </a:srgbClr>
                  </a:outerShdw>
                </a:effectLst>
              </a:rPr>
              <a:t>facilitate discoverability and accessibility of ECV Products and space-born CDRs relevant for the CEOS Carbon Action via WGISS Interoperability Systems &amp; Standards (FedEO/CWIC/IDN, OpenSearch).</a:t>
            </a:r>
          </a:p>
          <a:p>
            <a:pPr lvl="0"/>
            <a:endParaRPr lang="en-US" sz="2000" dirty="0" smtClean="0"/>
          </a:p>
          <a:p>
            <a:pPr lvl="0"/>
            <a:r>
              <a:rPr lang="en-US" b="1" dirty="0" smtClean="0"/>
              <a:t>Approach</a:t>
            </a:r>
            <a:r>
              <a:rPr lang="en-US" dirty="0" smtClean="0"/>
              <a:t>: start from results of WGClimate Questionnaire for ECV Inventory population; tailoring for Carbon Action and gaps identification </a:t>
            </a:r>
            <a:r>
              <a:rPr lang="en-US" dirty="0" err="1" smtClean="0"/>
              <a:t>wrt</a:t>
            </a:r>
            <a:r>
              <a:rPr lang="en-US" dirty="0" smtClean="0"/>
              <a:t> data records already discoverable/accessible through WGISS systems. </a:t>
            </a:r>
          </a:p>
          <a:p>
            <a:pPr lvl="0"/>
            <a:endParaRPr lang="en-US" sz="2000" dirty="0" smtClean="0"/>
          </a:p>
          <a:p>
            <a:pPr lvl="0"/>
            <a:r>
              <a:rPr lang="en-US" b="1" dirty="0" smtClean="0"/>
              <a:t>Additional Resources</a:t>
            </a:r>
            <a:r>
              <a:rPr lang="en-US" dirty="0" smtClean="0"/>
              <a:t>: support from WGClimate and experts for priorities setting; activities at data providers’ side to be carried out by relevant entities.</a:t>
            </a:r>
          </a:p>
          <a:p>
            <a:pPr marL="342900" indent="-342900">
              <a:buFont typeface="+mj-lt"/>
              <a:buAutoNum type="alphaLcParenR"/>
            </a:pPr>
            <a:endParaRPr lang="en-US" dirty="0" smtClean="0"/>
          </a:p>
          <a:p>
            <a:pPr marL="342900" indent="-342900">
              <a:buFont typeface="+mj-lt"/>
              <a:buAutoNum type="alphaLcParenR"/>
            </a:pPr>
            <a:r>
              <a:rPr lang="en-US" dirty="0" smtClean="0"/>
              <a:t>496 out of 913 considered (417 out of 913 not considered because future collections).</a:t>
            </a:r>
          </a:p>
          <a:p>
            <a:pPr marL="342900" indent="-342900">
              <a:buFont typeface="+mj-lt"/>
              <a:buAutoNum type="alphaLcParenR"/>
            </a:pPr>
            <a:r>
              <a:rPr lang="en-US" dirty="0" smtClean="0"/>
              <a:t>288 out of 496 registered in IDN with granule/product accessible via CWIC infrastructure</a:t>
            </a:r>
          </a:p>
          <a:p>
            <a:pPr marL="342900" indent="-342900">
              <a:buFont typeface="+mj-lt"/>
              <a:buAutoNum type="alphaLcParenR"/>
            </a:pPr>
            <a:r>
              <a:rPr lang="en-US" dirty="0" smtClean="0"/>
              <a:t>4 out of 496 registered in IDN with IDN granule/product accessible via CNES infrastructure </a:t>
            </a:r>
          </a:p>
          <a:p>
            <a:pPr marL="342900" indent="-342900">
              <a:buFont typeface="+mj-lt"/>
              <a:buAutoNum type="alphaLcParenR"/>
            </a:pPr>
            <a:r>
              <a:rPr lang="en-US" b="1" dirty="0" smtClean="0">
                <a:solidFill>
                  <a:srgbClr val="0000FF"/>
                </a:solidFill>
              </a:rPr>
              <a:t>204 out of 496 not registered in IDN </a:t>
            </a:r>
          </a:p>
          <a:p>
            <a:endParaRPr lang="en-US" dirty="0"/>
          </a:p>
        </p:txBody>
      </p:sp>
    </p:spTree>
    <p:extLst>
      <p:ext uri="{BB962C8B-B14F-4D97-AF65-F5344CB8AC3E}">
        <p14:creationId xmlns:p14="http://schemas.microsoft.com/office/powerpoint/2010/main" val="1160232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614197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3875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0477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GB" sz="1800" b="1" dirty="0" smtClean="0"/>
              <a:t>WGISS is supporting the FDA ad-hoc team in the drafting of a white paper on</a:t>
            </a:r>
            <a:r>
              <a:rPr lang="en-GB" sz="1800" b="1" baseline="0" dirty="0" smtClean="0"/>
              <a:t> to establish a common description </a:t>
            </a:r>
            <a:r>
              <a:rPr lang="en-US" sz="1800" b="1" kern="0" dirty="0" smtClean="0">
                <a:solidFill>
                  <a:prstClr val="black"/>
                </a:solidFill>
                <a:latin typeface="Helvetica"/>
              </a:rPr>
              <a:t>of Future Data Architecture functional blocks and interfaces </a:t>
            </a:r>
            <a:endParaRPr lang="en-GB" sz="1800" b="1" baseline="0" dirty="0" smtClean="0"/>
          </a:p>
          <a:p>
            <a:pPr marL="0" indent="0">
              <a:buNone/>
            </a:pPr>
            <a:endParaRPr lang="en-GB" sz="1800" b="1" baseline="0" dirty="0" smtClean="0"/>
          </a:p>
          <a:p>
            <a:pPr marL="0" indent="0">
              <a:buNone/>
            </a:pPr>
            <a:r>
              <a:rPr lang="en-GB" sz="1800" b="1" baseline="0" dirty="0" smtClean="0"/>
              <a:t>There is large </a:t>
            </a:r>
            <a:r>
              <a:rPr lang="en-GB" sz="1800" b="1" dirty="0" smtClean="0"/>
              <a:t>consensus </a:t>
            </a:r>
            <a:r>
              <a:rPr lang="en-GB" sz="1800" b="1" dirty="0"/>
              <a:t>that a common architectural model and terminology will:</a:t>
            </a:r>
          </a:p>
          <a:p>
            <a:pPr lvl="2"/>
            <a:r>
              <a:rPr lang="en-GB" b="1" dirty="0"/>
              <a:t>facilitate interagency dialog  		</a:t>
            </a:r>
          </a:p>
          <a:p>
            <a:pPr lvl="2"/>
            <a:r>
              <a:rPr lang="en-GB" b="1" dirty="0"/>
              <a:t>enable identification of interfaces </a:t>
            </a:r>
          </a:p>
          <a:p>
            <a:pPr lvl="2"/>
            <a:r>
              <a:rPr lang="en-GB" b="1" dirty="0"/>
              <a:t>enable work on standardisation once interfaces identified </a:t>
            </a:r>
            <a:endParaRPr lang="en-GB" b="1" dirty="0" smtClean="0"/>
          </a:p>
          <a:p>
            <a:r>
              <a:rPr lang="en-GB" b="1" dirty="0" smtClean="0"/>
              <a:t>So we are working on a unified pretty diagram based on 5 viewpoints to convey all the necessary knowledge. </a:t>
            </a:r>
          </a:p>
          <a:p>
            <a:pPr marL="285750" indent="-285750" defTabSz="457200"/>
            <a:r>
              <a:rPr lang="en-US" dirty="0" smtClean="0"/>
              <a:t>Building on WGISS Discovery and Access Infrastructure with a system wide view</a:t>
            </a:r>
          </a:p>
          <a:p>
            <a:pPr marL="285750" indent="-285750" defTabSz="457200"/>
            <a:r>
              <a:rPr lang="en-US" dirty="0" smtClean="0"/>
              <a:t>Emphasis on what is changing: Analysis, Cloud, consumer EO</a:t>
            </a:r>
          </a:p>
          <a:p>
            <a:r>
              <a:rPr lang="en-GB" b="1" dirty="0" smtClean="0"/>
              <a:t>Technology and Engineering viewpoints link directly to the open source software and FDA inventory activities.</a:t>
            </a:r>
            <a:endParaRPr lang="en-GB" b="1" dirty="0"/>
          </a:p>
          <a:p>
            <a:endParaRPr lang="en-US" dirty="0"/>
          </a:p>
        </p:txBody>
      </p:sp>
    </p:spTree>
    <p:extLst>
      <p:ext uri="{BB962C8B-B14F-4D97-AF65-F5344CB8AC3E}">
        <p14:creationId xmlns:p14="http://schemas.microsoft.com/office/powerpoint/2010/main" val="1926472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1000" dirty="0" smtClean="0"/>
          </a:p>
          <a:p>
            <a:pPr marL="0" indent="0">
              <a:buNone/>
            </a:pPr>
            <a:r>
              <a:rPr lang="en-GB" sz="2400" b="1" dirty="0" smtClean="0"/>
              <a:t>Consensus that an inventory of “EO use environments” is a useful exercise that will provide insight into the EO ecosystem</a:t>
            </a:r>
          </a:p>
          <a:p>
            <a:endParaRPr lang="en-US" dirty="0" smtClean="0"/>
          </a:p>
          <a:p>
            <a:endParaRPr lang="en-US" dirty="0" smtClean="0"/>
          </a:p>
          <a:p>
            <a:pPr marL="514350" indent="-514350">
              <a:buFont typeface="+mj-lt"/>
              <a:buAutoNum type="arabicPeriod"/>
            </a:pPr>
            <a:r>
              <a:rPr lang="en-US" sz="2400" dirty="0" smtClean="0"/>
              <a:t>Template defined in coordination with FDA-AHT</a:t>
            </a:r>
          </a:p>
          <a:p>
            <a:pPr marL="514350" indent="-514350">
              <a:buFont typeface="+mj-lt"/>
              <a:buAutoNum type="arabicPeriod"/>
            </a:pPr>
            <a:r>
              <a:rPr lang="en-US" sz="2400" dirty="0" smtClean="0"/>
              <a:t>Inventory being filled-up with information collected from different sources</a:t>
            </a:r>
            <a:endParaRPr lang="en-US" sz="2000" dirty="0" smtClean="0"/>
          </a:p>
          <a:p>
            <a:endParaRPr lang="en-US" dirty="0"/>
          </a:p>
        </p:txBody>
      </p:sp>
    </p:spTree>
    <p:extLst>
      <p:ext uri="{BB962C8B-B14F-4D97-AF65-F5344CB8AC3E}">
        <p14:creationId xmlns:p14="http://schemas.microsoft.com/office/powerpoint/2010/main" val="3794060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2400" b="1" dirty="0" smtClean="0">
                <a:effectLst/>
                <a:latin typeface="+mn-lt"/>
                <a:ea typeface="+mn-ea"/>
                <a:cs typeface="+mn-cs"/>
                <a:sym typeface="Avenir Roman"/>
              </a:rPr>
              <a:t>USER METRICS CONCEPT OVERVIEW	</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Objectives and needs </a:t>
            </a:r>
            <a:r>
              <a:rPr lang="mr-IN" sz="2400" b="1" dirty="0" smtClean="0">
                <a:effectLst/>
                <a:latin typeface="+mn-lt"/>
                <a:ea typeface="+mn-ea"/>
                <a:cs typeface="+mn-cs"/>
                <a:sym typeface="Avenir Roman"/>
              </a:rPr>
              <a:t>–</a:t>
            </a:r>
            <a:r>
              <a:rPr lang="en-GB" sz="2400" b="1" dirty="0" smtClean="0">
                <a:effectLst/>
                <a:latin typeface="+mn-lt"/>
                <a:ea typeface="+mn-ea"/>
                <a:cs typeface="+mn-cs"/>
                <a:sym typeface="Avenir Roman"/>
              </a:rPr>
              <a:t> Why</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Data Usage Metrics Categories </a:t>
            </a:r>
            <a:r>
              <a:rPr lang="mr-IN" sz="2400" b="1" dirty="0" smtClean="0">
                <a:effectLst/>
                <a:latin typeface="+mn-lt"/>
                <a:ea typeface="+mn-ea"/>
                <a:cs typeface="+mn-cs"/>
                <a:sym typeface="Avenir Roman"/>
              </a:rPr>
              <a:t>–</a:t>
            </a:r>
            <a:r>
              <a:rPr lang="en-GB" sz="2400" b="1" dirty="0" smtClean="0">
                <a:effectLst/>
                <a:latin typeface="+mn-lt"/>
                <a:ea typeface="+mn-ea"/>
                <a:cs typeface="+mn-cs"/>
                <a:sym typeface="Avenir Roman"/>
              </a:rPr>
              <a:t> Which</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Data Usage Metrics Collection – When and How</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METRICS DEFINITION</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Assumptions</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Metrics Description	</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Metrics Formatting	</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Earth Observation Data Offering Metrics</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Web and Platform Metrics</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Engagement and Satisfaction Metrics</a:t>
            </a:r>
            <a:endParaRPr lang="en-US" sz="2400" b="1" dirty="0" smtClean="0">
              <a:effectLst/>
              <a:latin typeface="+mn-lt"/>
              <a:ea typeface="+mn-ea"/>
              <a:cs typeface="+mn-cs"/>
              <a:sym typeface="Avenir Roman"/>
            </a:endParaRPr>
          </a:p>
          <a:p>
            <a:endParaRPr lang="en-GB"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METRICS FROM THIRD PARTIES</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ANNEX A – Examples of statistics and INDICATORS</a:t>
            </a:r>
            <a:endParaRPr lang="en-US" sz="2400" b="1" dirty="0" smtClean="0">
              <a:effectLst/>
              <a:latin typeface="+mn-lt"/>
              <a:ea typeface="+mn-ea"/>
              <a:cs typeface="+mn-cs"/>
              <a:sym typeface="Avenir Roman"/>
            </a:endParaRPr>
          </a:p>
          <a:p>
            <a:r>
              <a:rPr lang="en-GB" sz="2400" dirty="0" smtClean="0">
                <a:effectLst/>
                <a:latin typeface="+mn-lt"/>
                <a:ea typeface="+mn-ea"/>
                <a:cs typeface="+mn-cs"/>
                <a:sym typeface="Avenir Roman"/>
              </a:rPr>
              <a:t>ANNEX B - List of Software for Statistics and User Metrics generation</a:t>
            </a:r>
            <a:r>
              <a:rPr lang="en-US" dirty="0" smtClean="0">
                <a:effectLst/>
              </a:rPr>
              <a:t> </a:t>
            </a:r>
            <a:endParaRPr lang="en-US" dirty="0"/>
          </a:p>
        </p:txBody>
      </p:sp>
    </p:spTree>
    <p:extLst>
      <p:ext uri="{BB962C8B-B14F-4D97-AF65-F5344CB8AC3E}">
        <p14:creationId xmlns:p14="http://schemas.microsoft.com/office/powerpoint/2010/main" val="3300560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lvl="0" indent="0">
              <a:buNone/>
            </a:pPr>
            <a:r>
              <a:rPr lang="en-US" b="1" dirty="0" smtClean="0"/>
              <a:t>Objective:</a:t>
            </a:r>
            <a:r>
              <a:rPr lang="en-US" b="1" dirty="0" smtClean="0">
                <a:solidFill>
                  <a:srgbClr val="0000FF"/>
                </a:solidFill>
              </a:rPr>
              <a:t> </a:t>
            </a:r>
            <a:r>
              <a:rPr lang="en-US" b="1" dirty="0" smtClean="0"/>
              <a:t>Implement a prototype carbon data portal to facilitate the discoverability and accessibility of ECV products and space-borne </a:t>
            </a:r>
            <a:r>
              <a:rPr lang="en-US" b="1" dirty="0" err="1" smtClean="0"/>
              <a:t>CDRs.</a:t>
            </a:r>
            <a:r>
              <a:rPr lang="en-US" b="1" dirty="0" smtClean="0"/>
              <a:t> The portal will seamlessly access data both in CWIC and FedEO to provide necessary data and services to the carbon science community of both CEOS and GEOSS.</a:t>
            </a:r>
          </a:p>
          <a:p>
            <a:pPr marL="0" lvl="0" indent="0">
              <a:buNone/>
            </a:pPr>
            <a:endParaRPr lang="en-US" sz="1800" b="1" dirty="0" smtClean="0"/>
          </a:p>
          <a:p>
            <a:pPr marL="0" lvl="0" indent="0">
              <a:buNone/>
            </a:pPr>
            <a:r>
              <a:rPr lang="en-US" b="1" dirty="0" smtClean="0"/>
              <a:t>Approach: prototype developed by WGISS in coordination with CEOS Carbon Team and WGClimate Carbon (requirements and use cases provision/validation).</a:t>
            </a:r>
          </a:p>
          <a:p>
            <a:pPr marL="0" indent="0">
              <a:buNone/>
            </a:pPr>
            <a:endParaRPr lang="en-US" sz="1800" b="1" dirty="0" smtClean="0"/>
          </a:p>
          <a:p>
            <a:pPr marL="0" indent="0">
              <a:buNone/>
            </a:pPr>
            <a:r>
              <a:rPr lang="en-US" b="1" dirty="0" smtClean="0"/>
              <a:t>Status: </a:t>
            </a:r>
            <a:r>
              <a:rPr lang="en-US" dirty="0" smtClean="0"/>
              <a:t>Several iterations held between WGISS and Carbon teams. Carbon Portal latest version (August 2018) with Carbon Team for review/feedback.</a:t>
            </a:r>
          </a:p>
          <a:p>
            <a:pPr marL="0" indent="0">
              <a:buNone/>
            </a:pPr>
            <a:endParaRPr lang="en-US" sz="1800" dirty="0" smtClean="0"/>
          </a:p>
          <a:p>
            <a:pPr marL="0" indent="0">
              <a:buNone/>
            </a:pPr>
            <a:r>
              <a:rPr lang="en-US" b="1" dirty="0" smtClean="0"/>
              <a:t>Next steps: </a:t>
            </a:r>
            <a:r>
              <a:rPr lang="en-US" dirty="0" smtClean="0"/>
              <a:t>1) Improve discoverability of ECV/CDR key datasets for Carbon Community and functionalities based on received feedback; 2) Open-up portal to wider user community to gather additional feedback (target end October 2018).</a:t>
            </a:r>
            <a:endParaRPr lang="en-US" sz="105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3D31D474-A30B-46C7-A7CB-BF5BB52F9BBE}" type="slidenum">
              <a:rPr lang="en-US" smtClean="0"/>
              <a:pPr>
                <a:defRPr/>
              </a:pPr>
              <a:t>20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3875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514350" indent="-514350">
              <a:buFont typeface="+mj-lt"/>
              <a:buAutoNum type="arabicPeriod"/>
            </a:pPr>
            <a:r>
              <a:rPr lang="en-US" sz="1600" b="1" dirty="0" smtClean="0"/>
              <a:t>Relevancy Ranking of Data Search Results</a:t>
            </a:r>
          </a:p>
          <a:p>
            <a:pPr lvl="1"/>
            <a:r>
              <a:rPr lang="en-US" sz="1600" dirty="0" smtClean="0"/>
              <a:t>14</a:t>
            </a:r>
            <a:r>
              <a:rPr lang="en-US" sz="1600" baseline="30000" dirty="0" smtClean="0"/>
              <a:t>th</a:t>
            </a:r>
            <a:r>
              <a:rPr lang="en-US" sz="1600" dirty="0" smtClean="0"/>
              <a:t> of March 2017</a:t>
            </a:r>
          </a:p>
          <a:p>
            <a:pPr lvl="2"/>
            <a:r>
              <a:rPr lang="en-US" sz="1400" dirty="0" smtClean="0"/>
              <a:t>Stefano </a:t>
            </a:r>
            <a:r>
              <a:rPr lang="en-US" sz="1400" dirty="0" err="1" smtClean="0"/>
              <a:t>Nativi</a:t>
            </a:r>
            <a:r>
              <a:rPr lang="en-US" sz="1400" dirty="0" smtClean="0"/>
              <a:t> (GEOSS EVOLVE)</a:t>
            </a:r>
          </a:p>
          <a:p>
            <a:pPr lvl="2"/>
            <a:r>
              <a:rPr lang="en-US" sz="1400" dirty="0" smtClean="0"/>
              <a:t>Chris Lynnes and James Norton (NASA)</a:t>
            </a:r>
            <a:endParaRPr lang="en-US" sz="1600" dirty="0" smtClean="0"/>
          </a:p>
          <a:p>
            <a:pPr marL="514350" indent="-514350">
              <a:buFont typeface="+mj-lt"/>
              <a:buAutoNum type="arabicPeriod"/>
            </a:pPr>
            <a:r>
              <a:rPr lang="en-US" sz="1600" b="1" dirty="0" smtClean="0"/>
              <a:t>Data Cubes for Large Scale Data Analytics</a:t>
            </a:r>
          </a:p>
          <a:p>
            <a:pPr lvl="1"/>
            <a:r>
              <a:rPr lang="en-US" sz="1600" dirty="0" smtClean="0"/>
              <a:t>19</a:t>
            </a:r>
            <a:r>
              <a:rPr lang="en-US" sz="1600" baseline="30000" dirty="0" smtClean="0"/>
              <a:t>th</a:t>
            </a:r>
            <a:r>
              <a:rPr lang="en-US" sz="1600" dirty="0" smtClean="0"/>
              <a:t> of June 2017</a:t>
            </a:r>
          </a:p>
          <a:p>
            <a:pPr lvl="2"/>
            <a:r>
              <a:rPr lang="en-US" sz="1400" dirty="0" smtClean="0"/>
              <a:t>Rob Woodcock (CSIRO)</a:t>
            </a:r>
          </a:p>
          <a:p>
            <a:pPr lvl="2"/>
            <a:r>
              <a:rPr lang="en-US" sz="1400" dirty="0" smtClean="0"/>
              <a:t>Brian </a:t>
            </a:r>
            <a:r>
              <a:rPr lang="en-US" sz="1400" dirty="0" err="1" smtClean="0"/>
              <a:t>Killough</a:t>
            </a:r>
            <a:r>
              <a:rPr lang="en-US" sz="1400" dirty="0" smtClean="0"/>
              <a:t> (CEOS SEO)</a:t>
            </a:r>
            <a:endParaRPr lang="en-US" sz="1600" dirty="0" smtClean="0"/>
          </a:p>
          <a:p>
            <a:pPr marL="514350" indent="-514350">
              <a:buFont typeface="+mj-lt"/>
              <a:buAutoNum type="arabicPeriod"/>
            </a:pPr>
            <a:r>
              <a:rPr lang="en-US" sz="1600" b="1" dirty="0" smtClean="0"/>
              <a:t>Burgeoning Role of Python for Earth Observation Data Analysis </a:t>
            </a:r>
          </a:p>
          <a:p>
            <a:pPr lvl="1"/>
            <a:r>
              <a:rPr lang="en-US" sz="1600" dirty="0" smtClean="0"/>
              <a:t>22</a:t>
            </a:r>
            <a:r>
              <a:rPr lang="en-US" sz="1600" baseline="30000" dirty="0" smtClean="0"/>
              <a:t>nd</a:t>
            </a:r>
            <a:r>
              <a:rPr lang="en-US" sz="1600" dirty="0" smtClean="0"/>
              <a:t> of August 2017</a:t>
            </a:r>
          </a:p>
          <a:p>
            <a:pPr lvl="2"/>
            <a:r>
              <a:rPr lang="en-US" sz="1400" dirty="0" smtClean="0"/>
              <a:t>Syed </a:t>
            </a:r>
            <a:r>
              <a:rPr lang="en-US" sz="1400" dirty="0" err="1" smtClean="0"/>
              <a:t>Rizvi</a:t>
            </a:r>
            <a:r>
              <a:rPr lang="en-US" sz="1400" dirty="0" smtClean="0"/>
              <a:t> (Open Data Cube)</a:t>
            </a:r>
          </a:p>
          <a:p>
            <a:pPr lvl="2"/>
            <a:r>
              <a:rPr lang="en-US" sz="1400" dirty="0" smtClean="0"/>
              <a:t>Rich </a:t>
            </a:r>
            <a:r>
              <a:rPr lang="en-US" sz="1400" dirty="0" err="1" smtClean="0"/>
              <a:t>Signell</a:t>
            </a:r>
            <a:r>
              <a:rPr lang="en-US" sz="1400" dirty="0" smtClean="0"/>
              <a:t> (USGS)</a:t>
            </a:r>
          </a:p>
          <a:p>
            <a:pPr lvl="2"/>
            <a:r>
              <a:rPr lang="en-US" sz="1400" dirty="0" err="1" smtClean="0"/>
              <a:t>Alber</a:t>
            </a:r>
            <a:r>
              <a:rPr lang="en-US" sz="1400" dirty="0" smtClean="0"/>
              <a:t> Sanchez (INPE)</a:t>
            </a:r>
          </a:p>
          <a:p>
            <a:pPr marL="514350" indent="-514350" rtl="0">
              <a:buFont typeface="+mj-lt"/>
              <a:buAutoNum type="arabicPeriod"/>
            </a:pPr>
            <a:r>
              <a:rPr lang="en-US" sz="1600" b="1" dirty="0" smtClean="0"/>
              <a:t>The OGC Coverage Standards Suite:  Introduction and Overview</a:t>
            </a:r>
          </a:p>
          <a:p>
            <a:pPr lvl="1" rtl="0"/>
            <a:r>
              <a:rPr lang="en-US" sz="1600" dirty="0" smtClean="0"/>
              <a:t>19</a:t>
            </a:r>
            <a:r>
              <a:rPr lang="en-US" sz="1600" baseline="30000" dirty="0" smtClean="0"/>
              <a:t>th</a:t>
            </a:r>
            <a:r>
              <a:rPr lang="en-US" sz="1600" dirty="0" smtClean="0"/>
              <a:t> of January 2018</a:t>
            </a:r>
          </a:p>
          <a:p>
            <a:pPr lvl="2" rtl="0"/>
            <a:r>
              <a:rPr lang="en-US" sz="1400" dirty="0" err="1" smtClean="0"/>
              <a:t>Dr</a:t>
            </a:r>
            <a:r>
              <a:rPr lang="en-US" sz="1400" dirty="0" smtClean="0"/>
              <a:t> Peter Baumann (</a:t>
            </a:r>
            <a:r>
              <a:rPr lang="en-US" sz="1400" dirty="0" err="1" smtClean="0"/>
              <a:t>Rasdaman</a:t>
            </a:r>
            <a:r>
              <a:rPr lang="en-US" sz="1400" dirty="0" smtClean="0"/>
              <a:t>)</a:t>
            </a:r>
            <a:endParaRPr lang="en-US" sz="1800" dirty="0" smtClean="0"/>
          </a:p>
          <a:p>
            <a:pPr marL="457200" indent="-457200">
              <a:buFont typeface="+mj-lt"/>
              <a:buAutoNum type="arabicPeriod"/>
            </a:pPr>
            <a:r>
              <a:rPr lang="en-US" sz="1600" b="1" dirty="0" smtClean="0"/>
              <a:t>Scrum and scale agile methods</a:t>
            </a:r>
          </a:p>
          <a:p>
            <a:pPr lvl="1" rtl="0"/>
            <a:r>
              <a:rPr lang="en-US" sz="1600" dirty="0" smtClean="0"/>
              <a:t>31</a:t>
            </a:r>
            <a:r>
              <a:rPr lang="en-US" sz="1600" baseline="30000" dirty="0" smtClean="0"/>
              <a:t>st</a:t>
            </a:r>
            <a:r>
              <a:rPr lang="en-US" sz="1600" dirty="0" smtClean="0"/>
              <a:t> of July 2018</a:t>
            </a:r>
          </a:p>
          <a:p>
            <a:pPr lvl="2" rtl="0"/>
            <a:r>
              <a:rPr lang="en-US" sz="1400" dirty="0" smtClean="0"/>
              <a:t>Ms. Dana Shum (Raytheon NASA)</a:t>
            </a:r>
          </a:p>
          <a:p>
            <a:endParaRPr lang="en-US" dirty="0"/>
          </a:p>
        </p:txBody>
      </p:sp>
    </p:spTree>
    <p:extLst>
      <p:ext uri="{BB962C8B-B14F-4D97-AF65-F5344CB8AC3E}">
        <p14:creationId xmlns:p14="http://schemas.microsoft.com/office/powerpoint/2010/main" val="127043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US" sz="2400" dirty="0" smtClean="0">
                <a:effectLst/>
                <a:latin typeface="+mn-lt"/>
                <a:ea typeface="+mn-ea"/>
                <a:cs typeface="+mn-cs"/>
                <a:sym typeface="Avenir Roman"/>
              </a:rPr>
              <a:t>Recent advances in technology open the floor for new and innovative approaches for data exploitation and use and require an adaptation and evolution of the approaches, infrastructures and services provided by CEOS agencies. WGISS contribution and role in providing a forum for technical exchange and sharing, and for the definition and prototyping of common and interoperable approaches and architectures for data management and exploitation will become more and more central for CEOS agencies and for CEOS as a whole in support to the achievement of its objectives</a:t>
            </a:r>
            <a:r>
              <a:rPr lang="en-US" dirty="0" smtClean="0">
                <a:effectLst/>
              </a:rPr>
              <a:t> </a:t>
            </a:r>
            <a:endParaRPr lang="en-US" dirty="0" smtClean="0"/>
          </a:p>
          <a:p>
            <a:endParaRPr lang="en-US" dirty="0"/>
          </a:p>
        </p:txBody>
      </p:sp>
    </p:spTree>
    <p:extLst>
      <p:ext uri="{BB962C8B-B14F-4D97-AF65-F5344CB8AC3E}">
        <p14:creationId xmlns:p14="http://schemas.microsoft.com/office/powerpoint/2010/main" val="200175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3184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5918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1518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1273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90988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1033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98877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2400" b="1" i="1" dirty="0" smtClean="0">
                <a:effectLst/>
                <a:latin typeface="+mn-lt"/>
                <a:ea typeface="+mn-ea"/>
                <a:cs typeface="+mn-cs"/>
                <a:sym typeface="Avenir Roman"/>
              </a:rPr>
              <a:t>WGISS Connected Data Assets Operational Systems (IDN, CWIC, </a:t>
            </a:r>
            <a:r>
              <a:rPr lang="en-US" sz="2400" b="1" i="1" dirty="0" err="1" smtClean="0">
                <a:effectLst/>
                <a:latin typeface="+mn-lt"/>
                <a:ea typeface="+mn-ea"/>
                <a:cs typeface="+mn-cs"/>
                <a:sym typeface="Avenir Roman"/>
              </a:rPr>
              <a:t>FedEO</a:t>
            </a:r>
            <a:r>
              <a:rPr lang="en-US" sz="2400" b="1" i="1" dirty="0" smtClean="0">
                <a:effectLst/>
                <a:latin typeface="+mn-lt"/>
                <a:ea typeface="+mn-ea"/>
                <a:cs typeface="+mn-cs"/>
                <a:sym typeface="Avenir Roman"/>
              </a:rPr>
              <a:t>):</a:t>
            </a:r>
            <a:endParaRPr lang="en-US" sz="2400" dirty="0" smtClean="0">
              <a:effectLst/>
              <a:latin typeface="+mn-lt"/>
              <a:ea typeface="+mn-ea"/>
              <a:cs typeface="+mn-cs"/>
              <a:sym typeface="Avenir Roman"/>
            </a:endParaRPr>
          </a:p>
          <a:p>
            <a:pPr lvl="0"/>
            <a:r>
              <a:rPr lang="en-US" sz="2400" dirty="0" smtClean="0">
                <a:effectLst/>
                <a:latin typeface="+mn-lt"/>
                <a:ea typeface="+mn-ea"/>
                <a:cs typeface="+mn-cs"/>
                <a:sym typeface="Avenir Roman"/>
              </a:rPr>
              <a:t>Is maintained and operated in coordination among different agencies (System Level Team) and implements the OpenSearch Interoperability Best Practice defined in WGISS.</a:t>
            </a:r>
          </a:p>
          <a:p>
            <a:pPr lvl="0"/>
            <a:r>
              <a:rPr lang="en-US" sz="2400" dirty="0" smtClean="0">
                <a:effectLst/>
                <a:latin typeface="+mn-lt"/>
                <a:ea typeface="+mn-ea"/>
                <a:cs typeface="+mn-cs"/>
                <a:sym typeface="Avenir Roman"/>
              </a:rPr>
              <a:t>Provides a single entry point for GEO (</a:t>
            </a:r>
            <a:r>
              <a:rPr lang="en-US" sz="2400" dirty="0" err="1" smtClean="0">
                <a:effectLst/>
                <a:latin typeface="+mn-lt"/>
                <a:ea typeface="+mn-ea"/>
                <a:cs typeface="+mn-cs"/>
                <a:sym typeface="Avenir Roman"/>
              </a:rPr>
              <a:t>GEOPortal</a:t>
            </a:r>
            <a:r>
              <a:rPr lang="en-US" sz="2400" dirty="0" smtClean="0">
                <a:effectLst/>
                <a:latin typeface="+mn-lt"/>
                <a:ea typeface="+mn-ea"/>
                <a:cs typeface="+mn-cs"/>
                <a:sym typeface="Avenir Roman"/>
              </a:rPr>
              <a:t>) to discover and access CEOS agencies data.</a:t>
            </a:r>
          </a:p>
          <a:p>
            <a:pPr lvl="0"/>
            <a:r>
              <a:rPr lang="en-US" sz="2400" dirty="0" smtClean="0">
                <a:effectLst/>
                <a:latin typeface="+mn-lt"/>
                <a:ea typeface="+mn-ea"/>
                <a:cs typeface="+mn-cs"/>
                <a:sym typeface="Avenir Roman"/>
              </a:rPr>
              <a:t>Is being enlarged with new partners and continuously populated with additional Collections (e.g. ECVs/CDRs inventories from </a:t>
            </a:r>
            <a:r>
              <a:rPr lang="en-US" sz="2400" dirty="0" err="1" smtClean="0">
                <a:effectLst/>
                <a:latin typeface="+mn-lt"/>
                <a:ea typeface="+mn-ea"/>
                <a:cs typeface="+mn-cs"/>
                <a:sym typeface="Avenir Roman"/>
              </a:rPr>
              <a:t>WGClimate</a:t>
            </a:r>
            <a:r>
              <a:rPr lang="en-US" sz="2400" dirty="0" smtClean="0">
                <a:effectLst/>
                <a:latin typeface="+mn-lt"/>
                <a:ea typeface="+mn-ea"/>
                <a:cs typeface="+mn-cs"/>
                <a:sym typeface="Avenir Roman"/>
              </a:rPr>
              <a:t>).</a:t>
            </a:r>
          </a:p>
          <a:p>
            <a:pPr>
              <a:spcBef>
                <a:spcPts val="0"/>
              </a:spcBef>
              <a:buNone/>
            </a:pPr>
            <a:endParaRPr dirty="0"/>
          </a:p>
        </p:txBody>
      </p:sp>
    </p:spTree>
    <p:extLst>
      <p:ext uri="{BB962C8B-B14F-4D97-AF65-F5344CB8AC3E}">
        <p14:creationId xmlns:p14="http://schemas.microsoft.com/office/powerpoint/2010/main" val="1614197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328706" name="Rectangle 2"/>
          <p:cNvSpPr>
            <a:spLocks noGrp="1" noChangeArrowheads="1"/>
          </p:cNvSpPr>
          <p:nvPr>
            <p:ph type="ctrTitle" sz="quarter"/>
          </p:nvPr>
        </p:nvSpPr>
        <p:spPr>
          <a:xfrm>
            <a:off x="4089889" y="666750"/>
            <a:ext cx="4810857" cy="1874838"/>
          </a:xfrm>
          <a:prstGeom prst="rect">
            <a:avLst/>
          </a:prstGeo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a:prstGeom prst="rect">
            <a:avLst/>
          </a:prstGeo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extLst>
      <p:ext uri="{BB962C8B-B14F-4D97-AF65-F5344CB8AC3E}">
        <p14:creationId xmlns:p14="http://schemas.microsoft.com/office/powerpoint/2010/main" val="3025203205"/>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22748CEA-2573-439B-8ADB-B1D3E9BE0BFF}" type="datetimeFigureOut">
              <a:rPr lang="en-US" kern="0" smtClean="0">
                <a:solidFill>
                  <a:srgbClr val="002569"/>
                </a:solidFill>
              </a:rPr>
              <a:pPr fontAlgn="auto">
                <a:spcBef>
                  <a:spcPts val="0"/>
                </a:spcBef>
                <a:spcAft>
                  <a:spcPts val="0"/>
                </a:spcAft>
              </a:pPr>
              <a:t>21/10/18</a:t>
            </a:fld>
            <a:endParaRPr lang="en-US" kern="0">
              <a:solidFill>
                <a:srgbClr val="002569"/>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kern="0">
              <a:solidFill>
                <a:srgbClr val="002569"/>
              </a:solidFill>
            </a:endParaRPr>
          </a:p>
        </p:txBody>
      </p:sp>
      <p:sp>
        <p:nvSpPr>
          <p:cNvPr id="6" name="Slide Number Placeholder 5"/>
          <p:cNvSpPr>
            <a:spLocks noGrp="1"/>
          </p:cNvSpPr>
          <p:nvPr>
            <p:ph type="sldNum" sz="quarter" idx="12"/>
          </p:nvPr>
        </p:nvSpPr>
        <p:spPr/>
        <p:txBody>
          <a:bodyPr/>
          <a:lstStyle/>
          <a:p>
            <a:fld id="{806C71DD-B2CE-4CF7-92F0-F691A3034D74}" type="slidenum">
              <a:rPr lang="en-US" smtClean="0"/>
              <a:pPr/>
              <a:t>‹#›</a:t>
            </a:fld>
            <a:endParaRPr lang="en-US"/>
          </a:p>
        </p:txBody>
      </p:sp>
    </p:spTree>
    <p:extLst>
      <p:ext uri="{BB962C8B-B14F-4D97-AF65-F5344CB8AC3E}">
        <p14:creationId xmlns:p14="http://schemas.microsoft.com/office/powerpoint/2010/main" val="26909717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Lst>
  <p:transition xmlns:p14="http://schemas.microsoft.com/office/powerpoint/2010/mai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1" Type="http://schemas.openxmlformats.org/officeDocument/2006/relationships/image" Target="../media/image33.jpeg"/><Relationship Id="rId12" Type="http://schemas.openxmlformats.org/officeDocument/2006/relationships/image" Target="../media/image34.jpeg"/><Relationship Id="rId13" Type="http://schemas.openxmlformats.org/officeDocument/2006/relationships/image" Target="../media/image35.jpeg"/><Relationship Id="rId14" Type="http://schemas.openxmlformats.org/officeDocument/2006/relationships/image" Target="../media/image36.jpeg"/><Relationship Id="rId15" Type="http://schemas.openxmlformats.org/officeDocument/2006/relationships/image" Target="../media/image37.jpeg"/><Relationship Id="rId16" Type="http://schemas.openxmlformats.org/officeDocument/2006/relationships/image" Target="../media/image38.jpeg"/><Relationship Id="rId17" Type="http://schemas.openxmlformats.org/officeDocument/2006/relationships/image" Target="../media/image39.jpeg"/><Relationship Id="rId18" Type="http://schemas.openxmlformats.org/officeDocument/2006/relationships/image" Target="../media/image40.jpe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jpeg"/><Relationship Id="rId9" Type="http://schemas.openxmlformats.org/officeDocument/2006/relationships/image" Target="../media/image31.jpeg"/><Relationship Id="rId10"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7.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8368811"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000" b="1" dirty="0" smtClean="0">
                <a:solidFill>
                  <a:srgbClr val="FFFFFF"/>
                </a:solidFill>
                <a:latin typeface="+mj-lt"/>
              </a:rPr>
              <a:t>WGISS - </a:t>
            </a:r>
            <a:r>
              <a:rPr lang="en-US" sz="3200" b="1" dirty="0" smtClean="0">
                <a:solidFill>
                  <a:srgbClr val="FFFFFF"/>
                </a:solidFill>
                <a:latin typeface="+mj-lt"/>
              </a:rPr>
              <a:t>Working Group for Information Systems and Services</a:t>
            </a:r>
            <a:endParaRPr sz="3600" dirty="0">
              <a:solidFill>
                <a:srgbClr val="FFFFFF"/>
              </a:solidFill>
              <a:latin typeface="+mj-lt"/>
            </a:endParaRPr>
          </a:p>
        </p:txBody>
      </p:sp>
      <p:sp>
        <p:nvSpPr>
          <p:cNvPr id="11" name="Shape 11"/>
          <p:cNvSpPr/>
          <p:nvPr/>
        </p:nvSpPr>
        <p:spPr>
          <a:xfrm>
            <a:off x="609600" y="3759200"/>
            <a:ext cx="6172200"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US" dirty="0" smtClean="0">
                <a:solidFill>
                  <a:srgbClr val="FFFFFF"/>
                </a:solidFill>
                <a:latin typeface="+mj-lt"/>
                <a:ea typeface="Arial Bold"/>
                <a:cs typeface="Arial Bold"/>
                <a:sym typeface="Arial Bold"/>
              </a:rPr>
              <a:t>Mirko Albani-ESA</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WGISS#46  Meeting</a:t>
            </a: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GEOSS- WGISS Interoperability and FDA</a:t>
            </a: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DLR, </a:t>
            </a:r>
            <a:r>
              <a:rPr lang="en-AU" dirty="0" err="1" smtClean="0">
                <a:solidFill>
                  <a:srgbClr val="FFFFFF"/>
                </a:solidFill>
                <a:latin typeface="+mj-lt"/>
                <a:ea typeface="Arial Bold"/>
                <a:cs typeface="Arial Bold"/>
                <a:sym typeface="Arial Bold"/>
              </a:rPr>
              <a:t>Oberpfaffenhofen</a:t>
            </a:r>
            <a:r>
              <a:rPr lang="en-AU" dirty="0" smtClean="0">
                <a:solidFill>
                  <a:srgbClr val="FFFFFF"/>
                </a:solidFill>
                <a:latin typeface="+mj-lt"/>
                <a:ea typeface="Arial Bold"/>
                <a:cs typeface="Arial Bold"/>
                <a:sym typeface="Arial Bold"/>
              </a:rPr>
              <a:t>, Germany</a:t>
            </a:r>
            <a:endParaRPr lang="en-AU"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24</a:t>
            </a:r>
            <a:r>
              <a:rPr lang="en-AU" baseline="30000" dirty="0" smtClean="0">
                <a:solidFill>
                  <a:srgbClr val="FFFFFF"/>
                </a:solidFill>
                <a:latin typeface="+mj-lt"/>
                <a:ea typeface="Arial Bold"/>
                <a:cs typeface="Arial Bold"/>
                <a:sym typeface="Arial Bold"/>
              </a:rPr>
              <a:t>th</a:t>
            </a:r>
            <a:r>
              <a:rPr lang="en-AU" dirty="0" smtClean="0">
                <a:solidFill>
                  <a:srgbClr val="FFFFFF"/>
                </a:solidFill>
                <a:latin typeface="+mj-lt"/>
                <a:ea typeface="Arial Bold"/>
                <a:cs typeface="Arial Bold"/>
                <a:sym typeface="Arial Bold"/>
              </a:rPr>
              <a:t>  October 2018</a:t>
            </a:r>
            <a:endParaRPr dirty="0">
              <a:solidFill>
                <a:srgbClr val="FFFFFF"/>
              </a:solidFill>
              <a:latin typeface="+mj-lt"/>
              <a:ea typeface="Arial Bold"/>
              <a:cs typeface="Arial Bold"/>
              <a:sym typeface="Arial Bold"/>
            </a:endParaRPr>
          </a:p>
        </p:txBody>
      </p:sp>
      <p:pic>
        <p:nvPicPr>
          <p:cNvPr id="12"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latin typeface="+mj-lt"/>
              </a:rPr>
              <a:t>Committee on Earth Observation Satellites</a:t>
            </a:r>
            <a:endParaRPr lang="en-US" sz="1050" dirty="0">
              <a:solidFill>
                <a:schemeClr val="bg1">
                  <a:lumMod val="20000"/>
                  <a:lumOff val="80000"/>
                </a:schemeClr>
              </a:solidFill>
              <a:latin typeface="+mj-lt"/>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1524000" y="228600"/>
            <a:ext cx="6423699" cy="632882"/>
          </a:xfrm>
          <a:prstGeom prst="rect">
            <a:avLst/>
          </a:prstGeom>
        </p:spPr>
        <p:txBody>
          <a:bodyPr lIns="91425" tIns="91425" rIns="91425" bIns="91425" anchor="b" anchorCtr="0">
            <a:noAutofit/>
          </a:bodyPr>
          <a:lstStyle/>
          <a:p>
            <a:pPr algn="ctr"/>
            <a:r>
              <a:rPr lang="en-US" sz="2400" b="1" dirty="0" smtClean="0">
                <a:latin typeface="+mj-lt"/>
              </a:rPr>
              <a:t>WGISS </a:t>
            </a:r>
            <a:r>
              <a:rPr lang="en-US" sz="2400" b="1" dirty="0">
                <a:latin typeface="+mj-lt"/>
              </a:rPr>
              <a:t>Connected Data Assets (CDA)</a:t>
            </a:r>
          </a:p>
        </p:txBody>
      </p:sp>
      <p:sp>
        <p:nvSpPr>
          <p:cNvPr id="34" name="Content Placeholder 2"/>
          <p:cNvSpPr>
            <a:spLocks noGrp="1"/>
          </p:cNvSpPr>
          <p:nvPr>
            <p:ph idx="1"/>
          </p:nvPr>
        </p:nvSpPr>
        <p:spPr>
          <a:xfrm>
            <a:off x="152400" y="1219200"/>
            <a:ext cx="8839200" cy="5562600"/>
          </a:xfrm>
        </p:spPr>
        <p:txBody>
          <a:bodyPr/>
          <a:lstStyle/>
          <a:p>
            <a:pPr lvl="0"/>
            <a:r>
              <a:rPr lang="en-US" sz="2000" dirty="0" smtClean="0">
                <a:latin typeface="+mj-lt"/>
                <a:sym typeface="Avenir Roman"/>
              </a:rPr>
              <a:t>System Level Team (SLT) coordinates maintenance and operations. </a:t>
            </a:r>
            <a:endParaRPr lang="en-US" sz="1100" dirty="0">
              <a:latin typeface="+mj-lt"/>
              <a:sym typeface="Avenir Roman"/>
            </a:endParaRPr>
          </a:p>
          <a:p>
            <a:pPr lvl="0"/>
            <a:endParaRPr lang="en-US" sz="1100" dirty="0" smtClean="0">
              <a:latin typeface="+mj-lt"/>
              <a:sym typeface="Avenir Roman"/>
            </a:endParaRPr>
          </a:p>
          <a:p>
            <a:pPr marL="0" lvl="0" indent="0">
              <a:buNone/>
            </a:pPr>
            <a:endParaRPr lang="en-US" sz="1100" dirty="0" smtClean="0">
              <a:latin typeface="+mj-lt"/>
              <a:sym typeface="Avenir Roman"/>
            </a:endParaRPr>
          </a:p>
          <a:p>
            <a:pPr lvl="0"/>
            <a:r>
              <a:rPr lang="en-US" sz="2000" dirty="0" smtClean="0">
                <a:latin typeface="+mj-lt"/>
                <a:sym typeface="Avenir Roman"/>
              </a:rPr>
              <a:t>Client Portals:</a:t>
            </a:r>
            <a:endParaRPr lang="en-US" sz="2800" dirty="0">
              <a:latin typeface="+mj-lt"/>
            </a:endParaRPr>
          </a:p>
          <a:p>
            <a:pPr marL="742950" lvl="1" indent="-285750">
              <a:buFont typeface="Wingdings" charset="2"/>
              <a:buChar char="Ø"/>
            </a:pPr>
            <a:r>
              <a:rPr lang="en-US" sz="1600" dirty="0">
                <a:latin typeface="+mj-lt"/>
                <a:cs typeface="Arial" panose="020B0604020202020204" pitchFamily="34" charset="0"/>
              </a:rPr>
              <a:t>GEOSS Platform (</a:t>
            </a:r>
            <a:r>
              <a:rPr lang="en-US" sz="1600" dirty="0" smtClean="0">
                <a:latin typeface="+mj-lt"/>
                <a:cs typeface="Arial" panose="020B0604020202020204" pitchFamily="34" charset="0"/>
              </a:rPr>
              <a:t>GEO Portal)</a:t>
            </a:r>
            <a:endParaRPr lang="en-US" sz="1600" dirty="0">
              <a:latin typeface="+mj-lt"/>
              <a:cs typeface="Arial" panose="020B0604020202020204" pitchFamily="34" charset="0"/>
            </a:endParaRPr>
          </a:p>
          <a:p>
            <a:pPr marL="742950" lvl="1" indent="-285750">
              <a:buFont typeface="Wingdings" charset="2"/>
              <a:buChar char="Ø"/>
            </a:pPr>
            <a:r>
              <a:rPr lang="en-US" sz="1600" dirty="0" smtClean="0">
                <a:latin typeface="+mj-lt"/>
                <a:cs typeface="Arial" panose="020B0604020202020204" pitchFamily="34" charset="0"/>
              </a:rPr>
              <a:t>AMERIGEOSS </a:t>
            </a:r>
            <a:r>
              <a:rPr lang="en-US" sz="1600" dirty="0">
                <a:latin typeface="+mj-lt"/>
                <a:cs typeface="Arial" panose="020B0604020202020204" pitchFamily="34" charset="0"/>
              </a:rPr>
              <a:t>Portal  </a:t>
            </a:r>
          </a:p>
          <a:p>
            <a:pPr marL="742950" lvl="1" indent="-285750">
              <a:buFont typeface="Wingdings" charset="2"/>
              <a:buChar char="Ø"/>
            </a:pPr>
            <a:r>
              <a:rPr lang="en-US" sz="1600" dirty="0">
                <a:latin typeface="+mj-lt"/>
                <a:cs typeface="Arial" panose="020B0604020202020204" pitchFamily="34" charset="0"/>
              </a:rPr>
              <a:t>ESA </a:t>
            </a:r>
            <a:r>
              <a:rPr lang="en-US" sz="1600" dirty="0" err="1">
                <a:latin typeface="+mj-lt"/>
                <a:cs typeface="Arial" panose="020B0604020202020204" pitchFamily="34" charset="0"/>
              </a:rPr>
              <a:t>EOPortal</a:t>
            </a:r>
            <a:r>
              <a:rPr lang="en-US" sz="1600" dirty="0">
                <a:latin typeface="+mj-lt"/>
                <a:cs typeface="Arial" panose="020B0604020202020204" pitchFamily="34" charset="0"/>
              </a:rPr>
              <a:t> </a:t>
            </a:r>
          </a:p>
          <a:p>
            <a:pPr marL="742950" lvl="1" indent="-285750">
              <a:buFont typeface="Wingdings" charset="2"/>
              <a:buChar char="Ø"/>
            </a:pPr>
            <a:r>
              <a:rPr lang="en-US" sz="1600" dirty="0" smtClean="0">
                <a:latin typeface="+mj-lt"/>
                <a:cs typeface="Arial" panose="020B0604020202020204" pitchFamily="34" charset="0"/>
              </a:rPr>
              <a:t>CEOS COVE </a:t>
            </a:r>
            <a:r>
              <a:rPr lang="en-US" sz="1600" dirty="0">
                <a:latin typeface="+mj-lt"/>
                <a:cs typeface="Arial" panose="020B0604020202020204" pitchFamily="34" charset="0"/>
              </a:rPr>
              <a:t>T</a:t>
            </a:r>
            <a:r>
              <a:rPr lang="en-US" sz="1600" dirty="0" smtClean="0">
                <a:latin typeface="+mj-lt"/>
                <a:cs typeface="Arial" panose="020B0604020202020204" pitchFamily="34" charset="0"/>
              </a:rPr>
              <a:t>ool</a:t>
            </a:r>
            <a:endParaRPr lang="en-US" sz="1600" dirty="0">
              <a:latin typeface="+mj-lt"/>
              <a:cs typeface="Arial" panose="020B0604020202020204" pitchFamily="34" charset="0"/>
            </a:endParaRPr>
          </a:p>
          <a:p>
            <a:pPr marL="742950" lvl="1" indent="-285750">
              <a:buFont typeface="Wingdings" charset="2"/>
              <a:buChar char="Ø"/>
            </a:pPr>
            <a:r>
              <a:rPr lang="en-US" sz="1600" dirty="0">
                <a:latin typeface="+mj-lt"/>
                <a:cs typeface="Arial" panose="020B0604020202020204" pitchFamily="34" charset="0"/>
              </a:rPr>
              <a:t>CEOS Carbon Portal</a:t>
            </a:r>
            <a:endParaRPr lang="en-US" sz="1600" dirty="0">
              <a:latin typeface="+mj-lt"/>
              <a:cs typeface="Arial" panose="020B0604020202020204" pitchFamily="34" charset="0"/>
              <a:sym typeface="Avenir Roman"/>
            </a:endParaRPr>
          </a:p>
          <a:p>
            <a:pPr lvl="0"/>
            <a:endParaRPr lang="en-US" sz="1100" dirty="0" smtClean="0">
              <a:latin typeface="+mj-lt"/>
              <a:sym typeface="Avenir Roman"/>
            </a:endParaRPr>
          </a:p>
          <a:p>
            <a:pPr lvl="0"/>
            <a:r>
              <a:rPr lang="en-US" sz="2000" dirty="0" smtClean="0">
                <a:latin typeface="+mj-lt"/>
                <a:sym typeface="Avenir Roman"/>
              </a:rPr>
              <a:t>Being </a:t>
            </a:r>
            <a:r>
              <a:rPr lang="en-US" sz="2000" dirty="0">
                <a:latin typeface="+mj-lt"/>
                <a:sym typeface="Avenir Roman"/>
              </a:rPr>
              <a:t>enlarged with new partners and continuously populated with additional </a:t>
            </a:r>
            <a:r>
              <a:rPr lang="en-US" sz="2000" dirty="0" smtClean="0">
                <a:latin typeface="+mj-lt"/>
                <a:sym typeface="Avenir Roman"/>
              </a:rPr>
              <a:t>data collections, for example: </a:t>
            </a:r>
          </a:p>
          <a:p>
            <a:pPr marL="742950" lvl="1" indent="-285750">
              <a:buFont typeface="Wingdings" charset="2"/>
              <a:buChar char="Ø"/>
            </a:pPr>
            <a:r>
              <a:rPr lang="en-US" sz="1600" dirty="0" smtClean="0">
                <a:latin typeface="+mj-lt"/>
                <a:cs typeface="Arial" panose="020B0604020202020204" pitchFamily="34" charset="0"/>
                <a:sym typeface="Avenir Roman"/>
              </a:rPr>
              <a:t>ECVs/CDRs in coordination with WGClimate, COVERAGE Team, CEOS Carbon Team</a:t>
            </a:r>
          </a:p>
          <a:p>
            <a:pPr marL="742950" lvl="1" indent="-285750">
              <a:buFont typeface="Wingdings" charset="2"/>
              <a:buChar char="Ø"/>
            </a:pPr>
            <a:r>
              <a:rPr lang="en-US" sz="1600" dirty="0" smtClean="0">
                <a:latin typeface="+mj-lt"/>
                <a:cs typeface="Arial" panose="020B0604020202020204" pitchFamily="34" charset="0"/>
              </a:rPr>
              <a:t>ESA Heritage and Earth Explorer Missions (11 million granules)</a:t>
            </a:r>
          </a:p>
          <a:p>
            <a:pPr marL="742950" lvl="1" indent="-285750">
              <a:buFont typeface="Wingdings" charset="2"/>
              <a:buChar char="Ø"/>
            </a:pPr>
            <a:r>
              <a:rPr lang="en-US" sz="1600" dirty="0" smtClean="0">
                <a:latin typeface="+mj-lt"/>
                <a:cs typeface="Arial" panose="020B0604020202020204" pitchFamily="34" charset="0"/>
              </a:rPr>
              <a:t>NOAA </a:t>
            </a:r>
            <a:r>
              <a:rPr lang="en-US" sz="1600" dirty="0">
                <a:latin typeface="+mj-lt"/>
                <a:cs typeface="Arial" panose="020B0604020202020204" pitchFamily="34" charset="0"/>
              </a:rPr>
              <a:t>One Stop </a:t>
            </a:r>
            <a:r>
              <a:rPr lang="en-US" sz="1600" dirty="0" smtClean="0">
                <a:latin typeface="+mj-lt"/>
                <a:cs typeface="Arial" panose="020B0604020202020204" pitchFamily="34" charset="0"/>
              </a:rPr>
              <a:t>(over </a:t>
            </a:r>
            <a:r>
              <a:rPr lang="en-US" sz="1600" dirty="0">
                <a:latin typeface="+mj-lt"/>
                <a:cs typeface="Arial" panose="020B0604020202020204" pitchFamily="34" charset="0"/>
              </a:rPr>
              <a:t>100 million </a:t>
            </a:r>
            <a:r>
              <a:rPr lang="en-US" sz="1600" dirty="0" smtClean="0">
                <a:latin typeface="+mj-lt"/>
                <a:cs typeface="Arial" panose="020B0604020202020204" pitchFamily="34" charset="0"/>
              </a:rPr>
              <a:t>granules)</a:t>
            </a:r>
            <a:endParaRPr lang="en-US" sz="1600" dirty="0">
              <a:latin typeface="+mj-lt"/>
              <a:cs typeface="Arial" panose="020B0604020202020204" pitchFamily="34" charset="0"/>
            </a:endParaRPr>
          </a:p>
          <a:p>
            <a:pPr marL="742950" lvl="1" indent="-285750">
              <a:buFont typeface="Wingdings" charset="2"/>
              <a:buChar char="Ø"/>
            </a:pPr>
            <a:r>
              <a:rPr lang="en-US" sz="1600" dirty="0" smtClean="0">
                <a:latin typeface="+mj-lt"/>
                <a:cs typeface="Arial" panose="020B0604020202020204" pitchFamily="34" charset="0"/>
              </a:rPr>
              <a:t>National </a:t>
            </a:r>
            <a:r>
              <a:rPr lang="en-US" sz="1600" dirty="0">
                <a:latin typeface="+mj-lt"/>
                <a:cs typeface="Arial" panose="020B0604020202020204" pitchFamily="34" charset="0"/>
              </a:rPr>
              <a:t>Remote Sensing Center of China (NRSCC</a:t>
            </a:r>
            <a:r>
              <a:rPr lang="en-US" sz="1600" dirty="0" smtClean="0">
                <a:latin typeface="+mj-lt"/>
                <a:cs typeface="Arial" panose="020B0604020202020204" pitchFamily="34" charset="0"/>
              </a:rPr>
              <a:t>) now active participant in WGISS CDA (</a:t>
            </a:r>
            <a:r>
              <a:rPr lang="en-US" sz="1600" dirty="0">
                <a:latin typeface="+mj-lt"/>
                <a:cs typeface="Arial" panose="020B0604020202020204" pitchFamily="34" charset="0"/>
              </a:rPr>
              <a:t>35 millions granules</a:t>
            </a:r>
            <a:r>
              <a:rPr lang="en-US" sz="1600" dirty="0" smtClean="0">
                <a:latin typeface="+mj-lt"/>
                <a:cs typeface="Arial" panose="020B0604020202020204" pitchFamily="34" charset="0"/>
              </a:rPr>
              <a:t>)</a:t>
            </a:r>
            <a:endParaRPr lang="en-US" sz="1600" dirty="0">
              <a:latin typeface="+mj-lt"/>
              <a:cs typeface="Arial" panose="020B0604020202020204" pitchFamily="34" charset="0"/>
            </a:endParaRPr>
          </a:p>
        </p:txBody>
      </p:sp>
      <p:graphicFrame>
        <p:nvGraphicFramePr>
          <p:cNvPr id="7" name="Content Placeholder 5"/>
          <p:cNvGraphicFramePr>
            <a:graphicFrameLocks/>
          </p:cNvGraphicFramePr>
          <p:nvPr>
            <p:extLst>
              <p:ext uri="{D42A27DB-BD31-4B8C-83A1-F6EECF244321}">
                <p14:modId xmlns:p14="http://schemas.microsoft.com/office/powerpoint/2010/main" val="283984826"/>
              </p:ext>
            </p:extLst>
          </p:nvPr>
        </p:nvGraphicFramePr>
        <p:xfrm>
          <a:off x="4186162" y="2819400"/>
          <a:ext cx="4957838" cy="106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5029200" y="2590800"/>
            <a:ext cx="3639939" cy="276999"/>
          </a:xfrm>
          <a:prstGeom prst="rect">
            <a:avLst/>
          </a:prstGeom>
        </p:spPr>
        <p:txBody>
          <a:bodyPr wrap="none">
            <a:spAutoFit/>
          </a:bodyPr>
          <a:lstStyle/>
          <a:p>
            <a:r>
              <a:rPr lang="en-US" sz="1200" kern="1200" dirty="0" smtClean="0"/>
              <a:t>Example IDN: DIF</a:t>
            </a:r>
            <a:r>
              <a:rPr lang="en-US" sz="1200" kern="1200" dirty="0"/>
              <a:t>-9 to DIF-10 Transition Schedule </a:t>
            </a:r>
          </a:p>
        </p:txBody>
      </p:sp>
    </p:spTree>
    <p:extLst>
      <p:ext uri="{BB962C8B-B14F-4D97-AF65-F5344CB8AC3E}">
        <p14:creationId xmlns:p14="http://schemas.microsoft.com/office/powerpoint/2010/main" val="426480952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80296" y="2172267"/>
            <a:ext cx="2377074" cy="20187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50000"/>
              </a:lnSpc>
            </a:pPr>
            <a:endParaRPr lang="en-US" dirty="0"/>
          </a:p>
        </p:txBody>
      </p:sp>
      <p:sp>
        <p:nvSpPr>
          <p:cNvPr id="5" name="Oval 4"/>
          <p:cNvSpPr/>
          <p:nvPr/>
        </p:nvSpPr>
        <p:spPr>
          <a:xfrm>
            <a:off x="4671096" y="2133602"/>
            <a:ext cx="2263104" cy="20187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417</a:t>
            </a:r>
          </a:p>
        </p:txBody>
      </p:sp>
      <p:sp>
        <p:nvSpPr>
          <p:cNvPr id="7" name="TextBox 6"/>
          <p:cNvSpPr txBox="1"/>
          <p:nvPr/>
        </p:nvSpPr>
        <p:spPr>
          <a:xfrm>
            <a:off x="1526558" y="1219202"/>
            <a:ext cx="6017242" cy="461665"/>
          </a:xfrm>
          <a:prstGeom prst="rect">
            <a:avLst/>
          </a:prstGeom>
          <a:noFill/>
        </p:spPr>
        <p:txBody>
          <a:bodyPr wrap="none" rtlCol="0">
            <a:spAutoFit/>
          </a:bodyPr>
          <a:lstStyle/>
          <a:p>
            <a:r>
              <a:rPr lang="en-US" sz="2400" b="1" dirty="0"/>
              <a:t>913 </a:t>
            </a:r>
            <a:r>
              <a:rPr lang="en-US" sz="2400" b="1" dirty="0" smtClean="0"/>
              <a:t>ECV/CDRs from ECV Inventory V2.0</a:t>
            </a:r>
            <a:endParaRPr lang="en-US" sz="2400" b="1" dirty="0"/>
          </a:p>
        </p:txBody>
      </p:sp>
      <p:sp>
        <p:nvSpPr>
          <p:cNvPr id="10" name="TextBox 9"/>
          <p:cNvSpPr txBox="1"/>
          <p:nvPr/>
        </p:nvSpPr>
        <p:spPr>
          <a:xfrm>
            <a:off x="2616843" y="1776283"/>
            <a:ext cx="1313180" cy="369332"/>
          </a:xfrm>
          <a:prstGeom prst="rect">
            <a:avLst/>
          </a:prstGeom>
          <a:noFill/>
        </p:spPr>
        <p:txBody>
          <a:bodyPr wrap="none" rtlCol="0">
            <a:spAutoFit/>
          </a:bodyPr>
          <a:lstStyle/>
          <a:p>
            <a:r>
              <a:rPr lang="en-US" b="1" dirty="0" smtClean="0"/>
              <a:t>CURRENT</a:t>
            </a:r>
            <a:endParaRPr lang="en-US" b="1" dirty="0"/>
          </a:p>
        </p:txBody>
      </p:sp>
      <p:sp>
        <p:nvSpPr>
          <p:cNvPr id="11" name="TextBox 10"/>
          <p:cNvSpPr txBox="1"/>
          <p:nvPr/>
        </p:nvSpPr>
        <p:spPr>
          <a:xfrm>
            <a:off x="4899696" y="1783633"/>
            <a:ext cx="1843684" cy="369332"/>
          </a:xfrm>
          <a:prstGeom prst="rect">
            <a:avLst/>
          </a:prstGeom>
          <a:noFill/>
        </p:spPr>
        <p:txBody>
          <a:bodyPr wrap="square" rtlCol="0">
            <a:spAutoFit/>
          </a:bodyPr>
          <a:lstStyle/>
          <a:p>
            <a:pPr algn="ctr"/>
            <a:r>
              <a:rPr lang="en-US" b="1" dirty="0" smtClean="0"/>
              <a:t>FUTURE</a:t>
            </a:r>
            <a:endParaRPr lang="en-US" b="1" dirty="0"/>
          </a:p>
        </p:txBody>
      </p:sp>
      <p:sp>
        <p:nvSpPr>
          <p:cNvPr id="12" name="TextBox 11"/>
          <p:cNvSpPr txBox="1"/>
          <p:nvPr/>
        </p:nvSpPr>
        <p:spPr>
          <a:xfrm>
            <a:off x="2391063" y="3276600"/>
            <a:ext cx="1723737" cy="369332"/>
          </a:xfrm>
          <a:prstGeom prst="rect">
            <a:avLst/>
          </a:prstGeom>
          <a:noFill/>
        </p:spPr>
        <p:txBody>
          <a:bodyPr wrap="none" rtlCol="0">
            <a:spAutoFit/>
          </a:bodyPr>
          <a:lstStyle/>
          <a:p>
            <a:r>
              <a:rPr lang="en-US" b="1" dirty="0">
                <a:solidFill>
                  <a:schemeClr val="bg1"/>
                </a:solidFill>
              </a:rPr>
              <a:t>204 not in IDN</a:t>
            </a:r>
          </a:p>
        </p:txBody>
      </p:sp>
      <p:sp>
        <p:nvSpPr>
          <p:cNvPr id="16" name="Title 1"/>
          <p:cNvSpPr>
            <a:spLocks noGrp="1"/>
          </p:cNvSpPr>
          <p:nvPr>
            <p:ph type="title"/>
          </p:nvPr>
        </p:nvSpPr>
        <p:spPr>
          <a:xfrm>
            <a:off x="457200" y="152400"/>
            <a:ext cx="8229600" cy="449922"/>
          </a:xfrm>
        </p:spPr>
        <p:txBody>
          <a:bodyPr>
            <a:noAutofit/>
          </a:bodyPr>
          <a:lstStyle/>
          <a:p>
            <a:pPr marL="0" marR="0" lvl="0" indent="0" algn="ctr" defTabSz="914400" eaLnBrk="1" fontAlgn="auto" latinLnBrk="0" hangingPunct="1">
              <a:lnSpc>
                <a:spcPct val="100000"/>
              </a:lnSpc>
              <a:spcBef>
                <a:spcPts val="0"/>
              </a:spcBef>
              <a:spcAft>
                <a:spcPts val="0"/>
              </a:spcAft>
              <a:tabLst/>
              <a:defRPr/>
            </a:pPr>
            <a:r>
              <a:rPr lang="en-US" sz="2400" b="1" dirty="0">
                <a:latin typeface="+mj-lt"/>
                <a:cs typeface="Arial Bold" panose="020B0704020202020204" pitchFamily="34" charset="0"/>
              </a:rPr>
              <a:t>ECVs/CDRs Discovery and Access </a:t>
            </a:r>
            <a:r>
              <a:rPr lang="en-US" sz="2400" b="1" dirty="0" smtClean="0">
                <a:latin typeface="+mj-lt"/>
                <a:cs typeface="Arial Bold" panose="020B0704020202020204" pitchFamily="34" charset="0"/>
              </a:rPr>
              <a:t/>
            </a:r>
            <a:br>
              <a:rPr lang="en-US" sz="2400" b="1" dirty="0" smtClean="0">
                <a:latin typeface="+mj-lt"/>
                <a:cs typeface="Arial Bold" panose="020B0704020202020204" pitchFamily="34" charset="0"/>
              </a:rPr>
            </a:br>
            <a:r>
              <a:rPr lang="en-US" sz="2400" b="1" dirty="0" smtClean="0">
                <a:latin typeface="+mj-lt"/>
                <a:cs typeface="Arial Bold" panose="020B0704020202020204" pitchFamily="34" charset="0"/>
              </a:rPr>
              <a:t>through </a:t>
            </a:r>
            <a:r>
              <a:rPr lang="en-US" sz="2400" b="1" dirty="0">
                <a:latin typeface="+mj-lt"/>
                <a:cs typeface="Arial Bold" panose="020B0704020202020204" pitchFamily="34" charset="0"/>
              </a:rPr>
              <a:t>WGISS Systems</a:t>
            </a:r>
          </a:p>
        </p:txBody>
      </p:sp>
      <p:sp>
        <p:nvSpPr>
          <p:cNvPr id="18" name="TextBox 17"/>
          <p:cNvSpPr txBox="1"/>
          <p:nvPr/>
        </p:nvSpPr>
        <p:spPr>
          <a:xfrm>
            <a:off x="2772063" y="2743200"/>
            <a:ext cx="877163" cy="584776"/>
          </a:xfrm>
          <a:prstGeom prst="rect">
            <a:avLst/>
          </a:prstGeom>
          <a:noFill/>
        </p:spPr>
        <p:txBody>
          <a:bodyPr wrap="none" rtlCol="0">
            <a:spAutoFit/>
          </a:bodyPr>
          <a:lstStyle/>
          <a:p>
            <a:r>
              <a:rPr lang="en-US" sz="3200" b="1" dirty="0" smtClean="0">
                <a:solidFill>
                  <a:schemeClr val="bg1"/>
                </a:solidFill>
                <a:latin typeface="+mn-lt"/>
              </a:rPr>
              <a:t>496</a:t>
            </a:r>
            <a:endParaRPr lang="en-US" sz="3200" b="1" dirty="0">
              <a:solidFill>
                <a:schemeClr val="bg1"/>
              </a:solidFill>
              <a:latin typeface="+mn-lt"/>
            </a:endParaRPr>
          </a:p>
        </p:txBody>
      </p:sp>
      <p:sp>
        <p:nvSpPr>
          <p:cNvPr id="20" name="TextBox 19"/>
          <p:cNvSpPr txBox="1"/>
          <p:nvPr/>
        </p:nvSpPr>
        <p:spPr>
          <a:xfrm>
            <a:off x="152401" y="4343402"/>
            <a:ext cx="8878472" cy="2031325"/>
          </a:xfrm>
          <a:prstGeom prst="rect">
            <a:avLst/>
          </a:prstGeom>
          <a:noFill/>
        </p:spPr>
        <p:txBody>
          <a:bodyPr wrap="square" rtlCol="0">
            <a:spAutoFit/>
          </a:bodyPr>
          <a:lstStyle/>
          <a:p>
            <a:r>
              <a:rPr lang="en-US" b="1" dirty="0" smtClean="0"/>
              <a:t>Progress and next steps</a:t>
            </a:r>
          </a:p>
          <a:p>
            <a:pPr marL="285750" indent="-285750">
              <a:buFont typeface="Arial"/>
              <a:buChar char="•"/>
            </a:pPr>
            <a:r>
              <a:rPr lang="en-US" dirty="0" smtClean="0"/>
              <a:t>Providers and </a:t>
            </a:r>
            <a:r>
              <a:rPr lang="en-US" dirty="0" err="1" smtClean="0"/>
              <a:t>PoCs</a:t>
            </a:r>
            <a:r>
              <a:rPr lang="en-US" dirty="0" smtClean="0"/>
              <a:t> responsible of the 204 datasets not registered in IDN preliminarily contacted</a:t>
            </a:r>
            <a:endParaRPr lang="en-US" dirty="0"/>
          </a:p>
          <a:p>
            <a:pPr marL="285750" indent="-285750">
              <a:buFont typeface="Arial"/>
              <a:buChar char="•"/>
            </a:pPr>
            <a:endParaRPr lang="en-US" dirty="0"/>
          </a:p>
          <a:p>
            <a:pPr marL="285750" indent="-285750">
              <a:buFont typeface="Arial"/>
              <a:buChar char="•"/>
            </a:pPr>
            <a:r>
              <a:rPr lang="en-US" dirty="0" smtClean="0"/>
              <a:t>First batch of datasets being addressed: will be registered by Q4 2018</a:t>
            </a:r>
          </a:p>
          <a:p>
            <a:pPr marL="285750" indent="-285750">
              <a:buFont typeface="Arial"/>
              <a:buChar char="•"/>
            </a:pPr>
            <a:r>
              <a:rPr lang="en-US" dirty="0" smtClean="0"/>
              <a:t>Second batch will be addressed in coordination with WGClimate in the frame of ECV Inventory update to V3. Completion by Q4 2019</a:t>
            </a:r>
          </a:p>
        </p:txBody>
      </p:sp>
    </p:spTree>
    <p:extLst>
      <p:ext uri="{BB962C8B-B14F-4D97-AF65-F5344CB8AC3E}">
        <p14:creationId xmlns:p14="http://schemas.microsoft.com/office/powerpoint/2010/main" val="264110462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295400"/>
            <a:ext cx="9144000" cy="5257800"/>
          </a:xfrm>
          <a:prstGeom prst="rect">
            <a:avLst/>
          </a:prstGeom>
        </p:spPr>
      </p:pic>
      <p:sp>
        <p:nvSpPr>
          <p:cNvPr id="95" name="Shape 95"/>
          <p:cNvSpPr txBox="1">
            <a:spLocks noGrp="1"/>
          </p:cNvSpPr>
          <p:nvPr>
            <p:ph type="title"/>
          </p:nvPr>
        </p:nvSpPr>
        <p:spPr>
          <a:xfrm>
            <a:off x="1502120" y="205318"/>
            <a:ext cx="6423699" cy="632882"/>
          </a:xfrm>
          <a:prstGeom prst="rect">
            <a:avLst/>
          </a:prstGeom>
        </p:spPr>
        <p:txBody>
          <a:bodyPr lIns="91425" tIns="91425" rIns="91425" bIns="91425" anchor="b" anchorCtr="0">
            <a:normAutofit/>
          </a:bodyPr>
          <a:lstStyle/>
          <a:p>
            <a:pPr algn="ctr"/>
            <a:r>
              <a:rPr lang="en-US" sz="2400" b="1" dirty="0" smtClean="0">
                <a:latin typeface="+mj-lt"/>
              </a:rPr>
              <a:t>CEOS data in GEOSS</a:t>
            </a:r>
            <a:endParaRPr lang="en-US" sz="2400" b="1" dirty="0">
              <a:latin typeface="+mj-lt"/>
            </a:endParaRPr>
          </a:p>
        </p:txBody>
      </p:sp>
      <p:sp>
        <p:nvSpPr>
          <p:cNvPr id="7" name="Oval 6"/>
          <p:cNvSpPr/>
          <p:nvPr/>
        </p:nvSpPr>
        <p:spPr>
          <a:xfrm>
            <a:off x="1143000" y="2528652"/>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CWIC</a:t>
            </a:r>
            <a:endParaRPr kumimoji="0" lang="en-US" sz="1800" b="0" i="0" u="none" strike="noStrike" cap="none" spc="0" normalizeH="0" baseline="0" dirty="0">
              <a:ln>
                <a:noFill/>
              </a:ln>
              <a:solidFill>
                <a:srgbClr val="002569"/>
              </a:solidFill>
              <a:effectLst/>
              <a:uFillTx/>
            </a:endParaRPr>
          </a:p>
        </p:txBody>
      </p:sp>
      <p:sp>
        <p:nvSpPr>
          <p:cNvPr id="10" name="Oval 9"/>
          <p:cNvSpPr/>
          <p:nvPr/>
        </p:nvSpPr>
        <p:spPr>
          <a:xfrm>
            <a:off x="2895600" y="2681052"/>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FedEO</a:t>
            </a:r>
            <a:endParaRPr kumimoji="0" lang="en-US" sz="1800" b="0" i="0" u="none" strike="noStrike" cap="none" spc="0" normalizeH="0" baseline="0" dirty="0">
              <a:ln>
                <a:noFill/>
              </a:ln>
              <a:solidFill>
                <a:srgbClr val="002569"/>
              </a:solidFill>
              <a:effectLst/>
              <a:uFillTx/>
            </a:endParaRPr>
          </a:p>
        </p:txBody>
      </p:sp>
      <p:sp>
        <p:nvSpPr>
          <p:cNvPr id="9" name="TextBox 8"/>
          <p:cNvSpPr txBox="1"/>
          <p:nvPr/>
        </p:nvSpPr>
        <p:spPr>
          <a:xfrm>
            <a:off x="1676400" y="1143000"/>
            <a:ext cx="6314800" cy="369332"/>
          </a:xfrm>
          <a:prstGeom prst="rect">
            <a:avLst/>
          </a:prstGeom>
          <a:noFill/>
        </p:spPr>
        <p:txBody>
          <a:bodyPr wrap="none" rtlCol="0">
            <a:spAutoFit/>
          </a:bodyPr>
          <a:lstStyle/>
          <a:p>
            <a:r>
              <a:rPr lang="en-US" b="1" dirty="0" smtClean="0"/>
              <a:t>GEOSS PLATFORM DISCOVERABLE DATA PRODUCTS</a:t>
            </a:r>
            <a:endParaRPr lang="en-US" b="1" dirty="0"/>
          </a:p>
        </p:txBody>
      </p:sp>
    </p:spTree>
    <p:extLst>
      <p:ext uri="{BB962C8B-B14F-4D97-AF65-F5344CB8AC3E}">
        <p14:creationId xmlns:p14="http://schemas.microsoft.com/office/powerpoint/2010/main" val="158986695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632012"/>
            <a:ext cx="7367781" cy="1344800"/>
          </a:xfrm>
        </p:spPr>
        <p:txBody>
          <a:bodyPr/>
          <a:lstStyle/>
          <a:p>
            <a:r>
              <a:rPr lang="en-GB" dirty="0" smtClean="0"/>
              <a:t>Interoperability and Use </a:t>
            </a:r>
            <a:br>
              <a:rPr lang="en-GB" dirty="0" smtClean="0"/>
            </a:br>
            <a:r>
              <a:rPr lang="en-GB" dirty="0" smtClean="0"/>
              <a:t>Interest Group</a:t>
            </a:r>
            <a:endParaRPr lang="en-GB" dirty="0"/>
          </a:p>
        </p:txBody>
      </p:sp>
      <p:sp>
        <p:nvSpPr>
          <p:cNvPr id="3" name="Subtitle 2"/>
          <p:cNvSpPr>
            <a:spLocks noGrp="1"/>
          </p:cNvSpPr>
          <p:nvPr>
            <p:ph type="subTitle" sz="quarter" idx="1"/>
          </p:nvPr>
        </p:nvSpPr>
        <p:spPr>
          <a:xfrm>
            <a:off x="4285858" y="2286000"/>
            <a:ext cx="4826977" cy="1093787"/>
          </a:xfrm>
        </p:spPr>
        <p:txBody>
          <a:bodyPr/>
          <a:lstStyle/>
          <a:p>
            <a:r>
              <a:rPr lang="en-US" sz="1600" dirty="0"/>
              <a:t>WGISS accomplishes its interoperability and data use efforts through the </a:t>
            </a:r>
            <a:r>
              <a:rPr lang="en-US" sz="1600" b="1" i="1" dirty="0"/>
              <a:t>Interoperability Interest Group</a:t>
            </a:r>
            <a:r>
              <a:rPr lang="en-US" sz="1600" dirty="0"/>
              <a:t>.</a:t>
            </a:r>
          </a:p>
          <a:p>
            <a:r>
              <a:rPr lang="en-US" sz="1600" dirty="0" smtClean="0"/>
              <a:t> </a:t>
            </a:r>
            <a:endParaRPr lang="en-US" sz="1600" dirty="0"/>
          </a:p>
          <a:p>
            <a:pPr marL="285750" indent="-285750">
              <a:buFont typeface="Arial"/>
              <a:buChar char="•"/>
            </a:pPr>
            <a:endParaRPr lang="en-US" sz="1400" dirty="0"/>
          </a:p>
          <a:p>
            <a:endParaRPr lang="en-GB" sz="1200" dirty="0"/>
          </a:p>
        </p:txBody>
      </p:sp>
      <p:pic>
        <p:nvPicPr>
          <p:cNvPr id="4" name="Picture 2" descr="D:\Utilisateurs\morenor\Documents\MemoCNES\servicetvi\vds\interop\page centrale interop\Nouveau dossier\type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32" y="5143426"/>
            <a:ext cx="914400" cy="6651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Utilisateurs\morenor\Documents\MemoCNES\servicetvi\vds\interop\page centrale interop\Nouveau dossier\type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46" y="6095027"/>
            <a:ext cx="914400" cy="676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Utilisateurs\morenor\Documents\MemoCNES\servicetvi\vds\interop\page centrale interop\Nouveau dossier\type_c_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57" y="5046233"/>
            <a:ext cx="914400" cy="7985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D:\Utilisateurs\morenor\Documents\MemoCNES\servicetvi\vds\interop\page centrale interop\Nouveau dossier\type_c_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0797" y="5994150"/>
            <a:ext cx="914400" cy="7191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Utilisateurs\morenor\Documents\MemoCNES\servicetvi\vds\interop\page centrale interop\Nouveau dossier\type_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6637" y="5037951"/>
            <a:ext cx="914400" cy="7191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D:\Utilisateurs\morenor\Documents\MemoCNES\servicetvi\vds\interop\page centrale interop\Nouveau dossier\type_e_f.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2237" y="6037012"/>
            <a:ext cx="914400" cy="6762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D:\Utilisateurs\morenor\Documents\MemoCNES\servicetvi\vds\interop\page centrale interop\Nouveau dossier\type_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5625" y="6016627"/>
            <a:ext cx="914400" cy="8413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D:\Utilisateurs\morenor\Documents\MemoCNES\servicetvi\vds\interop\page centrale interop\Nouveau dossier\type_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9301" y="5005314"/>
            <a:ext cx="1066496" cy="9028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D:\Utilisateurs\morenor\Documents\MemoCNES\servicetvi\vds\interop\page centrale interop\Nouveau dossier\type_i_2_broch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7897" y="5860305"/>
            <a:ext cx="1250580" cy="9671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D:\Utilisateurs\morenor\Documents\MemoCNES\servicetvi\vds\interop\page centrale interop\Nouveau dossier\type_i_3_broche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1507" y="5932913"/>
            <a:ext cx="1140758" cy="8219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D:\Utilisateurs\morenor\Documents\MemoCNES\servicetvi\vds\interop\page centrale interop\Nouveau dossier\type_j.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0206" y="5978999"/>
            <a:ext cx="981434" cy="7923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descr="D:\Utilisateurs\morenor\Documents\MemoCNES\servicetvi\vds\interop\page centrale interop\Nouveau dossier\type_k.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22530" y="6016626"/>
            <a:ext cx="1082781" cy="8232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D:\Utilisateurs\morenor\Documents\MemoCNES\servicetvi\vds\interop\page centrale interop\Nouveau dossier\type_l.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08953" y="5037951"/>
            <a:ext cx="1048468" cy="8318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descr="D:\Utilisateurs\morenor\Documents\MemoCNES\servicetvi\vds\interop\page centrale interop\Nouveau dossier\type_m.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45314" y="4951179"/>
            <a:ext cx="1070594" cy="8215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D:\Utilisateurs\morenor\Documents\MemoCNES\servicetvi\vds\interop\page centrale interop\Nouveau dossier\type_n_2_broche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58617" y="4986022"/>
            <a:ext cx="1344613" cy="9413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7" descr="D:\Utilisateurs\morenor\Documents\MemoCNES\servicetvi\vds\interop\page centrale interop\Nouveau dossier\type_n_3_broche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03230" y="4986024"/>
            <a:ext cx="1040771" cy="72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9954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057400" y="304800"/>
            <a:ext cx="5410200" cy="533400"/>
          </a:xfrm>
        </p:spPr>
        <p:txBody>
          <a:bodyPr/>
          <a:lstStyle/>
          <a:p>
            <a:pPr algn="ctr"/>
            <a:r>
              <a:rPr lang="en-US" b="1" dirty="0"/>
              <a:t>FDA Themes supported via WGISS</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1" y="1219200"/>
            <a:ext cx="2209800" cy="1681370"/>
          </a:xfrm>
          <a:prstGeom prst="rect">
            <a:avLst/>
          </a:prstGeom>
          <a:effectLst>
            <a:glow rad="228600">
              <a:schemeClr val="accent3">
                <a:satMod val="175000"/>
                <a:alpha val="40000"/>
              </a:schemeClr>
            </a:glow>
          </a:effectLst>
        </p:spPr>
      </p:pic>
      <p:sp>
        <p:nvSpPr>
          <p:cNvPr id="10" name="Content Placeholder 7"/>
          <p:cNvSpPr>
            <a:spLocks noGrp="1"/>
          </p:cNvSpPr>
          <p:nvPr>
            <p:ph sz="quarter" idx="10"/>
          </p:nvPr>
        </p:nvSpPr>
        <p:spPr>
          <a:xfrm>
            <a:off x="0" y="1450951"/>
            <a:ext cx="8686800" cy="1139849"/>
          </a:xfrm>
        </p:spPr>
        <p:txBody>
          <a:bodyPr/>
          <a:lstStyle/>
          <a:p>
            <a:pPr defTabSz="914400"/>
            <a:r>
              <a:rPr lang="en-US" sz="1800" b="1" dirty="0"/>
              <a:t>CEOS Analysis Ready Data (ARD)</a:t>
            </a:r>
            <a:endParaRPr lang="en-US" sz="1600" b="1" dirty="0"/>
          </a:p>
          <a:p>
            <a:pPr lvl="1"/>
            <a:r>
              <a:rPr lang="en-US" sz="1400" dirty="0"/>
              <a:t>Develop and provision CARD4L-compliant optical and/or SAR products</a:t>
            </a:r>
          </a:p>
          <a:p>
            <a:pPr lvl="1"/>
            <a:r>
              <a:rPr lang="en-US" sz="1400" dirty="0"/>
              <a:t>Examine ARD for ocean and atmosphere domains</a:t>
            </a:r>
          </a:p>
          <a:p>
            <a:pPr defTabSz="914400"/>
            <a:endParaRPr lang="en-US" sz="1400" b="1" dirty="0"/>
          </a:p>
          <a:p>
            <a:pPr defTabSz="914400"/>
            <a:r>
              <a:rPr lang="en-US" sz="1800" b="1" dirty="0"/>
              <a:t>Interoperable Free and Open Tools</a:t>
            </a:r>
          </a:p>
          <a:p>
            <a:pPr lvl="1" defTabSz="914400"/>
            <a:r>
              <a:rPr lang="en-US" sz="1400" dirty="0"/>
              <a:t>Continue supporting the CEOS Data Cube (CDC) initiative</a:t>
            </a:r>
          </a:p>
          <a:p>
            <a:pPr lvl="1" defTabSz="914400"/>
            <a:r>
              <a:rPr lang="en-US" sz="1400" dirty="0"/>
              <a:t>Demonstrate new technologies through ongoing support of ‘pilot projects’ and consideration of alternate candidate architectures</a:t>
            </a:r>
          </a:p>
          <a:p>
            <a:pPr defTabSz="914400"/>
            <a:r>
              <a:rPr lang="en-US" sz="1800" b="1" dirty="0"/>
              <a:t>Data, Processing, and Architecture Interface Standards</a:t>
            </a:r>
          </a:p>
          <a:p>
            <a:pPr lvl="1"/>
            <a:r>
              <a:rPr lang="en-US" sz="1400" dirty="0"/>
              <a:t>Develop standards for pixel-level data discovery, access, and common analytical processing requests (e.g., cloud free mosaics of ARD) exploiting EO satellite data among various CEOS exploitation platforms</a:t>
            </a:r>
          </a:p>
          <a:p>
            <a:pPr defTabSz="914400"/>
            <a:r>
              <a:rPr lang="en-US" sz="1800" b="1" dirty="0"/>
              <a:t>Analytical Processing Capabilities</a:t>
            </a:r>
          </a:p>
          <a:p>
            <a:pPr lvl="1"/>
            <a:r>
              <a:rPr lang="en-US" sz="1400" dirty="0"/>
              <a:t>Prototype portable web-based analytical processing APIs/Web Services that work across CEOS exploitation platforms in full computing environments for time series and other analysis</a:t>
            </a:r>
          </a:p>
          <a:p>
            <a:endParaRPr lang="en-US" sz="1050" b="1" dirty="0"/>
          </a:p>
          <a:p>
            <a:pPr defTabSz="914400"/>
            <a:r>
              <a:rPr lang="en-US" sz="1800" b="1" dirty="0"/>
              <a:t>User Metrics</a:t>
            </a:r>
          </a:p>
          <a:p>
            <a:pPr lvl="1" defTabSz="914400"/>
            <a:r>
              <a:rPr lang="en-US" sz="1400" dirty="0"/>
              <a:t>Develop a data use metrics framework through which agencies can contribute to how EO data is being used, rather than just downloaded data quantities</a:t>
            </a:r>
          </a:p>
        </p:txBody>
      </p:sp>
    </p:spTree>
    <p:extLst>
      <p:ext uri="{BB962C8B-B14F-4D97-AF65-F5344CB8AC3E}">
        <p14:creationId xmlns:p14="http://schemas.microsoft.com/office/powerpoint/2010/main" val="19622147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04781" y="1451728"/>
            <a:ext cx="5086819" cy="285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quarter" idx="10"/>
          </p:nvPr>
        </p:nvSpPr>
        <p:spPr>
          <a:xfrm>
            <a:off x="152400" y="1676400"/>
            <a:ext cx="3809999" cy="4211119"/>
          </a:xfrm>
        </p:spPr>
        <p:txBody>
          <a:bodyPr/>
          <a:lstStyle/>
          <a:p>
            <a:pPr marL="285750" indent="-285750" defTabSz="457200"/>
            <a:r>
              <a:rPr lang="en-US" dirty="0" smtClean="0"/>
              <a:t>Multiple viewpoints into the evolving FDA landscape:</a:t>
            </a:r>
          </a:p>
          <a:p>
            <a:pPr marL="711777" lvl="1" indent="-285750" defTabSz="457200"/>
            <a:r>
              <a:rPr lang="en-US" dirty="0" smtClean="0"/>
              <a:t>Enterprise</a:t>
            </a:r>
            <a:r>
              <a:rPr lang="en-US" dirty="0"/>
              <a:t>, Information, Computation, Engineering, Technology</a:t>
            </a:r>
          </a:p>
          <a:p>
            <a:pPr marL="285750" indent="-285750" defTabSz="457200"/>
            <a:endParaRPr lang="en-US" sz="1200" dirty="0" smtClean="0"/>
          </a:p>
          <a:p>
            <a:pPr marL="285750" indent="-285750" defTabSz="457200"/>
            <a:r>
              <a:rPr lang="en-US" dirty="0" smtClean="0"/>
              <a:t>Building </a:t>
            </a:r>
            <a:r>
              <a:rPr lang="en-US" dirty="0"/>
              <a:t>on WGISS Discovery and Access </a:t>
            </a:r>
            <a:r>
              <a:rPr lang="en-US" dirty="0" smtClean="0"/>
              <a:t>Infrastructure with </a:t>
            </a:r>
            <a:r>
              <a:rPr lang="en-US" dirty="0"/>
              <a:t>a system wide view</a:t>
            </a:r>
          </a:p>
          <a:p>
            <a:pPr marL="285750" indent="-285750" defTabSz="457200"/>
            <a:r>
              <a:rPr lang="en-US" dirty="0"/>
              <a:t>Emphasis on what is changing: Analysis, Cloud, consumer EO</a:t>
            </a:r>
          </a:p>
        </p:txBody>
      </p:sp>
      <p:sp>
        <p:nvSpPr>
          <p:cNvPr id="3" name="Content Placeholder 2"/>
          <p:cNvSpPr>
            <a:spLocks noGrp="1"/>
          </p:cNvSpPr>
          <p:nvPr>
            <p:ph sz="quarter" idx="11"/>
          </p:nvPr>
        </p:nvSpPr>
        <p:spPr>
          <a:xfrm>
            <a:off x="1981200" y="152400"/>
            <a:ext cx="5444152" cy="533400"/>
          </a:xfrm>
        </p:spPr>
        <p:txBody>
          <a:bodyPr/>
          <a:lstStyle/>
          <a:p>
            <a:pPr algn="ctr"/>
            <a:r>
              <a:rPr lang="en-US" b="1" dirty="0"/>
              <a:t>FDA </a:t>
            </a:r>
            <a:r>
              <a:rPr lang="en-US" b="1" dirty="0" smtClean="0"/>
              <a:t>Common Description </a:t>
            </a:r>
          </a:p>
          <a:p>
            <a:pPr algn="ctr"/>
            <a:r>
              <a:rPr lang="en-US" b="1" dirty="0" smtClean="0"/>
              <a:t>White </a:t>
            </a:r>
            <a:r>
              <a:rPr lang="en-US" b="1" dirty="0"/>
              <a:t>Paper</a:t>
            </a:r>
          </a:p>
        </p:txBody>
      </p:sp>
      <p:pic>
        <p:nvPicPr>
          <p:cNvPr id="9" name="Picture 8">
            <a:extLst>
              <a:ext uri="{FF2B5EF4-FFF2-40B4-BE49-F238E27FC236}">
                <a16:creationId xmlns:a16="http://schemas.microsoft.com/office/drawing/2014/main" xmlns="" id="{255CAD3B-AAFD-4C34-8508-4D96D3B14F6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12997" y="4249462"/>
            <a:ext cx="4797188" cy="2698419"/>
          </a:xfrm>
          <a:prstGeom prst="rect">
            <a:avLst/>
          </a:prstGeom>
        </p:spPr>
      </p:pic>
    </p:spTree>
    <p:extLst>
      <p:ext uri="{BB962C8B-B14F-4D97-AF65-F5344CB8AC3E}">
        <p14:creationId xmlns:p14="http://schemas.microsoft.com/office/powerpoint/2010/main" val="17218822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152400"/>
            <a:ext cx="5444152" cy="533400"/>
          </a:xfrm>
        </p:spPr>
        <p:txBody>
          <a:bodyPr/>
          <a:lstStyle/>
          <a:p>
            <a:pPr algn="l"/>
            <a:r>
              <a:rPr lang="en-US" b="1" dirty="0" smtClean="0"/>
              <a:t>Inventories: 1) FDA Elements; 2) Open </a:t>
            </a:r>
            <a:r>
              <a:rPr lang="en-US" b="1" dirty="0"/>
              <a:t>Source SW and Tools</a:t>
            </a:r>
          </a:p>
          <a:p>
            <a:pPr algn="ctr"/>
            <a:endParaRPr lang="en-US" sz="2000" b="1" dirty="0" smtClean="0"/>
          </a:p>
          <a:p>
            <a:pPr algn="ctr"/>
            <a:endParaRPr lang="en-US" sz="2000" b="1" dirty="0" smtClean="0"/>
          </a:p>
        </p:txBody>
      </p:sp>
      <p:pic>
        <p:nvPicPr>
          <p:cNvPr id="14" name="Picture 13"/>
          <p:cNvPicPr>
            <a:picLocks noChangeAspect="1"/>
          </p:cNvPicPr>
          <p:nvPr/>
        </p:nvPicPr>
        <p:blipFill>
          <a:blip r:embed="rId3"/>
          <a:stretch>
            <a:fillRect/>
          </a:stretch>
        </p:blipFill>
        <p:spPr>
          <a:xfrm>
            <a:off x="4038600" y="1371600"/>
            <a:ext cx="4976538" cy="2057400"/>
          </a:xfrm>
          <a:prstGeom prst="rect">
            <a:avLst/>
          </a:prstGeom>
        </p:spPr>
      </p:pic>
      <p:sp>
        <p:nvSpPr>
          <p:cNvPr id="20" name="Content Placeholder 1"/>
          <p:cNvSpPr txBox="1">
            <a:spLocks/>
          </p:cNvSpPr>
          <p:nvPr/>
        </p:nvSpPr>
        <p:spPr>
          <a:xfrm>
            <a:off x="21769" y="4648200"/>
            <a:ext cx="4191000" cy="1305076"/>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dirty="0" smtClean="0"/>
              <a:t>Inventory and tracking tool to access identified CEOS agencies SW and tools for data use being </a:t>
            </a:r>
            <a:r>
              <a:rPr lang="en-US" sz="1800" dirty="0" err="1" smtClean="0"/>
              <a:t>finalised</a:t>
            </a:r>
            <a:endParaRPr lang="en-US" sz="1600" dirty="0"/>
          </a:p>
        </p:txBody>
      </p:sp>
      <p:pic>
        <p:nvPicPr>
          <p:cNvPr id="2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038600"/>
            <a:ext cx="4429342" cy="263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045204"/>
            <a:ext cx="4507819" cy="166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Content Placeholder 1"/>
          <p:cNvSpPr txBox="1">
            <a:spLocks/>
          </p:cNvSpPr>
          <p:nvPr/>
        </p:nvSpPr>
        <p:spPr>
          <a:xfrm>
            <a:off x="0" y="1600200"/>
            <a:ext cx="3962400" cy="1305076"/>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GB" sz="1800" dirty="0" smtClean="0"/>
              <a:t>Inventory of </a:t>
            </a:r>
            <a:r>
              <a:rPr lang="en-GB" sz="1800" dirty="0"/>
              <a:t>“EO use environments” </a:t>
            </a:r>
            <a:r>
              <a:rPr lang="en-GB" sz="1800" dirty="0" smtClean="0"/>
              <a:t>to provide </a:t>
            </a:r>
            <a:r>
              <a:rPr lang="en-GB" sz="1800" dirty="0"/>
              <a:t>insight into the EO </a:t>
            </a:r>
            <a:r>
              <a:rPr lang="en-GB" sz="1800" dirty="0" smtClean="0"/>
              <a:t>ecosystem: </a:t>
            </a:r>
            <a:r>
              <a:rPr lang="en-US" sz="1800" dirty="0" smtClean="0"/>
              <a:t>being filled-up with info collected from WGISS members</a:t>
            </a:r>
            <a:endParaRPr lang="en-US" sz="1600" dirty="0"/>
          </a:p>
        </p:txBody>
      </p:sp>
    </p:spTree>
    <p:extLst>
      <p:ext uri="{BB962C8B-B14F-4D97-AF65-F5344CB8AC3E}">
        <p14:creationId xmlns:p14="http://schemas.microsoft.com/office/powerpoint/2010/main" val="377038356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1981200" y="304800"/>
            <a:ext cx="5444152" cy="533400"/>
          </a:xfrm>
        </p:spPr>
        <p:txBody>
          <a:bodyPr/>
          <a:lstStyle/>
          <a:p>
            <a:pPr algn="ctr"/>
            <a:r>
              <a:rPr lang="en-US" b="1" dirty="0" smtClean="0"/>
              <a:t>FDA Workshops</a:t>
            </a:r>
          </a:p>
        </p:txBody>
      </p:sp>
      <p:pic>
        <p:nvPicPr>
          <p:cNvPr id="7" name="Picture 6"/>
          <p:cNvPicPr>
            <a:picLocks noChangeAspect="1"/>
          </p:cNvPicPr>
          <p:nvPr/>
        </p:nvPicPr>
        <p:blipFill>
          <a:blip r:embed="rId2"/>
          <a:stretch>
            <a:fillRect/>
          </a:stretch>
        </p:blipFill>
        <p:spPr>
          <a:xfrm>
            <a:off x="152400" y="1524000"/>
            <a:ext cx="4587222" cy="2623421"/>
          </a:xfrm>
          <a:prstGeom prst="rect">
            <a:avLst/>
          </a:prstGeom>
        </p:spPr>
      </p:pic>
      <p:pic>
        <p:nvPicPr>
          <p:cNvPr id="8" name="Picture 7"/>
          <p:cNvPicPr>
            <a:picLocks noChangeAspect="1"/>
          </p:cNvPicPr>
          <p:nvPr/>
        </p:nvPicPr>
        <p:blipFill>
          <a:blip r:embed="rId3"/>
          <a:stretch>
            <a:fillRect/>
          </a:stretch>
        </p:blipFill>
        <p:spPr>
          <a:xfrm>
            <a:off x="457200" y="3482982"/>
            <a:ext cx="5410200" cy="3070218"/>
          </a:xfrm>
          <a:prstGeom prst="rect">
            <a:avLst/>
          </a:prstGeom>
        </p:spPr>
      </p:pic>
      <p:pic>
        <p:nvPicPr>
          <p:cNvPr id="9" name="Picture 8"/>
          <p:cNvPicPr>
            <a:picLocks noChangeAspect="1"/>
          </p:cNvPicPr>
          <p:nvPr/>
        </p:nvPicPr>
        <p:blipFill>
          <a:blip r:embed="rId4"/>
          <a:stretch>
            <a:fillRect/>
          </a:stretch>
        </p:blipFill>
        <p:spPr>
          <a:xfrm rot="19883905">
            <a:off x="-161325" y="3963277"/>
            <a:ext cx="4914900" cy="533400"/>
          </a:xfrm>
          <a:prstGeom prst="rect">
            <a:avLst/>
          </a:prstGeom>
        </p:spPr>
      </p:pic>
      <p:sp>
        <p:nvSpPr>
          <p:cNvPr id="11" name="Rectangle 10"/>
          <p:cNvSpPr/>
          <p:nvPr/>
        </p:nvSpPr>
        <p:spPr>
          <a:xfrm>
            <a:off x="627472" y="6062246"/>
            <a:ext cx="3944528" cy="338554"/>
          </a:xfrm>
          <a:prstGeom prst="rect">
            <a:avLst/>
          </a:prstGeom>
        </p:spPr>
        <p:txBody>
          <a:bodyPr wrap="square">
            <a:spAutoFit/>
          </a:bodyPr>
          <a:lstStyle/>
          <a:p>
            <a:r>
              <a:rPr lang="en-US" sz="1600" b="1" dirty="0">
                <a:latin typeface="+mj-lt"/>
              </a:rPr>
              <a:t>http://</a:t>
            </a:r>
            <a:r>
              <a:rPr lang="en-US" sz="1600" b="1" dirty="0" err="1">
                <a:latin typeface="+mj-lt"/>
              </a:rPr>
              <a:t>ceos.org</a:t>
            </a:r>
            <a:r>
              <a:rPr lang="en-US" sz="1600" b="1" dirty="0">
                <a:latin typeface="+mj-lt"/>
              </a:rPr>
              <a:t>/</a:t>
            </a:r>
            <a:r>
              <a:rPr lang="en-US" sz="1600" b="1" dirty="0" smtClean="0">
                <a:latin typeface="+mj-lt"/>
              </a:rPr>
              <a:t>meetings</a:t>
            </a:r>
            <a:r>
              <a:rPr lang="en-US" sz="1600" b="1" dirty="0">
                <a:latin typeface="+mj-lt"/>
              </a:rPr>
              <a:t>/wgiss-45/</a:t>
            </a:r>
          </a:p>
        </p:txBody>
      </p:sp>
      <p:pic>
        <p:nvPicPr>
          <p:cNvPr id="2" name="Picture 1"/>
          <p:cNvPicPr>
            <a:picLocks noChangeAspect="1"/>
          </p:cNvPicPr>
          <p:nvPr/>
        </p:nvPicPr>
        <p:blipFill>
          <a:blip r:embed="rId5"/>
          <a:stretch>
            <a:fillRect/>
          </a:stretch>
        </p:blipFill>
        <p:spPr>
          <a:xfrm>
            <a:off x="4724400" y="2057400"/>
            <a:ext cx="4206785" cy="4800600"/>
          </a:xfrm>
          <a:prstGeom prst="rect">
            <a:avLst/>
          </a:prstGeom>
        </p:spPr>
      </p:pic>
    </p:spTree>
    <p:extLst>
      <p:ext uri="{BB962C8B-B14F-4D97-AF65-F5344CB8AC3E}">
        <p14:creationId xmlns:p14="http://schemas.microsoft.com/office/powerpoint/2010/main" val="8893836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1981200" y="304800"/>
            <a:ext cx="5444152" cy="533400"/>
          </a:xfrm>
        </p:spPr>
        <p:txBody>
          <a:bodyPr/>
          <a:lstStyle/>
          <a:p>
            <a:pPr algn="ctr"/>
            <a:r>
              <a:rPr lang="en-US" b="1" dirty="0" smtClean="0"/>
              <a:t>EO Data Usage Best Practice</a:t>
            </a:r>
          </a:p>
        </p:txBody>
      </p:sp>
      <p:pic>
        <p:nvPicPr>
          <p:cNvPr id="8" name="Picture 7"/>
          <p:cNvPicPr>
            <a:picLocks noChangeAspect="1"/>
          </p:cNvPicPr>
          <p:nvPr/>
        </p:nvPicPr>
        <p:blipFill>
          <a:blip r:embed="rId3"/>
          <a:stretch>
            <a:fillRect/>
          </a:stretch>
        </p:blipFill>
        <p:spPr>
          <a:xfrm>
            <a:off x="304800" y="1295400"/>
            <a:ext cx="2706541" cy="3581400"/>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3505200" y="1981200"/>
            <a:ext cx="2057400" cy="1423904"/>
          </a:xfrm>
          <a:prstGeom prst="rect">
            <a:avLst/>
          </a:prstGeom>
        </p:spPr>
      </p:pic>
      <p:sp>
        <p:nvSpPr>
          <p:cNvPr id="10" name="TextBox 9"/>
          <p:cNvSpPr txBox="1"/>
          <p:nvPr/>
        </p:nvSpPr>
        <p:spPr>
          <a:xfrm>
            <a:off x="5867400" y="1676400"/>
            <a:ext cx="2895600" cy="1549142"/>
          </a:xfrm>
          <a:prstGeom prst="rect">
            <a:avLst/>
          </a:prstGeom>
          <a:noFill/>
        </p:spPr>
        <p:txBody>
          <a:bodyPr wrap="square" rtlCol="0">
            <a:spAutoFit/>
          </a:bodyPr>
          <a:lstStyle/>
          <a:p>
            <a:pPr marL="457200" indent="-457200">
              <a:lnSpc>
                <a:spcPct val="150000"/>
              </a:lnSpc>
              <a:buFont typeface="+mj-lt"/>
              <a:buAutoNum type="arabicPeriod"/>
            </a:pPr>
            <a:r>
              <a:rPr lang="en-US" sz="1600" kern="1200" dirty="0" smtClean="0"/>
              <a:t>EO Data Offer Metrics</a:t>
            </a:r>
          </a:p>
          <a:p>
            <a:pPr marL="457200" indent="-457200">
              <a:lnSpc>
                <a:spcPct val="150000"/>
              </a:lnSpc>
              <a:buFont typeface="+mj-lt"/>
              <a:buAutoNum type="arabicPeriod"/>
            </a:pPr>
            <a:r>
              <a:rPr lang="en-US" sz="1600" kern="1200" dirty="0" smtClean="0"/>
              <a:t>Web/Platform Metrics</a:t>
            </a:r>
          </a:p>
          <a:p>
            <a:pPr marL="457200" indent="-457200">
              <a:lnSpc>
                <a:spcPct val="150000"/>
              </a:lnSpc>
              <a:buFont typeface="+mj-lt"/>
              <a:buAutoNum type="arabicPeriod"/>
            </a:pPr>
            <a:r>
              <a:rPr lang="en-US" sz="1600" kern="1200" dirty="0" smtClean="0"/>
              <a:t>User Engagement and Satisfaction Metrics</a:t>
            </a:r>
            <a:endParaRPr lang="en-US" sz="1600" kern="1200" dirty="0"/>
          </a:p>
        </p:txBody>
      </p:sp>
      <p:grpSp>
        <p:nvGrpSpPr>
          <p:cNvPr id="12" name="Group 11"/>
          <p:cNvGrpSpPr/>
          <p:nvPr/>
        </p:nvGrpSpPr>
        <p:grpSpPr>
          <a:xfrm>
            <a:off x="6324600" y="4114800"/>
            <a:ext cx="2609507" cy="2417205"/>
            <a:chOff x="5153025" y="1101725"/>
            <a:chExt cx="3413126" cy="3338513"/>
          </a:xfrm>
        </p:grpSpPr>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l="27150" t="13663" r="26999" b="6903"/>
            <a:stretch>
              <a:fillRect/>
            </a:stretch>
          </p:blipFill>
          <p:spPr bwMode="auto">
            <a:xfrm>
              <a:off x="5194301" y="1101725"/>
              <a:ext cx="3371850" cy="2628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49"/>
            <p:cNvGrpSpPr>
              <a:grpSpLocks/>
            </p:cNvGrpSpPr>
            <p:nvPr/>
          </p:nvGrpSpPr>
          <p:grpSpPr bwMode="auto">
            <a:xfrm>
              <a:off x="5153025" y="4078288"/>
              <a:ext cx="3148013" cy="361950"/>
              <a:chOff x="987400" y="4284168"/>
              <a:chExt cx="2936331" cy="453291"/>
            </a:xfrm>
          </p:grpSpPr>
          <p:grpSp>
            <p:nvGrpSpPr>
              <p:cNvPr id="15" name="Group 50"/>
              <p:cNvGrpSpPr>
                <a:grpSpLocks/>
              </p:cNvGrpSpPr>
              <p:nvPr/>
            </p:nvGrpSpPr>
            <p:grpSpPr bwMode="auto">
              <a:xfrm>
                <a:off x="987400" y="4284168"/>
                <a:ext cx="585880" cy="243493"/>
                <a:chOff x="907577" y="4277124"/>
                <a:chExt cx="585880" cy="243493"/>
              </a:xfrm>
            </p:grpSpPr>
            <p:sp>
              <p:nvSpPr>
                <p:cNvPr id="31" name="Rectangle 8"/>
                <p:cNvSpPr>
                  <a:spLocks noChangeArrowheads="1"/>
                </p:cNvSpPr>
                <p:nvPr/>
              </p:nvSpPr>
              <p:spPr bwMode="auto">
                <a:xfrm>
                  <a:off x="907577" y="4277124"/>
                  <a:ext cx="585880" cy="1905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32" name="Rectangle 14"/>
                <p:cNvSpPr>
                  <a:spLocks noChangeArrowheads="1"/>
                </p:cNvSpPr>
                <p:nvPr/>
              </p:nvSpPr>
              <p:spPr bwMode="auto">
                <a:xfrm>
                  <a:off x="1032351" y="4310818"/>
                  <a:ext cx="336333" cy="20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rgbClr val="000000"/>
                      </a:solidFill>
                      <a:latin typeface="Calibri" charset="0"/>
                      <a:cs typeface="Arial" charset="0"/>
                    </a:rPr>
                    <a:t>1-100</a:t>
                  </a:r>
                  <a:endParaRPr lang="en-US" sz="800">
                    <a:latin typeface="Arial" charset="0"/>
                    <a:cs typeface="Arial" charset="0"/>
                  </a:endParaRPr>
                </a:p>
              </p:txBody>
            </p:sp>
          </p:grpSp>
          <p:grpSp>
            <p:nvGrpSpPr>
              <p:cNvPr id="16" name="Group 51"/>
              <p:cNvGrpSpPr>
                <a:grpSpLocks/>
              </p:cNvGrpSpPr>
              <p:nvPr/>
            </p:nvGrpSpPr>
            <p:grpSpPr bwMode="auto">
              <a:xfrm>
                <a:off x="2147595" y="4284170"/>
                <a:ext cx="610290" cy="243491"/>
                <a:chOff x="2274954" y="4297365"/>
                <a:chExt cx="610290" cy="243491"/>
              </a:xfrm>
            </p:grpSpPr>
            <p:sp>
              <p:nvSpPr>
                <p:cNvPr id="29" name="Rectangle 10"/>
                <p:cNvSpPr>
                  <a:spLocks noChangeArrowheads="1"/>
                </p:cNvSpPr>
                <p:nvPr/>
              </p:nvSpPr>
              <p:spPr bwMode="auto">
                <a:xfrm>
                  <a:off x="2274954" y="4297365"/>
                  <a:ext cx="610290" cy="19050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30" name="Rectangle 16"/>
                <p:cNvSpPr>
                  <a:spLocks noChangeArrowheads="1"/>
                </p:cNvSpPr>
                <p:nvPr/>
              </p:nvSpPr>
              <p:spPr bwMode="auto">
                <a:xfrm>
                  <a:off x="2351529" y="4331057"/>
                  <a:ext cx="457142" cy="20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rgbClr val="000000"/>
                      </a:solidFill>
                      <a:latin typeface="Calibri" charset="0"/>
                      <a:cs typeface="Arial" charset="0"/>
                    </a:rPr>
                    <a:t>200-399</a:t>
                  </a:r>
                  <a:endParaRPr lang="en-US" sz="800">
                    <a:latin typeface="Arial" charset="0"/>
                    <a:cs typeface="Arial" charset="0"/>
                  </a:endParaRPr>
                </a:p>
              </p:txBody>
            </p:sp>
          </p:grpSp>
          <p:grpSp>
            <p:nvGrpSpPr>
              <p:cNvPr id="17" name="Group 52"/>
              <p:cNvGrpSpPr>
                <a:grpSpLocks/>
              </p:cNvGrpSpPr>
              <p:nvPr/>
            </p:nvGrpSpPr>
            <p:grpSpPr bwMode="auto">
              <a:xfrm>
                <a:off x="2757887" y="4284168"/>
                <a:ext cx="574316" cy="453291"/>
                <a:chOff x="3021080" y="4297363"/>
                <a:chExt cx="574316" cy="453291"/>
              </a:xfrm>
            </p:grpSpPr>
            <p:sp>
              <p:nvSpPr>
                <p:cNvPr id="27" name="Rectangle 11"/>
                <p:cNvSpPr>
                  <a:spLocks noChangeArrowheads="1"/>
                </p:cNvSpPr>
                <p:nvPr/>
              </p:nvSpPr>
              <p:spPr bwMode="auto">
                <a:xfrm>
                  <a:off x="3021080" y="4297363"/>
                  <a:ext cx="574316" cy="1905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28" name="Rectangle 17"/>
                <p:cNvSpPr>
                  <a:spLocks noChangeArrowheads="1"/>
                </p:cNvSpPr>
                <p:nvPr/>
              </p:nvSpPr>
              <p:spPr bwMode="auto">
                <a:xfrm>
                  <a:off x="3086169" y="4331057"/>
                  <a:ext cx="444141" cy="41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dirty="0">
                      <a:solidFill>
                        <a:srgbClr val="000000"/>
                      </a:solidFill>
                      <a:latin typeface="Calibri" charset="0"/>
                      <a:cs typeface="Arial" charset="0"/>
                    </a:rPr>
                    <a:t>400-799</a:t>
                  </a:r>
                  <a:endParaRPr lang="en-US" sz="800" dirty="0">
                    <a:latin typeface="Arial" charset="0"/>
                    <a:cs typeface="Arial" charset="0"/>
                  </a:endParaRPr>
                </a:p>
              </p:txBody>
            </p:sp>
          </p:grpSp>
          <p:grpSp>
            <p:nvGrpSpPr>
              <p:cNvPr id="18" name="Group 53"/>
              <p:cNvGrpSpPr>
                <a:grpSpLocks/>
              </p:cNvGrpSpPr>
              <p:nvPr/>
            </p:nvGrpSpPr>
            <p:grpSpPr bwMode="auto">
              <a:xfrm>
                <a:off x="3332203" y="4284168"/>
                <a:ext cx="591528" cy="243494"/>
                <a:chOff x="3722756" y="4297363"/>
                <a:chExt cx="591528" cy="243494"/>
              </a:xfrm>
            </p:grpSpPr>
            <p:sp>
              <p:nvSpPr>
                <p:cNvPr id="25" name="Rectangle 12"/>
                <p:cNvSpPr>
                  <a:spLocks noChangeArrowheads="1"/>
                </p:cNvSpPr>
                <p:nvPr/>
              </p:nvSpPr>
              <p:spPr bwMode="auto">
                <a:xfrm>
                  <a:off x="3722756" y="4297363"/>
                  <a:ext cx="591528" cy="1905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26" name="Rectangle 18"/>
                <p:cNvSpPr>
                  <a:spLocks noChangeArrowheads="1"/>
                </p:cNvSpPr>
                <p:nvPr/>
              </p:nvSpPr>
              <p:spPr bwMode="auto">
                <a:xfrm>
                  <a:off x="3911041" y="4331059"/>
                  <a:ext cx="308893" cy="20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chemeClr val="bg1"/>
                      </a:solidFill>
                      <a:latin typeface="Calibri" charset="0"/>
                      <a:cs typeface="Arial" charset="0"/>
                    </a:rPr>
                    <a:t>&gt;800</a:t>
                  </a:r>
                  <a:endParaRPr lang="en-US" sz="800">
                    <a:solidFill>
                      <a:schemeClr val="bg1"/>
                    </a:solidFill>
                    <a:latin typeface="Arial" charset="0"/>
                    <a:cs typeface="Arial" charset="0"/>
                  </a:endParaRPr>
                </a:p>
              </p:txBody>
            </p:sp>
          </p:grpSp>
          <p:sp>
            <p:nvSpPr>
              <p:cNvPr id="19" name="Rectangle 19"/>
              <p:cNvSpPr>
                <a:spLocks noChangeArrowheads="1"/>
              </p:cNvSpPr>
              <p:nvPr/>
            </p:nvSpPr>
            <p:spPr bwMode="auto">
              <a:xfrm>
                <a:off x="1912154" y="4498975"/>
                <a:ext cx="1560450" cy="23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b="1" i="1" dirty="0">
                    <a:solidFill>
                      <a:srgbClr val="000000"/>
                    </a:solidFill>
                    <a:latin typeface="Calibri" charset="0"/>
                    <a:cs typeface="Arial" charset="0"/>
                  </a:rPr>
                  <a:t>Number of user projects</a:t>
                </a:r>
                <a:endParaRPr lang="en-US" sz="1200" dirty="0">
                  <a:latin typeface="Arial" charset="0"/>
                  <a:cs typeface="Arial" charset="0"/>
                </a:endParaRPr>
              </a:p>
            </p:txBody>
          </p:sp>
          <p:grpSp>
            <p:nvGrpSpPr>
              <p:cNvPr id="20" name="Group 55"/>
              <p:cNvGrpSpPr>
                <a:grpSpLocks/>
              </p:cNvGrpSpPr>
              <p:nvPr/>
            </p:nvGrpSpPr>
            <p:grpSpPr bwMode="auto">
              <a:xfrm>
                <a:off x="1573280" y="4284168"/>
                <a:ext cx="574316" cy="243494"/>
                <a:chOff x="1573280" y="4297363"/>
                <a:chExt cx="574316" cy="243494"/>
              </a:xfrm>
            </p:grpSpPr>
            <p:sp>
              <p:nvSpPr>
                <p:cNvPr id="21" name="Rectangle 9"/>
                <p:cNvSpPr>
                  <a:spLocks noChangeArrowheads="1"/>
                </p:cNvSpPr>
                <p:nvPr/>
              </p:nvSpPr>
              <p:spPr bwMode="auto">
                <a:xfrm>
                  <a:off x="1573280" y="4297363"/>
                  <a:ext cx="574316" cy="1905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22" name="Rectangle 15"/>
                <p:cNvSpPr>
                  <a:spLocks noChangeArrowheads="1"/>
                </p:cNvSpPr>
                <p:nvPr/>
              </p:nvSpPr>
              <p:spPr bwMode="auto">
                <a:xfrm>
                  <a:off x="1596140" y="4331059"/>
                  <a:ext cx="528597" cy="20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rgbClr val="000000"/>
                      </a:solidFill>
                      <a:latin typeface="Calibri" charset="0"/>
                      <a:cs typeface="Arial" charset="0"/>
                    </a:rPr>
                    <a:t>100-199</a:t>
                  </a:r>
                  <a:endParaRPr lang="en-US" sz="800">
                    <a:latin typeface="Arial" charset="0"/>
                    <a:cs typeface="Arial" charset="0"/>
                  </a:endParaRPr>
                </a:p>
              </p:txBody>
            </p:sp>
            <p:sp>
              <p:nvSpPr>
                <p:cNvPr id="23" name="Line 24"/>
                <p:cNvSpPr>
                  <a:spLocks noChangeShapeType="1"/>
                </p:cNvSpPr>
                <p:nvPr/>
              </p:nvSpPr>
              <p:spPr bwMode="auto">
                <a:xfrm flipV="1">
                  <a:off x="1573281" y="4391820"/>
                  <a:ext cx="1284" cy="1587"/>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Rectangle 25"/>
                <p:cNvSpPr>
                  <a:spLocks noChangeArrowheads="1"/>
                </p:cNvSpPr>
                <p:nvPr/>
              </p:nvSpPr>
              <p:spPr bwMode="auto">
                <a:xfrm>
                  <a:off x="1573280" y="4388645"/>
                  <a:ext cx="45719" cy="793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grpSp>
        </p:grpSp>
      </p:grpSp>
      <p:pic>
        <p:nvPicPr>
          <p:cNvPr id="33" name="Picture 32"/>
          <p:cNvPicPr>
            <a:picLocks noChangeAspect="1"/>
          </p:cNvPicPr>
          <p:nvPr/>
        </p:nvPicPr>
        <p:blipFill>
          <a:blip r:embed="rId6"/>
          <a:stretch>
            <a:fillRect/>
          </a:stretch>
        </p:blipFill>
        <p:spPr>
          <a:xfrm>
            <a:off x="457200" y="5181600"/>
            <a:ext cx="2819400" cy="1542462"/>
          </a:xfrm>
          <a:prstGeom prst="rect">
            <a:avLst/>
          </a:prstGeom>
        </p:spPr>
      </p:pic>
      <p:pic>
        <p:nvPicPr>
          <p:cNvPr id="11" name="Picture 1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129" t="6616" r="15419" b="4429"/>
          <a:stretch/>
        </p:blipFill>
        <p:spPr bwMode="auto">
          <a:xfrm>
            <a:off x="3657600" y="4495800"/>
            <a:ext cx="2404624" cy="1828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083913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148442"/>
            <a:ext cx="5444152" cy="533400"/>
          </a:xfrm>
        </p:spPr>
        <p:txBody>
          <a:bodyPr/>
          <a:lstStyle/>
          <a:p>
            <a:pPr algn="ctr"/>
            <a:r>
              <a:rPr lang="en-US" b="1" dirty="0" smtClean="0"/>
              <a:t>Federated Identity Management (SSO) White paper</a:t>
            </a:r>
          </a:p>
        </p:txBody>
      </p:sp>
      <p:pic>
        <p:nvPicPr>
          <p:cNvPr id="9" name="Picture 8"/>
          <p:cNvPicPr>
            <a:picLocks noChangeAspect="1"/>
          </p:cNvPicPr>
          <p:nvPr/>
        </p:nvPicPr>
        <p:blipFill>
          <a:blip r:embed="rId2"/>
          <a:stretch>
            <a:fillRect/>
          </a:stretch>
        </p:blipFill>
        <p:spPr>
          <a:xfrm>
            <a:off x="152400" y="1600200"/>
            <a:ext cx="4067117" cy="2728491"/>
          </a:xfrm>
          <a:prstGeom prst="rect">
            <a:avLst/>
          </a:prstGeom>
        </p:spPr>
      </p:pic>
      <p:pic>
        <p:nvPicPr>
          <p:cNvPr id="10"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3" t="5427" r="2655" b="4943"/>
          <a:stretch/>
        </p:blipFill>
        <p:spPr bwMode="auto">
          <a:xfrm>
            <a:off x="5486400" y="1676400"/>
            <a:ext cx="3354576" cy="34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191000"/>
            <a:ext cx="3794794" cy="21765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288752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981200" y="228600"/>
            <a:ext cx="4953000" cy="533400"/>
          </a:xfrm>
        </p:spPr>
        <p:txBody>
          <a:bodyPr/>
          <a:lstStyle/>
          <a:p>
            <a:pPr algn="ctr"/>
            <a:r>
              <a:rPr lang="en-US" b="1" dirty="0" smtClean="0"/>
              <a:t>WGISS Scope</a:t>
            </a:r>
            <a:endParaRPr lang="en-US" b="1" dirty="0"/>
          </a:p>
        </p:txBody>
      </p:sp>
      <p:sp>
        <p:nvSpPr>
          <p:cNvPr id="5" name="Content Placeholder 4"/>
          <p:cNvSpPr>
            <a:spLocks noGrp="1"/>
          </p:cNvSpPr>
          <p:nvPr>
            <p:ph sz="quarter" idx="10"/>
          </p:nvPr>
        </p:nvSpPr>
        <p:spPr>
          <a:xfrm>
            <a:off x="228600" y="1295400"/>
            <a:ext cx="8153400" cy="5470729"/>
          </a:xfrm>
          <a:prstGeom prst="rect">
            <a:avLst/>
          </a:prstGeom>
        </p:spPr>
        <p:txBody>
          <a:bodyPr wrap="square">
            <a:spAutoFit/>
          </a:bodyPr>
          <a:lstStyle/>
          <a:p>
            <a:r>
              <a:rPr lang="en-US" dirty="0" smtClean="0"/>
              <a:t>WGISS </a:t>
            </a:r>
            <a:r>
              <a:rPr lang="en-US" dirty="0"/>
              <a:t>(The Working Group on Information Systems and Services) is a subsidiary body supporting CEOS. </a:t>
            </a:r>
            <a:endParaRPr lang="en-US" dirty="0" smtClean="0"/>
          </a:p>
          <a:p>
            <a:endParaRPr lang="en-US" dirty="0" smtClean="0"/>
          </a:p>
          <a:p>
            <a:pPr marL="742950" lvl="1" indent="-285750">
              <a:buFont typeface="Wingdings" charset="2"/>
              <a:buChar char="Ø"/>
            </a:pPr>
            <a:r>
              <a:rPr lang="en-US" sz="1400" dirty="0" smtClean="0"/>
              <a:t>Promotes </a:t>
            </a:r>
            <a:r>
              <a:rPr lang="en-US" sz="1400" dirty="0"/>
              <a:t>collaboration in the development of systems and services that manage and supply </a:t>
            </a:r>
            <a:r>
              <a:rPr lang="en-US" sz="1400" dirty="0" smtClean="0"/>
              <a:t>Earth Observation data;</a:t>
            </a:r>
            <a:endParaRPr lang="en-US" sz="1400" dirty="0"/>
          </a:p>
          <a:p>
            <a:pPr lvl="1"/>
            <a:endParaRPr lang="en-US" sz="1400" dirty="0"/>
          </a:p>
          <a:p>
            <a:pPr marL="742950" lvl="1" indent="-285750">
              <a:buFont typeface="Wingdings" charset="2"/>
              <a:buChar char="Ø"/>
            </a:pPr>
            <a:r>
              <a:rPr lang="en-US" sz="1400" dirty="0"/>
              <a:t>C</a:t>
            </a:r>
            <a:r>
              <a:rPr lang="en-US" sz="1400" dirty="0" smtClean="0"/>
              <a:t>reates </a:t>
            </a:r>
            <a:r>
              <a:rPr lang="en-US" sz="1400" dirty="0"/>
              <a:t>and demonstrates prototypes supporting CEOS and Group on Earth Observation (GEO) </a:t>
            </a:r>
            <a:r>
              <a:rPr lang="en-US" sz="1400" dirty="0" smtClean="0"/>
              <a:t>requirements;</a:t>
            </a:r>
          </a:p>
          <a:p>
            <a:pPr marL="742950" lvl="1" indent="-285750">
              <a:buFont typeface="Wingdings" charset="2"/>
              <a:buChar char="Ø"/>
            </a:pPr>
            <a:endParaRPr lang="en-US" sz="1400" dirty="0" smtClean="0"/>
          </a:p>
          <a:p>
            <a:pPr marL="742950" lvl="1" indent="-285750">
              <a:buFont typeface="Wingdings" charset="2"/>
              <a:buChar char="Ø"/>
            </a:pPr>
            <a:r>
              <a:rPr lang="en-US" sz="1400" dirty="0" smtClean="0"/>
              <a:t>Addresses </a:t>
            </a:r>
            <a:r>
              <a:rPr lang="en-US" sz="1400" dirty="0"/>
              <a:t>the internal management of EO data, the creation of information systems and the delivery of interoperable services. </a:t>
            </a:r>
            <a:endParaRPr lang="en-US" sz="1400" dirty="0" smtClean="0"/>
          </a:p>
          <a:p>
            <a:endParaRPr lang="en-US" dirty="0" smtClean="0"/>
          </a:p>
          <a:p>
            <a:r>
              <a:rPr lang="en-US" dirty="0" smtClean="0"/>
              <a:t>The </a:t>
            </a:r>
            <a:r>
              <a:rPr lang="en-US" dirty="0"/>
              <a:t>activities and expertise of WGISS </a:t>
            </a:r>
            <a:r>
              <a:rPr lang="en-US" b="1" dirty="0"/>
              <a:t>span the full range of the information life cycle </a:t>
            </a:r>
            <a:r>
              <a:rPr lang="en-US" dirty="0"/>
              <a:t>from the </a:t>
            </a:r>
            <a:r>
              <a:rPr lang="en-US" i="1" dirty="0"/>
              <a:t>requirements and metadata definition for the initial ingestion of satellite data into archives through to the incorporation of derived information into end-user applications</a:t>
            </a:r>
            <a:r>
              <a:rPr lang="en-US" dirty="0"/>
              <a:t>. </a:t>
            </a:r>
          </a:p>
          <a:p>
            <a:endParaRPr lang="en-US" dirty="0"/>
          </a:p>
        </p:txBody>
      </p:sp>
    </p:spTree>
    <p:extLst>
      <p:ext uri="{BB962C8B-B14F-4D97-AF65-F5344CB8AC3E}">
        <p14:creationId xmlns:p14="http://schemas.microsoft.com/office/powerpoint/2010/main" val="5931399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04800"/>
            <a:ext cx="5068128" cy="501650"/>
          </a:xfrm>
        </p:spPr>
        <p:txBody>
          <a:bodyPr/>
          <a:lstStyle/>
          <a:p>
            <a:pPr algn="ctr">
              <a:spcBef>
                <a:spcPts val="500"/>
              </a:spcBef>
              <a:buSzPct val="100000"/>
            </a:pPr>
            <a:r>
              <a:rPr lang="en-US" sz="2400" b="1" dirty="0">
                <a:solidFill>
                  <a:schemeClr val="bg1"/>
                </a:solidFill>
                <a:latin typeface="+mj-lt"/>
              </a:rPr>
              <a:t>WGISS Carbon </a:t>
            </a:r>
            <a:r>
              <a:rPr lang="en-US" sz="2400" b="1" dirty="0" smtClean="0">
                <a:solidFill>
                  <a:schemeClr val="bg1"/>
                </a:solidFill>
                <a:latin typeface="+mj-lt"/>
              </a:rPr>
              <a:t>Community Portal</a:t>
            </a:r>
            <a:endParaRPr lang="en-US" sz="2400" b="1" dirty="0">
              <a:solidFill>
                <a:schemeClr val="bg1"/>
              </a:solidFill>
              <a:latin typeface="+mj-lt"/>
            </a:endParaRPr>
          </a:p>
        </p:txBody>
      </p:sp>
      <p:pic>
        <p:nvPicPr>
          <p:cNvPr id="28674" name="Picture 2"/>
          <p:cNvPicPr>
            <a:picLocks noChangeAspect="1" noChangeArrowheads="1"/>
          </p:cNvPicPr>
          <p:nvPr/>
        </p:nvPicPr>
        <p:blipFill>
          <a:blip r:embed="rId3"/>
          <a:srcRect/>
          <a:stretch>
            <a:fillRect/>
          </a:stretch>
        </p:blipFill>
        <p:spPr bwMode="auto">
          <a:xfrm>
            <a:off x="5228474" y="4572000"/>
            <a:ext cx="3763126" cy="2158420"/>
          </a:xfrm>
          <a:prstGeom prst="rect">
            <a:avLst/>
          </a:prstGeom>
          <a:noFill/>
          <a:ln w="9525">
            <a:noFill/>
            <a:miter lim="800000"/>
            <a:headEnd/>
            <a:tailEnd/>
          </a:ln>
        </p:spPr>
      </p:pic>
      <p:sp>
        <p:nvSpPr>
          <p:cNvPr id="7" name="Content Placeholder 2"/>
          <p:cNvSpPr>
            <a:spLocks noGrp="1"/>
          </p:cNvSpPr>
          <p:nvPr>
            <p:ph idx="4294967295"/>
          </p:nvPr>
        </p:nvSpPr>
        <p:spPr>
          <a:xfrm>
            <a:off x="76200" y="1828800"/>
            <a:ext cx="2819400" cy="4191000"/>
          </a:xfrm>
          <a:prstGeom prst="rect">
            <a:avLst/>
          </a:prstGeom>
        </p:spPr>
        <p:style>
          <a:lnRef idx="2">
            <a:schemeClr val="accent1"/>
          </a:lnRef>
          <a:fillRef idx="1">
            <a:schemeClr val="lt1"/>
          </a:fillRef>
          <a:effectRef idx="0">
            <a:schemeClr val="accent1"/>
          </a:effectRef>
          <a:fontRef idx="minor">
            <a:schemeClr val="dk1"/>
          </a:fontRef>
        </p:style>
        <p:txBody>
          <a:bodyPr/>
          <a:lstStyle/>
          <a:p>
            <a:r>
              <a:rPr lang="en-US" sz="1600" dirty="0"/>
              <a:t>Special </a:t>
            </a:r>
            <a:r>
              <a:rPr lang="en-US" sz="1600" dirty="0" smtClean="0"/>
              <a:t>regions: G</a:t>
            </a:r>
            <a:r>
              <a:rPr lang="en-US" sz="1400" dirty="0" smtClean="0"/>
              <a:t>lobal, RECCAP, </a:t>
            </a:r>
            <a:r>
              <a:rPr lang="en-US" sz="1400" dirty="0" err="1" smtClean="0"/>
              <a:t>TransCom</a:t>
            </a:r>
            <a:r>
              <a:rPr lang="en-US" sz="1400" dirty="0" smtClean="0"/>
              <a:t>, Country Names, ECV Inventory)</a:t>
            </a:r>
            <a:endParaRPr lang="en-US" sz="1200" dirty="0"/>
          </a:p>
          <a:p>
            <a:r>
              <a:rPr lang="en-US" sz="1600" dirty="0"/>
              <a:t>Temporal Searches: support for time range and specific </a:t>
            </a:r>
            <a:r>
              <a:rPr lang="en-US" sz="1600" dirty="0" smtClean="0"/>
              <a:t>date</a:t>
            </a:r>
            <a:endParaRPr lang="en-US" sz="1200" dirty="0"/>
          </a:p>
          <a:p>
            <a:r>
              <a:rPr lang="en-US" sz="1600" dirty="0"/>
              <a:t>Pre-defined </a:t>
            </a:r>
            <a:r>
              <a:rPr lang="en-US" sz="1600" dirty="0" smtClean="0"/>
              <a:t>Carbon topics</a:t>
            </a:r>
            <a:r>
              <a:rPr lang="en-US" sz="1600" dirty="0"/>
              <a:t>/datasets: </a:t>
            </a:r>
            <a:r>
              <a:rPr lang="en-US" sz="1600" dirty="0" smtClean="0"/>
              <a:t>(A</a:t>
            </a:r>
            <a:r>
              <a:rPr lang="en-US" sz="1400" dirty="0" smtClean="0"/>
              <a:t>tmospheric, Ecosystem, Ocean, Mixed</a:t>
            </a:r>
            <a:r>
              <a:rPr lang="en-US" sz="1400" dirty="0"/>
              <a:t>-</a:t>
            </a:r>
            <a:r>
              <a:rPr lang="en-US" sz="1400" dirty="0" smtClean="0"/>
              <a:t>Theme)</a:t>
            </a:r>
          </a:p>
          <a:p>
            <a:r>
              <a:rPr lang="en-US" sz="1600" dirty="0" smtClean="0"/>
              <a:t>Keywords (auto-completion with IDN Science Keywords)</a:t>
            </a:r>
          </a:p>
          <a:p>
            <a:r>
              <a:rPr lang="en-US" sz="1600" dirty="0" smtClean="0"/>
              <a:t>Return records from both CWIC and </a:t>
            </a:r>
            <a:r>
              <a:rPr lang="en-US" sz="1600" dirty="0" err="1" smtClean="0"/>
              <a:t>FedEO</a:t>
            </a:r>
            <a:endParaRPr lang="en-US" sz="1600" dirty="0"/>
          </a:p>
        </p:txBody>
      </p:sp>
      <p:pic>
        <p:nvPicPr>
          <p:cNvPr id="8" name="Picture 2"/>
          <p:cNvPicPr>
            <a:picLocks noChangeAspect="1" noChangeArrowheads="1"/>
          </p:cNvPicPr>
          <p:nvPr/>
        </p:nvPicPr>
        <p:blipFill>
          <a:blip r:embed="rId4"/>
          <a:srcRect/>
          <a:stretch>
            <a:fillRect/>
          </a:stretch>
        </p:blipFill>
        <p:spPr bwMode="auto">
          <a:xfrm>
            <a:off x="2971800" y="1219200"/>
            <a:ext cx="5138449" cy="3124200"/>
          </a:xfrm>
          <a:prstGeom prst="rect">
            <a:avLst/>
          </a:prstGeom>
          <a:noFill/>
          <a:ln w="9525">
            <a:noFill/>
            <a:miter lim="800000"/>
            <a:headEnd/>
            <a:tailEnd/>
          </a:ln>
        </p:spPr>
      </p:pic>
      <p:sp>
        <p:nvSpPr>
          <p:cNvPr id="9" name="Oval Callout 8"/>
          <p:cNvSpPr/>
          <p:nvPr/>
        </p:nvSpPr>
        <p:spPr bwMode="auto">
          <a:xfrm>
            <a:off x="2942474" y="4495800"/>
            <a:ext cx="2239574" cy="2209800"/>
          </a:xfrm>
          <a:prstGeom prst="wedgeEllipseCallout">
            <a:avLst>
              <a:gd name="adj1" fmla="val 79314"/>
              <a:gd name="adj2" fmla="val -7722"/>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smtClean="0">
              <a:ln>
                <a:noFill/>
              </a:ln>
              <a:solidFill>
                <a:srgbClr val="000000"/>
              </a:solidFill>
              <a:effectLst/>
              <a:latin typeface="Tahoma" pitchFamily="34" charset="0"/>
            </a:endParaRPr>
          </a:p>
        </p:txBody>
      </p:sp>
      <p:pic>
        <p:nvPicPr>
          <p:cNvPr id="3" name="Picture 2"/>
          <p:cNvPicPr>
            <a:picLocks noChangeAspect="1"/>
          </p:cNvPicPr>
          <p:nvPr/>
        </p:nvPicPr>
        <p:blipFill>
          <a:blip r:embed="rId5"/>
          <a:stretch>
            <a:fillRect/>
          </a:stretch>
        </p:blipFill>
        <p:spPr>
          <a:xfrm>
            <a:off x="3323475" y="4800600"/>
            <a:ext cx="1524000" cy="1629741"/>
          </a:xfrm>
          <a:prstGeom prst="rect">
            <a:avLst/>
          </a:prstGeom>
        </p:spPr>
      </p:pic>
      <p:sp>
        <p:nvSpPr>
          <p:cNvPr id="11" name="Oval 10"/>
          <p:cNvSpPr/>
          <p:nvPr/>
        </p:nvSpPr>
        <p:spPr>
          <a:xfrm>
            <a:off x="3399674" y="4952998"/>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
        <p:nvSpPr>
          <p:cNvPr id="12" name="Oval 11"/>
          <p:cNvSpPr/>
          <p:nvPr/>
        </p:nvSpPr>
        <p:spPr>
          <a:xfrm>
            <a:off x="3323474" y="5791198"/>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pic>
        <p:nvPicPr>
          <p:cNvPr id="13" name="Picture 6"/>
          <p:cNvPicPr>
            <a:picLocks noChangeAspect="1" noChangeArrowheads="1"/>
          </p:cNvPicPr>
          <p:nvPr/>
        </p:nvPicPr>
        <p:blipFill>
          <a:blip r:embed="rId6"/>
          <a:srcRect/>
          <a:stretch>
            <a:fillRect/>
          </a:stretch>
        </p:blipFill>
        <p:spPr bwMode="auto">
          <a:xfrm>
            <a:off x="5791200" y="1219200"/>
            <a:ext cx="3352800" cy="1366200"/>
          </a:xfrm>
          <a:prstGeom prst="rect">
            <a:avLst/>
          </a:prstGeom>
          <a:noFill/>
          <a:ln w="9525">
            <a:noFill/>
            <a:miter lim="800000"/>
            <a:headEnd/>
            <a:tailEnd/>
          </a:ln>
        </p:spPr>
      </p:pic>
      <p:pic>
        <p:nvPicPr>
          <p:cNvPr id="14" name="Picture 5"/>
          <p:cNvPicPr>
            <a:picLocks noChangeAspect="1" noChangeArrowheads="1"/>
          </p:cNvPicPr>
          <p:nvPr/>
        </p:nvPicPr>
        <p:blipFill>
          <a:blip r:embed="rId7"/>
          <a:srcRect/>
          <a:stretch>
            <a:fillRect/>
          </a:stretch>
        </p:blipFill>
        <p:spPr bwMode="auto">
          <a:xfrm>
            <a:off x="6934200" y="2057400"/>
            <a:ext cx="2150959" cy="2209800"/>
          </a:xfrm>
          <a:prstGeom prst="rect">
            <a:avLst/>
          </a:prstGeom>
          <a:noFill/>
          <a:ln w="9525">
            <a:noFill/>
            <a:miter lim="800000"/>
            <a:headEnd/>
            <a:tailEnd/>
          </a:ln>
        </p:spPr>
      </p:pic>
    </p:spTree>
    <p:extLst>
      <p:ext uri="{BB962C8B-B14F-4D97-AF65-F5344CB8AC3E}">
        <p14:creationId xmlns:p14="http://schemas.microsoft.com/office/powerpoint/2010/main" val="411369390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632012"/>
            <a:ext cx="7367781" cy="1344800"/>
          </a:xfrm>
        </p:spPr>
        <p:txBody>
          <a:bodyPr/>
          <a:lstStyle/>
          <a:p>
            <a:r>
              <a:rPr lang="en-GB" dirty="0" smtClean="0"/>
              <a:t>Technology Exploration </a:t>
            </a:r>
            <a:br>
              <a:rPr lang="en-GB" dirty="0" smtClean="0"/>
            </a:br>
            <a:r>
              <a:rPr lang="en-GB" dirty="0" smtClean="0"/>
              <a:t>Interest Group</a:t>
            </a:r>
            <a:endParaRPr lang="en-GB" dirty="0"/>
          </a:p>
        </p:txBody>
      </p:sp>
      <p:sp>
        <p:nvSpPr>
          <p:cNvPr id="3" name="Subtitle 2"/>
          <p:cNvSpPr>
            <a:spLocks noGrp="1"/>
          </p:cNvSpPr>
          <p:nvPr>
            <p:ph type="subTitle" sz="quarter" idx="1"/>
          </p:nvPr>
        </p:nvSpPr>
        <p:spPr>
          <a:xfrm>
            <a:off x="4081097" y="2278811"/>
            <a:ext cx="4826977" cy="1378789"/>
          </a:xfrm>
        </p:spPr>
        <p:txBody>
          <a:bodyPr/>
          <a:lstStyle/>
          <a:p>
            <a:r>
              <a:rPr lang="en-US" sz="1600" dirty="0"/>
              <a:t>The </a:t>
            </a:r>
            <a:r>
              <a:rPr lang="en-US" sz="1600" b="1" i="1" dirty="0"/>
              <a:t>Technology Exploration interest group </a:t>
            </a:r>
            <a:r>
              <a:rPr lang="en-US" sz="1600" dirty="0"/>
              <a:t>serves as a forum for exchange of technical information and lessons-learned experience about current and trending technologies, services and other </a:t>
            </a:r>
            <a:r>
              <a:rPr lang="en-US" sz="1600" dirty="0" smtClean="0"/>
              <a:t>WWW</a:t>
            </a:r>
            <a:r>
              <a:rPr lang="en-US" sz="1400" dirty="0" smtClean="0"/>
              <a:t>/ </a:t>
            </a:r>
            <a:r>
              <a:rPr lang="en-US" sz="1400" dirty="0"/>
              <a:t>Internet related software technologies. </a:t>
            </a:r>
          </a:p>
          <a:p>
            <a:endParaRPr lang="en-US" sz="1400" dirty="0"/>
          </a:p>
          <a:p>
            <a:endParaRPr lang="en-GB" sz="1200" dirty="0"/>
          </a:p>
        </p:txBody>
      </p:sp>
      <p:pic>
        <p:nvPicPr>
          <p:cNvPr id="4" name="Picture 2" descr="http://blog.atomiclearning.com/highed/sites/blogs.atomiclearning.com/files/images/bigstock-lightbulb-vect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5029200"/>
            <a:ext cx="1106463" cy="17076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715000" y="5105400"/>
            <a:ext cx="2799645" cy="1574800"/>
          </a:xfrm>
          <a:prstGeom prst="rect">
            <a:avLst/>
          </a:prstGeom>
          <a:effectLst>
            <a:softEdge rad="127000"/>
          </a:effectLst>
        </p:spPr>
      </p:pic>
      <p:pic>
        <p:nvPicPr>
          <p:cNvPr id="6" name="Picture 5"/>
          <p:cNvPicPr>
            <a:picLocks noChangeAspect="1"/>
          </p:cNvPicPr>
          <p:nvPr/>
        </p:nvPicPr>
        <p:blipFill>
          <a:blip r:embed="rId5"/>
          <a:stretch>
            <a:fillRect/>
          </a:stretch>
        </p:blipFill>
        <p:spPr>
          <a:xfrm>
            <a:off x="1066800" y="4768613"/>
            <a:ext cx="1508009" cy="2067585"/>
          </a:xfrm>
          <a:prstGeom prst="rect">
            <a:avLst/>
          </a:prstGeom>
        </p:spPr>
      </p:pic>
    </p:spTree>
    <p:extLst>
      <p:ext uri="{BB962C8B-B14F-4D97-AF65-F5344CB8AC3E}">
        <p14:creationId xmlns:p14="http://schemas.microsoft.com/office/powerpoint/2010/main" val="35556510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p:txBody>
          <a:bodyPr/>
          <a:lstStyle/>
          <a:p>
            <a:pPr algn="ctr"/>
            <a:r>
              <a:rPr lang="en-US" b="1" dirty="0" smtClean="0"/>
              <a:t>Technology Activities</a:t>
            </a:r>
            <a:endParaRPr lang="en-US" b="1" dirty="0"/>
          </a:p>
          <a:p>
            <a:endParaRPr lang="en-US" dirty="0"/>
          </a:p>
        </p:txBody>
      </p:sp>
      <p:sp>
        <p:nvSpPr>
          <p:cNvPr id="5" name="Content Placeholder 1"/>
          <p:cNvSpPr>
            <a:spLocks noGrp="1"/>
          </p:cNvSpPr>
          <p:nvPr>
            <p:ph sz="quarter" idx="10"/>
          </p:nvPr>
        </p:nvSpPr>
        <p:spPr>
          <a:xfrm>
            <a:off x="76200" y="1295400"/>
            <a:ext cx="3657600" cy="3352800"/>
          </a:xfrm>
        </p:spPr>
        <p:txBody>
          <a:bodyPr/>
          <a:lstStyle/>
          <a:p>
            <a:pPr marL="0" indent="0">
              <a:buNone/>
            </a:pPr>
            <a:r>
              <a:rPr lang="en-US" sz="1600" b="1" dirty="0" smtClean="0"/>
              <a:t>Past Technology Webinars</a:t>
            </a:r>
          </a:p>
          <a:p>
            <a:pPr marL="514350" indent="-514350">
              <a:buFont typeface="+mj-lt"/>
              <a:buAutoNum type="arabicPeriod"/>
            </a:pPr>
            <a:r>
              <a:rPr lang="en-US" sz="1600" dirty="0" smtClean="0"/>
              <a:t>Relevancy Ranking of Data Search Results</a:t>
            </a:r>
          </a:p>
          <a:p>
            <a:pPr marL="514350" indent="-514350">
              <a:buFont typeface="+mj-lt"/>
              <a:buAutoNum type="arabicPeriod"/>
            </a:pPr>
            <a:r>
              <a:rPr lang="en-US" sz="1600" dirty="0" smtClean="0"/>
              <a:t>Data Cubes for Large Scale Data Analytics</a:t>
            </a:r>
          </a:p>
          <a:p>
            <a:pPr marL="514350" indent="-514350">
              <a:buFont typeface="+mj-lt"/>
              <a:buAutoNum type="arabicPeriod"/>
            </a:pPr>
            <a:r>
              <a:rPr lang="en-US" sz="1600" dirty="0" smtClean="0"/>
              <a:t>Burgeoning Role of Python for Earth Observation Data Analysis </a:t>
            </a:r>
          </a:p>
          <a:p>
            <a:pPr marL="514350" indent="-514350" rtl="0">
              <a:buFont typeface="+mj-lt"/>
              <a:buAutoNum type="arabicPeriod"/>
            </a:pPr>
            <a:r>
              <a:rPr lang="en-US" sz="1600" dirty="0" smtClean="0"/>
              <a:t>The </a:t>
            </a:r>
            <a:r>
              <a:rPr lang="en-US" sz="1600" dirty="0"/>
              <a:t>OGC Coverage Standards Suite</a:t>
            </a:r>
            <a:r>
              <a:rPr lang="en-US" sz="1600" dirty="0" smtClean="0"/>
              <a:t>:</a:t>
            </a:r>
            <a:r>
              <a:rPr lang="en-US" sz="1600" dirty="0"/>
              <a:t> </a:t>
            </a:r>
            <a:r>
              <a:rPr lang="en-US" sz="1600" dirty="0" smtClean="0"/>
              <a:t>Introduction </a:t>
            </a:r>
            <a:r>
              <a:rPr lang="en-US" sz="1600" dirty="0"/>
              <a:t>and Overview</a:t>
            </a:r>
          </a:p>
          <a:p>
            <a:pPr marL="457200" indent="-457200">
              <a:buFont typeface="+mj-lt"/>
              <a:buAutoNum type="arabicPeriod"/>
            </a:pPr>
            <a:r>
              <a:rPr lang="en-US" sz="1600" dirty="0"/>
              <a:t>Agile Development and the Scaled </a:t>
            </a:r>
            <a:r>
              <a:rPr lang="en-US" sz="1600" dirty="0" smtClean="0"/>
              <a:t>Agile </a:t>
            </a:r>
            <a:r>
              <a:rPr lang="en-US" sz="1600" dirty="0"/>
              <a:t>Framework</a:t>
            </a:r>
          </a:p>
          <a:p>
            <a:pPr marL="0" indent="0">
              <a:buNone/>
            </a:pPr>
            <a:endParaRPr lang="en-US" sz="1600" dirty="0"/>
          </a:p>
          <a:p>
            <a:pPr marL="0" indent="0">
              <a:buNone/>
            </a:pPr>
            <a:endParaRPr lang="en-US" sz="1600" b="1" dirty="0" smtClean="0"/>
          </a:p>
          <a:p>
            <a:pPr marL="0" indent="0">
              <a:buNone/>
            </a:pPr>
            <a:endParaRPr lang="en-US" sz="1600" b="1" dirty="0"/>
          </a:p>
          <a:p>
            <a:pPr marL="0" indent="0">
              <a:buNone/>
            </a:pPr>
            <a:r>
              <a:rPr lang="en-US" sz="1600" b="1" dirty="0" smtClean="0"/>
              <a:t>Future Webinars being </a:t>
            </a:r>
            <a:r>
              <a:rPr lang="en-US" sz="1600" b="1" dirty="0" err="1" smtClean="0"/>
              <a:t>organised</a:t>
            </a:r>
            <a:r>
              <a:rPr lang="en-US" sz="1600" b="1" dirty="0" smtClean="0"/>
              <a:t> in cooperation with WGCapD: more end user oriented</a:t>
            </a:r>
            <a:endParaRPr lang="en-US" sz="1600" b="1" dirty="0"/>
          </a:p>
          <a:p>
            <a:pPr marL="914400" lvl="2" indent="0" rtl="0">
              <a:buNone/>
            </a:pPr>
            <a:endParaRPr lang="en-US" sz="1400" dirty="0"/>
          </a:p>
        </p:txBody>
      </p:sp>
      <p:sp>
        <p:nvSpPr>
          <p:cNvPr id="6" name="Rectangle 5"/>
          <p:cNvSpPr/>
          <p:nvPr/>
        </p:nvSpPr>
        <p:spPr>
          <a:xfrm>
            <a:off x="4953000" y="3110805"/>
            <a:ext cx="3200400"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400" dirty="0"/>
              <a:t>Joint webinars and advertising with:</a:t>
            </a:r>
          </a:p>
          <a:p>
            <a:pPr marL="285750" lvl="1" indent="-285750">
              <a:buFont typeface="Arial" panose="020B0604020202020204" pitchFamily="34" charset="0"/>
              <a:buChar char="•"/>
            </a:pPr>
            <a:r>
              <a:rPr lang="en-US" sz="1400" dirty="0" err="1"/>
              <a:t>WGCapD</a:t>
            </a:r>
            <a:endParaRPr lang="en-US" sz="1400" dirty="0"/>
          </a:p>
          <a:p>
            <a:pPr marL="285750" lvl="1" indent="-285750">
              <a:buFont typeface="Arial" panose="020B0604020202020204" pitchFamily="34" charset="0"/>
              <a:buChar char="•"/>
            </a:pPr>
            <a:r>
              <a:rPr lang="en-US" sz="1400" dirty="0"/>
              <a:t>NextGEOSS</a:t>
            </a:r>
          </a:p>
          <a:p>
            <a:pPr marL="285750" lvl="1" indent="-285750">
              <a:buFont typeface="Arial" panose="020B0604020202020204" pitchFamily="34" charset="0"/>
              <a:buChar char="•"/>
            </a:pPr>
            <a:r>
              <a:rPr lang="en-US" sz="1400" dirty="0"/>
              <a:t>GEOSS Evolve</a:t>
            </a:r>
          </a:p>
          <a:p>
            <a:pPr marL="285750" lvl="1" indent="-285750">
              <a:buFont typeface="Arial" panose="020B0604020202020204" pitchFamily="34" charset="0"/>
              <a:buChar char="•"/>
            </a:pPr>
            <a:r>
              <a:rPr lang="en-US" sz="1400" dirty="0" smtClean="0"/>
              <a:t>Federation of Earth Science Information Partners (ESIP)</a:t>
            </a:r>
            <a:endParaRPr lang="en-US" sz="1400" dirty="0"/>
          </a:p>
        </p:txBody>
      </p:sp>
      <p:sp>
        <p:nvSpPr>
          <p:cNvPr id="7" name="Rectangle 6"/>
          <p:cNvSpPr/>
          <p:nvPr/>
        </p:nvSpPr>
        <p:spPr>
          <a:xfrm>
            <a:off x="1676400" y="4800600"/>
            <a:ext cx="5741641"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200" dirty="0"/>
              <a:t>http://ceos.org/ourwork/workinggroups/wgiss/technology-exploration</a:t>
            </a:r>
            <a:r>
              <a:rPr lang="en-US" sz="1400" dirty="0"/>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219200"/>
            <a:ext cx="1981200" cy="1981200"/>
          </a:xfrm>
          <a:prstGeom prst="rect">
            <a:avLst/>
          </a:prstGeom>
        </p:spPr>
      </p:pic>
      <p:sp>
        <p:nvSpPr>
          <p:cNvPr id="15" name="Content Placeholder 1"/>
          <p:cNvSpPr txBox="1">
            <a:spLocks/>
          </p:cNvSpPr>
          <p:nvPr/>
        </p:nvSpPr>
        <p:spPr>
          <a:xfrm>
            <a:off x="4343400" y="5334000"/>
            <a:ext cx="4343400" cy="670709"/>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600" b="1" dirty="0" smtClean="0"/>
              <a:t>Technology Session at WGISS#46 </a:t>
            </a:r>
            <a:r>
              <a:rPr lang="en-US" sz="1600" dirty="0" smtClean="0"/>
              <a:t>will address Artificial Intelligence, Machine Learning and other “disrupting” technologies</a:t>
            </a:r>
          </a:p>
        </p:txBody>
      </p:sp>
    </p:spTree>
    <p:extLst>
      <p:ext uri="{BB962C8B-B14F-4D97-AF65-F5344CB8AC3E}">
        <p14:creationId xmlns:p14="http://schemas.microsoft.com/office/powerpoint/2010/main" val="22205283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78B163B6-507E-8640-AEF5-099E562E0219}"/>
              </a:ext>
            </a:extLst>
          </p:cNvPr>
          <p:cNvSpPr>
            <a:spLocks noGrp="1"/>
          </p:cNvSpPr>
          <p:nvPr>
            <p:ph sz="quarter" idx="11"/>
          </p:nvPr>
        </p:nvSpPr>
        <p:spPr/>
        <p:txBody>
          <a:bodyPr/>
          <a:lstStyle/>
          <a:p>
            <a:pPr algn="ctr"/>
            <a:r>
              <a:rPr lang="en-US" b="1" dirty="0"/>
              <a:t>WGISS </a:t>
            </a:r>
            <a:r>
              <a:rPr lang="en-US" b="1" dirty="0" smtClean="0"/>
              <a:t>Information</a:t>
            </a:r>
            <a:endParaRPr lang="en-US" b="1" dirty="0"/>
          </a:p>
        </p:txBody>
      </p:sp>
      <p:pic>
        <p:nvPicPr>
          <p:cNvPr id="5" name="Picture 4"/>
          <p:cNvPicPr>
            <a:picLocks noChangeAspect="1"/>
          </p:cNvPicPr>
          <p:nvPr/>
        </p:nvPicPr>
        <p:blipFill>
          <a:blip r:embed="rId3"/>
          <a:stretch>
            <a:fillRect/>
          </a:stretch>
        </p:blipFill>
        <p:spPr>
          <a:xfrm>
            <a:off x="0" y="1066800"/>
            <a:ext cx="9144000" cy="4715913"/>
          </a:xfrm>
          <a:prstGeom prst="rect">
            <a:avLst/>
          </a:prstGeom>
        </p:spPr>
      </p:pic>
      <p:sp>
        <p:nvSpPr>
          <p:cNvPr id="6" name="Rectangle 5"/>
          <p:cNvSpPr/>
          <p:nvPr/>
        </p:nvSpPr>
        <p:spPr>
          <a:xfrm>
            <a:off x="685800" y="5867400"/>
            <a:ext cx="7696200" cy="523220"/>
          </a:xfrm>
          <a:prstGeom prst="rect">
            <a:avLst/>
          </a:prstGeom>
        </p:spPr>
        <p:txBody>
          <a:bodyPr wrap="square">
            <a:spAutoFit/>
          </a:bodyPr>
          <a:lstStyle/>
          <a:p>
            <a:r>
              <a:rPr lang="en-US" sz="2800" dirty="0"/>
              <a:t>http://</a:t>
            </a:r>
            <a:r>
              <a:rPr lang="en-US" sz="2800" dirty="0" err="1"/>
              <a:t>ceos.org</a:t>
            </a:r>
            <a:r>
              <a:rPr lang="en-US" sz="2800" dirty="0"/>
              <a:t>/</a:t>
            </a:r>
            <a:r>
              <a:rPr lang="en-US" sz="2800" dirty="0" err="1"/>
              <a:t>ourwork</a:t>
            </a:r>
            <a:r>
              <a:rPr lang="en-US" sz="2800" dirty="0"/>
              <a:t>/</a:t>
            </a:r>
            <a:r>
              <a:rPr lang="en-US" sz="2800" dirty="0" err="1"/>
              <a:t>workinggroups</a:t>
            </a:r>
            <a:r>
              <a:rPr lang="en-US" sz="2800" dirty="0"/>
              <a:t>/</a:t>
            </a:r>
            <a:r>
              <a:rPr lang="en-US" sz="2800" dirty="0" err="1"/>
              <a:t>wgiss</a:t>
            </a:r>
            <a:r>
              <a:rPr lang="en-US" sz="2800" dirty="0"/>
              <a:t>/</a:t>
            </a:r>
          </a:p>
        </p:txBody>
      </p:sp>
    </p:spTree>
    <p:extLst>
      <p:ext uri="{BB962C8B-B14F-4D97-AF65-F5344CB8AC3E}">
        <p14:creationId xmlns:p14="http://schemas.microsoft.com/office/powerpoint/2010/main" val="28846861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thank you languages 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9524999" cy="7357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7204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p:txBody>
          <a:bodyPr/>
          <a:lstStyle/>
          <a:p>
            <a:pPr algn="ctr"/>
            <a:r>
              <a:rPr lang="en-US" b="1" dirty="0"/>
              <a:t>WGISS Structure</a:t>
            </a:r>
          </a:p>
        </p:txBody>
      </p:sp>
      <p:pic>
        <p:nvPicPr>
          <p:cNvPr id="7" name="Picture 6"/>
          <p:cNvPicPr>
            <a:picLocks noChangeAspect="1"/>
          </p:cNvPicPr>
          <p:nvPr/>
        </p:nvPicPr>
        <p:blipFill>
          <a:blip r:embed="rId2"/>
          <a:stretch>
            <a:fillRect/>
          </a:stretch>
        </p:blipFill>
        <p:spPr>
          <a:xfrm>
            <a:off x="762000" y="1132608"/>
            <a:ext cx="7772400" cy="5725392"/>
          </a:xfrm>
          <a:prstGeom prst="rect">
            <a:avLst/>
          </a:prstGeom>
        </p:spPr>
      </p:pic>
    </p:spTree>
    <p:extLst>
      <p:ext uri="{BB962C8B-B14F-4D97-AF65-F5344CB8AC3E}">
        <p14:creationId xmlns:p14="http://schemas.microsoft.com/office/powerpoint/2010/main" val="328810714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4</a:t>
            </a:fld>
            <a:endParaRPr lang="uk-UA" dirty="0"/>
          </a:p>
        </p:txBody>
      </p:sp>
      <p:sp>
        <p:nvSpPr>
          <p:cNvPr id="4" name="Content Placeholder 3"/>
          <p:cNvSpPr>
            <a:spLocks noGrp="1"/>
          </p:cNvSpPr>
          <p:nvPr>
            <p:ph sz="quarter" idx="11"/>
          </p:nvPr>
        </p:nvSpPr>
        <p:spPr/>
        <p:txBody>
          <a:bodyPr/>
          <a:lstStyle/>
          <a:p>
            <a:pPr algn="ctr"/>
            <a:r>
              <a:rPr lang="en-US" b="1" dirty="0" smtClean="0"/>
              <a:t>Outline</a:t>
            </a:r>
            <a:endParaRPr lang="en-US" b="1" dirty="0"/>
          </a:p>
        </p:txBody>
      </p:sp>
      <p:sp>
        <p:nvSpPr>
          <p:cNvPr id="5" name="Rectangle 4"/>
          <p:cNvSpPr/>
          <p:nvPr/>
        </p:nvSpPr>
        <p:spPr>
          <a:xfrm>
            <a:off x="609600" y="1981200"/>
            <a:ext cx="8001000" cy="2677656"/>
          </a:xfrm>
          <a:prstGeom prst="rect">
            <a:avLst/>
          </a:prstGeom>
        </p:spPr>
        <p:txBody>
          <a:bodyPr wrap="square">
            <a:spAutoFit/>
          </a:bodyPr>
          <a:lstStyle/>
          <a:p>
            <a:pPr marL="342900" indent="-342900">
              <a:buFont typeface="Wingdings" panose="05000000000000000000" pitchFamily="2" charset="2"/>
              <a:buChar char="q"/>
            </a:pPr>
            <a:r>
              <a:rPr lang="en-US" sz="2400" dirty="0"/>
              <a:t>Data </a:t>
            </a:r>
            <a:r>
              <a:rPr lang="en-US" sz="2400" dirty="0" smtClean="0"/>
              <a:t>Preservation and Stewardship </a:t>
            </a:r>
          </a:p>
          <a:p>
            <a:endParaRPr lang="en-US" sz="2400" dirty="0" smtClean="0"/>
          </a:p>
          <a:p>
            <a:pPr marL="342900" indent="-342900">
              <a:buFont typeface="Wingdings" panose="05000000000000000000" pitchFamily="2" charset="2"/>
              <a:buChar char="q"/>
            </a:pPr>
            <a:r>
              <a:rPr lang="en-US" sz="2400" dirty="0" smtClean="0"/>
              <a:t>Data Discovery and Access </a:t>
            </a:r>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smtClean="0"/>
              <a:t>Interoperability and Use (including FDA)</a:t>
            </a:r>
            <a:endParaRPr lang="en-US" sz="2400" dirty="0"/>
          </a:p>
          <a:p>
            <a:endParaRPr lang="en-US" sz="2400" dirty="0" smtClean="0"/>
          </a:p>
          <a:p>
            <a:pPr marL="342900" indent="-342900">
              <a:buFont typeface="Wingdings" panose="05000000000000000000" pitchFamily="2" charset="2"/>
              <a:buChar char="q"/>
            </a:pPr>
            <a:r>
              <a:rPr lang="en-US" sz="2400" dirty="0" smtClean="0"/>
              <a:t>Technology </a:t>
            </a:r>
            <a:r>
              <a:rPr lang="en-US" sz="2400" dirty="0" smtClean="0"/>
              <a:t>Exploration</a:t>
            </a:r>
            <a:endParaRPr lang="en-US" sz="2400" dirty="0" smtClean="0"/>
          </a:p>
        </p:txBody>
      </p:sp>
    </p:spTree>
    <p:extLst>
      <p:ext uri="{BB962C8B-B14F-4D97-AF65-F5344CB8AC3E}">
        <p14:creationId xmlns:p14="http://schemas.microsoft.com/office/powerpoint/2010/main" val="16588932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632012"/>
            <a:ext cx="7367781" cy="1344800"/>
          </a:xfrm>
        </p:spPr>
        <p:txBody>
          <a:bodyPr/>
          <a:lstStyle/>
          <a:p>
            <a:r>
              <a:rPr lang="en-GB" dirty="0" smtClean="0"/>
              <a:t>Data Stewardship Interest Group</a:t>
            </a:r>
            <a:endParaRPr lang="en-GB" dirty="0"/>
          </a:p>
        </p:txBody>
      </p:sp>
      <p:sp>
        <p:nvSpPr>
          <p:cNvPr id="3" name="Subtitle 2"/>
          <p:cNvSpPr>
            <a:spLocks noGrp="1"/>
          </p:cNvSpPr>
          <p:nvPr>
            <p:ph type="subTitle" sz="quarter" idx="1"/>
          </p:nvPr>
        </p:nvSpPr>
        <p:spPr>
          <a:xfrm>
            <a:off x="4081097" y="2278811"/>
            <a:ext cx="4826977" cy="1093787"/>
          </a:xfrm>
        </p:spPr>
        <p:txBody>
          <a:bodyPr/>
          <a:lstStyle/>
          <a:p>
            <a:r>
              <a:rPr lang="en-US" dirty="0"/>
              <a:t>WGISS accomplishes its Data Preservation and Curation efforts through the Data Stewardship Interest Group (DSIG)</a:t>
            </a:r>
          </a:p>
          <a:p>
            <a:endParaRPr lang="en-GB" dirty="0"/>
          </a:p>
        </p:txBody>
      </p:sp>
      <p:pic>
        <p:nvPicPr>
          <p:cNvPr id="4" name="Picture 3"/>
          <p:cNvPicPr>
            <a:picLocks noChangeAspect="1"/>
          </p:cNvPicPr>
          <p:nvPr/>
        </p:nvPicPr>
        <p:blipFill>
          <a:blip r:embed="rId3"/>
          <a:stretch>
            <a:fillRect/>
          </a:stretch>
        </p:blipFill>
        <p:spPr>
          <a:xfrm>
            <a:off x="533400" y="5105400"/>
            <a:ext cx="2269063" cy="1481664"/>
          </a:xfrm>
          <a:prstGeom prst="rect">
            <a:avLst/>
          </a:prstGeom>
        </p:spPr>
      </p:pic>
      <p:pic>
        <p:nvPicPr>
          <p:cNvPr id="5" name="Picture 4"/>
          <p:cNvPicPr>
            <a:picLocks noChangeAspect="1"/>
          </p:cNvPicPr>
          <p:nvPr/>
        </p:nvPicPr>
        <p:blipFill>
          <a:blip r:embed="rId4"/>
          <a:stretch>
            <a:fillRect/>
          </a:stretch>
        </p:blipFill>
        <p:spPr>
          <a:xfrm>
            <a:off x="3810000" y="5105400"/>
            <a:ext cx="2283345" cy="1524000"/>
          </a:xfrm>
          <a:prstGeom prst="rect">
            <a:avLst/>
          </a:prstGeom>
        </p:spPr>
      </p:pic>
      <p:pic>
        <p:nvPicPr>
          <p:cNvPr id="6" name="Picture 5"/>
          <p:cNvPicPr>
            <a:picLocks noChangeAspect="1"/>
          </p:cNvPicPr>
          <p:nvPr/>
        </p:nvPicPr>
        <p:blipFill>
          <a:blip r:embed="rId5"/>
          <a:stretch>
            <a:fillRect/>
          </a:stretch>
        </p:blipFill>
        <p:spPr>
          <a:xfrm>
            <a:off x="7010400" y="4951992"/>
            <a:ext cx="1752600" cy="1870943"/>
          </a:xfrm>
          <a:prstGeom prst="rect">
            <a:avLst/>
          </a:prstGeom>
        </p:spPr>
      </p:pic>
    </p:spTree>
    <p:extLst>
      <p:ext uri="{BB962C8B-B14F-4D97-AF65-F5344CB8AC3E}">
        <p14:creationId xmlns:p14="http://schemas.microsoft.com/office/powerpoint/2010/main" val="8780875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057400" y="152400"/>
            <a:ext cx="4953000" cy="533400"/>
          </a:xfrm>
        </p:spPr>
        <p:txBody>
          <a:bodyPr/>
          <a:lstStyle/>
          <a:p>
            <a:pPr algn="ctr"/>
            <a:r>
              <a:rPr lang="en-GB" altLang="en-US" b="1" dirty="0">
                <a:ea typeface="ＭＳ Ｐゴシック" charset="0"/>
                <a:cs typeface="Arial Bold" panose="020B0704020202020204" pitchFamily="34" charset="0"/>
              </a:rPr>
              <a:t>Data Stewardship Best Practices</a:t>
            </a:r>
            <a:br>
              <a:rPr lang="en-GB" altLang="en-US" b="1" dirty="0">
                <a:ea typeface="ＭＳ Ｐゴシック" charset="0"/>
                <a:cs typeface="Arial Bold" panose="020B0704020202020204" pitchFamily="34" charset="0"/>
              </a:rPr>
            </a:br>
            <a:r>
              <a:rPr lang="en-US" b="1" dirty="0">
                <a:ea typeface="ＭＳ Ｐゴシック" charset="0"/>
                <a:cs typeface="Arial Bold" panose="020B0704020202020204" pitchFamily="34" charset="0"/>
              </a:rPr>
              <a:t>Document Tree </a:t>
            </a:r>
            <a:endParaRPr lang="en-US" b="1" dirty="0"/>
          </a:p>
        </p:txBody>
      </p:sp>
      <p:sp>
        <p:nvSpPr>
          <p:cNvPr id="40" name="Rectangle 39"/>
          <p:cNvSpPr/>
          <p:nvPr/>
        </p:nvSpPr>
        <p:spPr>
          <a:xfrm>
            <a:off x="4856315" y="6641894"/>
            <a:ext cx="4572000" cy="215444"/>
          </a:xfrm>
          <a:prstGeom prst="rect">
            <a:avLst/>
          </a:prstGeom>
        </p:spPr>
        <p:txBody>
          <a:bodyPr>
            <a:spAutoFit/>
          </a:bodyPr>
          <a:lstStyle/>
          <a:p>
            <a:r>
              <a:rPr lang="en-US" sz="800" dirty="0" smtClean="0"/>
              <a:t>Image Source: http</a:t>
            </a:r>
            <a:r>
              <a:rPr lang="en-US" sz="800" dirty="0"/>
              <a:t>://eastenders.wikia.com/wiki/File:Under-construction.png</a:t>
            </a:r>
          </a:p>
        </p:txBody>
      </p:sp>
      <p:grpSp>
        <p:nvGrpSpPr>
          <p:cNvPr id="47" name="Group 46"/>
          <p:cNvGrpSpPr/>
          <p:nvPr/>
        </p:nvGrpSpPr>
        <p:grpSpPr>
          <a:xfrm>
            <a:off x="0" y="1143000"/>
            <a:ext cx="9144000" cy="5816254"/>
            <a:chOff x="0" y="1041746"/>
            <a:chExt cx="9144000" cy="5816254"/>
          </a:xfrm>
        </p:grpSpPr>
        <p:sp>
          <p:nvSpPr>
            <p:cNvPr id="49" name="Rectangle 48"/>
            <p:cNvSpPr/>
            <p:nvPr/>
          </p:nvSpPr>
          <p:spPr bwMode="auto">
            <a:xfrm>
              <a:off x="0" y="3400425"/>
              <a:ext cx="9144000" cy="3457575"/>
            </a:xfrm>
            <a:prstGeom prst="rect">
              <a:avLst/>
            </a:prstGeom>
            <a:solidFill>
              <a:schemeClr val="bg1">
                <a:lumMod val="75000"/>
              </a:schemeClr>
            </a:solidFill>
            <a:ln w="9525" cap="flat" cmpd="sng" algn="ctr">
              <a:noFill/>
              <a:prstDash val="solid"/>
              <a:round/>
              <a:headEnd type="none" w="med" len="med"/>
              <a:tailEnd type="none" w="med" len="med"/>
            </a:ln>
            <a:effectLst/>
            <a:extLst/>
          </p:spPr>
          <p:txBody>
            <a:bodyPr/>
            <a:lstStyle/>
            <a:p>
              <a:pPr>
                <a:defRPr/>
              </a:pPr>
              <a:r>
                <a:rPr lang="de-DE" sz="1600" b="1" dirty="0" smtClean="0">
                  <a:solidFill>
                    <a:schemeClr val="tx1"/>
                  </a:solidFill>
                  <a:latin typeface="Calibri" panose="020F0502020204030204" pitchFamily="34" charset="0"/>
                  <a:ea typeface="ＭＳ Ｐゴシック" charset="0"/>
                  <a:cs typeface="+mn-cs"/>
                </a:rPr>
                <a:t> Technical </a:t>
              </a:r>
              <a:r>
                <a:rPr lang="de-DE" sz="1600" b="1" dirty="0" err="1">
                  <a:solidFill>
                    <a:schemeClr val="tx1"/>
                  </a:solidFill>
                  <a:latin typeface="Calibri" panose="020F0502020204030204" pitchFamily="34" charset="0"/>
                  <a:ea typeface="ＭＳ Ｐゴシック" charset="0"/>
                  <a:cs typeface="+mn-cs"/>
                </a:rPr>
                <a:t>Documents</a:t>
              </a:r>
              <a:endParaRPr lang="en-US" sz="1600" b="1" dirty="0">
                <a:solidFill>
                  <a:schemeClr val="tx1"/>
                </a:solidFill>
                <a:latin typeface="Calibri" panose="020F0502020204030204" pitchFamily="34" charset="0"/>
                <a:ea typeface="ＭＳ Ｐゴシック" charset="0"/>
                <a:cs typeface="+mn-cs"/>
              </a:endParaRPr>
            </a:p>
          </p:txBody>
        </p:sp>
        <p:sp>
          <p:nvSpPr>
            <p:cNvPr id="50" name="Rectangle 49"/>
            <p:cNvSpPr/>
            <p:nvPr/>
          </p:nvSpPr>
          <p:spPr bwMode="auto">
            <a:xfrm>
              <a:off x="11028" y="1041746"/>
              <a:ext cx="9132971" cy="2376488"/>
            </a:xfrm>
            <a:prstGeom prst="rect">
              <a:avLst/>
            </a:prstGeom>
            <a:solidFill>
              <a:schemeClr val="bg1">
                <a:lumMod val="85000"/>
              </a:schemeClr>
            </a:solidFill>
            <a:ln w="9525" cap="flat" cmpd="sng" algn="ctr">
              <a:noFill/>
              <a:prstDash val="solid"/>
              <a:round/>
              <a:headEnd type="none" w="med" len="med"/>
              <a:tailEnd type="none" w="med" len="med"/>
            </a:ln>
            <a:effectLst/>
            <a:extLst/>
          </p:spPr>
          <p:txBody>
            <a:bodyPr/>
            <a:lstStyle/>
            <a:p>
              <a:pPr>
                <a:defRPr/>
              </a:pPr>
              <a:r>
                <a:rPr lang="de-DE" sz="1600" b="1" dirty="0" err="1" smtClean="0">
                  <a:solidFill>
                    <a:schemeClr val="tx1"/>
                  </a:solidFill>
                  <a:latin typeface="Calibri" panose="020F0502020204030204" pitchFamily="34" charset="0"/>
                  <a:ea typeface="ＭＳ Ｐゴシック" charset="0"/>
                  <a:cs typeface="+mn-cs"/>
                </a:rPr>
                <a:t>Policy</a:t>
              </a:r>
              <a:r>
                <a:rPr lang="de-DE" sz="1600" b="1" dirty="0" smtClean="0">
                  <a:solidFill>
                    <a:schemeClr val="tx1"/>
                  </a:solidFill>
                  <a:latin typeface="Calibri" panose="020F0502020204030204" pitchFamily="34" charset="0"/>
                  <a:ea typeface="ＭＳ Ｐゴシック" charset="0"/>
                  <a:cs typeface="+mn-cs"/>
                </a:rPr>
                <a:t> </a:t>
              </a:r>
              <a:r>
                <a:rPr lang="de-DE" sz="1600" b="1" dirty="0" err="1">
                  <a:solidFill>
                    <a:schemeClr val="tx1"/>
                  </a:solidFill>
                  <a:latin typeface="Calibri" panose="020F0502020204030204" pitchFamily="34" charset="0"/>
                  <a:ea typeface="ＭＳ Ｐゴシック" charset="0"/>
                  <a:cs typeface="+mn-cs"/>
                </a:rPr>
                <a:t>Documents</a:t>
              </a:r>
              <a:endParaRPr lang="en-US" sz="1600" b="1" dirty="0">
                <a:solidFill>
                  <a:schemeClr val="tx1"/>
                </a:solidFill>
                <a:latin typeface="Calibri" panose="020F0502020204030204" pitchFamily="34" charset="0"/>
                <a:ea typeface="ＭＳ Ｐゴシック" charset="0"/>
                <a:cs typeface="+mn-cs"/>
              </a:endParaRPr>
            </a:p>
          </p:txBody>
        </p:sp>
        <p:sp>
          <p:nvSpPr>
            <p:cNvPr id="51" name="Rectangle 50"/>
            <p:cNvSpPr>
              <a:spLocks noChangeArrowheads="1"/>
            </p:cNvSpPr>
            <p:nvPr/>
          </p:nvSpPr>
          <p:spPr bwMode="auto">
            <a:xfrm>
              <a:off x="4071265" y="3562696"/>
              <a:ext cx="1512887" cy="792163"/>
            </a:xfrm>
            <a:prstGeom prst="rect">
              <a:avLst/>
            </a:prstGeom>
            <a:solidFill>
              <a:srgbClr val="C4DC94"/>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a:solidFill>
                    <a:prstClr val="black"/>
                  </a:solidFill>
                  <a:latin typeface="Calibri"/>
                  <a:ea typeface="+mn-ea"/>
                  <a:cs typeface="+mn-cs"/>
                </a:rPr>
                <a:t>Preservation Workflow</a:t>
              </a:r>
            </a:p>
          </p:txBody>
        </p:sp>
        <p:sp>
          <p:nvSpPr>
            <p:cNvPr id="52" name="Rectangle 51"/>
            <p:cNvSpPr>
              <a:spLocks noChangeArrowheads="1"/>
            </p:cNvSpPr>
            <p:nvPr/>
          </p:nvSpPr>
          <p:spPr bwMode="auto">
            <a:xfrm>
              <a:off x="2324821" y="5848696"/>
              <a:ext cx="1514475" cy="790575"/>
            </a:xfrm>
            <a:prstGeom prst="rect">
              <a:avLst/>
            </a:prstGeom>
            <a:solidFill>
              <a:srgbClr val="E9F2D6"/>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de-DE" sz="1400" b="1" kern="0" dirty="0">
                  <a:solidFill>
                    <a:prstClr val="black"/>
                  </a:solidFill>
                  <a:latin typeface="Calibri"/>
                  <a:ea typeface="+mn-ea"/>
                  <a:cs typeface="+mn-cs"/>
                </a:rPr>
                <a:t>EO Data Set</a:t>
              </a:r>
              <a:br>
                <a:rPr lang="de-DE" sz="1400" b="1" kern="0" dirty="0">
                  <a:solidFill>
                    <a:prstClr val="black"/>
                  </a:solidFill>
                  <a:latin typeface="Calibri"/>
                  <a:ea typeface="+mn-ea"/>
                  <a:cs typeface="+mn-cs"/>
                </a:rPr>
              </a:br>
              <a:r>
                <a:rPr lang="en-GB" sz="1400" b="1" kern="0" dirty="0" smtClean="0">
                  <a:solidFill>
                    <a:prstClr val="black"/>
                  </a:solidFill>
                  <a:latin typeface="Calibri"/>
                  <a:ea typeface="+mn-ea"/>
                  <a:cs typeface="+mn-cs"/>
                </a:rPr>
                <a:t>Consolidation</a:t>
              </a:r>
              <a:r>
                <a:rPr lang="de-DE" sz="1400" b="1" kern="0" dirty="0" smtClean="0">
                  <a:solidFill>
                    <a:prstClr val="black"/>
                  </a:solidFill>
                  <a:latin typeface="Calibri"/>
                  <a:ea typeface="+mn-ea"/>
                  <a:cs typeface="+mn-cs"/>
                </a:rPr>
                <a:t> </a:t>
              </a:r>
              <a:r>
                <a:rPr lang="en-GB" sz="1400" b="1" kern="0" dirty="0" smtClean="0">
                  <a:solidFill>
                    <a:prstClr val="black"/>
                  </a:solidFill>
                  <a:latin typeface="Calibri"/>
                  <a:ea typeface="+mn-ea"/>
                  <a:cs typeface="+mn-cs"/>
                </a:rPr>
                <a:t>Process</a:t>
              </a:r>
              <a:endParaRPr lang="en-GB" sz="1400" b="1" kern="0" dirty="0">
                <a:solidFill>
                  <a:prstClr val="black"/>
                </a:solidFill>
                <a:latin typeface="Calibri"/>
                <a:ea typeface="+mn-ea"/>
                <a:cs typeface="+mn-cs"/>
              </a:endParaRPr>
            </a:p>
          </p:txBody>
        </p:sp>
        <p:sp>
          <p:nvSpPr>
            <p:cNvPr id="53" name="Rectangle 52"/>
            <p:cNvSpPr>
              <a:spLocks noChangeArrowheads="1"/>
            </p:cNvSpPr>
            <p:nvPr/>
          </p:nvSpPr>
          <p:spPr bwMode="auto">
            <a:xfrm>
              <a:off x="3455844" y="4866105"/>
              <a:ext cx="904490" cy="797522"/>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de-DE" sz="1100" b="1" kern="0" dirty="0" smtClean="0">
                  <a:solidFill>
                    <a:schemeClr val="tx1"/>
                  </a:solidFill>
                  <a:latin typeface="Calibri"/>
                  <a:ea typeface="+mn-ea"/>
                  <a:cs typeface="+mn-cs"/>
                </a:rPr>
                <a:t>EO Data Preservation </a:t>
              </a:r>
              <a:r>
                <a:rPr lang="de-DE" sz="1100" b="1" kern="0" dirty="0">
                  <a:solidFill>
                    <a:schemeClr val="tx1"/>
                  </a:solidFill>
                  <a:latin typeface="Calibri"/>
                  <a:ea typeface="+mn-ea"/>
                  <a:cs typeface="+mn-cs"/>
                </a:rPr>
                <a:t>Guidelines</a:t>
              </a:r>
            </a:p>
          </p:txBody>
        </p:sp>
        <p:sp>
          <p:nvSpPr>
            <p:cNvPr id="54" name="Rectangle 53"/>
            <p:cNvSpPr>
              <a:spLocks noChangeArrowheads="1"/>
            </p:cNvSpPr>
            <p:nvPr/>
          </p:nvSpPr>
          <p:spPr bwMode="auto">
            <a:xfrm>
              <a:off x="6709690" y="3562696"/>
              <a:ext cx="1512887" cy="792163"/>
            </a:xfrm>
            <a:prstGeom prst="rect">
              <a:avLst/>
            </a:prstGeom>
            <a:solidFill>
              <a:srgbClr val="FFFFFF"/>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GB" sz="1400" b="1" kern="0" dirty="0" smtClean="0">
                  <a:solidFill>
                    <a:prstClr val="black"/>
                  </a:solidFill>
                  <a:latin typeface="Calibri"/>
                  <a:ea typeface="+mn-ea"/>
                  <a:cs typeface="+mn-cs"/>
                </a:rPr>
                <a:t>Glossary of Acronyms and Terms</a:t>
              </a:r>
              <a:endParaRPr lang="en-GB" sz="1400" b="1" kern="0" dirty="0">
                <a:solidFill>
                  <a:prstClr val="black"/>
                </a:solidFill>
                <a:latin typeface="Calibri"/>
                <a:ea typeface="+mn-ea"/>
                <a:cs typeface="+mn-cs"/>
              </a:endParaRPr>
            </a:p>
          </p:txBody>
        </p:sp>
        <p:sp>
          <p:nvSpPr>
            <p:cNvPr id="55" name="Rectangle 54"/>
            <p:cNvSpPr>
              <a:spLocks noChangeArrowheads="1"/>
            </p:cNvSpPr>
            <p:nvPr/>
          </p:nvSpPr>
          <p:spPr bwMode="auto">
            <a:xfrm>
              <a:off x="4071265" y="2372071"/>
              <a:ext cx="1512887" cy="792163"/>
            </a:xfrm>
            <a:prstGeom prst="rect">
              <a:avLst/>
            </a:prstGeom>
            <a:solidFill>
              <a:srgbClr val="B0C991"/>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de-DE" sz="1400" b="1" kern="0" dirty="0">
                  <a:solidFill>
                    <a:prstClr val="black"/>
                  </a:solidFill>
                  <a:latin typeface="Calibri"/>
                  <a:ea typeface="+mn-ea"/>
                  <a:cs typeface="+mn-cs"/>
                </a:rPr>
                <a:t>CEOS EO Space Data Sets</a:t>
              </a:r>
            </a:p>
          </p:txBody>
        </p:sp>
        <p:sp>
          <p:nvSpPr>
            <p:cNvPr id="56" name="Rectangle 55"/>
            <p:cNvSpPr>
              <a:spLocks noChangeArrowheads="1"/>
            </p:cNvSpPr>
            <p:nvPr/>
          </p:nvSpPr>
          <p:spPr bwMode="auto">
            <a:xfrm>
              <a:off x="6566815" y="1148109"/>
              <a:ext cx="1938066" cy="792162"/>
            </a:xfrm>
            <a:prstGeom prst="rect">
              <a:avLst/>
            </a:prstGeom>
            <a:solidFill>
              <a:srgbClr val="9DC7B3"/>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dirty="0">
                  <a:solidFill>
                    <a:schemeClr val="tx1"/>
                  </a:solidFill>
                  <a:latin typeface="Calibri"/>
                  <a:ea typeface="+mn-ea"/>
                  <a:cs typeface="+mn-cs"/>
                </a:rPr>
                <a:t>EO Data Stewardship </a:t>
              </a:r>
              <a:br>
                <a:rPr lang="en-US" sz="1400" b="1" kern="0" dirty="0">
                  <a:solidFill>
                    <a:schemeClr val="tx1"/>
                  </a:solidFill>
                  <a:latin typeface="Calibri"/>
                  <a:ea typeface="+mn-ea"/>
                  <a:cs typeface="+mn-cs"/>
                </a:rPr>
              </a:br>
              <a:r>
                <a:rPr lang="en-US" sz="1400" b="1" kern="0" dirty="0">
                  <a:solidFill>
                    <a:schemeClr val="tx1"/>
                  </a:solidFill>
                  <a:latin typeface="Calibri"/>
                  <a:ea typeface="+mn-ea"/>
                  <a:cs typeface="+mn-cs"/>
                </a:rPr>
                <a:t>Cooperative Framework</a:t>
              </a:r>
            </a:p>
          </p:txBody>
        </p:sp>
        <p:cxnSp>
          <p:nvCxnSpPr>
            <p:cNvPr id="57" name="Straight Arrow Connector 29"/>
            <p:cNvCxnSpPr>
              <a:cxnSpLocks noChangeShapeType="1"/>
              <a:stCxn id="55" idx="2"/>
              <a:endCxn id="51" idx="0"/>
            </p:cNvCxnSpPr>
            <p:nvPr/>
          </p:nvCxnSpPr>
          <p:spPr bwMode="auto">
            <a:xfrm>
              <a:off x="4828502" y="3164234"/>
              <a:ext cx="0" cy="398462"/>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58" name="Rectangle 57"/>
            <p:cNvSpPr>
              <a:spLocks noChangeArrowheads="1"/>
            </p:cNvSpPr>
            <p:nvPr/>
          </p:nvSpPr>
          <p:spPr bwMode="auto">
            <a:xfrm>
              <a:off x="4577996" y="4855523"/>
              <a:ext cx="1052348" cy="795977"/>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de-DE" sz="1100" b="1" kern="0" dirty="0">
                  <a:solidFill>
                    <a:schemeClr val="tx1"/>
                  </a:solidFill>
                  <a:latin typeface="Calibri"/>
                  <a:ea typeface="+mn-ea"/>
                  <a:cs typeface="+mn-cs"/>
                </a:rPr>
                <a:t>Preserved Data </a:t>
              </a:r>
              <a:endParaRPr lang="de-DE" sz="1100" b="1" kern="0" dirty="0" smtClean="0">
                <a:solidFill>
                  <a:schemeClr val="tx1"/>
                </a:solidFill>
                <a:latin typeface="Calibri"/>
                <a:ea typeface="+mn-ea"/>
                <a:cs typeface="+mn-cs"/>
              </a:endParaRPr>
            </a:p>
            <a:p>
              <a:pPr algn="ctr" fontAlgn="auto">
                <a:spcBef>
                  <a:spcPts val="0"/>
                </a:spcBef>
                <a:spcAft>
                  <a:spcPts val="0"/>
                </a:spcAft>
                <a:defRPr/>
              </a:pPr>
              <a:r>
                <a:rPr lang="de-DE" sz="1100" b="1" kern="0" dirty="0" smtClean="0">
                  <a:solidFill>
                    <a:schemeClr val="tx1"/>
                  </a:solidFill>
                  <a:latin typeface="Calibri"/>
                  <a:ea typeface="+mn-ea"/>
                  <a:cs typeface="+mn-cs"/>
                </a:rPr>
                <a:t>Set </a:t>
              </a:r>
              <a:r>
                <a:rPr lang="de-DE" sz="1100" b="1" kern="0" dirty="0">
                  <a:solidFill>
                    <a:schemeClr val="tx1"/>
                  </a:solidFill>
                  <a:latin typeface="Calibri"/>
                  <a:ea typeface="+mn-ea"/>
                  <a:cs typeface="+mn-cs"/>
                </a:rPr>
                <a:t>Content</a:t>
              </a:r>
            </a:p>
          </p:txBody>
        </p:sp>
        <p:sp>
          <p:nvSpPr>
            <p:cNvPr id="59" name="Rectangle 58"/>
            <p:cNvSpPr>
              <a:spLocks noChangeArrowheads="1"/>
            </p:cNvSpPr>
            <p:nvPr/>
          </p:nvSpPr>
          <p:spPr bwMode="auto">
            <a:xfrm>
              <a:off x="2318665" y="4868333"/>
              <a:ext cx="983335" cy="781926"/>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de-DE" sz="1100" b="1" kern="0" dirty="0">
                  <a:solidFill>
                    <a:prstClr val="black"/>
                  </a:solidFill>
                  <a:latin typeface="Calibri"/>
                  <a:ea typeface="+mn-ea"/>
                  <a:cs typeface="+mn-cs"/>
                </a:rPr>
                <a:t>Persistent </a:t>
              </a:r>
              <a:r>
                <a:rPr lang="en-GB" sz="1100" b="1" kern="0" dirty="0" smtClean="0">
                  <a:solidFill>
                    <a:prstClr val="black"/>
                  </a:solidFill>
                  <a:latin typeface="Calibri"/>
                  <a:ea typeface="+mn-ea"/>
                  <a:cs typeface="+mn-cs"/>
                </a:rPr>
                <a:t>Identifiers</a:t>
              </a:r>
              <a:r>
                <a:rPr lang="de-DE" sz="1100" b="1" kern="0" dirty="0" smtClean="0">
                  <a:solidFill>
                    <a:prstClr val="black"/>
                  </a:solidFill>
                  <a:latin typeface="Calibri"/>
                  <a:ea typeface="+mn-ea"/>
                  <a:cs typeface="+mn-cs"/>
                </a:rPr>
                <a:t> </a:t>
              </a:r>
              <a:r>
                <a:rPr lang="de-DE" sz="1100" b="1" kern="0" dirty="0">
                  <a:solidFill>
                    <a:prstClr val="black"/>
                  </a:solidFill>
                  <a:latin typeface="Calibri"/>
                  <a:ea typeface="+mn-ea"/>
                  <a:cs typeface="+mn-cs"/>
                </a:rPr>
                <a:t>Best Practice</a:t>
              </a:r>
            </a:p>
          </p:txBody>
        </p:sp>
        <p:sp>
          <p:nvSpPr>
            <p:cNvPr id="60" name="Rectangle 59"/>
            <p:cNvSpPr>
              <a:spLocks noChangeArrowheads="1"/>
            </p:cNvSpPr>
            <p:nvPr/>
          </p:nvSpPr>
          <p:spPr bwMode="auto">
            <a:xfrm>
              <a:off x="6668954" y="2330276"/>
              <a:ext cx="1512887" cy="790575"/>
            </a:xfrm>
            <a:prstGeom prst="rect">
              <a:avLst/>
            </a:prstGeom>
            <a:solidFill>
              <a:srgbClr val="E9F2D6"/>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de-DE" sz="1400" b="1" kern="0" dirty="0">
                  <a:solidFill>
                    <a:prstClr val="black"/>
                  </a:solidFill>
                  <a:latin typeface="Calibri"/>
                  <a:ea typeface="+mn-ea"/>
                  <a:cs typeface="+mn-cs"/>
                </a:rPr>
                <a:t>Data </a:t>
              </a:r>
              <a:r>
                <a:rPr lang="en-GB" sz="1400" b="1" kern="0" dirty="0" smtClean="0">
                  <a:solidFill>
                    <a:prstClr val="black"/>
                  </a:solidFill>
                  <a:latin typeface="Calibri"/>
                  <a:ea typeface="+mn-ea"/>
                  <a:cs typeface="+mn-cs"/>
                </a:rPr>
                <a:t>Purge</a:t>
              </a:r>
              <a:r>
                <a:rPr lang="de-DE" sz="1400" b="1" kern="0" dirty="0" smtClean="0">
                  <a:solidFill>
                    <a:prstClr val="black"/>
                  </a:solidFill>
                  <a:latin typeface="Calibri"/>
                  <a:ea typeface="+mn-ea"/>
                  <a:cs typeface="+mn-cs"/>
                </a:rPr>
                <a:t> </a:t>
              </a:r>
              <a:r>
                <a:rPr lang="de-DE" sz="1400" b="1" kern="0" dirty="0">
                  <a:solidFill>
                    <a:prstClr val="black"/>
                  </a:solidFill>
                  <a:latin typeface="Calibri"/>
                  <a:ea typeface="+mn-ea"/>
                  <a:cs typeface="+mn-cs"/>
                </a:rPr>
                <a:t>Alert </a:t>
              </a:r>
              <a:r>
                <a:rPr lang="en-GB" sz="1400" b="1" kern="0" dirty="0" smtClean="0">
                  <a:solidFill>
                    <a:prstClr val="black"/>
                  </a:solidFill>
                  <a:latin typeface="Calibri"/>
                </a:rPr>
                <a:t>Procedure</a:t>
              </a:r>
              <a:r>
                <a:rPr lang="de-DE" sz="1400" b="1" kern="0" dirty="0" smtClean="0">
                  <a:solidFill>
                    <a:prstClr val="black"/>
                  </a:solidFill>
                  <a:latin typeface="Calibri"/>
                </a:rPr>
                <a:t> &amp; </a:t>
              </a:r>
              <a:r>
                <a:rPr lang="de-DE" sz="1400" b="1" kern="0" dirty="0">
                  <a:solidFill>
                    <a:prstClr val="black"/>
                  </a:solidFill>
                  <a:latin typeface="Calibri"/>
                </a:rPr>
                <a:t>White Paper</a:t>
              </a:r>
            </a:p>
            <a:p>
              <a:pPr algn="ctr" fontAlgn="auto">
                <a:spcBef>
                  <a:spcPts val="0"/>
                </a:spcBef>
                <a:spcAft>
                  <a:spcPts val="0"/>
                </a:spcAft>
                <a:defRPr/>
              </a:pPr>
              <a:endParaRPr lang="de-DE" sz="1400" b="1" kern="0" dirty="0">
                <a:solidFill>
                  <a:prstClr val="black"/>
                </a:solidFill>
                <a:latin typeface="Calibri"/>
                <a:ea typeface="+mn-ea"/>
                <a:cs typeface="+mn-cs"/>
              </a:endParaRPr>
            </a:p>
          </p:txBody>
        </p:sp>
        <p:sp>
          <p:nvSpPr>
            <p:cNvPr id="61" name="Rectangle 60"/>
            <p:cNvSpPr>
              <a:spLocks noChangeArrowheads="1"/>
            </p:cNvSpPr>
            <p:nvPr/>
          </p:nvSpPr>
          <p:spPr bwMode="auto">
            <a:xfrm>
              <a:off x="3893465" y="1114771"/>
              <a:ext cx="1871662" cy="874713"/>
            </a:xfrm>
            <a:prstGeom prst="rect">
              <a:avLst/>
            </a:prstGeom>
            <a:solidFill>
              <a:srgbClr val="9DC7B3"/>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a:solidFill>
                    <a:schemeClr val="tx1"/>
                  </a:solidFill>
                  <a:latin typeface="Calibri"/>
                  <a:ea typeface="+mn-ea"/>
                  <a:cs typeface="+mn-cs"/>
                </a:rPr>
                <a:t>Individual organizations'</a:t>
              </a:r>
              <a:br>
                <a:rPr lang="en-US" sz="1400" b="1" kern="0">
                  <a:solidFill>
                    <a:schemeClr val="tx1"/>
                  </a:solidFill>
                  <a:latin typeface="Calibri"/>
                  <a:ea typeface="+mn-ea"/>
                  <a:cs typeface="+mn-cs"/>
                </a:rPr>
              </a:br>
              <a:r>
                <a:rPr lang="en-US" sz="1400" b="1" kern="0">
                  <a:solidFill>
                    <a:schemeClr val="tx1"/>
                  </a:solidFill>
                  <a:latin typeface="Calibri"/>
                  <a:ea typeface="+mn-ea"/>
                  <a:cs typeface="+mn-cs"/>
                </a:rPr>
                <a:t> policies (stewardship, access, ...)</a:t>
              </a:r>
            </a:p>
          </p:txBody>
        </p:sp>
        <p:cxnSp>
          <p:nvCxnSpPr>
            <p:cNvPr id="62" name="Straight Arrow Connector 37"/>
            <p:cNvCxnSpPr>
              <a:cxnSpLocks noChangeShapeType="1"/>
              <a:endCxn id="51" idx="2"/>
            </p:cNvCxnSpPr>
            <p:nvPr/>
          </p:nvCxnSpPr>
          <p:spPr bwMode="auto">
            <a:xfrm flipV="1">
              <a:off x="4825327" y="4354859"/>
              <a:ext cx="3175" cy="338137"/>
            </a:xfrm>
            <a:prstGeom prst="straightConnector1">
              <a:avLst/>
            </a:prstGeom>
            <a:noFill/>
            <a:ln w="19050">
              <a:solidFill>
                <a:srgbClr val="4F6228"/>
              </a:solidFill>
              <a:round/>
              <a:headEnd/>
              <a:tailEnd type="arrow" w="med" len="med"/>
            </a:ln>
            <a:extLst>
              <a:ext uri="{909E8E84-426E-40dd-AFC4-6F175D3DCCD1}">
                <a14:hiddenFill xmlns:a14="http://schemas.microsoft.com/office/drawing/2010/main">
                  <a:noFill/>
                </a14:hiddenFill>
              </a:ext>
            </a:extLst>
          </p:spPr>
        </p:cxnSp>
        <p:sp>
          <p:nvSpPr>
            <p:cNvPr id="63" name="TextBox 2"/>
            <p:cNvSpPr txBox="1">
              <a:spLocks noChangeArrowheads="1"/>
            </p:cNvSpPr>
            <p:nvPr/>
          </p:nvSpPr>
          <p:spPr bwMode="auto">
            <a:xfrm>
              <a:off x="3923627" y="3295996"/>
              <a:ext cx="914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de-DE" sz="1000" b="1">
                  <a:solidFill>
                    <a:schemeClr val="tx1"/>
                  </a:solidFill>
                </a:rPr>
                <a:t>Applied to</a:t>
              </a:r>
              <a:endParaRPr lang="en-US" sz="1000" b="1">
                <a:solidFill>
                  <a:schemeClr val="tx1"/>
                </a:solidFill>
              </a:endParaRPr>
            </a:p>
          </p:txBody>
        </p:sp>
        <p:sp>
          <p:nvSpPr>
            <p:cNvPr id="64" name="Rectangle 63"/>
            <p:cNvSpPr>
              <a:spLocks noChangeArrowheads="1"/>
            </p:cNvSpPr>
            <p:nvPr/>
          </p:nvSpPr>
          <p:spPr bwMode="auto">
            <a:xfrm>
              <a:off x="3996769" y="5836961"/>
              <a:ext cx="1512888" cy="790575"/>
            </a:xfrm>
            <a:prstGeom prst="rect">
              <a:avLst/>
            </a:prstGeom>
            <a:solidFill>
              <a:srgbClr val="E9F2D6"/>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defRPr/>
              </a:pPr>
              <a:r>
                <a:rPr lang="en-US" sz="1400" b="1" dirty="0" smtClean="0">
                  <a:solidFill>
                    <a:srgbClr val="000000"/>
                  </a:solidFill>
                  <a:latin typeface="Calibri" charset="0"/>
                </a:rPr>
                <a:t>Measuring EO</a:t>
              </a:r>
            </a:p>
            <a:p>
              <a:pPr algn="ctr">
                <a:defRPr/>
              </a:pPr>
              <a:r>
                <a:rPr lang="en-US" sz="1400" b="1" dirty="0" smtClean="0">
                  <a:solidFill>
                    <a:srgbClr val="000000"/>
                  </a:solidFill>
                  <a:latin typeface="Calibri" charset="0"/>
                </a:rPr>
                <a:t> Data Usage </a:t>
              </a:r>
              <a:endParaRPr lang="en-US" sz="1400" b="1" dirty="0">
                <a:solidFill>
                  <a:srgbClr val="000000"/>
                </a:solidFill>
                <a:latin typeface="Calibri" charset="0"/>
              </a:endParaRPr>
            </a:p>
          </p:txBody>
        </p:sp>
        <p:sp>
          <p:nvSpPr>
            <p:cNvPr id="65" name="TextBox 29"/>
            <p:cNvSpPr txBox="1">
              <a:spLocks noChangeArrowheads="1"/>
            </p:cNvSpPr>
            <p:nvPr/>
          </p:nvSpPr>
          <p:spPr bwMode="auto">
            <a:xfrm>
              <a:off x="3966490" y="4423121"/>
              <a:ext cx="7556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de-DE" sz="1000" b="1">
                  <a:solidFill>
                    <a:schemeClr val="tx1"/>
                  </a:solidFill>
                </a:rPr>
                <a:t>Support</a:t>
              </a:r>
              <a:endParaRPr lang="en-US" sz="1000" b="1">
                <a:solidFill>
                  <a:schemeClr val="tx1"/>
                </a:solidFill>
              </a:endParaRPr>
            </a:p>
          </p:txBody>
        </p:sp>
        <p:sp>
          <p:nvSpPr>
            <p:cNvPr id="66" name="TextBox 71"/>
            <p:cNvSpPr txBox="1">
              <a:spLocks noChangeArrowheads="1"/>
            </p:cNvSpPr>
            <p:nvPr/>
          </p:nvSpPr>
          <p:spPr bwMode="auto">
            <a:xfrm>
              <a:off x="146304" y="5866159"/>
              <a:ext cx="17287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endParaRPr lang="en-US" sz="1000" b="1" i="1" dirty="0">
                <a:solidFill>
                  <a:schemeClr val="tx1"/>
                </a:solidFill>
              </a:endParaRPr>
            </a:p>
          </p:txBody>
        </p:sp>
        <p:sp>
          <p:nvSpPr>
            <p:cNvPr id="67" name="TextBox 72"/>
            <p:cNvSpPr txBox="1">
              <a:spLocks noChangeArrowheads="1"/>
            </p:cNvSpPr>
            <p:nvPr/>
          </p:nvSpPr>
          <p:spPr bwMode="auto">
            <a:xfrm>
              <a:off x="152400" y="5156546"/>
              <a:ext cx="17287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de-DE" sz="1000" b="1" i="1" dirty="0">
                  <a:solidFill>
                    <a:schemeClr val="tx1"/>
                  </a:solidFill>
                </a:rPr>
                <a:t>Guidelines </a:t>
              </a:r>
              <a:r>
                <a:rPr lang="de-DE" sz="1000" b="1" i="1" dirty="0" err="1">
                  <a:solidFill>
                    <a:schemeClr val="tx1"/>
                  </a:solidFill>
                </a:rPr>
                <a:t>and</a:t>
              </a:r>
              <a:r>
                <a:rPr lang="de-DE" sz="1000" b="1" i="1" dirty="0">
                  <a:solidFill>
                    <a:schemeClr val="tx1"/>
                  </a:solidFill>
                </a:rPr>
                <a:t> </a:t>
              </a:r>
              <a:r>
                <a:rPr lang="de-DE" sz="1000" b="1" i="1" dirty="0" err="1">
                  <a:solidFill>
                    <a:schemeClr val="tx1"/>
                  </a:solidFill>
                </a:rPr>
                <a:t>best</a:t>
              </a:r>
              <a:r>
                <a:rPr lang="de-DE" sz="1000" b="1" i="1" dirty="0">
                  <a:solidFill>
                    <a:schemeClr val="tx1"/>
                  </a:solidFill>
                </a:rPr>
                <a:t> </a:t>
              </a:r>
              <a:r>
                <a:rPr lang="de-DE" sz="1000" b="1" i="1" dirty="0" err="1">
                  <a:solidFill>
                    <a:schemeClr val="tx1"/>
                  </a:solidFill>
                </a:rPr>
                <a:t>practices</a:t>
              </a:r>
              <a:r>
                <a:rPr lang="de-DE" sz="1000" b="1" i="1" dirty="0">
                  <a:solidFill>
                    <a:schemeClr val="tx1"/>
                  </a:solidFill>
                </a:rPr>
                <a:t> on </a:t>
              </a:r>
              <a:r>
                <a:rPr lang="de-DE" sz="1000" b="1" i="1" dirty="0" err="1">
                  <a:solidFill>
                    <a:schemeClr val="tx1"/>
                  </a:solidFill>
                </a:rPr>
                <a:t>specific</a:t>
              </a:r>
              <a:r>
                <a:rPr lang="de-DE" sz="1000" b="1" i="1" dirty="0">
                  <a:solidFill>
                    <a:schemeClr val="tx1"/>
                  </a:solidFill>
                </a:rPr>
                <a:t> </a:t>
              </a:r>
              <a:r>
                <a:rPr lang="de-DE" sz="1000" b="1" i="1" dirty="0" err="1" smtClean="0">
                  <a:solidFill>
                    <a:schemeClr val="tx1"/>
                  </a:solidFill>
                </a:rPr>
                <a:t>topics</a:t>
              </a:r>
              <a:r>
                <a:rPr lang="de-DE" sz="1000" b="1" i="1" dirty="0">
                  <a:solidFill>
                    <a:schemeClr val="tx1"/>
                  </a:solidFill>
                </a:rPr>
                <a:t> &amp; Technical </a:t>
              </a:r>
              <a:r>
                <a:rPr lang="de-DE" sz="1000" b="1" i="1" dirty="0" err="1">
                  <a:solidFill>
                    <a:schemeClr val="tx1"/>
                  </a:solidFill>
                </a:rPr>
                <a:t>implementation</a:t>
              </a:r>
              <a:r>
                <a:rPr lang="de-DE" sz="1000" b="1" i="1" dirty="0">
                  <a:solidFill>
                    <a:schemeClr val="tx1"/>
                  </a:solidFill>
                </a:rPr>
                <a:t> </a:t>
              </a:r>
              <a:r>
                <a:rPr lang="de-DE" sz="1000" b="1" i="1" dirty="0" err="1">
                  <a:solidFill>
                    <a:schemeClr val="tx1"/>
                  </a:solidFill>
                </a:rPr>
                <a:t>procedures</a:t>
              </a:r>
              <a:endParaRPr lang="en-US" sz="1000" b="1" i="1" dirty="0">
                <a:solidFill>
                  <a:schemeClr val="tx1"/>
                </a:solidFill>
              </a:endParaRPr>
            </a:p>
            <a:p>
              <a:pPr eaLnBrk="1" hangingPunct="1"/>
              <a:r>
                <a:rPr lang="de-DE" sz="1000" b="1" i="1" dirty="0" smtClean="0">
                  <a:solidFill>
                    <a:schemeClr val="tx1"/>
                  </a:solidFill>
                </a:rPr>
                <a:t> </a:t>
              </a:r>
              <a:endParaRPr lang="en-US" sz="1000" b="1" i="1" dirty="0">
                <a:solidFill>
                  <a:schemeClr val="tx1"/>
                </a:solidFill>
              </a:endParaRPr>
            </a:p>
          </p:txBody>
        </p:sp>
        <p:sp>
          <p:nvSpPr>
            <p:cNvPr id="68" name="TextBox 76"/>
            <p:cNvSpPr txBox="1">
              <a:spLocks noChangeArrowheads="1"/>
            </p:cNvSpPr>
            <p:nvPr/>
          </p:nvSpPr>
          <p:spPr bwMode="auto">
            <a:xfrm>
              <a:off x="219456" y="3883371"/>
              <a:ext cx="1728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de-DE" sz="1000" b="1" i="1" dirty="0">
                  <a:solidFill>
                    <a:schemeClr val="tx1"/>
                  </a:solidFill>
                </a:rPr>
                <a:t>General </a:t>
              </a:r>
              <a:r>
                <a:rPr lang="de-DE" sz="1000" b="1" i="1" dirty="0" err="1">
                  <a:solidFill>
                    <a:schemeClr val="tx1"/>
                  </a:solidFill>
                </a:rPr>
                <a:t>guidelines</a:t>
              </a:r>
              <a:r>
                <a:rPr lang="de-DE" sz="1000" b="1" i="1" dirty="0">
                  <a:solidFill>
                    <a:schemeClr val="tx1"/>
                  </a:solidFill>
                </a:rPr>
                <a:t> </a:t>
              </a:r>
              <a:r>
                <a:rPr lang="de-DE" sz="1000" b="1" i="1" dirty="0" err="1">
                  <a:solidFill>
                    <a:schemeClr val="tx1"/>
                  </a:solidFill>
                </a:rPr>
                <a:t>and</a:t>
              </a:r>
              <a:r>
                <a:rPr lang="de-DE" sz="1000" b="1" i="1" dirty="0">
                  <a:solidFill>
                    <a:schemeClr val="tx1"/>
                  </a:solidFill>
                </a:rPr>
                <a:t> </a:t>
              </a:r>
              <a:r>
                <a:rPr lang="de-DE" sz="1000" b="1" i="1" dirty="0" err="1">
                  <a:solidFill>
                    <a:schemeClr val="tx1"/>
                  </a:solidFill>
                </a:rPr>
                <a:t>best</a:t>
              </a:r>
              <a:r>
                <a:rPr lang="de-DE" sz="1000" b="1" i="1" dirty="0">
                  <a:solidFill>
                    <a:schemeClr val="tx1"/>
                  </a:solidFill>
                </a:rPr>
                <a:t> </a:t>
              </a:r>
              <a:r>
                <a:rPr lang="de-DE" sz="1000" b="1" i="1" dirty="0" err="1">
                  <a:solidFill>
                    <a:schemeClr val="tx1"/>
                  </a:solidFill>
                </a:rPr>
                <a:t>practices</a:t>
              </a:r>
              <a:endParaRPr lang="en-US" sz="1000" b="1" i="1" dirty="0">
                <a:solidFill>
                  <a:schemeClr val="tx1"/>
                </a:solidFill>
              </a:endParaRPr>
            </a:p>
          </p:txBody>
        </p:sp>
        <p:sp>
          <p:nvSpPr>
            <p:cNvPr id="69" name="Rectangle 67"/>
            <p:cNvSpPr>
              <a:spLocks noChangeArrowheads="1"/>
            </p:cNvSpPr>
            <p:nvPr/>
          </p:nvSpPr>
          <p:spPr bwMode="auto">
            <a:xfrm>
              <a:off x="1905000" y="4715221"/>
              <a:ext cx="7092696" cy="2087563"/>
            </a:xfrm>
            <a:prstGeom prst="rect">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Rectangle 69"/>
            <p:cNvSpPr>
              <a:spLocks noChangeArrowheads="1"/>
            </p:cNvSpPr>
            <p:nvPr/>
          </p:nvSpPr>
          <p:spPr bwMode="auto">
            <a:xfrm>
              <a:off x="8054964" y="4858097"/>
              <a:ext cx="824437" cy="783378"/>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defRPr/>
              </a:pPr>
              <a:r>
                <a:rPr lang="de-DE" sz="1100" b="1" dirty="0">
                  <a:solidFill>
                    <a:schemeClr val="tx1"/>
                  </a:solidFill>
                  <a:latin typeface="Calibri" charset="0"/>
                </a:rPr>
                <a:t>Reference Model for Data Stewardship</a:t>
              </a:r>
            </a:p>
          </p:txBody>
        </p:sp>
        <p:sp>
          <p:nvSpPr>
            <p:cNvPr id="71" name="TextBox 85"/>
            <p:cNvSpPr txBox="1">
              <a:spLocks noChangeArrowheads="1"/>
            </p:cNvSpPr>
            <p:nvPr/>
          </p:nvSpPr>
          <p:spPr bwMode="auto">
            <a:xfrm>
              <a:off x="219456" y="2718146"/>
              <a:ext cx="1728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de-DE" sz="1000" b="1" i="1" dirty="0">
                  <a:solidFill>
                    <a:schemeClr val="tx1"/>
                  </a:solidFill>
                </a:rPr>
                <a:t>High </a:t>
              </a:r>
              <a:r>
                <a:rPr lang="de-DE" sz="1000" b="1" i="1" dirty="0" err="1">
                  <a:solidFill>
                    <a:schemeClr val="tx1"/>
                  </a:solidFill>
                </a:rPr>
                <a:t>level</a:t>
              </a:r>
              <a:r>
                <a:rPr lang="de-DE" sz="1000" b="1" i="1" dirty="0">
                  <a:solidFill>
                    <a:schemeClr val="tx1"/>
                  </a:solidFill>
                </a:rPr>
                <a:t> </a:t>
              </a:r>
              <a:r>
                <a:rPr lang="de-DE" sz="1000" b="1" i="1" dirty="0" err="1">
                  <a:solidFill>
                    <a:schemeClr val="tx1"/>
                  </a:solidFill>
                </a:rPr>
                <a:t>framework</a:t>
              </a:r>
              <a:r>
                <a:rPr lang="de-DE" sz="1000" b="1" i="1" dirty="0">
                  <a:solidFill>
                    <a:schemeClr val="tx1"/>
                  </a:solidFill>
                </a:rPr>
                <a:t> </a:t>
              </a:r>
              <a:r>
                <a:rPr lang="de-DE" sz="1000" b="1" i="1" dirty="0" err="1">
                  <a:solidFill>
                    <a:schemeClr val="tx1"/>
                  </a:solidFill>
                </a:rPr>
                <a:t>documents</a:t>
              </a:r>
              <a:endParaRPr lang="en-US" sz="1000" b="1" i="1" dirty="0">
                <a:solidFill>
                  <a:schemeClr val="tx1"/>
                </a:solidFill>
              </a:endParaRPr>
            </a:p>
          </p:txBody>
        </p:sp>
        <p:cxnSp>
          <p:nvCxnSpPr>
            <p:cNvPr id="72" name="Straight Arrow Connector 37"/>
            <p:cNvCxnSpPr>
              <a:cxnSpLocks noChangeShapeType="1"/>
              <a:stCxn id="56" idx="1"/>
              <a:endCxn id="61" idx="3"/>
            </p:cNvCxnSpPr>
            <p:nvPr/>
          </p:nvCxnSpPr>
          <p:spPr bwMode="auto">
            <a:xfrm flipH="1">
              <a:off x="5765127" y="1544190"/>
              <a:ext cx="801688" cy="7938"/>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cxnSp>
          <p:nvCxnSpPr>
            <p:cNvPr id="73" name="Straight Arrow Connector 37"/>
            <p:cNvCxnSpPr>
              <a:cxnSpLocks noChangeShapeType="1"/>
              <a:stCxn id="55" idx="0"/>
              <a:endCxn id="61" idx="2"/>
            </p:cNvCxnSpPr>
            <p:nvPr/>
          </p:nvCxnSpPr>
          <p:spPr bwMode="auto">
            <a:xfrm flipV="1">
              <a:off x="4828502" y="1989484"/>
              <a:ext cx="1588" cy="382587"/>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74" name="TextBox 116"/>
            <p:cNvSpPr txBox="1">
              <a:spLocks noChangeArrowheads="1"/>
            </p:cNvSpPr>
            <p:nvPr/>
          </p:nvSpPr>
          <p:spPr bwMode="auto">
            <a:xfrm>
              <a:off x="3829965" y="2113309"/>
              <a:ext cx="914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de-DE" sz="1000" b="1">
                  <a:solidFill>
                    <a:schemeClr val="tx1"/>
                  </a:solidFill>
                </a:rPr>
                <a:t>Applied to</a:t>
              </a:r>
              <a:endParaRPr lang="en-US" sz="1000" b="1">
                <a:solidFill>
                  <a:schemeClr val="tx1"/>
                </a:solidFill>
              </a:endParaRPr>
            </a:p>
          </p:txBody>
        </p:sp>
        <p:pic>
          <p:nvPicPr>
            <p:cNvPr id="75" name="Picture 7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7938" y="3972136"/>
              <a:ext cx="320796" cy="369914"/>
            </a:xfrm>
            <a:prstGeom prst="rect">
              <a:avLst/>
            </a:prstGeom>
          </p:spPr>
        </p:pic>
        <p:pic>
          <p:nvPicPr>
            <p:cNvPr id="76" name="Picture 7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10374" y="6398222"/>
              <a:ext cx="299626" cy="345503"/>
            </a:xfrm>
            <a:prstGeom prst="rect">
              <a:avLst/>
            </a:prstGeom>
          </p:spPr>
        </p:pic>
        <p:pic>
          <p:nvPicPr>
            <p:cNvPr id="77" name="Picture 7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19476" y="5431859"/>
              <a:ext cx="278441" cy="321074"/>
            </a:xfrm>
            <a:prstGeom prst="rect">
              <a:avLst/>
            </a:prstGeom>
          </p:spPr>
        </p:pic>
        <p:pic>
          <p:nvPicPr>
            <p:cNvPr id="78" name="Picture 7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60509" y="5472631"/>
              <a:ext cx="296824" cy="342272"/>
            </a:xfrm>
            <a:prstGeom prst="rect">
              <a:avLst/>
            </a:prstGeom>
          </p:spPr>
        </p:pic>
        <p:sp>
          <p:nvSpPr>
            <p:cNvPr id="79" name="Rectangle 78"/>
            <p:cNvSpPr>
              <a:spLocks noChangeArrowheads="1"/>
            </p:cNvSpPr>
            <p:nvPr/>
          </p:nvSpPr>
          <p:spPr bwMode="auto">
            <a:xfrm>
              <a:off x="5886357" y="4860870"/>
              <a:ext cx="929309" cy="82238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dirty="0" smtClean="0">
                  <a:solidFill>
                    <a:schemeClr val="tx1"/>
                  </a:solidFill>
                  <a:latin typeface="Calibri"/>
                  <a:ea typeface="+mn-ea"/>
                  <a:cs typeface="+mn-cs"/>
                </a:rPr>
                <a:t>Associated Knowledge</a:t>
              </a:r>
              <a:r>
                <a:rPr lang="de-DE" sz="1100" b="1" kern="0" dirty="0" smtClean="0">
                  <a:solidFill>
                    <a:schemeClr val="tx1"/>
                  </a:solidFill>
                  <a:latin typeface="Calibri"/>
                  <a:ea typeface="+mn-ea"/>
                  <a:cs typeface="+mn-cs"/>
                </a:rPr>
                <a:t> </a:t>
              </a:r>
              <a:r>
                <a:rPr lang="en-GB" sz="1100" b="1" kern="0" dirty="0" smtClean="0">
                  <a:solidFill>
                    <a:schemeClr val="tx1"/>
                  </a:solidFill>
                  <a:latin typeface="Calibri"/>
                  <a:ea typeface="+mn-ea"/>
                  <a:cs typeface="+mn-cs"/>
                </a:rPr>
                <a:t>Preservation</a:t>
              </a:r>
              <a:endParaRPr lang="en-GB" sz="1100" b="1" kern="0" dirty="0">
                <a:solidFill>
                  <a:schemeClr val="tx1"/>
                </a:solidFill>
                <a:latin typeface="Calibri"/>
                <a:ea typeface="+mn-ea"/>
                <a:cs typeface="+mn-cs"/>
              </a:endParaRPr>
            </a:p>
          </p:txBody>
        </p:sp>
        <p:sp>
          <p:nvSpPr>
            <p:cNvPr id="80" name="Rectangle 79"/>
            <p:cNvSpPr>
              <a:spLocks noChangeArrowheads="1"/>
            </p:cNvSpPr>
            <p:nvPr/>
          </p:nvSpPr>
          <p:spPr bwMode="auto">
            <a:xfrm>
              <a:off x="7023010" y="4854520"/>
              <a:ext cx="850993" cy="79698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dirty="0" smtClean="0">
                  <a:solidFill>
                    <a:schemeClr val="tx1"/>
                  </a:solidFill>
                  <a:latin typeface="Calibri"/>
                  <a:ea typeface="+mn-ea"/>
                  <a:cs typeface="+mn-cs"/>
                </a:rPr>
                <a:t>CEOS Maturity Matrix</a:t>
              </a:r>
              <a:endParaRPr lang="en-GB" sz="1100" b="1" kern="0" dirty="0">
                <a:solidFill>
                  <a:schemeClr val="tx1"/>
                </a:solidFill>
                <a:latin typeface="Calibri"/>
                <a:ea typeface="+mn-ea"/>
                <a:cs typeface="+mn-cs"/>
              </a:endParaRPr>
            </a:p>
          </p:txBody>
        </p:sp>
        <p:pic>
          <p:nvPicPr>
            <p:cNvPr id="81" name="Picture 8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600" y="2907695"/>
              <a:ext cx="320796" cy="369914"/>
            </a:xfrm>
            <a:prstGeom prst="rect">
              <a:avLst/>
            </a:prstGeom>
          </p:spPr>
        </p:pic>
        <p:pic>
          <p:nvPicPr>
            <p:cNvPr id="82" name="Picture 8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46000" y="4076095"/>
              <a:ext cx="320796" cy="369914"/>
            </a:xfrm>
            <a:prstGeom prst="rect">
              <a:avLst/>
            </a:prstGeom>
          </p:spPr>
        </p:pic>
        <p:pic>
          <p:nvPicPr>
            <p:cNvPr id="83" name="Picture 8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93000" y="5485795"/>
              <a:ext cx="297894" cy="343505"/>
            </a:xfrm>
            <a:prstGeom prst="rect">
              <a:avLst/>
            </a:prstGeom>
          </p:spPr>
        </p:pic>
        <p:pic>
          <p:nvPicPr>
            <p:cNvPr id="84" name="Picture 8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36300" y="5536595"/>
              <a:ext cx="285200" cy="328868"/>
            </a:xfrm>
            <a:prstGeom prst="rect">
              <a:avLst/>
            </a:prstGeom>
          </p:spPr>
        </p:pic>
        <p:pic>
          <p:nvPicPr>
            <p:cNvPr id="85" name="Picture 8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07491" y="5486346"/>
              <a:ext cx="285200" cy="328868"/>
            </a:xfrm>
            <a:prstGeom prst="rect">
              <a:avLst/>
            </a:prstGeom>
          </p:spPr>
        </p:pic>
      </p:grpSp>
      <p:pic>
        <p:nvPicPr>
          <p:cNvPr id="2" name="Picture 1"/>
          <p:cNvPicPr>
            <a:picLocks noChangeAspect="1"/>
          </p:cNvPicPr>
          <p:nvPr/>
        </p:nvPicPr>
        <p:blipFill>
          <a:blip r:embed="rId8"/>
          <a:stretch>
            <a:fillRect/>
          </a:stretch>
        </p:blipFill>
        <p:spPr>
          <a:xfrm>
            <a:off x="8053839" y="5715000"/>
            <a:ext cx="1090161" cy="609600"/>
          </a:xfrm>
          <a:prstGeom prst="rect">
            <a:avLst/>
          </a:prstGeom>
        </p:spPr>
      </p:pic>
      <p:pic>
        <p:nvPicPr>
          <p:cNvPr id="45" name="Picture 44"/>
          <p:cNvPicPr>
            <a:picLocks noChangeAspect="1"/>
          </p:cNvPicPr>
          <p:nvPr/>
        </p:nvPicPr>
        <p:blipFill>
          <a:blip r:embed="rId8"/>
          <a:stretch>
            <a:fillRect/>
          </a:stretch>
        </p:blipFill>
        <p:spPr>
          <a:xfrm>
            <a:off x="5310639" y="6096000"/>
            <a:ext cx="1090161" cy="609600"/>
          </a:xfrm>
          <a:prstGeom prst="rect">
            <a:avLst/>
          </a:prstGeom>
        </p:spPr>
      </p:pic>
    </p:spTree>
    <p:extLst>
      <p:ext uri="{BB962C8B-B14F-4D97-AF65-F5344CB8AC3E}">
        <p14:creationId xmlns:p14="http://schemas.microsoft.com/office/powerpoint/2010/main" val="26558996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295400"/>
            <a:ext cx="8153400" cy="4724400"/>
          </a:xfrm>
        </p:spPr>
        <p:txBody>
          <a:bodyPr/>
          <a:lstStyle/>
          <a:p>
            <a:pPr>
              <a:buFont typeface="Wingdings" charset="2"/>
              <a:buChar char="q"/>
            </a:pPr>
            <a:r>
              <a:rPr lang="en-US" b="1" dirty="0" smtClean="0"/>
              <a:t>Reference Model for Data Stewardship</a:t>
            </a:r>
            <a:endParaRPr lang="en-US" b="1" dirty="0"/>
          </a:p>
          <a:p>
            <a:pPr marL="457200" lvl="1" indent="0">
              <a:buNone/>
            </a:pPr>
            <a:endParaRPr lang="en-US" dirty="0"/>
          </a:p>
          <a:p>
            <a:pPr marL="0" indent="0">
              <a:buNone/>
            </a:pPr>
            <a:endParaRPr lang="en-US" dirty="0"/>
          </a:p>
          <a:p>
            <a:pPr>
              <a:buFont typeface="Wingdings" panose="05000000000000000000" pitchFamily="2" charset="2"/>
              <a:buChar char="q"/>
            </a:pPr>
            <a:endParaRPr lang="en-GB" dirty="0" smtClean="0"/>
          </a:p>
          <a:p>
            <a:pPr>
              <a:buFont typeface="Wingdings" panose="05000000000000000000" pitchFamily="2" charset="2"/>
              <a:buChar char="q"/>
            </a:pPr>
            <a:endParaRPr lang="en-GB" dirty="0"/>
          </a:p>
          <a:p>
            <a:pPr>
              <a:buFont typeface="Wingdings" panose="05000000000000000000" pitchFamily="2" charset="2"/>
              <a:buChar char="q"/>
            </a:pPr>
            <a:endParaRPr lang="en-GB" dirty="0" smtClean="0"/>
          </a:p>
          <a:p>
            <a:pPr>
              <a:buFont typeface="Wingdings" panose="05000000000000000000" pitchFamily="2" charset="2"/>
              <a:buChar char="q"/>
            </a:pPr>
            <a:endParaRPr lang="en-GB" dirty="0" smtClean="0"/>
          </a:p>
          <a:p>
            <a:pPr>
              <a:buFont typeface="Wingdings" panose="05000000000000000000" pitchFamily="2" charset="2"/>
              <a:buChar char="q"/>
            </a:pPr>
            <a:r>
              <a:rPr lang="en-GB" b="1" dirty="0" smtClean="0"/>
              <a:t>WGISS </a:t>
            </a:r>
            <a:r>
              <a:rPr lang="en-GB" b="1" dirty="0"/>
              <a:t>EO Data Stewardship Maturity Matrix</a:t>
            </a:r>
          </a:p>
          <a:p>
            <a:endParaRPr lang="en-US" dirty="0"/>
          </a:p>
        </p:txBody>
      </p:sp>
      <p:sp>
        <p:nvSpPr>
          <p:cNvPr id="4" name="Content Placeholder 3"/>
          <p:cNvSpPr>
            <a:spLocks noGrp="1"/>
          </p:cNvSpPr>
          <p:nvPr>
            <p:ph sz="quarter" idx="11"/>
          </p:nvPr>
        </p:nvSpPr>
        <p:spPr>
          <a:xfrm>
            <a:off x="2133600" y="152400"/>
            <a:ext cx="4953000" cy="533400"/>
          </a:xfrm>
        </p:spPr>
        <p:txBody>
          <a:bodyPr/>
          <a:lstStyle/>
          <a:p>
            <a:pPr algn="ctr"/>
            <a:r>
              <a:rPr lang="en-US" b="1" dirty="0"/>
              <a:t>Data Stewardship Interest Group</a:t>
            </a:r>
          </a:p>
          <a:p>
            <a:pPr algn="ctr"/>
            <a:r>
              <a:rPr lang="en-US" b="1" dirty="0" smtClean="0"/>
              <a:t>Latest </a:t>
            </a:r>
            <a:r>
              <a:rPr lang="en-US" b="1" dirty="0"/>
              <a:t>Outcomes</a:t>
            </a:r>
          </a:p>
        </p:txBody>
      </p:sp>
      <p:pic>
        <p:nvPicPr>
          <p:cNvPr id="7" name="Picture 6"/>
          <p:cNvPicPr>
            <a:picLocks noChangeAspect="1"/>
          </p:cNvPicPr>
          <p:nvPr/>
        </p:nvPicPr>
        <p:blipFill>
          <a:blip r:embed="rId3"/>
          <a:stretch>
            <a:fillRect/>
          </a:stretch>
        </p:blipFill>
        <p:spPr>
          <a:xfrm>
            <a:off x="1447800" y="1752600"/>
            <a:ext cx="2133600" cy="1745094"/>
          </a:xfrm>
          <a:prstGeom prst="rect">
            <a:avLst/>
          </a:prstGeom>
        </p:spPr>
      </p:pic>
      <p:pic>
        <p:nvPicPr>
          <p:cNvPr id="25" name="Picture 24"/>
          <p:cNvPicPr>
            <a:picLocks noChangeAspect="1"/>
          </p:cNvPicPr>
          <p:nvPr/>
        </p:nvPicPr>
        <p:blipFill>
          <a:blip r:embed="rId4"/>
          <a:stretch>
            <a:fillRect/>
          </a:stretch>
        </p:blipFill>
        <p:spPr>
          <a:xfrm>
            <a:off x="3657600" y="1752600"/>
            <a:ext cx="2251516" cy="1752600"/>
          </a:xfrm>
          <a:prstGeom prst="rect">
            <a:avLst/>
          </a:prstGeom>
        </p:spPr>
      </p:pic>
      <p:pic>
        <p:nvPicPr>
          <p:cNvPr id="47" name="Picture 46"/>
          <p:cNvPicPr>
            <a:picLocks noChangeAspect="1"/>
          </p:cNvPicPr>
          <p:nvPr/>
        </p:nvPicPr>
        <p:blipFill>
          <a:blip r:embed="rId5"/>
          <a:stretch>
            <a:fillRect/>
          </a:stretch>
        </p:blipFill>
        <p:spPr>
          <a:xfrm>
            <a:off x="914400" y="4343400"/>
            <a:ext cx="5562255" cy="2350121"/>
          </a:xfrm>
          <a:prstGeom prst="rect">
            <a:avLst/>
          </a:prstGeom>
          <a:ln w="28575" cmpd="sng">
            <a:solidFill>
              <a:schemeClr val="tx1"/>
            </a:solidFill>
          </a:ln>
        </p:spPr>
      </p:pic>
      <p:pic>
        <p:nvPicPr>
          <p:cNvPr id="48" name="Picture 47"/>
          <p:cNvPicPr>
            <a:picLocks noChangeAspect="1"/>
          </p:cNvPicPr>
          <p:nvPr/>
        </p:nvPicPr>
        <p:blipFill>
          <a:blip r:embed="rId6"/>
          <a:stretch>
            <a:fillRect/>
          </a:stretch>
        </p:blipFill>
        <p:spPr>
          <a:xfrm>
            <a:off x="6248400" y="4648200"/>
            <a:ext cx="1676400" cy="2093685"/>
          </a:xfrm>
          <a:prstGeom prst="rect">
            <a:avLst/>
          </a:prstGeom>
          <a:ln>
            <a:solidFill>
              <a:schemeClr val="tx2"/>
            </a:solidFill>
          </a:ln>
        </p:spPr>
      </p:pic>
    </p:spTree>
    <p:extLst>
      <p:ext uri="{BB962C8B-B14F-4D97-AF65-F5344CB8AC3E}">
        <p14:creationId xmlns:p14="http://schemas.microsoft.com/office/powerpoint/2010/main" val="40067064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497932" y="228600"/>
            <a:ext cx="7367781" cy="1344800"/>
          </a:xfrm>
        </p:spPr>
        <p:txBody>
          <a:bodyPr/>
          <a:lstStyle/>
          <a:p>
            <a:r>
              <a:rPr lang="en-GB" dirty="0" smtClean="0"/>
              <a:t>Discovery &amp; Access</a:t>
            </a:r>
            <a:endParaRPr lang="en-GB" dirty="0"/>
          </a:p>
        </p:txBody>
      </p:sp>
      <p:sp>
        <p:nvSpPr>
          <p:cNvPr id="3" name="Subtitle 2"/>
          <p:cNvSpPr>
            <a:spLocks noGrp="1"/>
          </p:cNvSpPr>
          <p:nvPr>
            <p:ph type="subTitle" sz="quarter" idx="1"/>
          </p:nvPr>
        </p:nvSpPr>
        <p:spPr>
          <a:xfrm>
            <a:off x="4114800" y="1524000"/>
            <a:ext cx="4826977" cy="3352800"/>
          </a:xfrm>
        </p:spPr>
        <p:txBody>
          <a:bodyPr/>
          <a:lstStyle/>
          <a:p>
            <a:r>
              <a:rPr lang="en-US" dirty="0"/>
              <a:t>WGISS accomplishes its Data Discovery and Access efforts through the </a:t>
            </a:r>
            <a:r>
              <a:rPr lang="en-US" b="1" i="1" dirty="0"/>
              <a:t>WGISS Connected Data Assets System Level Team (SLT)</a:t>
            </a:r>
            <a:endParaRPr lang="en-GB" b="1" i="1" dirty="0"/>
          </a:p>
          <a:p>
            <a:endParaRPr lang="en-GB" sz="1600" dirty="0">
              <a:solidFill>
                <a:srgbClr val="FFFFFF"/>
              </a:solidFill>
              <a:latin typeface="Arial Bold"/>
            </a:endParaRPr>
          </a:p>
          <a:p>
            <a:endParaRPr lang="en-GB" sz="1400" dirty="0">
              <a:solidFill>
                <a:srgbClr val="FFFFFF"/>
              </a:solidFill>
            </a:endParaRPr>
          </a:p>
        </p:txBody>
      </p:sp>
      <p:pic>
        <p:nvPicPr>
          <p:cNvPr id="4" name="Picture 3"/>
          <p:cNvPicPr>
            <a:picLocks noChangeAspect="1"/>
          </p:cNvPicPr>
          <p:nvPr/>
        </p:nvPicPr>
        <p:blipFill>
          <a:blip r:embed="rId3"/>
          <a:stretch>
            <a:fillRect/>
          </a:stretch>
        </p:blipFill>
        <p:spPr>
          <a:xfrm>
            <a:off x="6477000" y="4989808"/>
            <a:ext cx="2260600" cy="1714608"/>
          </a:xfrm>
          <a:prstGeom prst="rect">
            <a:avLst/>
          </a:prstGeom>
        </p:spPr>
      </p:pic>
      <p:pic>
        <p:nvPicPr>
          <p:cNvPr id="5" name="Picture 4"/>
          <p:cNvPicPr>
            <a:picLocks noChangeAspect="1"/>
          </p:cNvPicPr>
          <p:nvPr/>
        </p:nvPicPr>
        <p:blipFill>
          <a:blip r:embed="rId4"/>
          <a:stretch>
            <a:fillRect/>
          </a:stretch>
        </p:blipFill>
        <p:spPr>
          <a:xfrm>
            <a:off x="304800" y="5029200"/>
            <a:ext cx="2590800" cy="1725871"/>
          </a:xfrm>
          <a:prstGeom prst="rect">
            <a:avLst/>
          </a:prstGeom>
        </p:spPr>
      </p:pic>
      <p:pic>
        <p:nvPicPr>
          <p:cNvPr id="6" name="Picture 5"/>
          <p:cNvPicPr>
            <a:picLocks noChangeAspect="1"/>
          </p:cNvPicPr>
          <p:nvPr/>
        </p:nvPicPr>
        <p:blipFill>
          <a:blip r:embed="rId5"/>
          <a:stretch>
            <a:fillRect/>
          </a:stretch>
        </p:blipFill>
        <p:spPr>
          <a:xfrm>
            <a:off x="3276600" y="5029200"/>
            <a:ext cx="2514600" cy="1677238"/>
          </a:xfrm>
          <a:prstGeom prst="rect">
            <a:avLst/>
          </a:prstGeom>
        </p:spPr>
      </p:pic>
    </p:spTree>
    <p:extLst>
      <p:ext uri="{BB962C8B-B14F-4D97-AF65-F5344CB8AC3E}">
        <p14:creationId xmlns:p14="http://schemas.microsoft.com/office/powerpoint/2010/main" val="23747892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133600" y="152400"/>
            <a:ext cx="4953000" cy="533400"/>
          </a:xfrm>
        </p:spPr>
        <p:txBody>
          <a:bodyPr/>
          <a:lstStyle/>
          <a:p>
            <a:pPr algn="ctr"/>
            <a:r>
              <a:rPr lang="en-US" b="1" dirty="0"/>
              <a:t>WGISS </a:t>
            </a:r>
            <a:r>
              <a:rPr lang="en-US" b="1" dirty="0" smtClean="0"/>
              <a:t>Connected Data </a:t>
            </a:r>
            <a:r>
              <a:rPr lang="en-US" b="1" dirty="0"/>
              <a:t>Assets </a:t>
            </a:r>
            <a:br>
              <a:rPr lang="en-US" b="1" dirty="0"/>
            </a:br>
            <a:r>
              <a:rPr lang="en-US" b="1" dirty="0"/>
              <a:t>Architecture </a:t>
            </a:r>
          </a:p>
        </p:txBody>
      </p:sp>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71" y="2286000"/>
            <a:ext cx="6467168" cy="4572000"/>
          </a:xfrm>
          <a:prstGeom prst="rect">
            <a:avLst/>
          </a:prstGeom>
        </p:spPr>
      </p:pic>
      <p:sp>
        <p:nvSpPr>
          <p:cNvPr id="3" name="Rectangle 2"/>
          <p:cNvSpPr/>
          <p:nvPr/>
        </p:nvSpPr>
        <p:spPr>
          <a:xfrm>
            <a:off x="0" y="1143000"/>
            <a:ext cx="9144000" cy="923330"/>
          </a:xfrm>
          <a:prstGeom prst="rect">
            <a:avLst/>
          </a:prstGeom>
        </p:spPr>
        <p:txBody>
          <a:bodyPr wrap="square">
            <a:spAutoFit/>
          </a:bodyPr>
          <a:lstStyle/>
          <a:p>
            <a:pPr lvl="0" algn="l"/>
            <a:r>
              <a:rPr lang="en-US" dirty="0">
                <a:sym typeface="Avenir Roman"/>
              </a:rPr>
              <a:t>Relying on </a:t>
            </a:r>
            <a:r>
              <a:rPr lang="en-US" b="1" i="1" dirty="0">
                <a:sym typeface="Avenir Roman"/>
              </a:rPr>
              <a:t>IDN/CWIC/FedEO components</a:t>
            </a:r>
            <a:r>
              <a:rPr lang="en-US" dirty="0">
                <a:sym typeface="Avenir Roman"/>
              </a:rPr>
              <a:t>, provides a single entry point for external clients to discover and access CEOS agencies </a:t>
            </a:r>
            <a:r>
              <a:rPr lang="en-US" dirty="0" smtClean="0">
                <a:sym typeface="Avenir Roman"/>
              </a:rPr>
              <a:t>data. It is </a:t>
            </a:r>
            <a:r>
              <a:rPr lang="en-US" dirty="0"/>
              <a:t>supported by the WGISS Connected Assets System Level Team (SLT</a:t>
            </a:r>
            <a:r>
              <a:rPr lang="en-US" dirty="0" smtClean="0"/>
              <a:t>)</a:t>
            </a:r>
          </a:p>
        </p:txBody>
      </p:sp>
      <p:pic>
        <p:nvPicPr>
          <p:cNvPr id="6" name="Content Placeholder 3"/>
          <p:cNvPicPr>
            <a:picLocks noChangeAspect="1"/>
          </p:cNvPicPr>
          <p:nvPr/>
        </p:nvPicPr>
        <p:blipFill rotWithShape="1">
          <a:blip r:embed="rId4"/>
          <a:srcRect l="12310" t="10915" r="12072"/>
          <a:stretch/>
        </p:blipFill>
        <p:spPr>
          <a:xfrm>
            <a:off x="6195337" y="4800600"/>
            <a:ext cx="2916195" cy="1828800"/>
          </a:xfrm>
          <a:prstGeom prst="rect">
            <a:avLst/>
          </a:prstGeom>
        </p:spPr>
      </p:pic>
      <p:sp>
        <p:nvSpPr>
          <p:cNvPr id="7" name="Rectangle 6"/>
          <p:cNvSpPr/>
          <p:nvPr/>
        </p:nvSpPr>
        <p:spPr>
          <a:xfrm>
            <a:off x="6500136" y="2438401"/>
            <a:ext cx="2514600" cy="2215991"/>
          </a:xfrm>
          <a:prstGeom prst="rect">
            <a:avLst/>
          </a:prstGeom>
        </p:spPr>
        <p:txBody>
          <a:bodyPr wrap="square">
            <a:spAutoFit/>
          </a:bodyPr>
          <a:lstStyle/>
          <a:p>
            <a:r>
              <a:rPr lang="en-US" i="1" dirty="0" smtClean="0">
                <a:sym typeface="Avenir Roman"/>
              </a:rPr>
              <a:t>Search</a:t>
            </a:r>
            <a:r>
              <a:rPr lang="en-US" dirty="0" smtClean="0">
                <a:sym typeface="Avenir Roman"/>
              </a:rPr>
              <a:t> </a:t>
            </a:r>
            <a:r>
              <a:rPr lang="en-US" dirty="0">
                <a:sym typeface="Avenir Roman"/>
              </a:rPr>
              <a:t>over 32,000 collections in the </a:t>
            </a:r>
            <a:r>
              <a:rPr lang="en-US" dirty="0" smtClean="0">
                <a:sym typeface="Avenir Roman"/>
              </a:rPr>
              <a:t>IDN</a:t>
            </a:r>
          </a:p>
          <a:p>
            <a:endParaRPr lang="en-US" sz="1200" i="1" dirty="0" smtClean="0">
              <a:sym typeface="Avenir Roman"/>
            </a:endParaRPr>
          </a:p>
          <a:p>
            <a:r>
              <a:rPr lang="en-US" i="1" dirty="0" smtClean="0">
                <a:sym typeface="Avenir Roman"/>
              </a:rPr>
              <a:t>Access</a:t>
            </a:r>
            <a:r>
              <a:rPr lang="en-US" dirty="0" smtClean="0">
                <a:sym typeface="Avenir Roman"/>
              </a:rPr>
              <a:t> </a:t>
            </a:r>
            <a:r>
              <a:rPr lang="en-US" dirty="0">
                <a:sym typeface="Avenir Roman"/>
              </a:rPr>
              <a:t>over 5000 collections with associated over 300+ million granules (granule search)</a:t>
            </a:r>
          </a:p>
        </p:txBody>
      </p:sp>
    </p:spTree>
    <p:extLst>
      <p:ext uri="{BB962C8B-B14F-4D97-AF65-F5344CB8AC3E}">
        <p14:creationId xmlns:p14="http://schemas.microsoft.com/office/powerpoint/2010/main" val="40843700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20292</TotalTime>
  <Words>1832</Words>
  <Application>Microsoft Macintosh PowerPoint</Application>
  <PresentationFormat>On-screen Show (4:3)</PresentationFormat>
  <Paragraphs>254</Paragraphs>
  <Slides>24</Slides>
  <Notes>21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Default</vt:lpstr>
      <vt:lpstr>WGISS - Working Group for Information Systems and Services</vt:lpstr>
      <vt:lpstr>PowerPoint Presentation</vt:lpstr>
      <vt:lpstr>PowerPoint Presentation</vt:lpstr>
      <vt:lpstr>PowerPoint Presentation</vt:lpstr>
      <vt:lpstr>Data Stewardship Interest Group</vt:lpstr>
      <vt:lpstr>PowerPoint Presentation</vt:lpstr>
      <vt:lpstr>PowerPoint Presentation</vt:lpstr>
      <vt:lpstr>Discovery &amp; Access</vt:lpstr>
      <vt:lpstr>PowerPoint Presentation</vt:lpstr>
      <vt:lpstr>WGISS Connected Data Assets (CDA)</vt:lpstr>
      <vt:lpstr>ECVs/CDRs Discovery and Access  through WGISS Systems</vt:lpstr>
      <vt:lpstr>CEOS data in GEOSS</vt:lpstr>
      <vt:lpstr>Interoperability and Use  Interest Group</vt:lpstr>
      <vt:lpstr>PowerPoint Presentation</vt:lpstr>
      <vt:lpstr>PowerPoint Presentation</vt:lpstr>
      <vt:lpstr>PowerPoint Presentation</vt:lpstr>
      <vt:lpstr>PowerPoint Presentation</vt:lpstr>
      <vt:lpstr>PowerPoint Presentation</vt:lpstr>
      <vt:lpstr>PowerPoint Presentation</vt:lpstr>
      <vt:lpstr>WGISS Carbon Community Portal</vt:lpstr>
      <vt:lpstr>Technology Exploration  Interest Group</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Mirko Albani</cp:lastModifiedBy>
  <cp:revision>232</cp:revision>
  <cp:lastPrinted>2017-10-13T13:54:38Z</cp:lastPrinted>
  <dcterms:modified xsi:type="dcterms:W3CDTF">2018-10-21T20:45:41Z</dcterms:modified>
</cp:coreProperties>
</file>