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jpg-large" ContentType="image/jpe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  <p:sldMasterId id="2147483936" r:id="rId2"/>
  </p:sldMasterIdLst>
  <p:notesMasterIdLst>
    <p:notesMasterId r:id="rId20"/>
  </p:notesMasterIdLst>
  <p:handoutMasterIdLst>
    <p:handoutMasterId r:id="rId21"/>
  </p:handoutMasterIdLst>
  <p:sldIdLst>
    <p:sldId id="275" r:id="rId3"/>
    <p:sldId id="400" r:id="rId4"/>
    <p:sldId id="399" r:id="rId5"/>
    <p:sldId id="391" r:id="rId6"/>
    <p:sldId id="398" r:id="rId7"/>
    <p:sldId id="355" r:id="rId8"/>
    <p:sldId id="356" r:id="rId9"/>
    <p:sldId id="365" r:id="rId10"/>
    <p:sldId id="370" r:id="rId11"/>
    <p:sldId id="401" r:id="rId12"/>
    <p:sldId id="402" r:id="rId13"/>
    <p:sldId id="403" r:id="rId14"/>
    <p:sldId id="397" r:id="rId15"/>
    <p:sldId id="408" r:id="rId16"/>
    <p:sldId id="394" r:id="rId17"/>
    <p:sldId id="405" r:id="rId18"/>
    <p:sldId id="388" r:id="rId19"/>
  </p:sldIdLst>
  <p:sldSz cx="9144000" cy="5143500" type="screen16x9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5107D"/>
    <a:srgbClr val="0098DB"/>
    <a:srgbClr val="00B050"/>
    <a:srgbClr val="008000"/>
    <a:srgbClr val="003300"/>
    <a:srgbClr val="99FFCC"/>
    <a:srgbClr val="D9D9D9"/>
    <a:srgbClr val="FDC82F"/>
    <a:srgbClr val="00549F"/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10" autoAdjust="0"/>
    <p:restoredTop sz="83770" autoAdjust="0"/>
  </p:normalViewPr>
  <p:slideViewPr>
    <p:cSldViewPr snapToGrid="0">
      <p:cViewPr varScale="1">
        <p:scale>
          <a:sx n="120" d="100"/>
          <a:sy n="120" d="100"/>
        </p:scale>
        <p:origin x="-760" y="-96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rivate:var:folders:t0:ll6h3ckd5ln4h5m3znv4ygn40000gn:T:TemporaryItems:notes:PI%20project%20status%202002%20to_Sept18_Upd_HL_including_ESA_CampaignsUPDATE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private:var:folders:t0:ll6h3ckd5ln4h5m3znv4ygn40000gn:T:TemporaryItems:notes:PI%20project%20status%202002%20to_Sept18_Upd_HL_including_ESA_CampaignsUPDAT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GB" sz="1400"/>
              <a:t>Cumulative number </a:t>
            </a:r>
            <a:br>
              <a:rPr lang="en-GB" sz="1400"/>
            </a:br>
            <a:r>
              <a:rPr lang="en-GB" sz="1400"/>
              <a:t>of user projects</a:t>
            </a:r>
            <a:r>
              <a:rPr lang="en-GB" sz="1400" baseline="0"/>
              <a:t> </a:t>
            </a:r>
            <a:br>
              <a:rPr lang="en-GB" sz="1400" baseline="0"/>
            </a:br>
            <a:r>
              <a:rPr lang="en-GB" sz="1400" baseline="0"/>
              <a:t>since 2002 (to end Sept. 2018)</a:t>
            </a:r>
            <a:endParaRPr lang="en-GB" sz="1400"/>
          </a:p>
        </c:rich>
      </c:tx>
      <c:layout>
        <c:manualLayout>
          <c:xMode val="edge"/>
          <c:yMode val="edge"/>
          <c:x val="0.199001104320995"/>
          <c:y val="0.178796914897338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0685309081940343"/>
          <c:y val="0.0693412553568023"/>
          <c:w val="0.910561514373099"/>
          <c:h val="0.852065302347458"/>
        </c:manualLayout>
      </c:layout>
      <c:barChart>
        <c:barDir val="col"/>
        <c:grouping val="clustered"/>
        <c:varyColors val="0"/>
        <c:ser>
          <c:idx val="0"/>
          <c:order val="0"/>
          <c:tx>
            <c:v>Missions</c:v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501-448A-A1E1-13E903B6B49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501-448A-A1E1-13E903B6B49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501-448A-A1E1-13E903B6B492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501-448A-A1E1-13E903B6B49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501-448A-A1E1-13E903B6B492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501-448A-A1E1-13E903B6B492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501-448A-A1E1-13E903B6B49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501-448A-A1E1-13E903B6B49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501-448A-A1E1-13E903B6B49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501-448A-A1E1-13E903B6B492}"/>
              </c:ext>
            </c:extLst>
          </c:dPt>
          <c:dLbls>
            <c:dLbl>
              <c:idx val="0"/>
              <c:layout>
                <c:manualLayout>
                  <c:x val="0.0"/>
                  <c:y val="0.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501-448A-A1E1-13E903B6B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 baseline="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'Status_end-Sept2018'!$A$2:$A$11</c:f>
              <c:strCache>
                <c:ptCount val="10"/>
                <c:pt idx="0">
                  <c:v>ENVISAT</c:v>
                </c:pt>
                <c:pt idx="1">
                  <c:v>ERS</c:v>
                </c:pt>
                <c:pt idx="2">
                  <c:v>GOCE</c:v>
                </c:pt>
                <c:pt idx="3">
                  <c:v>SMOS</c:v>
                </c:pt>
                <c:pt idx="4">
                  <c:v>CRYOSAT</c:v>
                </c:pt>
                <c:pt idx="5">
                  <c:v>SWARM</c:v>
                </c:pt>
                <c:pt idx="6">
                  <c:v>ESA Campaigns</c:v>
                </c:pt>
                <c:pt idx="7">
                  <c:v>PROBA-1</c:v>
                </c:pt>
                <c:pt idx="8">
                  <c:v>PROBA V</c:v>
                </c:pt>
                <c:pt idx="9">
                  <c:v>TPM</c:v>
                </c:pt>
              </c:strCache>
            </c:strRef>
          </c:cat>
          <c:val>
            <c:numRef>
              <c:f>'Status_end-Sept2018'!$D$2:$D$11</c:f>
              <c:numCache>
                <c:formatCode>General</c:formatCode>
                <c:ptCount val="10"/>
                <c:pt idx="0">
                  <c:v>10857.0</c:v>
                </c:pt>
                <c:pt idx="1">
                  <c:v>4739.0</c:v>
                </c:pt>
                <c:pt idx="2">
                  <c:v>1359.0</c:v>
                </c:pt>
                <c:pt idx="3">
                  <c:v>2087.0</c:v>
                </c:pt>
                <c:pt idx="4">
                  <c:v>981.0</c:v>
                </c:pt>
                <c:pt idx="5">
                  <c:v>880.0</c:v>
                </c:pt>
                <c:pt idx="6">
                  <c:v>291.0</c:v>
                </c:pt>
                <c:pt idx="7">
                  <c:v>1457.0</c:v>
                </c:pt>
                <c:pt idx="8">
                  <c:v>417.0</c:v>
                </c:pt>
                <c:pt idx="9">
                  <c:v>5744.0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0501-448A-A1E1-13E903B6B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313983560"/>
        <c:axId val="-325958776"/>
      </c:barChart>
      <c:catAx>
        <c:axId val="-313983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325958776"/>
        <c:crosses val="autoZero"/>
        <c:auto val="1"/>
        <c:lblAlgn val="ctr"/>
        <c:lblOffset val="100"/>
        <c:noMultiLvlLbl val="0"/>
      </c:catAx>
      <c:valAx>
        <c:axId val="-325958776"/>
        <c:scaling>
          <c:orientation val="minMax"/>
          <c:max val="11000.0"/>
          <c:min val="0.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-313983560"/>
        <c:crosses val="autoZero"/>
        <c:crossBetween val="between"/>
        <c:majorUnit val="500.0"/>
      </c:valAx>
      <c:spPr>
        <a:noFill/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GB" sz="1600">
                <a:solidFill>
                  <a:sysClr val="windowText" lastClr="000000"/>
                </a:solidFill>
              </a:rPr>
              <a:t>Evolution of user projects since 2008 </a:t>
            </a:r>
          </a:p>
        </c:rich>
      </c:tx>
      <c:layout>
        <c:manualLayout>
          <c:xMode val="edge"/>
          <c:yMode val="edge"/>
          <c:x val="0.128007551870478"/>
          <c:y val="0.0998647136019762"/>
        </c:manualLayout>
      </c:layout>
      <c:overlay val="1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0.0598153679065979"/>
          <c:y val="0.0180983454416264"/>
          <c:w val="0.906908042041971"/>
          <c:h val="0.881975865202536"/>
        </c:manualLayout>
      </c:layout>
      <c:lineChart>
        <c:grouping val="standard"/>
        <c:varyColors val="0"/>
        <c:ser>
          <c:idx val="0"/>
          <c:order val="0"/>
          <c:tx>
            <c:v>ERS</c:v>
          </c:tx>
          <c:spPr>
            <a:ln w="76200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triangle"/>
            <c:size val="14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</c:spPr>
          </c:marker>
          <c:dLbls>
            <c:dLbl>
              <c:idx val="5"/>
              <c:spPr/>
              <c:txPr>
                <a:bodyPr/>
                <a:lstStyle/>
                <a:p>
                  <a:pPr>
                    <a:defRPr sz="1200" b="1" i="1" baseline="0"/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Stats_by_Year_New!$A$20:$K$20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2018-Sept</c:v>
                </c:pt>
              </c:strCache>
            </c:strRef>
          </c:cat>
          <c:val>
            <c:numRef>
              <c:f>(Stats_by_Year_New!$D$4,Stats_by_Year_New!$G$4,Stats_by_Year_New!$J$4,Stats_by_Year_New!$M$4,Stats_by_Year_New!$P$4,Stats_by_Year_New!$S$4,Stats_by_Year_New!$V$4,Stats_by_Year_New!$Y$4,Stats_by_Year_New!$AB$4,Stats_by_Year_New!$AE$4,Stats_by_Year_New!$AH$4)</c:f>
              <c:numCache>
                <c:formatCode>General</c:formatCode>
                <c:ptCount val="11"/>
                <c:pt idx="0">
                  <c:v>1291.0</c:v>
                </c:pt>
                <c:pt idx="1">
                  <c:v>1472.0</c:v>
                </c:pt>
                <c:pt idx="2">
                  <c:v>1679.0</c:v>
                </c:pt>
                <c:pt idx="3">
                  <c:v>1995.0</c:v>
                </c:pt>
                <c:pt idx="4">
                  <c:v>2261.0</c:v>
                </c:pt>
                <c:pt idx="5">
                  <c:v>2652.0</c:v>
                </c:pt>
                <c:pt idx="6">
                  <c:v>3037.0</c:v>
                </c:pt>
                <c:pt idx="7">
                  <c:v>3336.0</c:v>
                </c:pt>
                <c:pt idx="8">
                  <c:v>3597.0</c:v>
                </c:pt>
                <c:pt idx="9">
                  <c:v>4141.0</c:v>
                </c:pt>
                <c:pt idx="10">
                  <c:v>4739.0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B8E-448C-959E-D2DF4F7FCD45}"/>
            </c:ext>
          </c:extLst>
        </c:ser>
        <c:ser>
          <c:idx val="1"/>
          <c:order val="1"/>
          <c:tx>
            <c:v>Envisat</c:v>
          </c:tx>
          <c:spPr>
            <a:ln w="88900">
              <a:solidFill>
                <a:schemeClr val="accent3">
                  <a:lumMod val="50000"/>
                </a:schemeClr>
              </a:solidFill>
              <a:prstDash val="solid"/>
            </a:ln>
          </c:spPr>
          <c:marker>
            <c:symbol val="circle"/>
            <c:size val="12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</c:spPr>
          </c:marker>
          <c:dLbls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8E-448C-959E-D2DF4F7FCD45}"/>
                </c:ext>
              </c:extLst>
            </c:dLbl>
            <c:dLbl>
              <c:idx val="7"/>
              <c:layout>
                <c:manualLayout>
                  <c:x val="0.00230912476722533"/>
                  <c:y val="-0.0043576371135426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8E-448C-959E-D2DF4F7FCD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b="1" i="1" baseline="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Stats_by_Year_New!$A$20:$K$20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2018-Sept</c:v>
                </c:pt>
              </c:strCache>
            </c:strRef>
          </c:cat>
          <c:val>
            <c:numRef>
              <c:f>(Stats_by_Year_New!$D$3,Stats_by_Year_New!$G$3,Stats_by_Year_New!$J$3,Stats_by_Year_New!$M$3,Stats_by_Year_New!$P$3,Stats_by_Year_New!$S$3,Stats_by_Year_New!$V$3,Stats_by_Year_New!$Y$3,Stats_by_Year_New!$AB$3,Stats_by_Year_New!$AE$3,Stats_by_Year_New!$AH$3)</c:f>
              <c:numCache>
                <c:formatCode>General</c:formatCode>
                <c:ptCount val="11"/>
                <c:pt idx="0">
                  <c:v>2245.0</c:v>
                </c:pt>
                <c:pt idx="1">
                  <c:v>2693.0</c:v>
                </c:pt>
                <c:pt idx="2">
                  <c:v>3178.0</c:v>
                </c:pt>
                <c:pt idx="3">
                  <c:v>3887.0</c:v>
                </c:pt>
                <c:pt idx="4">
                  <c:v>4637.0</c:v>
                </c:pt>
                <c:pt idx="5">
                  <c:v>5405.0</c:v>
                </c:pt>
                <c:pt idx="6">
                  <c:v>6181.0</c:v>
                </c:pt>
                <c:pt idx="7">
                  <c:v>6874.0</c:v>
                </c:pt>
                <c:pt idx="8">
                  <c:v>7762.0</c:v>
                </c:pt>
                <c:pt idx="9">
                  <c:v>9457.0</c:v>
                </c:pt>
                <c:pt idx="10">
                  <c:v>10857.0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BB8E-448C-959E-D2DF4F7FCD45}"/>
            </c:ext>
          </c:extLst>
        </c:ser>
        <c:ser>
          <c:idx val="8"/>
          <c:order val="2"/>
          <c:tx>
            <c:strRef>
              <c:f>Stats_by_Year_New!$A$12</c:f>
              <c:strCache>
                <c:ptCount val="1"/>
                <c:pt idx="0">
                  <c:v>TPM</c:v>
                </c:pt>
              </c:strCache>
            </c:strRef>
          </c:tx>
          <c:spPr>
            <a:ln w="76200" cmpd="sng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square"/>
            <c:size val="12"/>
            <c:spPr>
              <a:solidFill>
                <a:schemeClr val="accent6">
                  <a:lumMod val="75000"/>
                </a:schemeClr>
              </a:solidFill>
            </c:spPr>
          </c:marker>
          <c:dLbls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8E-448C-959E-D2DF4F7FCD45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Stats_by_Year_New!$A$20:$K$20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2018-Sept</c:v>
                </c:pt>
              </c:strCache>
            </c:strRef>
          </c:cat>
          <c:val>
            <c:numRef>
              <c:f>(Stats_by_Year_New!$D$12,Stats_by_Year_New!$G$12,Stats_by_Year_New!$J$12,Stats_by_Year_New!$M$12,Stats_by_Year_New!$P$12,Stats_by_Year_New!$S$12,Stats_by_Year_New!$V$12,Stats_by_Year_New!$Y$12,Stats_by_Year_New!$AB$12,Stats_by_Year_New!$AE$12,Stats_by_Year_New!$AH$12)</c:f>
              <c:numCache>
                <c:formatCode>General</c:formatCode>
                <c:ptCount val="11"/>
                <c:pt idx="0">
                  <c:v>569.0</c:v>
                </c:pt>
                <c:pt idx="1">
                  <c:v>778.0</c:v>
                </c:pt>
                <c:pt idx="2">
                  <c:v>1007.0</c:v>
                </c:pt>
                <c:pt idx="3">
                  <c:v>1297.0</c:v>
                </c:pt>
                <c:pt idx="4">
                  <c:v>1685.0</c:v>
                </c:pt>
                <c:pt idx="5">
                  <c:v>2182.0</c:v>
                </c:pt>
                <c:pt idx="6">
                  <c:v>2651.0</c:v>
                </c:pt>
                <c:pt idx="7">
                  <c:v>3187.0</c:v>
                </c:pt>
                <c:pt idx="8">
                  <c:v>3659.0</c:v>
                </c:pt>
                <c:pt idx="9">
                  <c:v>4691.0</c:v>
                </c:pt>
                <c:pt idx="10">
                  <c:v>5744.0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BB8E-448C-959E-D2DF4F7FC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0117672"/>
        <c:axId val="-400402760"/>
      </c:lineChart>
      <c:catAx>
        <c:axId val="2020117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>
                <a:solidFill>
                  <a:sysClr val="windowText" lastClr="000000"/>
                </a:solidFill>
              </a:defRPr>
            </a:pPr>
            <a:endParaRPr lang="en-US"/>
          </a:p>
        </c:txPr>
        <c:crossAx val="-400402760"/>
        <c:crossesAt val="10.0"/>
        <c:auto val="0"/>
        <c:lblAlgn val="ctr"/>
        <c:lblOffset val="100"/>
        <c:noMultiLvlLbl val="0"/>
      </c:catAx>
      <c:valAx>
        <c:axId val="-400402760"/>
        <c:scaling>
          <c:orientation val="minMax"/>
          <c:max val="11000.0"/>
          <c:min val="0.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ln>
                  <a:noFill/>
                </a:ln>
                <a:solidFill>
                  <a:sysClr val="windowText" lastClr="000000"/>
                </a:solidFill>
              </a:defRPr>
            </a:pPr>
            <a:endParaRPr lang="en-US"/>
          </a:p>
        </c:txPr>
        <c:crossAx val="2020117672"/>
        <c:crosses val="autoZero"/>
        <c:crossBetween val="between"/>
        <c:majorUnit val="500.0"/>
      </c:valAx>
      <c:spPr>
        <a:noFill/>
      </c:spPr>
    </c:plotArea>
    <c:legend>
      <c:legendPos val="r"/>
      <c:layout>
        <c:manualLayout>
          <c:xMode val="edge"/>
          <c:yMode val="edge"/>
          <c:x val="0.154733003507305"/>
          <c:y val="0.237259824068564"/>
          <c:w val="0.0965407964390614"/>
          <c:h val="0.176329795330944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baseline="0">
          <a:solidFill>
            <a:schemeClr val="accent3">
              <a:lumMod val="75000"/>
            </a:schemeClr>
          </a:solidFill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557" cy="49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582" y="0"/>
            <a:ext cx="2945557" cy="49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459"/>
            <a:ext cx="2945557" cy="49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582" y="9430459"/>
            <a:ext cx="2945557" cy="49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7899" cy="51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484" y="0"/>
            <a:ext cx="2917898" cy="51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21/10/18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5831" y="4730468"/>
            <a:ext cx="5033721" cy="443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60935"/>
            <a:ext cx="2917899" cy="4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484" y="9460935"/>
            <a:ext cx="2917898" cy="4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7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827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290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image / map based upon Sentinel-2 data show the horizontal displacement around the town of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Indonesian Island of Sulawesi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displacement is a result from the Earthquake that hit the island on 2 October 2018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areas on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black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fault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line, have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northwards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(right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areas,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black line, have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southwards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at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parts up to 4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meters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resulting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shifting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land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tsunami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killed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thousands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people and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destructed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parts of the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coastline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towns</a:t>
            </a:r>
            <a:r>
              <a:rPr lang="fr-FR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villages 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map is a product of the TEP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geohazards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947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anose="02020603050405020304" pitchFamily="18" charset="0"/>
                <a:cs typeface="+mn-cs"/>
              </a:rPr>
              <a:t>Kick-Off &amp; Progress</a:t>
            </a:r>
            <a:endParaRPr lang="en-GB" sz="1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anose="02020603050405020304" pitchFamily="18" charset="0"/>
              <a:cs typeface="+mn-cs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anose="02020603050405020304" pitchFamily="18" charset="0"/>
                <a:cs typeface="+mn-cs"/>
              </a:rPr>
              <a:t>Potential Sentinel expansion system study activities initiated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anose="02020603050405020304" pitchFamily="18" charset="0"/>
                <a:cs typeface="+mn-cs"/>
              </a:rPr>
              <a:t>End-to-end performance simulation campaigns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anose="02020603050405020304" pitchFamily="18" charset="0"/>
                <a:cs typeface="+mn-cs"/>
              </a:rPr>
              <a:t>Scientific studies in support of mission requirements definition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anose="02020603050405020304" pitchFamily="18" charset="0"/>
                <a:cs typeface="+mn-cs"/>
              </a:rPr>
              <a:t>Pre-developments of most critical technologies. </a:t>
            </a:r>
          </a:p>
          <a:p>
            <a:pPr>
              <a:spcAft>
                <a:spcPts val="600"/>
              </a:spcAft>
            </a:pPr>
            <a:endParaRPr lang="en-U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Copernicus Long Term Scenario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new spacecraft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new mission domains: </a:t>
            </a:r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GB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imaging spectrometry, thermal / hyperspectral / microwave imaging, etc.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of NewSpace and national mission data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Sophisticated, operational data access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7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827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615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sz="1200" b="1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Sentinel-3B</a:t>
            </a:r>
            <a:endParaRPr lang="en-GB" sz="1200" b="1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The seventh Sentinel, Sentinel-3B, has been launched from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Plesetzk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on 25 April to form the third Sentinel pair in orbit together with its twin satellite Sentinel-3A. Following a perfect launch, an excellent separation from Breeze and a prompt signal acquisition from Kiruna, Sentinel-3B keeps performing very well in orbit.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200" b="1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Aeolus</a:t>
            </a:r>
            <a:endParaRPr lang="fr-FR" sz="1200" b="1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180975" marR="0" lvl="0" indent="-180975" algn="l" defTabSz="307754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  <a:sym typeface="Helvetica Light"/>
              </a:rPr>
              <a:t>First wind LIDAR</a:t>
            </a: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rPr>
              <a:t>– NWP impact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  <a:sym typeface="Helvetica Light"/>
            </a:endParaRPr>
          </a:p>
          <a:p>
            <a:pPr marL="180975" marR="0" lvl="0" indent="-180975" algn="l" defTabSz="307754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  <a:sym typeface="Helvetica Light"/>
              </a:rPr>
              <a:t>Laser switched on successfully!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  <a:sym typeface="Helvetica Light"/>
            </a:endParaRPr>
          </a:p>
          <a:p>
            <a:pPr marL="180975" marR="0" lvl="0" indent="-180975" algn="l" defTabSz="307754" rtl="0" eaLnBrk="1" fontAlgn="auto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  <a:sym typeface="Helvetica Light"/>
              </a:rPr>
              <a:t>Ingestion into NWP from early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62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70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6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172AEE5-00F7-BF49-9692-81EC032164E7}" type="slidenum">
              <a:rPr lang="en-US" sz="1200">
                <a:cs typeface="Arial" charset="0"/>
              </a:rPr>
              <a:pPr eaLnBrk="1" hangingPunct="1"/>
              <a:t>6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2493CF8-F4EC-1248-A049-B5F5F2333549}" type="slidenum">
              <a:rPr lang="en-US" sz="1200">
                <a:cs typeface="Arial" charset="0"/>
              </a:rPr>
              <a:pPr eaLnBrk="1" hangingPunct="1"/>
              <a:t>7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F39FF22-4C27-A441-9351-2853C65A7976}" type="slidenum">
              <a:rPr lang="en-US" sz="1200">
                <a:cs typeface="Arial" charset="0"/>
              </a:rPr>
              <a:pPr eaLnBrk="1" hangingPunct="1"/>
              <a:t>8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36717E34-A6A2-1646-A60C-84C57FE0F629}" type="slidenum">
              <a:rPr lang="en-US" sz="1200">
                <a:cs typeface="Arial" charset="0"/>
              </a:rPr>
              <a:pPr eaLnBrk="1" hangingPunct="1"/>
              <a:t>9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Sentinel-5P tropospheric nitrogen dioxide measurements over Europe, Africa, Middle East, and India from April 2018 (averaged) are shown here.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 pollution emitted by big cities and shipping lanes is clearly visible.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Launched in October 2017, Sentinel-5P is part of a fleet of satellites central to Copernicus, Europe’s environmental monitoring programme.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 resolution of up to 7 x 3.5 km, Sentinel-5P’s Tropomi instrument can detect air pollution over individual cities.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Tropomi also has the capacity to locate where pollutants are being emitted, effectively identifying pollution hotspots.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88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9.png"/><Relationship Id="rId29" Type="http://schemas.openxmlformats.org/officeDocument/2006/relationships/image" Target="../media/image26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3" y="-2000251"/>
            <a:ext cx="5143501" cy="914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91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162824" y="4571669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19194" y="4916132"/>
            <a:ext cx="6802386" cy="111519"/>
            <a:chOff x="171652" y="6621093"/>
            <a:chExt cx="680238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132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4689" y="4916130"/>
            <a:ext cx="1196912" cy="14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165933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86" y="4915370"/>
            <a:ext cx="163385" cy="1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8187A-137C-1A4A-8FFB-01308924C940}" type="datetimeFigureOut">
              <a:rPr lang="en-GB"/>
              <a:pPr>
                <a:defRPr/>
              </a:pPr>
              <a:t>21/10/18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52684-1769-5247-9243-57EA091673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32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2BC74-EE4E-5540-A770-354B6B8EAE14}" type="datetimeFigureOut">
              <a:rPr lang="en-GB"/>
              <a:pPr>
                <a:defRPr/>
              </a:pPr>
              <a:t>21/10/18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1095E-432F-E248-BAFF-BA82F1C6A2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592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09561-2F3B-654E-8719-968413A613A2}" type="datetimeFigureOut">
              <a:rPr lang="en-GB"/>
              <a:pPr>
                <a:defRPr/>
              </a:pPr>
              <a:t>21/10/18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5C561-E6E8-5C45-8ADA-3834D0F736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93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23B3-E320-1D48-86E1-68D37E9B3E31}" type="datetimeFigureOut">
              <a:rPr lang="en-GB"/>
              <a:pPr>
                <a:defRPr/>
              </a:pPr>
              <a:t>21/10/18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42027-914C-6A45-89A0-94E52D8EC2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378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15D50-CFD1-4C4A-8C9F-89C496AA9DAF}" type="datetimeFigureOut">
              <a:rPr lang="en-GB"/>
              <a:pPr>
                <a:defRPr/>
              </a:pPr>
              <a:t>21/10/18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0287D-6E2B-E943-BCAC-96D4D4C5EC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49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13760-703F-E245-9E0E-0BE7A7956C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509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354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41059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3292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215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494864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153400" cy="35433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3"/>
          <p:cNvSpPr/>
          <p:nvPr userDrawn="1"/>
        </p:nvSpPr>
        <p:spPr>
          <a:xfrm>
            <a:off x="76200" y="497205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18, 17-18 October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228600"/>
            <a:ext cx="4953000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ABB3343E-B386-4CB3-A218-1F866C89DB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1" y="4893994"/>
            <a:ext cx="798969" cy="21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541504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3F6E2-AC3B-E545-A170-280C0D4A14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47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65516"/>
            <a:ext cx="8229600" cy="85725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1CACA-8A9D-654D-9B55-965FFE44223B}" type="datetimeFigureOut">
              <a:rPr lang="en-GB"/>
              <a:pPr>
                <a:defRPr/>
              </a:pPr>
              <a:t>21/10/18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25455-ABBA-9540-9890-166093FA41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680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A87C8-E41E-124A-AA83-F1EA1C2CBC75}" type="datetimeFigureOut">
              <a:rPr lang="en-GB"/>
              <a:pPr>
                <a:defRPr/>
              </a:pPr>
              <a:t>21/10/18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A9B89-EFE0-EE46-94F5-7172BF3043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81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9F6A4-F677-C14C-9A2D-9424614BC580}" type="datetimeFigureOut">
              <a:rPr lang="en-GB"/>
              <a:pPr>
                <a:defRPr/>
              </a:pPr>
              <a:t>21/10/18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6F5B-E809-034B-8833-CCE13D0BA5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554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94FDF-D7CA-B64D-A12B-36973EA671C9}" type="datetimeFigureOut">
              <a:rPr lang="en-GB"/>
              <a:pPr>
                <a:defRPr/>
              </a:pPr>
              <a:t>21/10/18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2C467-3639-2A4C-8430-2466CAB180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64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image" Target="../media/image25.png"/><Relationship Id="rId31" Type="http://schemas.openxmlformats.org/officeDocument/2006/relationships/image" Target="../media/image26.pn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18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728716"/>
            <a:ext cx="8746316" cy="38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0" name="Rectangle 39"/>
          <p:cNvSpPr/>
          <p:nvPr userDrawn="1"/>
        </p:nvSpPr>
        <p:spPr>
          <a:xfrm>
            <a:off x="0" y="4792750"/>
            <a:ext cx="9144000" cy="350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7" r="-1119" b="-9057"/>
          <a:stretch/>
        </p:blipFill>
        <p:spPr>
          <a:xfrm>
            <a:off x="7787917" y="4865813"/>
            <a:ext cx="1224000" cy="216000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71652" y="4905803"/>
            <a:ext cx="6678000" cy="111519"/>
            <a:chOff x="171652" y="6621093"/>
            <a:chExt cx="6678000" cy="111519"/>
          </a:xfrm>
        </p:grpSpPr>
        <p:pic>
          <p:nvPicPr>
            <p:cNvPr id="34" name="Picture 33" descr="at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ca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746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h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z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k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1" name="Picture 40" descr="si.png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56" y="4905134"/>
            <a:ext cx="163385" cy="10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4" r:id="rId3"/>
    <p:sldLayoutId id="2147483935" r:id="rId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72DE2062-9076-FC48-BEE0-8103F504E870}" type="datetimeFigureOut">
              <a:rPr lang="en-GB"/>
              <a:pPr>
                <a:defRPr/>
              </a:pPr>
              <a:t>21/10/18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2A24DE72-6918-E040-BC2D-A303034D88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1" name="Picture 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9524"/>
            <a:ext cx="918051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" y="4680099"/>
            <a:ext cx="5039314" cy="463401"/>
          </a:xfrm>
          <a:prstGeom prst="rect">
            <a:avLst/>
          </a:prstGeom>
          <a:solidFill>
            <a:srgbClr val="0510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0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34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82.jpg-large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8" Type="http://schemas.openxmlformats.org/officeDocument/2006/relationships/image" Target="../media/image86.jpeg"/><Relationship Id="rId9" Type="http://schemas.openxmlformats.org/officeDocument/2006/relationships/image" Target="../media/image87.jpeg"/><Relationship Id="rId10" Type="http://schemas.openxmlformats.org/officeDocument/2006/relationships/image" Target="../media/image88.jpeg"/><Relationship Id="rId11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emf"/><Relationship Id="rId3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emf"/><Relationship Id="rId3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jpeg"/><Relationship Id="rId12" Type="http://schemas.openxmlformats.org/officeDocument/2006/relationships/image" Target="../media/image48.jpeg"/><Relationship Id="rId13" Type="http://schemas.openxmlformats.org/officeDocument/2006/relationships/image" Target="../media/image49.jpeg"/><Relationship Id="rId14" Type="http://schemas.openxmlformats.org/officeDocument/2006/relationships/image" Target="../media/image50.png"/><Relationship Id="rId15" Type="http://schemas.openxmlformats.org/officeDocument/2006/relationships/image" Target="../media/image51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9" Type="http://schemas.openxmlformats.org/officeDocument/2006/relationships/image" Target="../media/image45.jpeg"/><Relationship Id="rId10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hyperlink" Target="https://github.com/SentinelDataHub/DataHubSystem" TargetMode="External"/><Relationship Id="rId5" Type="http://schemas.openxmlformats.org/officeDocument/2006/relationships/hyperlink" Target="https://github.com/senbox-org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.bin"/><Relationship Id="rId20" Type="http://schemas.openxmlformats.org/officeDocument/2006/relationships/image" Target="../media/image65.png"/><Relationship Id="rId21" Type="http://schemas.openxmlformats.org/officeDocument/2006/relationships/image" Target="../media/image66.png"/><Relationship Id="rId22" Type="http://schemas.openxmlformats.org/officeDocument/2006/relationships/image" Target="../media/image67.png"/><Relationship Id="rId23" Type="http://schemas.openxmlformats.org/officeDocument/2006/relationships/image" Target="../media/image68.png"/><Relationship Id="rId24" Type="http://schemas.openxmlformats.org/officeDocument/2006/relationships/image" Target="../media/image69.png"/><Relationship Id="rId25" Type="http://schemas.openxmlformats.org/officeDocument/2006/relationships/image" Target="../media/image70.png"/><Relationship Id="rId26" Type="http://schemas.openxmlformats.org/officeDocument/2006/relationships/image" Target="../media/image71.png"/><Relationship Id="rId27" Type="http://schemas.openxmlformats.org/officeDocument/2006/relationships/image" Target="../media/image72.png"/><Relationship Id="rId28" Type="http://schemas.openxmlformats.org/officeDocument/2006/relationships/image" Target="../media/image73.png"/><Relationship Id="rId10" Type="http://schemas.openxmlformats.org/officeDocument/2006/relationships/image" Target="../media/image53.emf"/><Relationship Id="rId11" Type="http://schemas.openxmlformats.org/officeDocument/2006/relationships/image" Target="../media/image59.jpeg"/><Relationship Id="rId12" Type="http://schemas.openxmlformats.org/officeDocument/2006/relationships/image" Target="../media/image60.jpeg"/><Relationship Id="rId13" Type="http://schemas.openxmlformats.org/officeDocument/2006/relationships/oleObject" Target="../embeddings/oleObject2.bin"/><Relationship Id="rId14" Type="http://schemas.openxmlformats.org/officeDocument/2006/relationships/oleObject" Target="../embeddings/oleObject3.bin"/><Relationship Id="rId15" Type="http://schemas.openxmlformats.org/officeDocument/2006/relationships/oleObject" Target="../embeddings/oleObject4.bin"/><Relationship Id="rId16" Type="http://schemas.openxmlformats.org/officeDocument/2006/relationships/image" Target="../media/image61.png"/><Relationship Id="rId17" Type="http://schemas.openxmlformats.org/officeDocument/2006/relationships/image" Target="../media/image62.png"/><Relationship Id="rId18" Type="http://schemas.openxmlformats.org/officeDocument/2006/relationships/image" Target="../media/image63.png"/><Relationship Id="rId19" Type="http://schemas.openxmlformats.org/officeDocument/2006/relationships/image" Target="../media/image6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54.jpeg"/><Relationship Id="rId5" Type="http://schemas.openxmlformats.org/officeDocument/2006/relationships/image" Target="../media/image55.wmf"/><Relationship Id="rId6" Type="http://schemas.openxmlformats.org/officeDocument/2006/relationships/image" Target="../media/image56.emf"/><Relationship Id="rId7" Type="http://schemas.openxmlformats.org/officeDocument/2006/relationships/image" Target="../media/image57.png"/><Relationship Id="rId8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2223" y="3303008"/>
            <a:ext cx="3268730" cy="1183247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WGISS#46 Meeting,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22-25 October 2018,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DLR </a:t>
            </a:r>
            <a:r>
              <a:rPr lang="en-US" dirty="0" err="1" smtClean="0">
                <a:latin typeface="Calibri" panose="020F0502020204030204" pitchFamily="34" charset="0"/>
              </a:rPr>
              <a:t>Oberpfaffenhofen</a:t>
            </a:r>
            <a:r>
              <a:rPr lang="en-US" dirty="0" smtClean="0">
                <a:latin typeface="Calibri" panose="020F0502020204030204" pitchFamily="34" charset="0"/>
              </a:rPr>
              <a:t>, Germany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41343" y="1742076"/>
            <a:ext cx="5947575" cy="892552"/>
          </a:xfrm>
        </p:spPr>
        <p:txBody>
          <a:bodyPr/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ESA Agency </a:t>
            </a:r>
            <a:r>
              <a:rPr lang="en-US" b="1" dirty="0" smtClean="0">
                <a:latin typeface="Calibri" panose="020F0502020204030204" pitchFamily="34" charset="0"/>
              </a:rPr>
              <a:t>Report</a:t>
            </a:r>
            <a:br>
              <a:rPr lang="en-US" b="1" dirty="0" smtClean="0">
                <a:latin typeface="Calibri" panose="020F0502020204030204" pitchFamily="34" charset="0"/>
              </a:rPr>
            </a:br>
            <a:r>
              <a:rPr lang="en-US" sz="2000" b="1" dirty="0" smtClean="0">
                <a:latin typeface="Calibri" panose="020F0502020204030204" pitchFamily="34" charset="0"/>
              </a:rPr>
              <a:t>Mirko Albani, ESA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50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" y="0"/>
            <a:ext cx="9139751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AB42B2-74E0-4040-A083-3D1C438099F0}"/>
              </a:ext>
            </a:extLst>
          </p:cNvPr>
          <p:cNvSpPr txBox="1"/>
          <p:nvPr/>
        </p:nvSpPr>
        <p:spPr>
          <a:xfrm>
            <a:off x="88832" y="3451661"/>
            <a:ext cx="2666395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07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April 2018 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average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307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307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© KNMI / NSO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8832" y="1530810"/>
            <a:ext cx="3243460" cy="954008"/>
          </a:xfrm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Nitrogen Dioxide from Sentinel-5P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431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7" y="-9674"/>
            <a:ext cx="151855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0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215" y="-12899"/>
            <a:ext cx="9143999" cy="5156399"/>
          </a:xfrm>
          <a:prstGeom prst="rect">
            <a:avLst/>
          </a:prstGeom>
          <a:gradFill flip="none" rotWithShape="1">
            <a:gsLst>
              <a:gs pos="24000">
                <a:srgbClr val="073F67"/>
              </a:gs>
              <a:gs pos="0">
                <a:schemeClr val="tx1">
                  <a:lumMod val="95000"/>
                  <a:lumOff val="5000"/>
                </a:schemeClr>
              </a:gs>
              <a:gs pos="100000">
                <a:srgbClr val="0070C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AB42B2-74E0-4040-A083-3D1C438099F0}"/>
              </a:ext>
            </a:extLst>
          </p:cNvPr>
          <p:cNvSpPr txBox="1"/>
          <p:nvPr/>
        </p:nvSpPr>
        <p:spPr>
          <a:xfrm>
            <a:off x="217732" y="4318462"/>
            <a:ext cx="6547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Sentinel-2 data - </a:t>
            </a:r>
            <a:r>
              <a:rPr lang="fr-F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3087" y="140839"/>
            <a:ext cx="7377717" cy="461639"/>
          </a:xfrm>
        </p:spPr>
        <p:txBody>
          <a:bodyPr/>
          <a:lstStyle/>
          <a:p>
            <a:r>
              <a:rPr lang="en-GB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Palu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Earthquake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8" y="-9674"/>
            <a:ext cx="1518556" cy="74981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84432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2" y="692191"/>
            <a:ext cx="8602824" cy="3563742"/>
          </a:xfrm>
          <a:prstGeom prst="roundRect">
            <a:avLst>
              <a:gd name="adj" fmla="val 38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076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LAHCEM\Downloads\2948902_orig Cropp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8" y="-9674"/>
            <a:ext cx="1518556" cy="74981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84432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 bwMode="auto">
          <a:xfrm>
            <a:off x="142880" y="126214"/>
            <a:ext cx="7591421" cy="43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9" rIns="68568" bIns="34289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EO: Copernicus 2.0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2880" y="674994"/>
            <a:ext cx="8878657" cy="3956502"/>
          </a:xfrm>
          <a:prstGeom prst="roundRect">
            <a:avLst>
              <a:gd name="adj" fmla="val 573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High Priority Candidate Missions</a:t>
            </a:r>
          </a:p>
        </p:txBody>
      </p:sp>
      <p:pic>
        <p:nvPicPr>
          <p:cNvPr id="10" name="Picture 2" descr="C:\Users\ALAHCEM\Downloads\PIA12339 Cropp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4" y="1283672"/>
            <a:ext cx="1761683" cy="990645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" name="Picture 4" descr="Afbeeldingsresultaat voor cryosa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2" y="2408097"/>
            <a:ext cx="1760645" cy="990947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2" name="Picture 5" descr="C:\Users\ALAHCEM\Downloads\Untitled Cropped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1" y="3530080"/>
            <a:ext cx="1760645" cy="988995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4" name="Picture 3" descr="C:\Users\ALAHCEM\Desktop\lsar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79" y="3530080"/>
            <a:ext cx="1761682" cy="988995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5" name="Picture 4" descr="C:\Users\ALAHCEM\Desktop\orb0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79" y="2408097"/>
            <a:ext cx="1761682" cy="990947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2" descr="Afbeeldingsresultaat voor landsat surface temperatu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79" y="1283672"/>
            <a:ext cx="1761682" cy="990645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25120" y="1210796"/>
          <a:ext cx="8892544" cy="3350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52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63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47257">
                  <a:extLst>
                    <a:ext uri="{9D8B030D-6E8A-4147-A177-3AD203B41FA5}">
                      <a16:colId xmlns:a16="http://schemas.microsoft.com/office/drawing/2014/main" xmlns="" val="664230087"/>
                    </a:ext>
                  </a:extLst>
                </a:gridCol>
              </a:tblGrid>
              <a:tr h="1018033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 causes of Climate Change (CO</a:t>
                      </a:r>
                      <a:r>
                        <a:rPr lang="en-GB" sz="2000" b="0" baseline="-25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2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emissions)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Agriculture &amp; Water</a:t>
                      </a:r>
                      <a:r>
                        <a:rPr lang="en-GB" sz="20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Productivity</a:t>
                      </a:r>
                      <a:endParaRPr lang="en-GB" sz="2000" b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8899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Monitor</a:t>
                      </a:r>
                      <a:r>
                        <a:rPr lang="en-GB" sz="20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</a:t>
                      </a: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ffects of Climate Change</a:t>
                      </a:r>
                    </a:p>
                    <a:p>
                      <a:pPr algn="l"/>
                      <a:r>
                        <a:rPr lang="en-US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(Arctic/Polar </a:t>
                      </a:r>
                      <a:r>
                        <a:rPr lang="en-US" sz="20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ice volume)</a:t>
                      </a:r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Food Security, Soil &amp; Minerals, Forestry, Biodiversity</a:t>
                      </a:r>
                      <a:endParaRPr lang="en-GB" sz="2000" b="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1346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 Ice Conc. &amp; SST </a:t>
                      </a:r>
                      <a:r>
                        <a:rPr lang="en-US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(Arctic sit. awareness)</a:t>
                      </a:r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Moisture, Vegetation &amp; Ground Motion</a:t>
                      </a:r>
                      <a:endParaRPr lang="en-GB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68307" y="1174199"/>
          <a:ext cx="8892544" cy="3455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52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63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47257">
                  <a:extLst>
                    <a:ext uri="{9D8B030D-6E8A-4147-A177-3AD203B41FA5}">
                      <a16:colId xmlns:a16="http://schemas.microsoft.com/office/drawing/2014/main" xmlns="" val="664230087"/>
                    </a:ext>
                  </a:extLst>
                </a:gridCol>
              </a:tblGrid>
              <a:tr h="1146739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Anthropogenic CO</a:t>
                      </a:r>
                      <a:r>
                        <a:rPr lang="en-GB" sz="2000" b="0" baseline="-25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GB" sz="2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Imaging Spectrometer</a:t>
                      </a:r>
                      <a:endParaRPr lang="en-GB" sz="2000" b="0" baseline="-250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Resolution Surface Temp.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8390">
                <a:tc>
                  <a:txBody>
                    <a:bodyPr/>
                    <a:lstStyle/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Polar Ice &amp; Snow </a:t>
                      </a:r>
                    </a:p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Topography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Hyperspectral Imaging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0470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Passive Microwave Imaging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L-band 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3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2476500"/>
            <a:ext cx="977900" cy="1905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141685"/>
            <a:ext cx="8328025" cy="346472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rgbClr val="FFFFFF"/>
                </a:solidFill>
                <a:latin typeface="Calibri" charset="0"/>
                <a:ea typeface="MS PGothic" charset="0"/>
              </a:rPr>
              <a:t>ESA Principal Investigators (PI) projects - Statistics</a:t>
            </a:r>
            <a:endParaRPr lang="en-US" sz="2400" b="1" dirty="0">
              <a:solidFill>
                <a:srgbClr val="FFFFFF"/>
              </a:solidFill>
              <a:latin typeface="Calibri" charset="0"/>
              <a:ea typeface="MS PGothic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746484"/>
              </p:ext>
            </p:extLst>
          </p:nvPr>
        </p:nvGraphicFramePr>
        <p:xfrm>
          <a:off x="783167" y="681037"/>
          <a:ext cx="7778750" cy="3933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941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2476500"/>
            <a:ext cx="977900" cy="1905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141685"/>
            <a:ext cx="8328025" cy="346472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rgbClr val="FFFFFF"/>
                </a:solidFill>
                <a:latin typeface="Calibri" charset="0"/>
                <a:ea typeface="MS PGothic" charset="0"/>
              </a:rPr>
              <a:t>ESA Principal Investigators (PI) projects - Statistics</a:t>
            </a:r>
            <a:endParaRPr lang="en-US" sz="2400" b="1" dirty="0">
              <a:solidFill>
                <a:srgbClr val="FFFFFF"/>
              </a:solidFill>
              <a:latin typeface="Calibri" charset="0"/>
              <a:ea typeface="MS PGothic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924131"/>
              </p:ext>
            </p:extLst>
          </p:nvPr>
        </p:nvGraphicFramePr>
        <p:xfrm>
          <a:off x="109476" y="722663"/>
          <a:ext cx="8911363" cy="389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137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0568" y="130795"/>
            <a:ext cx="6714302" cy="47088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0691" tIns="40351" rIns="80691" bIns="40351" anchor="ctr"/>
          <a:lstStyle/>
          <a:p>
            <a:pPr eaLnBrk="0" hangingPunct="0"/>
            <a:r>
              <a:rPr lang="en-US" b="1" dirty="0" smtClean="0">
                <a:solidFill>
                  <a:prstClr val="white"/>
                </a:solidFill>
                <a:ea typeface="Verdana" pitchFamily="34" charset="0"/>
                <a:cs typeface="Verdana" pitchFamily="34" charset="0"/>
              </a:rPr>
              <a:t>ESA </a:t>
            </a:r>
            <a:r>
              <a:rPr lang="en-US" b="1" dirty="0" smtClean="0">
                <a:solidFill>
                  <a:prstClr val="white"/>
                </a:solidFill>
                <a:ea typeface="Verdana" pitchFamily="34" charset="0"/>
                <a:cs typeface="Verdana" pitchFamily="34" charset="0"/>
              </a:rPr>
              <a:t>Celebrated </a:t>
            </a:r>
            <a:r>
              <a:rPr lang="en-US" b="1" dirty="0" smtClean="0">
                <a:solidFill>
                  <a:prstClr val="white"/>
                </a:solidFill>
                <a:ea typeface="Verdana" pitchFamily="34" charset="0"/>
                <a:cs typeface="Verdana" pitchFamily="34" charset="0"/>
              </a:rPr>
              <a:t>50 years of ESRIN</a:t>
            </a:r>
            <a:endParaRPr lang="en-US" b="1" dirty="0">
              <a:solidFill>
                <a:prstClr val="white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479" y="905610"/>
            <a:ext cx="2627248" cy="3247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38" y="651440"/>
            <a:ext cx="2766618" cy="14928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992" y="1759172"/>
            <a:ext cx="4024834" cy="2852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56489" y="4205361"/>
            <a:ext cx="2405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ESRIN foundation guestbook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6165" y="1426076"/>
            <a:ext cx="1699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ESRIN inauguration</a:t>
            </a:r>
          </a:p>
        </p:txBody>
      </p:sp>
    </p:spTree>
    <p:extLst>
      <p:ext uri="{BB962C8B-B14F-4D97-AF65-F5344CB8AC3E}">
        <p14:creationId xmlns:p14="http://schemas.microsoft.com/office/powerpoint/2010/main" val="80013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61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431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86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83186" y="1964417"/>
            <a:ext cx="7947025" cy="954107"/>
          </a:xfrm>
        </p:spPr>
        <p:txBody>
          <a:bodyPr/>
          <a:lstStyle/>
          <a:p>
            <a:pPr lvl="0" defTabSz="307754" fontAlgn="auto">
              <a:lnSpc>
                <a:spcPct val="120000"/>
              </a:lnSpc>
              <a:spcBef>
                <a:spcPct val="25000"/>
              </a:spcBef>
              <a:spcAft>
                <a:spcPts val="0"/>
              </a:spcAft>
              <a:defRPr/>
            </a:pPr>
            <a:r>
              <a:rPr lang="en-GB" alt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Thank you for your attention!</a:t>
            </a:r>
            <a:endParaRPr lang="en-GB" alt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492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AHCEM\Desktop\Unti545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8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346556" y="922151"/>
            <a:ext cx="2750950" cy="8328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esEsa" pitchFamily="50" charset="0"/>
                <a:ea typeface="+mn-ea"/>
                <a:cs typeface="+mn-cs"/>
              </a:rPr>
              <a:t>Satellites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esEsa" pitchFamily="50" charset="0"/>
                <a:ea typeface="+mn-ea"/>
                <a:cs typeface="+mn-cs"/>
              </a:rPr>
              <a:t>26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esEsa" pitchFamily="50" charset="0"/>
                <a:ea typeface="+mn-ea"/>
                <a:cs typeface="+mn-cs"/>
              </a:rPr>
              <a:t>under development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esEsa" pitchFamily="50" charset="0"/>
                <a:ea typeface="+mn-ea"/>
                <a:cs typeface="+mn-cs"/>
              </a:rPr>
              <a:t>14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esEsa" pitchFamily="50" charset="0"/>
                <a:ea typeface="+mn-ea"/>
                <a:cs typeface="+mn-cs"/>
              </a:rPr>
              <a:t>in operation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esEsa" pitchFamily="50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7" y="-9674"/>
            <a:ext cx="1518556" cy="74981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431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82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007520" cy="5133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21" y="0"/>
            <a:ext cx="5143500" cy="4784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AB42B2-74E0-4040-A083-3D1C438099F0}"/>
              </a:ext>
            </a:extLst>
          </p:cNvPr>
          <p:cNvSpPr txBox="1"/>
          <p:nvPr/>
        </p:nvSpPr>
        <p:spPr>
          <a:xfrm>
            <a:off x="143087" y="662881"/>
            <a:ext cx="2860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Plesetzk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 April 2018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3087" y="110103"/>
            <a:ext cx="7377717" cy="523111"/>
          </a:xfrm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Sentinel-3B Launch 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8" y="-9674"/>
            <a:ext cx="1518556" cy="74981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84432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4116484" y="104559"/>
            <a:ext cx="3178613" cy="5232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307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Aeolus Launch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AB42B2-74E0-4040-A083-3D1C438099F0}"/>
              </a:ext>
            </a:extLst>
          </p:cNvPr>
          <p:cNvSpPr txBox="1"/>
          <p:nvPr/>
        </p:nvSpPr>
        <p:spPr>
          <a:xfrm>
            <a:off x="4150607" y="647923"/>
            <a:ext cx="2860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Kourou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 August 2018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7763" y="3284376"/>
            <a:ext cx="6045022" cy="150005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363"/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MetOp-C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Launch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planned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66700" indent="93663"/>
            <a:endParaRPr lang="fr-FR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93663"/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Kourou</a:t>
            </a:r>
          </a:p>
          <a:p>
            <a:pPr marL="266700" indent="93663"/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fr-FR" sz="2400" smtClean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7785" y="130796"/>
            <a:ext cx="3721203" cy="36933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0691" tIns="40351" rIns="80691" bIns="40351" anchor="ctr"/>
          <a:lstStyle/>
          <a:p>
            <a:pPr eaLnBrk="0" hangingPunct="0"/>
            <a:r>
              <a:rPr lang="en-US" b="1" dirty="0" smtClean="0">
                <a:solidFill>
                  <a:prstClr val="white"/>
                </a:solidFill>
                <a:ea typeface="Verdana" pitchFamily="34" charset="0"/>
                <a:cs typeface="Verdana" pitchFamily="34" charset="0"/>
              </a:rPr>
              <a:t>AEOLUS LAUNCH</a:t>
            </a:r>
            <a:endParaRPr lang="en-US" b="1" dirty="0">
              <a:solidFill>
                <a:prstClr val="white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217" y="4328729"/>
            <a:ext cx="8291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www.esa.int</a:t>
            </a:r>
            <a:r>
              <a:rPr lang="en-US" sz="1200" dirty="0"/>
              <a:t>/</a:t>
            </a:r>
            <a:r>
              <a:rPr lang="en-US" sz="1200" dirty="0" err="1"/>
              <a:t>Our_Activities</a:t>
            </a:r>
            <a:r>
              <a:rPr lang="en-US" sz="1200" dirty="0"/>
              <a:t>/</a:t>
            </a:r>
            <a:r>
              <a:rPr lang="en-US" sz="1200" dirty="0" err="1"/>
              <a:t>Observing_the_Earth</a:t>
            </a:r>
            <a:r>
              <a:rPr lang="en-US" sz="1200" dirty="0"/>
              <a:t>/Aeolus/</a:t>
            </a:r>
            <a:r>
              <a:rPr lang="en-US" sz="1200" dirty="0" err="1"/>
              <a:t>ESA_s_Aeolus_wind_satellite_launched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3" y="743947"/>
            <a:ext cx="5305999" cy="3514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894" y="754874"/>
            <a:ext cx="3391484" cy="19387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37280" y="3155364"/>
            <a:ext cx="2796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/>
              <a:t>“Aeolus </a:t>
            </a:r>
            <a:r>
              <a:rPr lang="en-US" sz="1100" dirty="0" err="1"/>
              <a:t>epitomises</a:t>
            </a:r>
            <a:r>
              <a:rPr lang="en-US" sz="1100" dirty="0"/>
              <a:t> the essence of an Earth Explorer. It will fill a gap in our knowledge of how the planet functions and demonstrate how cutting-edge technology can be used in space,”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8400" y="2770563"/>
            <a:ext cx="2526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r>
              <a:rPr lang="en-US" baseline="30000" dirty="0" smtClean="0"/>
              <a:t>nd</a:t>
            </a:r>
            <a:r>
              <a:rPr lang="en-US" dirty="0" smtClean="0"/>
              <a:t> of August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34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251834-CD54-4343-A6C4-B8AFD8FDB59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46505" y="133287"/>
            <a:ext cx="6368635" cy="45827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Copernicus Space Component: State of Play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530A45CE-2007-41ED-AE60-F291E3AB8D93}"/>
              </a:ext>
            </a:extLst>
          </p:cNvPr>
          <p:cNvSpPr txBox="1">
            <a:spLocks/>
          </p:cNvSpPr>
          <p:nvPr/>
        </p:nvSpPr>
        <p:spPr>
          <a:xfrm>
            <a:off x="662452" y="1200150"/>
            <a:ext cx="7819096" cy="212563"/>
          </a:xfrm>
          <a:prstGeom prst="rect">
            <a:avLst/>
          </a:prstGeom>
          <a:solidFill>
            <a:srgbClr val="25408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7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70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 SENTINELS</a:t>
            </a:r>
            <a:endParaRPr kumimoji="0" lang="de-DE" sz="1800" b="0" i="0" u="none" strike="noStrike" kern="1200" cap="none" spc="70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E692BCD-3180-41D6-9825-C5FD7FDC08CE}"/>
              </a:ext>
            </a:extLst>
          </p:cNvPr>
          <p:cNvSpPr txBox="1"/>
          <p:nvPr/>
        </p:nvSpPr>
        <p:spPr>
          <a:xfrm>
            <a:off x="1126390" y="1367736"/>
            <a:ext cx="424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n-US" sz="1200" b="1" i="1" kern="1200" dirty="0">
                <a:solidFill>
                  <a:srgbClr val="0B6192"/>
                </a:solidFill>
                <a:latin typeface="Calibri"/>
                <a:ea typeface="+mn-ea"/>
                <a:cs typeface="+mn-cs"/>
              </a:rPr>
              <a:t>Sentinel Mission and Status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FCE2296-4E97-4D37-BE95-0957108B99C4}"/>
              </a:ext>
            </a:extLst>
          </p:cNvPr>
          <p:cNvSpPr txBox="1"/>
          <p:nvPr/>
        </p:nvSpPr>
        <p:spPr>
          <a:xfrm>
            <a:off x="5886061" y="1369713"/>
            <a:ext cx="2387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n-US" sz="1400" b="1" i="1" kern="1200" dirty="0">
                <a:solidFill>
                  <a:srgbClr val="0B6192"/>
                </a:solidFill>
                <a:latin typeface="Calibri"/>
                <a:ea typeface="+mn-ea"/>
                <a:cs typeface="+mn-cs"/>
              </a:rPr>
              <a:t>Key Features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B1D326C4-6105-4036-91F3-EF3E4D8941B5}"/>
              </a:ext>
            </a:extLst>
          </p:cNvPr>
          <p:cNvSpPr/>
          <p:nvPr/>
        </p:nvSpPr>
        <p:spPr>
          <a:xfrm>
            <a:off x="975058" y="1583751"/>
            <a:ext cx="3751741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4-40m resolution, 3 day revisit at equator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431BE14-0AB1-4242-B6BA-EA8D22966435}"/>
              </a:ext>
            </a:extLst>
          </p:cNvPr>
          <p:cNvSpPr txBox="1"/>
          <p:nvPr/>
        </p:nvSpPr>
        <p:spPr>
          <a:xfrm>
            <a:off x="5947098" y="1616948"/>
            <a:ext cx="231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400" kern="1200" dirty="0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Polar-orbiting, all-weather, day-and-night radar imaging</a:t>
            </a:r>
            <a:endParaRPr lang="en-US" sz="1400" i="1" kern="1200" dirty="0">
              <a:solidFill>
                <a:srgbClr val="17419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Triangle 3">
            <a:extLst>
              <a:ext uri="{FF2B5EF4-FFF2-40B4-BE49-F238E27FC236}">
                <a16:creationId xmlns:a16="http://schemas.microsoft.com/office/drawing/2014/main" xmlns="" id="{A2519AB7-873F-4A13-8913-6E6F5623CB32}"/>
              </a:ext>
            </a:extLst>
          </p:cNvPr>
          <p:cNvSpPr/>
          <p:nvPr/>
        </p:nvSpPr>
        <p:spPr>
          <a:xfrm rot="5400000">
            <a:off x="5670601" y="1702393"/>
            <a:ext cx="367108" cy="140184"/>
          </a:xfrm>
          <a:prstGeom prst="triangle">
            <a:avLst/>
          </a:prstGeom>
          <a:solidFill>
            <a:srgbClr val="0B6192"/>
          </a:solidFill>
          <a:ln w="12700" cap="flat" cmpd="sng" algn="ctr">
            <a:solidFill>
              <a:srgbClr val="5AC4D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869EAC46-B6F2-45F4-B0F7-EA3CC8208614}"/>
              </a:ext>
            </a:extLst>
          </p:cNvPr>
          <p:cNvSpPr/>
          <p:nvPr/>
        </p:nvSpPr>
        <p:spPr>
          <a:xfrm>
            <a:off x="4679957" y="1583751"/>
            <a:ext cx="1016491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orbit</a:t>
            </a:r>
          </a:p>
        </p:txBody>
      </p:sp>
      <p:pic>
        <p:nvPicPr>
          <p:cNvPr id="51" name="Picture 4" descr="Image result for sentinel-1">
            <a:extLst>
              <a:ext uri="{FF2B5EF4-FFF2-40B4-BE49-F238E27FC236}">
                <a16:creationId xmlns:a16="http://schemas.microsoft.com/office/drawing/2014/main" xmlns="" id="{54FAA32D-98A4-42C9-B185-AE05EE05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6" y="1571033"/>
            <a:ext cx="549706" cy="390760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198B5261-899D-4AC9-9EB4-199E0182D89B}"/>
              </a:ext>
            </a:extLst>
          </p:cNvPr>
          <p:cNvSpPr/>
          <p:nvPr/>
        </p:nvSpPr>
        <p:spPr>
          <a:xfrm>
            <a:off x="982379" y="2014767"/>
            <a:ext cx="3710873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10-60m resolution, 5 days revisit time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4F5D3EFC-053B-455D-AFC7-98A285336CC2}"/>
              </a:ext>
            </a:extLst>
          </p:cNvPr>
          <p:cNvSpPr/>
          <p:nvPr/>
        </p:nvSpPr>
        <p:spPr>
          <a:xfrm>
            <a:off x="4693251" y="2014767"/>
            <a:ext cx="969647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Orbit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E3A0AA0-F26A-4294-83CE-E4AA2B8D58E5}"/>
              </a:ext>
            </a:extLst>
          </p:cNvPr>
          <p:cNvSpPr txBox="1"/>
          <p:nvPr/>
        </p:nvSpPr>
        <p:spPr>
          <a:xfrm>
            <a:off x="5947081" y="2052453"/>
            <a:ext cx="226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400" kern="1200" dirty="0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Polar-orbiting, multispectral optical, high-res imaging </a:t>
            </a:r>
            <a:endParaRPr lang="en-US" sz="1400" i="1" kern="1200" dirty="0">
              <a:solidFill>
                <a:srgbClr val="17419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Triangle 22">
            <a:extLst>
              <a:ext uri="{FF2B5EF4-FFF2-40B4-BE49-F238E27FC236}">
                <a16:creationId xmlns:a16="http://schemas.microsoft.com/office/drawing/2014/main" xmlns="" id="{2C533AC0-25C1-4BE0-91C9-95D75926FE7B}"/>
              </a:ext>
            </a:extLst>
          </p:cNvPr>
          <p:cNvSpPr/>
          <p:nvPr/>
        </p:nvSpPr>
        <p:spPr>
          <a:xfrm rot="5400000">
            <a:off x="5648986" y="2128227"/>
            <a:ext cx="367108" cy="140184"/>
          </a:xfrm>
          <a:prstGeom prst="triangle">
            <a:avLst/>
          </a:prstGeom>
          <a:solidFill>
            <a:srgbClr val="0B6192"/>
          </a:solidFill>
          <a:ln w="12700" cap="flat" cmpd="sng" algn="ctr">
            <a:solidFill>
              <a:srgbClr val="5AC4D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" name="Picture 2" descr="Image result for sentinel-2">
            <a:extLst>
              <a:ext uri="{FF2B5EF4-FFF2-40B4-BE49-F238E27FC236}">
                <a16:creationId xmlns:a16="http://schemas.microsoft.com/office/drawing/2014/main" xmlns="" id="{843241AE-34D1-413B-8A84-947300215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649" y="1994895"/>
            <a:ext cx="549707" cy="390622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51BD2C22-7DDC-4260-9A71-040DAAB01F1A}"/>
              </a:ext>
            </a:extLst>
          </p:cNvPr>
          <p:cNvSpPr/>
          <p:nvPr/>
        </p:nvSpPr>
        <p:spPr>
          <a:xfrm>
            <a:off x="975053" y="2434964"/>
            <a:ext cx="3710873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300-1200m resolution, &lt;2 days revisit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4A2700C8-33FF-4E48-BD7C-D12E217F82A5}"/>
              </a:ext>
            </a:extLst>
          </p:cNvPr>
          <p:cNvSpPr/>
          <p:nvPr/>
        </p:nvSpPr>
        <p:spPr>
          <a:xfrm>
            <a:off x="4693251" y="2434964"/>
            <a:ext cx="969647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Orbit</a:t>
            </a:r>
          </a:p>
        </p:txBody>
      </p:sp>
      <p:sp>
        <p:nvSpPr>
          <p:cNvPr id="59" name="Triangle 26">
            <a:extLst>
              <a:ext uri="{FF2B5EF4-FFF2-40B4-BE49-F238E27FC236}">
                <a16:creationId xmlns:a16="http://schemas.microsoft.com/office/drawing/2014/main" xmlns="" id="{DE33B58C-DF86-445B-95F4-CA6319A15EA9}"/>
              </a:ext>
            </a:extLst>
          </p:cNvPr>
          <p:cNvSpPr/>
          <p:nvPr/>
        </p:nvSpPr>
        <p:spPr>
          <a:xfrm rot="5400000">
            <a:off x="5632423" y="2548424"/>
            <a:ext cx="367108" cy="140184"/>
          </a:xfrm>
          <a:prstGeom prst="triangle">
            <a:avLst/>
          </a:prstGeom>
          <a:solidFill>
            <a:srgbClr val="0B6192"/>
          </a:solidFill>
          <a:ln w="12700" cap="flat" cmpd="sng" algn="ctr">
            <a:solidFill>
              <a:srgbClr val="5AC4D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BACBD6E-7F12-4C61-A1C1-25E90DF552A1}"/>
              </a:ext>
            </a:extLst>
          </p:cNvPr>
          <p:cNvSpPr txBox="1"/>
          <p:nvPr/>
        </p:nvSpPr>
        <p:spPr>
          <a:xfrm>
            <a:off x="5913967" y="2472650"/>
            <a:ext cx="2979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400" kern="1200" dirty="0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Optical and altimeter mission monitoring sea and land parameters</a:t>
            </a:r>
            <a:endParaRPr lang="en-US" sz="1400" i="1" kern="1200" dirty="0">
              <a:solidFill>
                <a:srgbClr val="174195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2" descr="Image result for sentinel-3">
            <a:extLst>
              <a:ext uri="{FF2B5EF4-FFF2-40B4-BE49-F238E27FC236}">
                <a16:creationId xmlns:a16="http://schemas.microsoft.com/office/drawing/2014/main" xmlns="" id="{E0E611C9-32DA-4787-A51D-E41D8798D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75" y="2418604"/>
            <a:ext cx="553213" cy="387412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E1C953A6-90F9-455A-BA37-5C5589781BF7}"/>
              </a:ext>
            </a:extLst>
          </p:cNvPr>
          <p:cNvSpPr/>
          <p:nvPr/>
        </p:nvSpPr>
        <p:spPr>
          <a:xfrm>
            <a:off x="975053" y="2852694"/>
            <a:ext cx="3710873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SENTINEL-4: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8km resolution, 60 min revisit time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7948BBCA-27A7-42A2-9CB1-FF3EE84A03A0}"/>
              </a:ext>
            </a:extLst>
          </p:cNvPr>
          <p:cNvSpPr/>
          <p:nvPr/>
        </p:nvSpPr>
        <p:spPr>
          <a:xfrm>
            <a:off x="4693251" y="2852694"/>
            <a:ext cx="969647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1st Launch in 2020</a:t>
            </a:r>
          </a:p>
        </p:txBody>
      </p:sp>
      <p:sp>
        <p:nvSpPr>
          <p:cNvPr id="64" name="Triangle 31">
            <a:extLst>
              <a:ext uri="{FF2B5EF4-FFF2-40B4-BE49-F238E27FC236}">
                <a16:creationId xmlns:a16="http://schemas.microsoft.com/office/drawing/2014/main" xmlns="" id="{B316E464-95F6-4447-8267-5A9FFAC8F99C}"/>
              </a:ext>
            </a:extLst>
          </p:cNvPr>
          <p:cNvSpPr/>
          <p:nvPr/>
        </p:nvSpPr>
        <p:spPr>
          <a:xfrm rot="5400000">
            <a:off x="5632423" y="2973842"/>
            <a:ext cx="367108" cy="140184"/>
          </a:xfrm>
          <a:prstGeom prst="triangle">
            <a:avLst/>
          </a:prstGeom>
          <a:solidFill>
            <a:srgbClr val="0B6192"/>
          </a:solidFill>
          <a:ln w="12700" cap="flat" cmpd="sng" algn="ctr">
            <a:solidFill>
              <a:srgbClr val="5AC4D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FC9EAFB-FD03-44E3-9DD2-425168056FC1}"/>
              </a:ext>
            </a:extLst>
          </p:cNvPr>
          <p:cNvSpPr txBox="1"/>
          <p:nvPr/>
        </p:nvSpPr>
        <p:spPr>
          <a:xfrm>
            <a:off x="5924234" y="2860380"/>
            <a:ext cx="261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400" kern="1200" dirty="0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Payload for atmosphere chemistry monitoring</a:t>
            </a:r>
            <a:r>
              <a:rPr lang="en-US" sz="1400" kern="1200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 on </a:t>
            </a:r>
            <a:r>
              <a:rPr lang="en-US" sz="1400" kern="1200" dirty="0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MTG-S</a:t>
            </a:r>
          </a:p>
        </p:txBody>
      </p:sp>
      <p:pic>
        <p:nvPicPr>
          <p:cNvPr id="66" name="Picture 2" descr="Image result for mtg-s eumetsat">
            <a:extLst>
              <a:ext uri="{FF2B5EF4-FFF2-40B4-BE49-F238E27FC236}">
                <a16:creationId xmlns:a16="http://schemas.microsoft.com/office/drawing/2014/main" xmlns="" id="{5A59088B-E4A1-41DB-9E70-FD0748D39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1" y="2839111"/>
            <a:ext cx="568814" cy="394271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BA316ED6-82D6-4C48-B126-52133BB75A2C}"/>
              </a:ext>
            </a:extLst>
          </p:cNvPr>
          <p:cNvSpPr/>
          <p:nvPr/>
        </p:nvSpPr>
        <p:spPr>
          <a:xfrm>
            <a:off x="996049" y="3294057"/>
            <a:ext cx="3710873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SENTINEL-5p: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7-68km resolution, 1 day revisit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5B1D582A-D232-47D0-8817-74FF43CC4F16}"/>
              </a:ext>
            </a:extLst>
          </p:cNvPr>
          <p:cNvSpPr/>
          <p:nvPr/>
        </p:nvSpPr>
        <p:spPr>
          <a:xfrm>
            <a:off x="4714248" y="3294057"/>
            <a:ext cx="969647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Sat in Orbit</a:t>
            </a:r>
          </a:p>
        </p:txBody>
      </p:sp>
      <p:sp>
        <p:nvSpPr>
          <p:cNvPr id="69" name="Triangle 41">
            <a:extLst>
              <a:ext uri="{FF2B5EF4-FFF2-40B4-BE49-F238E27FC236}">
                <a16:creationId xmlns:a16="http://schemas.microsoft.com/office/drawing/2014/main" xmlns="" id="{5868BDF7-8947-4900-AB3D-9F7AC27D1F17}"/>
              </a:ext>
            </a:extLst>
          </p:cNvPr>
          <p:cNvSpPr/>
          <p:nvPr/>
        </p:nvSpPr>
        <p:spPr>
          <a:xfrm rot="5400000">
            <a:off x="5621452" y="3415206"/>
            <a:ext cx="367108" cy="140184"/>
          </a:xfrm>
          <a:prstGeom prst="triangle">
            <a:avLst/>
          </a:prstGeom>
          <a:solidFill>
            <a:srgbClr val="0B6192"/>
          </a:solidFill>
          <a:ln w="12700" cap="flat" cmpd="sng" algn="ctr">
            <a:solidFill>
              <a:srgbClr val="5AC4D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39D903F-8231-4483-95BD-1DC4818CBCD1}"/>
              </a:ext>
            </a:extLst>
          </p:cNvPr>
          <p:cNvSpPr txBox="1"/>
          <p:nvPr/>
        </p:nvSpPr>
        <p:spPr>
          <a:xfrm>
            <a:off x="5951373" y="3291341"/>
            <a:ext cx="2292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400" kern="1200" dirty="0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Mission to reduce data gaps between </a:t>
            </a:r>
            <a:r>
              <a:rPr lang="en-US" sz="1400" kern="1200" dirty="0" err="1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Envisat</a:t>
            </a:r>
            <a:r>
              <a:rPr lang="en-US" sz="1400" kern="1200" dirty="0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, and S-5</a:t>
            </a:r>
            <a:endParaRPr lang="en-US" sz="1400" i="1" kern="1200" dirty="0">
              <a:solidFill>
                <a:srgbClr val="174195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" name="Picture 2" descr="Image result for sentinel-5">
            <a:extLst>
              <a:ext uri="{FF2B5EF4-FFF2-40B4-BE49-F238E27FC236}">
                <a16:creationId xmlns:a16="http://schemas.microsoft.com/office/drawing/2014/main" xmlns="" id="{D7DD280A-A2DF-4BBF-A7D4-64355A896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1745" y="3285890"/>
            <a:ext cx="547221" cy="386255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9BE162E8-52D1-4340-9A13-98E482C1FC53}"/>
              </a:ext>
            </a:extLst>
          </p:cNvPr>
          <p:cNvSpPr/>
          <p:nvPr/>
        </p:nvSpPr>
        <p:spPr>
          <a:xfrm>
            <a:off x="989634" y="3727438"/>
            <a:ext cx="3710873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SENTINEL-5: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7.5-50km resolution, 1 day revisit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AB97C4DE-419D-46E9-875B-DFB20BA2F2E0}"/>
              </a:ext>
            </a:extLst>
          </p:cNvPr>
          <p:cNvSpPr/>
          <p:nvPr/>
        </p:nvSpPr>
        <p:spPr>
          <a:xfrm>
            <a:off x="4707846" y="3727438"/>
            <a:ext cx="969647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1st Launch in 2021</a:t>
            </a:r>
          </a:p>
        </p:txBody>
      </p:sp>
      <p:sp>
        <p:nvSpPr>
          <p:cNvPr id="74" name="Triangle 48">
            <a:extLst>
              <a:ext uri="{FF2B5EF4-FFF2-40B4-BE49-F238E27FC236}">
                <a16:creationId xmlns:a16="http://schemas.microsoft.com/office/drawing/2014/main" xmlns="" id="{51AA382E-A1C0-4F1A-8F52-21A33BE5E495}"/>
              </a:ext>
            </a:extLst>
          </p:cNvPr>
          <p:cNvSpPr/>
          <p:nvPr/>
        </p:nvSpPr>
        <p:spPr>
          <a:xfrm rot="5400000">
            <a:off x="5615027" y="3848587"/>
            <a:ext cx="367108" cy="140184"/>
          </a:xfrm>
          <a:prstGeom prst="triangle">
            <a:avLst/>
          </a:prstGeom>
          <a:solidFill>
            <a:srgbClr val="0B6192"/>
          </a:solidFill>
          <a:ln w="12700" cap="flat" cmpd="sng" algn="ctr">
            <a:solidFill>
              <a:srgbClr val="5AC4D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3F1A76F2-CE95-4DE1-8BC1-A278CBC22793}"/>
              </a:ext>
            </a:extLst>
          </p:cNvPr>
          <p:cNvSpPr txBox="1"/>
          <p:nvPr/>
        </p:nvSpPr>
        <p:spPr>
          <a:xfrm>
            <a:off x="5944958" y="3724722"/>
            <a:ext cx="288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400" kern="1200" dirty="0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Payload for atmosphere chemistry monitoring on </a:t>
            </a:r>
            <a:r>
              <a:rPr lang="en-US" sz="1400" kern="1200" dirty="0" err="1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MetOp</a:t>
            </a:r>
            <a:r>
              <a:rPr lang="en-US" sz="1400" kern="1200" dirty="0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 2</a:t>
            </a:r>
            <a:r>
              <a:rPr lang="en-US" sz="1400" kern="1200" baseline="30000" dirty="0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nd</a:t>
            </a:r>
            <a:r>
              <a:rPr lang="en-US" sz="1400" kern="1200" dirty="0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Gen</a:t>
            </a:r>
            <a:endParaRPr lang="en-US" sz="1400" i="1" kern="1200" dirty="0">
              <a:solidFill>
                <a:srgbClr val="174195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6" name="Picture 2" descr="Image result for sentinel-5">
            <a:extLst>
              <a:ext uri="{FF2B5EF4-FFF2-40B4-BE49-F238E27FC236}">
                <a16:creationId xmlns:a16="http://schemas.microsoft.com/office/drawing/2014/main" xmlns="" id="{849228BC-D703-4FF4-9AD6-8F527AF8F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185" y="3716862"/>
            <a:ext cx="571870" cy="403654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846A1C97-4348-471D-B464-9698F5A6B95F}"/>
              </a:ext>
            </a:extLst>
          </p:cNvPr>
          <p:cNvSpPr/>
          <p:nvPr/>
        </p:nvSpPr>
        <p:spPr>
          <a:xfrm>
            <a:off x="969083" y="4164431"/>
            <a:ext cx="3710873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SENTINEL-6: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day revisit time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38F9322E-2E33-410D-937D-98E8C43A8EAE}"/>
              </a:ext>
            </a:extLst>
          </p:cNvPr>
          <p:cNvSpPr/>
          <p:nvPr/>
        </p:nvSpPr>
        <p:spPr>
          <a:xfrm>
            <a:off x="4687288" y="4164431"/>
            <a:ext cx="969647" cy="367108"/>
          </a:xfrm>
          <a:prstGeom prst="rect">
            <a:avLst/>
          </a:prstGeom>
          <a:solidFill>
            <a:srgbClr val="0B6192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1st Launch in 2020</a:t>
            </a:r>
          </a:p>
        </p:txBody>
      </p:sp>
      <p:sp>
        <p:nvSpPr>
          <p:cNvPr id="79" name="Triangle 55">
            <a:extLst>
              <a:ext uri="{FF2B5EF4-FFF2-40B4-BE49-F238E27FC236}">
                <a16:creationId xmlns:a16="http://schemas.microsoft.com/office/drawing/2014/main" xmlns="" id="{90DB0381-151B-496C-A9B0-0592EAE2D34F}"/>
              </a:ext>
            </a:extLst>
          </p:cNvPr>
          <p:cNvSpPr/>
          <p:nvPr/>
        </p:nvSpPr>
        <p:spPr>
          <a:xfrm rot="5400000">
            <a:off x="5594469" y="4285580"/>
            <a:ext cx="367108" cy="140184"/>
          </a:xfrm>
          <a:prstGeom prst="triangle">
            <a:avLst/>
          </a:prstGeom>
          <a:solidFill>
            <a:srgbClr val="0B6192"/>
          </a:solidFill>
          <a:ln w="12700" cap="flat" cmpd="sng" algn="ctr">
            <a:solidFill>
              <a:srgbClr val="5AC4D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42CE9E4B-3D48-4CB2-B024-C5A31E20CFAC}"/>
              </a:ext>
            </a:extLst>
          </p:cNvPr>
          <p:cNvSpPr txBox="1"/>
          <p:nvPr/>
        </p:nvSpPr>
        <p:spPr>
          <a:xfrm>
            <a:off x="5899128" y="4127469"/>
            <a:ext cx="288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400" kern="1200" dirty="0">
                <a:solidFill>
                  <a:srgbClr val="174195"/>
                </a:solidFill>
                <a:latin typeface="Calibri"/>
                <a:ea typeface="+mn-ea"/>
                <a:cs typeface="+mn-cs"/>
              </a:rPr>
              <a:t>Radar altimeter to measure sea-surface height globally</a:t>
            </a:r>
            <a:endParaRPr lang="en-US" sz="1400" i="1" kern="1200" dirty="0">
              <a:solidFill>
                <a:srgbClr val="174195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1" name="Picture 2" descr="Image result for sentinel-6">
            <a:extLst>
              <a:ext uri="{FF2B5EF4-FFF2-40B4-BE49-F238E27FC236}">
                <a16:creationId xmlns:a16="http://schemas.microsoft.com/office/drawing/2014/main" xmlns="" id="{CF761E29-2147-4F27-8315-AF603B2B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0" y="4153602"/>
            <a:ext cx="558180" cy="400478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9" descr="sentinel1spacecraf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4" y="677804"/>
            <a:ext cx="1235075" cy="51704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49" y="678177"/>
            <a:ext cx="1236663" cy="5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12" y="678549"/>
            <a:ext cx="1323975" cy="51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861" y="686884"/>
            <a:ext cx="1325562" cy="51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24" y="688074"/>
            <a:ext cx="1382713" cy="51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8" name="Picture 11" descr="SENTINEL4-0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87" y="675197"/>
            <a:ext cx="1260475" cy="51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5099B462-A0B2-4BFC-8D39-F1A961DA1809}"/>
              </a:ext>
            </a:extLst>
          </p:cNvPr>
          <p:cNvSpPr txBox="1"/>
          <p:nvPr/>
        </p:nvSpPr>
        <p:spPr>
          <a:xfrm rot="1534533">
            <a:off x="7732792" y="974230"/>
            <a:ext cx="1280026" cy="646331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FULL, FREE AND OPEN</a:t>
            </a:r>
          </a:p>
        </p:txBody>
      </p:sp>
    </p:spTree>
    <p:extLst>
      <p:ext uri="{BB962C8B-B14F-4D97-AF65-F5344CB8AC3E}">
        <p14:creationId xmlns:p14="http://schemas.microsoft.com/office/powerpoint/2010/main" val="356736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" y="195263"/>
            <a:ext cx="7634288" cy="323850"/>
          </a:xfrm>
        </p:spPr>
        <p:txBody>
          <a:bodyPr/>
          <a:lstStyle/>
          <a:p>
            <a:pPr algn="l"/>
            <a:r>
              <a:rPr lang="en-GB" sz="2400" b="1">
                <a:solidFill>
                  <a:srgbClr val="FFFFFF"/>
                </a:solidFill>
                <a:latin typeface="Calibri" charset="0"/>
                <a:ea typeface="MS PGothic" charset="0"/>
              </a:rPr>
              <a:t>Sentinel Data Access @ ESA</a:t>
            </a:r>
          </a:p>
        </p:txBody>
      </p:sp>
      <p:pic>
        <p:nvPicPr>
          <p:cNvPr id="962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6" y="2409825"/>
            <a:ext cx="4751388" cy="257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98900" y="2489597"/>
            <a:ext cx="5137150" cy="1077218"/>
          </a:xfrm>
          <a:prstGeom prst="rect">
            <a:avLst/>
          </a:prstGeom>
          <a:solidFill>
            <a:srgbClr val="C3D69B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>
                <a:solidFill>
                  <a:sysClr val="windowText" lastClr="000000"/>
                </a:solidFill>
                <a:latin typeface="Calibri"/>
                <a:ea typeface="ＭＳ Ｐゴシック" charset="0"/>
                <a:cs typeface="Calibri"/>
              </a:rPr>
              <a:t>ESA Data Hub provides an OPEN SOURCE Web interface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kern="0" dirty="0">
              <a:solidFill>
                <a:sysClr val="windowText" lastClr="000000"/>
              </a:solidFill>
              <a:latin typeface="Calibri"/>
              <a:ea typeface="ＭＳ Ｐゴシック" charset="0"/>
              <a:cs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>
                <a:solidFill>
                  <a:sysClr val="windowText" lastClr="000000"/>
                </a:solidFill>
                <a:latin typeface="Calibri"/>
                <a:ea typeface="ＭＳ Ｐゴシック" charset="0"/>
                <a:cs typeface="Calibri"/>
              </a:rPr>
              <a:t>Users can set own scripts to automatically search filter and download products</a:t>
            </a:r>
            <a:endParaRPr lang="en-GB" sz="1600" kern="0" dirty="0">
              <a:solidFill>
                <a:sysClr val="windowText" lastClr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24300" y="4455319"/>
            <a:ext cx="4991100" cy="584776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Data Hub Server software available at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u="sng" kern="0" dirty="0">
                <a:solidFill>
                  <a:srgbClr val="0000FF"/>
                </a:solidFill>
                <a:latin typeface="Calibri"/>
                <a:ea typeface="+mn-ea"/>
                <a:cs typeface="+mn-cs"/>
                <a:hlinkClick r:id="rId4"/>
              </a:rPr>
              <a:t>https://github.com/SentinelDataHub/DataHubSystem</a:t>
            </a:r>
            <a:r>
              <a:rPr lang="en-GB" sz="1600" kern="0" dirty="0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. </a:t>
            </a:r>
            <a:endParaRPr lang="en-US" sz="1600" b="1" kern="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16463" y="3720624"/>
            <a:ext cx="4119562" cy="58477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Sentinel Toolbox available as open source software </a:t>
            </a:r>
            <a:r>
              <a:rPr lang="en-US" sz="1600" b="1" kern="0" dirty="0">
                <a:solidFill>
                  <a:srgbClr val="0000FF"/>
                </a:solidFill>
                <a:latin typeface="Calibri"/>
                <a:ea typeface="+mn-ea"/>
                <a:cs typeface="+mn-cs"/>
                <a:hlinkClick r:id="rId5"/>
              </a:rPr>
              <a:t>https://github.com/senbox-org</a:t>
            </a:r>
            <a:r>
              <a:rPr lang="en-US" sz="1600" b="1" kern="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-7938" y="573881"/>
            <a:ext cx="91519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618" tIns="40315" rIns="80618" bIns="40315"/>
          <a:lstStyle>
            <a:lvl1pPr marL="381000" indent="-3810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838200" indent="-3810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just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+mn-lt"/>
                <a:ea typeface="MS PGothic" charset="0"/>
                <a:cs typeface="Calibri"/>
              </a:rPr>
              <a:t>ESA offers free access for all users to Sentinel products: most recent as well as complete long term archive</a:t>
            </a:r>
          </a:p>
          <a:p>
            <a:pPr lvl="1" algn="just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+mn-lt"/>
                <a:ea typeface="MS PGothic" charset="0"/>
                <a:cs typeface="Calibri"/>
              </a:rPr>
              <a:t>Any user can 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  <a:ea typeface="MS PGothic" charset="0"/>
                <a:cs typeface="Calibri"/>
              </a:rPr>
              <a:t>self-register </a:t>
            </a:r>
            <a:r>
              <a:rPr lang="en-US" sz="1600" dirty="0" smtClean="0">
                <a:solidFill>
                  <a:srgbClr val="000000"/>
                </a:solidFill>
                <a:latin typeface="+mn-lt"/>
                <a:ea typeface="MS PGothic" charset="0"/>
                <a:cs typeface="Calibri"/>
              </a:rPr>
              <a:t>at </a:t>
            </a:r>
            <a:r>
              <a:rPr lang="en-US" sz="1400" b="1" dirty="0" err="1" smtClean="0">
                <a:solidFill>
                  <a:srgbClr val="0000FF"/>
                </a:solidFill>
                <a:latin typeface="+mn-lt"/>
                <a:cs typeface="ＭＳ Ｐゴシック" charset="0"/>
              </a:rPr>
              <a:t>sentinels.copernicus.eu</a:t>
            </a:r>
            <a:endParaRPr lang="en-US" sz="1600" dirty="0" smtClean="0">
              <a:solidFill>
                <a:srgbClr val="000000"/>
              </a:solidFill>
              <a:latin typeface="+mn-lt"/>
              <a:ea typeface="MS PGothic" charset="0"/>
              <a:cs typeface="Calibri"/>
            </a:endParaRPr>
          </a:p>
          <a:p>
            <a:pPr marL="342900" indent="-342900" algn="just">
              <a:spcBef>
                <a:spcPts val="600"/>
              </a:spcBef>
              <a:buFont typeface="Arial"/>
              <a:buChar char="•"/>
              <a:defRPr/>
            </a:pPr>
            <a:endParaRPr lang="en-US" sz="1050" dirty="0" smtClean="0">
              <a:solidFill>
                <a:srgbClr val="000000"/>
              </a:solidFill>
              <a:latin typeface="+mn-lt"/>
              <a:ea typeface="MS PGothic" charset="0"/>
              <a:cs typeface="Calibri"/>
            </a:endParaRPr>
          </a:p>
          <a:p>
            <a:pPr marL="342900" indent="-342900" algn="just">
              <a:spcBef>
                <a:spcPts val="600"/>
              </a:spcBef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+mn-lt"/>
                <a:ea typeface="MS PGothic" charset="0"/>
                <a:cs typeface="Calibri"/>
              </a:rPr>
              <a:t>ESA delivers on 24/7 basis 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  <a:ea typeface="MS PGothic" charset="0"/>
                <a:cs typeface="Calibri"/>
              </a:rPr>
              <a:t>Near Real Time </a:t>
            </a:r>
            <a:r>
              <a:rPr lang="en-US" sz="1600" dirty="0" smtClean="0">
                <a:solidFill>
                  <a:srgbClr val="000000"/>
                </a:solidFill>
                <a:latin typeface="+mn-lt"/>
                <a:ea typeface="MS PGothic" charset="0"/>
                <a:cs typeface="Calibri"/>
              </a:rPr>
              <a:t>products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  <a:ea typeface="MS PGothic" charset="0"/>
                <a:cs typeface="Calibri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n-lt"/>
                <a:ea typeface="MS PGothic" charset="0"/>
                <a:cs typeface="Calibri"/>
              </a:rPr>
              <a:t>(3 hours from sensing) as well as Non Time Critical products (24 hours from sensing)</a:t>
            </a:r>
            <a:endParaRPr lang="en-US" sz="1600" b="1" dirty="0" smtClean="0">
              <a:solidFill>
                <a:srgbClr val="000000"/>
              </a:solidFill>
              <a:latin typeface="+mn-lt"/>
              <a:ea typeface="MS PGothic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71805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5" name="Group 120"/>
          <p:cNvGrpSpPr>
            <a:grpSpLocks/>
          </p:cNvGrpSpPr>
          <p:nvPr/>
        </p:nvGrpSpPr>
        <p:grpSpPr bwMode="auto">
          <a:xfrm>
            <a:off x="-36513" y="540544"/>
            <a:ext cx="9324976" cy="4623197"/>
            <a:chOff x="-36512" y="720080"/>
            <a:chExt cx="9325544" cy="6165304"/>
          </a:xfrm>
        </p:grpSpPr>
        <p:grpSp>
          <p:nvGrpSpPr>
            <p:cNvPr id="98321" name="Group 121"/>
            <p:cNvGrpSpPr>
              <a:grpSpLocks/>
            </p:cNvGrpSpPr>
            <p:nvPr/>
          </p:nvGrpSpPr>
          <p:grpSpPr bwMode="auto">
            <a:xfrm>
              <a:off x="0" y="720080"/>
              <a:ext cx="9289032" cy="6165304"/>
              <a:chOff x="0" y="0"/>
              <a:chExt cx="9251950" cy="6858000"/>
            </a:xfrm>
          </p:grpSpPr>
          <p:pic>
            <p:nvPicPr>
              <p:cNvPr id="98323" name="Picture 3" descr="bluemarble_06 europe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25195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5" name="Picture 12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5215" y="2997174"/>
                <a:ext cx="404802" cy="208407"/>
              </a:xfrm>
              <a:prstGeom prst="rect">
                <a:avLst/>
              </a:prstGeom>
              <a:solidFill>
                <a:srgbClr val="33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98325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3438" y="3644900"/>
                <a:ext cx="265112" cy="39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26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875" y="2492375"/>
                <a:ext cx="265113" cy="39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27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213" y="4508500"/>
                <a:ext cx="265112" cy="39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28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838" y="4797425"/>
                <a:ext cx="265112" cy="39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8329" name="Group 2"/>
              <p:cNvGrpSpPr>
                <a:grpSpLocks/>
              </p:cNvGrpSpPr>
              <p:nvPr/>
            </p:nvGrpSpPr>
            <p:grpSpPr bwMode="auto">
              <a:xfrm>
                <a:off x="1619250" y="5300663"/>
                <a:ext cx="288925" cy="215900"/>
                <a:chOff x="6610889" y="3783006"/>
                <a:chExt cx="347134" cy="327155"/>
              </a:xfrm>
            </p:grpSpPr>
            <p:sp>
              <p:nvSpPr>
                <p:cNvPr id="98354" name="Oval 46"/>
                <p:cNvSpPr>
                  <a:spLocks noChangeArrowheads="1"/>
                </p:cNvSpPr>
                <p:nvPr/>
              </p:nvSpPr>
              <p:spPr bwMode="auto">
                <a:xfrm>
                  <a:off x="6610889" y="3783006"/>
                  <a:ext cx="347134" cy="32715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endParaRPr>
                </a:p>
              </p:txBody>
            </p:sp>
            <p:pic>
              <p:nvPicPr>
                <p:cNvPr id="98355" name="Picture 47"/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792" t="21915" r="30165" b="15169"/>
                <a:stretch>
                  <a:fillRect/>
                </a:stretch>
              </p:blipFill>
              <p:spPr bwMode="auto">
                <a:xfrm>
                  <a:off x="6622859" y="3793283"/>
                  <a:ext cx="318064" cy="313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8330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8175" y="5373688"/>
                <a:ext cx="265113" cy="398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alphaModFix/>
              </a:blip>
              <a:stretch>
                <a:fillRect/>
              </a:stretch>
            </p:blipFill>
            <p:spPr bwMode="auto">
              <a:xfrm>
                <a:off x="2051721" y="3515637"/>
                <a:ext cx="288032" cy="252816"/>
              </a:xfrm>
              <a:prstGeom prst="rect">
                <a:avLst/>
              </a:prstGeom>
              <a:solidFill>
                <a:srgbClr val="008000"/>
              </a:solidFill>
            </p:spPr>
          </p:pic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alphaModFix/>
              </a:blip>
              <a:stretch>
                <a:fillRect/>
              </a:stretch>
            </p:blipFill>
            <p:spPr bwMode="auto">
              <a:xfrm>
                <a:off x="3563888" y="2780928"/>
                <a:ext cx="288032" cy="252816"/>
              </a:xfrm>
              <a:prstGeom prst="rect">
                <a:avLst/>
              </a:prstGeom>
              <a:solidFill>
                <a:srgbClr val="008000"/>
              </a:solidFill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alphaModFix/>
              </a:blip>
              <a:stretch>
                <a:fillRect/>
              </a:stretch>
            </p:blipFill>
            <p:spPr bwMode="auto">
              <a:xfrm>
                <a:off x="3923928" y="4653136"/>
                <a:ext cx="288032" cy="252816"/>
              </a:xfrm>
              <a:prstGeom prst="rect">
                <a:avLst/>
              </a:prstGeom>
              <a:solidFill>
                <a:srgbClr val="008000"/>
              </a:solidFill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alphaModFix/>
              </a:blip>
              <a:stretch>
                <a:fillRect/>
              </a:stretch>
            </p:blipFill>
            <p:spPr bwMode="auto">
              <a:xfrm>
                <a:off x="2987824" y="4365104"/>
                <a:ext cx="288032" cy="252816"/>
              </a:xfrm>
              <a:prstGeom prst="rect">
                <a:avLst/>
              </a:prstGeom>
              <a:solidFill>
                <a:srgbClr val="008000"/>
              </a:solidFill>
            </p:spPr>
          </p:pic>
          <p:graphicFrame>
            <p:nvGraphicFramePr>
              <p:cNvPr id="98335" name="Object 17"/>
              <p:cNvGraphicFramePr>
                <a:graphicFrameLocks noChangeAspect="1"/>
              </p:cNvGraphicFramePr>
              <p:nvPr/>
            </p:nvGraphicFramePr>
            <p:xfrm>
              <a:off x="5795963" y="5445125"/>
              <a:ext cx="241300" cy="307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1108" name="Visio" r:id="rId9" imgW="292100" imgH="368300" progId="">
                      <p:embed/>
                    </p:oleObj>
                  </mc:Choice>
                  <mc:Fallback>
                    <p:oleObj name="Visio" r:id="rId9" imgW="292100" imgH="3683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95963" y="5445125"/>
                            <a:ext cx="241300" cy="3079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98336" name="Picture 7" descr="satellite-station-at-outerspace_318-38439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463" y="3311525"/>
                <a:ext cx="260350" cy="26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37" name="Picture 1" descr="bluemarble_north_pole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44624"/>
                <a:ext cx="2486025" cy="1989137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98338" name="Object 17"/>
              <p:cNvGraphicFramePr>
                <a:graphicFrameLocks noChangeAspect="1"/>
              </p:cNvGraphicFramePr>
              <p:nvPr/>
            </p:nvGraphicFramePr>
            <p:xfrm>
              <a:off x="1619250" y="549275"/>
              <a:ext cx="241300" cy="307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1109" name="Visio" r:id="rId13" imgW="292100" imgH="368300" progId="">
                      <p:embed/>
                    </p:oleObj>
                  </mc:Choice>
                  <mc:Fallback>
                    <p:oleObj name="Visio" r:id="rId13" imgW="292100" imgH="3683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9250" y="549275"/>
                            <a:ext cx="241300" cy="3079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8339" name="Object 17"/>
              <p:cNvGraphicFramePr>
                <a:graphicFrameLocks noChangeAspect="1"/>
              </p:cNvGraphicFramePr>
              <p:nvPr/>
            </p:nvGraphicFramePr>
            <p:xfrm>
              <a:off x="971550" y="908050"/>
              <a:ext cx="241300" cy="307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1110" name="Visio" r:id="rId14" imgW="292100" imgH="368300" progId="">
                      <p:embed/>
                    </p:oleObj>
                  </mc:Choice>
                  <mc:Fallback>
                    <p:oleObj name="Visio" r:id="rId14" imgW="292100" imgH="3683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71550" y="908050"/>
                            <a:ext cx="241300" cy="3079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8340" name="Object 17"/>
              <p:cNvGraphicFramePr>
                <a:graphicFrameLocks noChangeAspect="1"/>
              </p:cNvGraphicFramePr>
              <p:nvPr/>
            </p:nvGraphicFramePr>
            <p:xfrm>
              <a:off x="323850" y="476250"/>
              <a:ext cx="241300" cy="307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1111" name="Visio" r:id="rId15" imgW="292100" imgH="368300" progId="">
                      <p:embed/>
                    </p:oleObj>
                  </mc:Choice>
                  <mc:Fallback>
                    <p:oleObj name="Visio" r:id="rId15" imgW="292100" imgH="3683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850" y="476250"/>
                            <a:ext cx="241300" cy="3079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98341" name="Picture 31"/>
              <p:cNvPicPr>
                <a:picLocks noChangeAspect="1"/>
              </p:cNvPicPr>
              <p:nvPr/>
            </p:nvPicPr>
            <p:blipFill>
              <a:blip r:embed="rId16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5238" y="5229225"/>
                <a:ext cx="28892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42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1638" y="3213100"/>
                <a:ext cx="265112" cy="39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43" name="Picture 143" descr="gr.pn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4025" y="5613400"/>
                <a:ext cx="360363" cy="239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44" name="Picture 144" descr="no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738" y="239713"/>
                <a:ext cx="431800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45" name="Picture 145" descr="IT.pn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9338" y="4681538"/>
                <a:ext cx="360362" cy="239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46" name="Picture 146" descr="germany.pn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2636838"/>
                <a:ext cx="469900" cy="28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47" name="Picture 147" descr="fi.png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1863" y="333375"/>
                <a:ext cx="557212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48" name="Picture 148" descr="fr.png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213" y="3716338"/>
                <a:ext cx="407987" cy="271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49" name="Picture 149" descr="uk.png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213" y="2205038"/>
                <a:ext cx="395287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50" name="Picture 150" descr="sw.png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825" y="1125538"/>
                <a:ext cx="53975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51" name="Picture 151" descr="cn.png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7813" y="354013"/>
                <a:ext cx="431800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52" name="Picture 152" descr="PT.png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5218113"/>
                <a:ext cx="431800" cy="287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53" name="Picture 153" descr="aust.png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825" y="3959225"/>
                <a:ext cx="358775" cy="239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-36512" y="764538"/>
              <a:ext cx="9289029" cy="6093854"/>
            </a:xfrm>
            <a:prstGeom prst="rect">
              <a:avLst/>
            </a:prstGeom>
            <a:solidFill>
              <a:schemeClr val="bg1">
                <a:alpha val="76862"/>
              </a:schemeClr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" y="86916"/>
            <a:ext cx="7634288" cy="323850"/>
          </a:xfrm>
        </p:spPr>
        <p:txBody>
          <a:bodyPr/>
          <a:lstStyle/>
          <a:p>
            <a:pPr algn="l"/>
            <a:r>
              <a:rPr lang="en-GB" sz="2400" b="1">
                <a:solidFill>
                  <a:srgbClr val="FFFFFF"/>
                </a:solidFill>
                <a:latin typeface="Calibri" charset="0"/>
                <a:ea typeface="MS PGothic" charset="0"/>
              </a:rPr>
              <a:t>Sentinel Data Hubs</a:t>
            </a:r>
          </a:p>
        </p:txBody>
      </p:sp>
      <p:grpSp>
        <p:nvGrpSpPr>
          <p:cNvPr id="82947" name="Group 77823"/>
          <p:cNvGrpSpPr>
            <a:grpSpLocks/>
          </p:cNvGrpSpPr>
          <p:nvPr/>
        </p:nvGrpSpPr>
        <p:grpSpPr bwMode="auto">
          <a:xfrm>
            <a:off x="612598" y="1006078"/>
            <a:ext cx="7415391" cy="3466229"/>
            <a:chOff x="613466" y="1340768"/>
            <a:chExt cx="7414918" cy="4622100"/>
          </a:xfrm>
        </p:grpSpPr>
        <p:pic>
          <p:nvPicPr>
            <p:cNvPr id="98308" name="Picture 7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620" y="3211423"/>
              <a:ext cx="981968" cy="98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Shape 675"/>
            <p:cNvGrpSpPr/>
            <p:nvPr/>
          </p:nvGrpSpPr>
          <p:grpSpPr>
            <a:xfrm>
              <a:off x="2771800" y="4437112"/>
              <a:ext cx="800379" cy="710953"/>
              <a:chOff x="5241175" y="4959100"/>
              <a:chExt cx="539775" cy="517775"/>
            </a:xfrm>
            <a:solidFill>
              <a:srgbClr val="008000"/>
            </a:solidFill>
          </p:grpSpPr>
          <p:sp>
            <p:nvSpPr>
              <p:cNvPr id="14" name="Shape 676"/>
              <p:cNvSpPr/>
              <p:nvPr/>
            </p:nvSpPr>
            <p:spPr>
              <a:xfrm>
                <a:off x="5575150" y="4959100"/>
                <a:ext cx="161225" cy="178300"/>
              </a:xfrm>
              <a:custGeom>
                <a:avLst/>
                <a:gdLst/>
                <a:ahLst/>
                <a:cxnLst/>
                <a:rect l="0" t="0" r="0" b="0"/>
                <a:pathLst>
                  <a:path w="6449" h="7132" extrusionOk="0">
                    <a:moveTo>
                      <a:pt x="4641" y="0"/>
                    </a:moveTo>
                    <a:lnTo>
                      <a:pt x="4470" y="25"/>
                    </a:lnTo>
                    <a:lnTo>
                      <a:pt x="4299" y="49"/>
                    </a:lnTo>
                    <a:lnTo>
                      <a:pt x="4128" y="98"/>
                    </a:lnTo>
                    <a:lnTo>
                      <a:pt x="3957" y="147"/>
                    </a:lnTo>
                    <a:lnTo>
                      <a:pt x="3786" y="220"/>
                    </a:lnTo>
                    <a:lnTo>
                      <a:pt x="3640" y="318"/>
                    </a:lnTo>
                    <a:lnTo>
                      <a:pt x="3517" y="415"/>
                    </a:lnTo>
                    <a:lnTo>
                      <a:pt x="3395" y="538"/>
                    </a:lnTo>
                    <a:lnTo>
                      <a:pt x="3273" y="660"/>
                    </a:lnTo>
                    <a:lnTo>
                      <a:pt x="3175" y="806"/>
                    </a:lnTo>
                    <a:lnTo>
                      <a:pt x="3078" y="953"/>
                    </a:lnTo>
                    <a:lnTo>
                      <a:pt x="3005" y="1099"/>
                    </a:lnTo>
                    <a:lnTo>
                      <a:pt x="2931" y="1270"/>
                    </a:lnTo>
                    <a:lnTo>
                      <a:pt x="2907" y="1441"/>
                    </a:lnTo>
                    <a:lnTo>
                      <a:pt x="2882" y="1612"/>
                    </a:lnTo>
                    <a:lnTo>
                      <a:pt x="2858" y="1808"/>
                    </a:lnTo>
                    <a:lnTo>
                      <a:pt x="2882" y="2076"/>
                    </a:lnTo>
                    <a:lnTo>
                      <a:pt x="2956" y="2345"/>
                    </a:lnTo>
                    <a:lnTo>
                      <a:pt x="3053" y="2589"/>
                    </a:lnTo>
                    <a:lnTo>
                      <a:pt x="3175" y="2809"/>
                    </a:lnTo>
                    <a:lnTo>
                      <a:pt x="0" y="6546"/>
                    </a:lnTo>
                    <a:lnTo>
                      <a:pt x="367" y="6814"/>
                    </a:lnTo>
                    <a:lnTo>
                      <a:pt x="709" y="7132"/>
                    </a:lnTo>
                    <a:lnTo>
                      <a:pt x="3884" y="3419"/>
                    </a:lnTo>
                    <a:lnTo>
                      <a:pt x="4055" y="3493"/>
                    </a:lnTo>
                    <a:lnTo>
                      <a:pt x="4250" y="3542"/>
                    </a:lnTo>
                    <a:lnTo>
                      <a:pt x="4445" y="3566"/>
                    </a:lnTo>
                    <a:lnTo>
                      <a:pt x="4641" y="3590"/>
                    </a:lnTo>
                    <a:lnTo>
                      <a:pt x="4836" y="3566"/>
                    </a:lnTo>
                    <a:lnTo>
                      <a:pt x="5007" y="3542"/>
                    </a:lnTo>
                    <a:lnTo>
                      <a:pt x="5178" y="3517"/>
                    </a:lnTo>
                    <a:lnTo>
                      <a:pt x="5349" y="3444"/>
                    </a:lnTo>
                    <a:lnTo>
                      <a:pt x="5496" y="3371"/>
                    </a:lnTo>
                    <a:lnTo>
                      <a:pt x="5642" y="3273"/>
                    </a:lnTo>
                    <a:lnTo>
                      <a:pt x="5789" y="3175"/>
                    </a:lnTo>
                    <a:lnTo>
                      <a:pt x="5911" y="3053"/>
                    </a:lnTo>
                    <a:lnTo>
                      <a:pt x="6033" y="2931"/>
                    </a:lnTo>
                    <a:lnTo>
                      <a:pt x="6131" y="2809"/>
                    </a:lnTo>
                    <a:lnTo>
                      <a:pt x="6228" y="2638"/>
                    </a:lnTo>
                    <a:lnTo>
                      <a:pt x="6302" y="2491"/>
                    </a:lnTo>
                    <a:lnTo>
                      <a:pt x="6350" y="2320"/>
                    </a:lnTo>
                    <a:lnTo>
                      <a:pt x="6399" y="2149"/>
                    </a:lnTo>
                    <a:lnTo>
                      <a:pt x="6424" y="1979"/>
                    </a:lnTo>
                    <a:lnTo>
                      <a:pt x="6448" y="1808"/>
                    </a:lnTo>
                    <a:lnTo>
                      <a:pt x="6424" y="1612"/>
                    </a:lnTo>
                    <a:lnTo>
                      <a:pt x="6399" y="1441"/>
                    </a:lnTo>
                    <a:lnTo>
                      <a:pt x="6350" y="1270"/>
                    </a:lnTo>
                    <a:lnTo>
                      <a:pt x="6302" y="1099"/>
                    </a:lnTo>
                    <a:lnTo>
                      <a:pt x="6228" y="953"/>
                    </a:lnTo>
                    <a:lnTo>
                      <a:pt x="6131" y="806"/>
                    </a:lnTo>
                    <a:lnTo>
                      <a:pt x="6033" y="660"/>
                    </a:lnTo>
                    <a:lnTo>
                      <a:pt x="5911" y="538"/>
                    </a:lnTo>
                    <a:lnTo>
                      <a:pt x="5789" y="415"/>
                    </a:lnTo>
                    <a:lnTo>
                      <a:pt x="5642" y="318"/>
                    </a:lnTo>
                    <a:lnTo>
                      <a:pt x="5496" y="220"/>
                    </a:lnTo>
                    <a:lnTo>
                      <a:pt x="5349" y="147"/>
                    </a:lnTo>
                    <a:lnTo>
                      <a:pt x="5178" y="98"/>
                    </a:lnTo>
                    <a:lnTo>
                      <a:pt x="5007" y="49"/>
                    </a:lnTo>
                    <a:lnTo>
                      <a:pt x="4836" y="25"/>
                    </a:lnTo>
                    <a:lnTo>
                      <a:pt x="464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Shape 677"/>
              <p:cNvSpPr/>
              <p:nvPr/>
            </p:nvSpPr>
            <p:spPr>
              <a:xfrm>
                <a:off x="5330925" y="4985350"/>
                <a:ext cx="128250" cy="148400"/>
              </a:xfrm>
              <a:custGeom>
                <a:avLst/>
                <a:gdLst/>
                <a:ahLst/>
                <a:cxnLst/>
                <a:rect l="0" t="0" r="0" b="0"/>
                <a:pathLst>
                  <a:path w="5130" h="5936" extrusionOk="0">
                    <a:moveTo>
                      <a:pt x="1563" y="0"/>
                    </a:moveTo>
                    <a:lnTo>
                      <a:pt x="1392" y="25"/>
                    </a:lnTo>
                    <a:lnTo>
                      <a:pt x="1221" y="74"/>
                    </a:lnTo>
                    <a:lnTo>
                      <a:pt x="1075" y="147"/>
                    </a:lnTo>
                    <a:lnTo>
                      <a:pt x="904" y="220"/>
                    </a:lnTo>
                    <a:lnTo>
                      <a:pt x="757" y="318"/>
                    </a:lnTo>
                    <a:lnTo>
                      <a:pt x="635" y="416"/>
                    </a:lnTo>
                    <a:lnTo>
                      <a:pt x="513" y="538"/>
                    </a:lnTo>
                    <a:lnTo>
                      <a:pt x="391" y="660"/>
                    </a:lnTo>
                    <a:lnTo>
                      <a:pt x="293" y="806"/>
                    </a:lnTo>
                    <a:lnTo>
                      <a:pt x="196" y="953"/>
                    </a:lnTo>
                    <a:lnTo>
                      <a:pt x="122" y="1099"/>
                    </a:lnTo>
                    <a:lnTo>
                      <a:pt x="74" y="1270"/>
                    </a:lnTo>
                    <a:lnTo>
                      <a:pt x="25" y="1466"/>
                    </a:lnTo>
                    <a:lnTo>
                      <a:pt x="0" y="1637"/>
                    </a:lnTo>
                    <a:lnTo>
                      <a:pt x="0" y="1808"/>
                    </a:lnTo>
                    <a:lnTo>
                      <a:pt x="0" y="2003"/>
                    </a:lnTo>
                    <a:lnTo>
                      <a:pt x="25" y="2174"/>
                    </a:lnTo>
                    <a:lnTo>
                      <a:pt x="74" y="2345"/>
                    </a:lnTo>
                    <a:lnTo>
                      <a:pt x="147" y="2492"/>
                    </a:lnTo>
                    <a:lnTo>
                      <a:pt x="220" y="2663"/>
                    </a:lnTo>
                    <a:lnTo>
                      <a:pt x="318" y="2785"/>
                    </a:lnTo>
                    <a:lnTo>
                      <a:pt x="415" y="2931"/>
                    </a:lnTo>
                    <a:lnTo>
                      <a:pt x="538" y="3053"/>
                    </a:lnTo>
                    <a:lnTo>
                      <a:pt x="660" y="3175"/>
                    </a:lnTo>
                    <a:lnTo>
                      <a:pt x="806" y="3273"/>
                    </a:lnTo>
                    <a:lnTo>
                      <a:pt x="953" y="3371"/>
                    </a:lnTo>
                    <a:lnTo>
                      <a:pt x="1099" y="3444"/>
                    </a:lnTo>
                    <a:lnTo>
                      <a:pt x="1270" y="3493"/>
                    </a:lnTo>
                    <a:lnTo>
                      <a:pt x="1466" y="3542"/>
                    </a:lnTo>
                    <a:lnTo>
                      <a:pt x="1710" y="3566"/>
                    </a:lnTo>
                    <a:lnTo>
                      <a:pt x="1979" y="3566"/>
                    </a:lnTo>
                    <a:lnTo>
                      <a:pt x="2223" y="3517"/>
                    </a:lnTo>
                    <a:lnTo>
                      <a:pt x="2467" y="3444"/>
                    </a:lnTo>
                    <a:lnTo>
                      <a:pt x="4396" y="5935"/>
                    </a:lnTo>
                    <a:lnTo>
                      <a:pt x="4738" y="5642"/>
                    </a:lnTo>
                    <a:lnTo>
                      <a:pt x="5129" y="5374"/>
                    </a:lnTo>
                    <a:lnTo>
                      <a:pt x="3200" y="2858"/>
                    </a:lnTo>
                    <a:lnTo>
                      <a:pt x="3322" y="2687"/>
                    </a:lnTo>
                    <a:lnTo>
                      <a:pt x="3419" y="2516"/>
                    </a:lnTo>
                    <a:lnTo>
                      <a:pt x="3493" y="2321"/>
                    </a:lnTo>
                    <a:lnTo>
                      <a:pt x="3542" y="2101"/>
                    </a:lnTo>
                    <a:lnTo>
                      <a:pt x="3566" y="1930"/>
                    </a:lnTo>
                    <a:lnTo>
                      <a:pt x="3566" y="1734"/>
                    </a:lnTo>
                    <a:lnTo>
                      <a:pt x="3566" y="1564"/>
                    </a:lnTo>
                    <a:lnTo>
                      <a:pt x="3517" y="1393"/>
                    </a:lnTo>
                    <a:lnTo>
                      <a:pt x="3468" y="1222"/>
                    </a:lnTo>
                    <a:lnTo>
                      <a:pt x="3419" y="1075"/>
                    </a:lnTo>
                    <a:lnTo>
                      <a:pt x="3346" y="904"/>
                    </a:lnTo>
                    <a:lnTo>
                      <a:pt x="3249" y="758"/>
                    </a:lnTo>
                    <a:lnTo>
                      <a:pt x="3151" y="635"/>
                    </a:lnTo>
                    <a:lnTo>
                      <a:pt x="3029" y="513"/>
                    </a:lnTo>
                    <a:lnTo>
                      <a:pt x="2907" y="391"/>
                    </a:lnTo>
                    <a:lnTo>
                      <a:pt x="2760" y="294"/>
                    </a:lnTo>
                    <a:lnTo>
                      <a:pt x="2614" y="196"/>
                    </a:lnTo>
                    <a:lnTo>
                      <a:pt x="2443" y="123"/>
                    </a:lnTo>
                    <a:lnTo>
                      <a:pt x="2272" y="74"/>
                    </a:lnTo>
                    <a:lnTo>
                      <a:pt x="2101" y="25"/>
                    </a:lnTo>
                    <a:lnTo>
                      <a:pt x="19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Shape 678"/>
              <p:cNvSpPr/>
              <p:nvPr/>
            </p:nvSpPr>
            <p:spPr>
              <a:xfrm>
                <a:off x="5241175" y="5241175"/>
                <a:ext cx="180125" cy="109325"/>
              </a:xfrm>
              <a:custGeom>
                <a:avLst/>
                <a:gdLst/>
                <a:ahLst/>
                <a:cxnLst/>
                <a:rect l="0" t="0" r="0" b="0"/>
                <a:pathLst>
                  <a:path w="7205" h="4373" extrusionOk="0">
                    <a:moveTo>
                      <a:pt x="6839" y="1"/>
                    </a:moveTo>
                    <a:lnTo>
                      <a:pt x="3224" y="1491"/>
                    </a:lnTo>
                    <a:lnTo>
                      <a:pt x="3102" y="1368"/>
                    </a:lnTo>
                    <a:lnTo>
                      <a:pt x="2980" y="1246"/>
                    </a:lnTo>
                    <a:lnTo>
                      <a:pt x="2858" y="1124"/>
                    </a:lnTo>
                    <a:lnTo>
                      <a:pt x="2687" y="1026"/>
                    </a:lnTo>
                    <a:lnTo>
                      <a:pt x="2540" y="953"/>
                    </a:lnTo>
                    <a:lnTo>
                      <a:pt x="2369" y="880"/>
                    </a:lnTo>
                    <a:lnTo>
                      <a:pt x="2198" y="831"/>
                    </a:lnTo>
                    <a:lnTo>
                      <a:pt x="2027" y="807"/>
                    </a:lnTo>
                    <a:lnTo>
                      <a:pt x="1856" y="782"/>
                    </a:lnTo>
                    <a:lnTo>
                      <a:pt x="1685" y="807"/>
                    </a:lnTo>
                    <a:lnTo>
                      <a:pt x="1514" y="807"/>
                    </a:lnTo>
                    <a:lnTo>
                      <a:pt x="1343" y="856"/>
                    </a:lnTo>
                    <a:lnTo>
                      <a:pt x="1172" y="904"/>
                    </a:lnTo>
                    <a:lnTo>
                      <a:pt x="1026" y="978"/>
                    </a:lnTo>
                    <a:lnTo>
                      <a:pt x="879" y="1051"/>
                    </a:lnTo>
                    <a:lnTo>
                      <a:pt x="733" y="1149"/>
                    </a:lnTo>
                    <a:lnTo>
                      <a:pt x="586" y="1271"/>
                    </a:lnTo>
                    <a:lnTo>
                      <a:pt x="464" y="1393"/>
                    </a:lnTo>
                    <a:lnTo>
                      <a:pt x="342" y="1515"/>
                    </a:lnTo>
                    <a:lnTo>
                      <a:pt x="244" y="1686"/>
                    </a:lnTo>
                    <a:lnTo>
                      <a:pt x="171" y="1832"/>
                    </a:lnTo>
                    <a:lnTo>
                      <a:pt x="98" y="2003"/>
                    </a:lnTo>
                    <a:lnTo>
                      <a:pt x="49" y="2174"/>
                    </a:lnTo>
                    <a:lnTo>
                      <a:pt x="25" y="2345"/>
                    </a:lnTo>
                    <a:lnTo>
                      <a:pt x="0" y="2516"/>
                    </a:lnTo>
                    <a:lnTo>
                      <a:pt x="0" y="2687"/>
                    </a:lnTo>
                    <a:lnTo>
                      <a:pt x="25" y="2858"/>
                    </a:lnTo>
                    <a:lnTo>
                      <a:pt x="73" y="3029"/>
                    </a:lnTo>
                    <a:lnTo>
                      <a:pt x="122" y="3200"/>
                    </a:lnTo>
                    <a:lnTo>
                      <a:pt x="195" y="3347"/>
                    </a:lnTo>
                    <a:lnTo>
                      <a:pt x="269" y="3518"/>
                    </a:lnTo>
                    <a:lnTo>
                      <a:pt x="366" y="3640"/>
                    </a:lnTo>
                    <a:lnTo>
                      <a:pt x="464" y="3786"/>
                    </a:lnTo>
                    <a:lnTo>
                      <a:pt x="611" y="3908"/>
                    </a:lnTo>
                    <a:lnTo>
                      <a:pt x="733" y="4031"/>
                    </a:lnTo>
                    <a:lnTo>
                      <a:pt x="904" y="4128"/>
                    </a:lnTo>
                    <a:lnTo>
                      <a:pt x="1050" y="4201"/>
                    </a:lnTo>
                    <a:lnTo>
                      <a:pt x="1221" y="4275"/>
                    </a:lnTo>
                    <a:lnTo>
                      <a:pt x="1392" y="4324"/>
                    </a:lnTo>
                    <a:lnTo>
                      <a:pt x="1563" y="4348"/>
                    </a:lnTo>
                    <a:lnTo>
                      <a:pt x="1734" y="4372"/>
                    </a:lnTo>
                    <a:lnTo>
                      <a:pt x="1905" y="4372"/>
                    </a:lnTo>
                    <a:lnTo>
                      <a:pt x="2076" y="4348"/>
                    </a:lnTo>
                    <a:lnTo>
                      <a:pt x="2247" y="4299"/>
                    </a:lnTo>
                    <a:lnTo>
                      <a:pt x="2418" y="4250"/>
                    </a:lnTo>
                    <a:lnTo>
                      <a:pt x="2565" y="4201"/>
                    </a:lnTo>
                    <a:lnTo>
                      <a:pt x="2711" y="4104"/>
                    </a:lnTo>
                    <a:lnTo>
                      <a:pt x="2858" y="4006"/>
                    </a:lnTo>
                    <a:lnTo>
                      <a:pt x="3004" y="3908"/>
                    </a:lnTo>
                    <a:lnTo>
                      <a:pt x="3126" y="3786"/>
                    </a:lnTo>
                    <a:lnTo>
                      <a:pt x="3248" y="3640"/>
                    </a:lnTo>
                    <a:lnTo>
                      <a:pt x="3346" y="3493"/>
                    </a:lnTo>
                    <a:lnTo>
                      <a:pt x="3468" y="3200"/>
                    </a:lnTo>
                    <a:lnTo>
                      <a:pt x="3541" y="2931"/>
                    </a:lnTo>
                    <a:lnTo>
                      <a:pt x="3590" y="2638"/>
                    </a:lnTo>
                    <a:lnTo>
                      <a:pt x="3566" y="2345"/>
                    </a:lnTo>
                    <a:lnTo>
                      <a:pt x="7205" y="856"/>
                    </a:lnTo>
                    <a:lnTo>
                      <a:pt x="6985" y="440"/>
                    </a:lnTo>
                    <a:lnTo>
                      <a:pt x="683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Shape 679"/>
              <p:cNvSpPr/>
              <p:nvPr/>
            </p:nvSpPr>
            <p:spPr>
              <a:xfrm>
                <a:off x="5461575" y="5316900"/>
                <a:ext cx="89175" cy="159975"/>
              </a:xfrm>
              <a:custGeom>
                <a:avLst/>
                <a:gdLst/>
                <a:ahLst/>
                <a:cxnLst/>
                <a:rect l="0" t="0" r="0" b="0"/>
                <a:pathLst>
                  <a:path w="3567" h="6399" extrusionOk="0">
                    <a:moveTo>
                      <a:pt x="1491" y="0"/>
                    </a:moveTo>
                    <a:lnTo>
                      <a:pt x="1393" y="2858"/>
                    </a:lnTo>
                    <a:lnTo>
                      <a:pt x="1198" y="2907"/>
                    </a:lnTo>
                    <a:lnTo>
                      <a:pt x="1002" y="3004"/>
                    </a:lnTo>
                    <a:lnTo>
                      <a:pt x="807" y="3102"/>
                    </a:lnTo>
                    <a:lnTo>
                      <a:pt x="636" y="3224"/>
                    </a:lnTo>
                    <a:lnTo>
                      <a:pt x="489" y="3346"/>
                    </a:lnTo>
                    <a:lnTo>
                      <a:pt x="392" y="3493"/>
                    </a:lnTo>
                    <a:lnTo>
                      <a:pt x="269" y="3639"/>
                    </a:lnTo>
                    <a:lnTo>
                      <a:pt x="196" y="3786"/>
                    </a:lnTo>
                    <a:lnTo>
                      <a:pt x="123" y="3932"/>
                    </a:lnTo>
                    <a:lnTo>
                      <a:pt x="74" y="4103"/>
                    </a:lnTo>
                    <a:lnTo>
                      <a:pt x="25" y="4274"/>
                    </a:lnTo>
                    <a:lnTo>
                      <a:pt x="1" y="4445"/>
                    </a:lnTo>
                    <a:lnTo>
                      <a:pt x="1" y="4616"/>
                    </a:lnTo>
                    <a:lnTo>
                      <a:pt x="1" y="4787"/>
                    </a:lnTo>
                    <a:lnTo>
                      <a:pt x="25" y="4958"/>
                    </a:lnTo>
                    <a:lnTo>
                      <a:pt x="74" y="5129"/>
                    </a:lnTo>
                    <a:lnTo>
                      <a:pt x="123" y="5276"/>
                    </a:lnTo>
                    <a:lnTo>
                      <a:pt x="196" y="5447"/>
                    </a:lnTo>
                    <a:lnTo>
                      <a:pt x="294" y="5593"/>
                    </a:lnTo>
                    <a:lnTo>
                      <a:pt x="416" y="5740"/>
                    </a:lnTo>
                    <a:lnTo>
                      <a:pt x="538" y="5886"/>
                    </a:lnTo>
                    <a:lnTo>
                      <a:pt x="660" y="6008"/>
                    </a:lnTo>
                    <a:lnTo>
                      <a:pt x="807" y="6106"/>
                    </a:lnTo>
                    <a:lnTo>
                      <a:pt x="953" y="6179"/>
                    </a:lnTo>
                    <a:lnTo>
                      <a:pt x="1124" y="6252"/>
                    </a:lnTo>
                    <a:lnTo>
                      <a:pt x="1271" y="6326"/>
                    </a:lnTo>
                    <a:lnTo>
                      <a:pt x="1442" y="6350"/>
                    </a:lnTo>
                    <a:lnTo>
                      <a:pt x="1613" y="6375"/>
                    </a:lnTo>
                    <a:lnTo>
                      <a:pt x="1784" y="6399"/>
                    </a:lnTo>
                    <a:lnTo>
                      <a:pt x="1955" y="6375"/>
                    </a:lnTo>
                    <a:lnTo>
                      <a:pt x="2126" y="6350"/>
                    </a:lnTo>
                    <a:lnTo>
                      <a:pt x="2297" y="6301"/>
                    </a:lnTo>
                    <a:lnTo>
                      <a:pt x="2468" y="6252"/>
                    </a:lnTo>
                    <a:lnTo>
                      <a:pt x="2614" y="6179"/>
                    </a:lnTo>
                    <a:lnTo>
                      <a:pt x="2785" y="6082"/>
                    </a:lnTo>
                    <a:lnTo>
                      <a:pt x="2932" y="5984"/>
                    </a:lnTo>
                    <a:lnTo>
                      <a:pt x="3054" y="5862"/>
                    </a:lnTo>
                    <a:lnTo>
                      <a:pt x="3176" y="5715"/>
                    </a:lnTo>
                    <a:lnTo>
                      <a:pt x="3273" y="5569"/>
                    </a:lnTo>
                    <a:lnTo>
                      <a:pt x="3371" y="5422"/>
                    </a:lnTo>
                    <a:lnTo>
                      <a:pt x="3444" y="5276"/>
                    </a:lnTo>
                    <a:lnTo>
                      <a:pt x="3493" y="5105"/>
                    </a:lnTo>
                    <a:lnTo>
                      <a:pt x="3542" y="4934"/>
                    </a:lnTo>
                    <a:lnTo>
                      <a:pt x="3567" y="4763"/>
                    </a:lnTo>
                    <a:lnTo>
                      <a:pt x="3567" y="4592"/>
                    </a:lnTo>
                    <a:lnTo>
                      <a:pt x="3567" y="4421"/>
                    </a:lnTo>
                    <a:lnTo>
                      <a:pt x="3542" y="4250"/>
                    </a:lnTo>
                    <a:lnTo>
                      <a:pt x="3493" y="4079"/>
                    </a:lnTo>
                    <a:lnTo>
                      <a:pt x="3420" y="3908"/>
                    </a:lnTo>
                    <a:lnTo>
                      <a:pt x="3347" y="3761"/>
                    </a:lnTo>
                    <a:lnTo>
                      <a:pt x="3273" y="3615"/>
                    </a:lnTo>
                    <a:lnTo>
                      <a:pt x="3151" y="3468"/>
                    </a:lnTo>
                    <a:lnTo>
                      <a:pt x="2980" y="3273"/>
                    </a:lnTo>
                    <a:lnTo>
                      <a:pt x="2761" y="3102"/>
                    </a:lnTo>
                    <a:lnTo>
                      <a:pt x="2541" y="2980"/>
                    </a:lnTo>
                    <a:lnTo>
                      <a:pt x="2321" y="2907"/>
                    </a:lnTo>
                    <a:lnTo>
                      <a:pt x="2419" y="25"/>
                    </a:lnTo>
                    <a:lnTo>
                      <a:pt x="2419" y="25"/>
                    </a:lnTo>
                    <a:lnTo>
                      <a:pt x="2126" y="49"/>
                    </a:lnTo>
                    <a:lnTo>
                      <a:pt x="1808" y="25"/>
                    </a:lnTo>
                    <a:lnTo>
                      <a:pt x="14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Shape 680"/>
              <p:cNvSpPr/>
              <p:nvPr/>
            </p:nvSpPr>
            <p:spPr>
              <a:xfrm>
                <a:off x="5619100" y="5194175"/>
                <a:ext cx="161850" cy="89775"/>
              </a:xfrm>
              <a:custGeom>
                <a:avLst/>
                <a:gdLst/>
                <a:ahLst/>
                <a:cxnLst/>
                <a:rect l="0" t="0" r="0" b="0"/>
                <a:pathLst>
                  <a:path w="6474" h="3591" extrusionOk="0">
                    <a:moveTo>
                      <a:pt x="4592" y="0"/>
                    </a:moveTo>
                    <a:lnTo>
                      <a:pt x="4422" y="25"/>
                    </a:lnTo>
                    <a:lnTo>
                      <a:pt x="4251" y="73"/>
                    </a:lnTo>
                    <a:lnTo>
                      <a:pt x="4080" y="122"/>
                    </a:lnTo>
                    <a:lnTo>
                      <a:pt x="3884" y="196"/>
                    </a:lnTo>
                    <a:lnTo>
                      <a:pt x="3713" y="293"/>
                    </a:lnTo>
                    <a:lnTo>
                      <a:pt x="3567" y="391"/>
                    </a:lnTo>
                    <a:lnTo>
                      <a:pt x="3420" y="513"/>
                    </a:lnTo>
                    <a:lnTo>
                      <a:pt x="3298" y="660"/>
                    </a:lnTo>
                    <a:lnTo>
                      <a:pt x="3200" y="806"/>
                    </a:lnTo>
                    <a:lnTo>
                      <a:pt x="3103" y="953"/>
                    </a:lnTo>
                    <a:lnTo>
                      <a:pt x="3029" y="1124"/>
                    </a:lnTo>
                    <a:lnTo>
                      <a:pt x="99" y="757"/>
                    </a:lnTo>
                    <a:lnTo>
                      <a:pt x="74" y="1221"/>
                    </a:lnTo>
                    <a:lnTo>
                      <a:pt x="1" y="1661"/>
                    </a:lnTo>
                    <a:lnTo>
                      <a:pt x="2907" y="2027"/>
                    </a:lnTo>
                    <a:lnTo>
                      <a:pt x="2932" y="2223"/>
                    </a:lnTo>
                    <a:lnTo>
                      <a:pt x="3005" y="2418"/>
                    </a:lnTo>
                    <a:lnTo>
                      <a:pt x="3078" y="2565"/>
                    </a:lnTo>
                    <a:lnTo>
                      <a:pt x="3152" y="2736"/>
                    </a:lnTo>
                    <a:lnTo>
                      <a:pt x="3249" y="2882"/>
                    </a:lnTo>
                    <a:lnTo>
                      <a:pt x="3371" y="3004"/>
                    </a:lnTo>
                    <a:lnTo>
                      <a:pt x="3493" y="3126"/>
                    </a:lnTo>
                    <a:lnTo>
                      <a:pt x="3616" y="3248"/>
                    </a:lnTo>
                    <a:lnTo>
                      <a:pt x="3762" y="3346"/>
                    </a:lnTo>
                    <a:lnTo>
                      <a:pt x="3909" y="3419"/>
                    </a:lnTo>
                    <a:lnTo>
                      <a:pt x="4080" y="3493"/>
                    </a:lnTo>
                    <a:lnTo>
                      <a:pt x="4251" y="3541"/>
                    </a:lnTo>
                    <a:lnTo>
                      <a:pt x="4422" y="3566"/>
                    </a:lnTo>
                    <a:lnTo>
                      <a:pt x="4592" y="3590"/>
                    </a:lnTo>
                    <a:lnTo>
                      <a:pt x="4763" y="3590"/>
                    </a:lnTo>
                    <a:lnTo>
                      <a:pt x="4934" y="3566"/>
                    </a:lnTo>
                    <a:lnTo>
                      <a:pt x="5105" y="3541"/>
                    </a:lnTo>
                    <a:lnTo>
                      <a:pt x="5276" y="3468"/>
                    </a:lnTo>
                    <a:lnTo>
                      <a:pt x="5447" y="3419"/>
                    </a:lnTo>
                    <a:lnTo>
                      <a:pt x="5618" y="3322"/>
                    </a:lnTo>
                    <a:lnTo>
                      <a:pt x="5765" y="3224"/>
                    </a:lnTo>
                    <a:lnTo>
                      <a:pt x="5887" y="3102"/>
                    </a:lnTo>
                    <a:lnTo>
                      <a:pt x="6009" y="2980"/>
                    </a:lnTo>
                    <a:lnTo>
                      <a:pt x="6131" y="2858"/>
                    </a:lnTo>
                    <a:lnTo>
                      <a:pt x="6204" y="2711"/>
                    </a:lnTo>
                    <a:lnTo>
                      <a:pt x="6302" y="2565"/>
                    </a:lnTo>
                    <a:lnTo>
                      <a:pt x="6351" y="2394"/>
                    </a:lnTo>
                    <a:lnTo>
                      <a:pt x="6400" y="2223"/>
                    </a:lnTo>
                    <a:lnTo>
                      <a:pt x="6449" y="2076"/>
                    </a:lnTo>
                    <a:lnTo>
                      <a:pt x="6473" y="1881"/>
                    </a:lnTo>
                    <a:lnTo>
                      <a:pt x="6473" y="1710"/>
                    </a:lnTo>
                    <a:lnTo>
                      <a:pt x="6449" y="1539"/>
                    </a:lnTo>
                    <a:lnTo>
                      <a:pt x="6424" y="1368"/>
                    </a:lnTo>
                    <a:lnTo>
                      <a:pt x="6351" y="1197"/>
                    </a:lnTo>
                    <a:lnTo>
                      <a:pt x="6278" y="1026"/>
                    </a:lnTo>
                    <a:lnTo>
                      <a:pt x="6204" y="855"/>
                    </a:lnTo>
                    <a:lnTo>
                      <a:pt x="6107" y="708"/>
                    </a:lnTo>
                    <a:lnTo>
                      <a:pt x="5985" y="586"/>
                    </a:lnTo>
                    <a:lnTo>
                      <a:pt x="5862" y="464"/>
                    </a:lnTo>
                    <a:lnTo>
                      <a:pt x="5740" y="342"/>
                    </a:lnTo>
                    <a:lnTo>
                      <a:pt x="5594" y="269"/>
                    </a:lnTo>
                    <a:lnTo>
                      <a:pt x="5447" y="171"/>
                    </a:lnTo>
                    <a:lnTo>
                      <a:pt x="5276" y="122"/>
                    </a:lnTo>
                    <a:lnTo>
                      <a:pt x="5105" y="73"/>
                    </a:lnTo>
                    <a:lnTo>
                      <a:pt x="4934" y="25"/>
                    </a:lnTo>
                    <a:lnTo>
                      <a:pt x="4763" y="25"/>
                    </a:lnTo>
                    <a:lnTo>
                      <a:pt x="459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Shape 681"/>
              <p:cNvSpPr/>
              <p:nvPr/>
            </p:nvSpPr>
            <p:spPr>
              <a:xfrm>
                <a:off x="5420075" y="5116000"/>
                <a:ext cx="189300" cy="189925"/>
              </a:xfrm>
              <a:custGeom>
                <a:avLst/>
                <a:gdLst/>
                <a:ahLst/>
                <a:cxnLst/>
                <a:rect l="0" t="0" r="0" b="0"/>
                <a:pathLst>
                  <a:path w="7572" h="7597" extrusionOk="0">
                    <a:moveTo>
                      <a:pt x="3786" y="1"/>
                    </a:moveTo>
                    <a:lnTo>
                      <a:pt x="3395" y="25"/>
                    </a:lnTo>
                    <a:lnTo>
                      <a:pt x="3028" y="74"/>
                    </a:lnTo>
                    <a:lnTo>
                      <a:pt x="2662" y="172"/>
                    </a:lnTo>
                    <a:lnTo>
                      <a:pt x="2320" y="294"/>
                    </a:lnTo>
                    <a:lnTo>
                      <a:pt x="1978" y="465"/>
                    </a:lnTo>
                    <a:lnTo>
                      <a:pt x="1661" y="660"/>
                    </a:lnTo>
                    <a:lnTo>
                      <a:pt x="1392" y="880"/>
                    </a:lnTo>
                    <a:lnTo>
                      <a:pt x="1123" y="1124"/>
                    </a:lnTo>
                    <a:lnTo>
                      <a:pt x="879" y="1393"/>
                    </a:lnTo>
                    <a:lnTo>
                      <a:pt x="659" y="1686"/>
                    </a:lnTo>
                    <a:lnTo>
                      <a:pt x="464" y="1979"/>
                    </a:lnTo>
                    <a:lnTo>
                      <a:pt x="293" y="2321"/>
                    </a:lnTo>
                    <a:lnTo>
                      <a:pt x="171" y="2663"/>
                    </a:lnTo>
                    <a:lnTo>
                      <a:pt x="73" y="3029"/>
                    </a:lnTo>
                    <a:lnTo>
                      <a:pt x="24" y="3420"/>
                    </a:lnTo>
                    <a:lnTo>
                      <a:pt x="0" y="3787"/>
                    </a:lnTo>
                    <a:lnTo>
                      <a:pt x="24" y="4177"/>
                    </a:lnTo>
                    <a:lnTo>
                      <a:pt x="73" y="4568"/>
                    </a:lnTo>
                    <a:lnTo>
                      <a:pt x="171" y="4934"/>
                    </a:lnTo>
                    <a:lnTo>
                      <a:pt x="293" y="5276"/>
                    </a:lnTo>
                    <a:lnTo>
                      <a:pt x="464" y="5594"/>
                    </a:lnTo>
                    <a:lnTo>
                      <a:pt x="659" y="5911"/>
                    </a:lnTo>
                    <a:lnTo>
                      <a:pt x="879" y="6204"/>
                    </a:lnTo>
                    <a:lnTo>
                      <a:pt x="1123" y="6473"/>
                    </a:lnTo>
                    <a:lnTo>
                      <a:pt x="1392" y="6717"/>
                    </a:lnTo>
                    <a:lnTo>
                      <a:pt x="1661" y="6937"/>
                    </a:lnTo>
                    <a:lnTo>
                      <a:pt x="1978" y="7133"/>
                    </a:lnTo>
                    <a:lnTo>
                      <a:pt x="2320" y="7279"/>
                    </a:lnTo>
                    <a:lnTo>
                      <a:pt x="2662" y="7426"/>
                    </a:lnTo>
                    <a:lnTo>
                      <a:pt x="3028" y="7499"/>
                    </a:lnTo>
                    <a:lnTo>
                      <a:pt x="3395" y="7572"/>
                    </a:lnTo>
                    <a:lnTo>
                      <a:pt x="3786" y="7597"/>
                    </a:lnTo>
                    <a:lnTo>
                      <a:pt x="4176" y="7572"/>
                    </a:lnTo>
                    <a:lnTo>
                      <a:pt x="4567" y="7499"/>
                    </a:lnTo>
                    <a:lnTo>
                      <a:pt x="4909" y="7426"/>
                    </a:lnTo>
                    <a:lnTo>
                      <a:pt x="5275" y="7279"/>
                    </a:lnTo>
                    <a:lnTo>
                      <a:pt x="5593" y="7133"/>
                    </a:lnTo>
                    <a:lnTo>
                      <a:pt x="5910" y="6937"/>
                    </a:lnTo>
                    <a:lnTo>
                      <a:pt x="6203" y="6717"/>
                    </a:lnTo>
                    <a:lnTo>
                      <a:pt x="6472" y="6473"/>
                    </a:lnTo>
                    <a:lnTo>
                      <a:pt x="6716" y="6204"/>
                    </a:lnTo>
                    <a:lnTo>
                      <a:pt x="6936" y="5911"/>
                    </a:lnTo>
                    <a:lnTo>
                      <a:pt x="7132" y="5594"/>
                    </a:lnTo>
                    <a:lnTo>
                      <a:pt x="7278" y="5276"/>
                    </a:lnTo>
                    <a:lnTo>
                      <a:pt x="7425" y="4934"/>
                    </a:lnTo>
                    <a:lnTo>
                      <a:pt x="7498" y="4568"/>
                    </a:lnTo>
                    <a:lnTo>
                      <a:pt x="7571" y="4177"/>
                    </a:lnTo>
                    <a:lnTo>
                      <a:pt x="7571" y="3787"/>
                    </a:lnTo>
                    <a:lnTo>
                      <a:pt x="7571" y="3420"/>
                    </a:lnTo>
                    <a:lnTo>
                      <a:pt x="7498" y="3029"/>
                    </a:lnTo>
                    <a:lnTo>
                      <a:pt x="7425" y="2663"/>
                    </a:lnTo>
                    <a:lnTo>
                      <a:pt x="7278" y="2321"/>
                    </a:lnTo>
                    <a:lnTo>
                      <a:pt x="7132" y="1979"/>
                    </a:lnTo>
                    <a:lnTo>
                      <a:pt x="6936" y="1686"/>
                    </a:lnTo>
                    <a:lnTo>
                      <a:pt x="6716" y="1393"/>
                    </a:lnTo>
                    <a:lnTo>
                      <a:pt x="6472" y="1124"/>
                    </a:lnTo>
                    <a:lnTo>
                      <a:pt x="6203" y="880"/>
                    </a:lnTo>
                    <a:lnTo>
                      <a:pt x="5910" y="660"/>
                    </a:lnTo>
                    <a:lnTo>
                      <a:pt x="5593" y="465"/>
                    </a:lnTo>
                    <a:lnTo>
                      <a:pt x="5275" y="294"/>
                    </a:lnTo>
                    <a:lnTo>
                      <a:pt x="4909" y="172"/>
                    </a:lnTo>
                    <a:lnTo>
                      <a:pt x="4567" y="74"/>
                    </a:lnTo>
                    <a:lnTo>
                      <a:pt x="4176" y="25"/>
                    </a:lnTo>
                    <a:lnTo>
                      <a:pt x="378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867628" y="5300390"/>
              <a:ext cx="2192198" cy="66247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txBody>
            <a:bodyPr lIns="65283" tIns="32642" rIns="65283" bIns="32642">
              <a:spAutoFit/>
            </a:bodyPr>
            <a:lstStyle/>
            <a:p>
              <a:pPr algn="ctr" defTabSz="457035">
                <a:defRPr/>
              </a:pPr>
              <a:r>
                <a:rPr lang="en-US" sz="1400" b="1" dirty="0">
                  <a:solidFill>
                    <a:srgbClr val="408000"/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International Access Data Hub</a:t>
              </a:r>
              <a:endParaRPr lang="en-GB" sz="1400" b="1" dirty="0">
                <a:solidFill>
                  <a:srgbClr val="408000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3466" y="1340768"/>
              <a:ext cx="1675063" cy="6624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none" lIns="65283" tIns="32642" rIns="65283" bIns="32642">
              <a:spAutoFit/>
            </a:bodyPr>
            <a:lstStyle/>
            <a:p>
              <a:pPr algn="ctr" defTabSz="457035">
                <a:defRPr/>
              </a:pPr>
              <a:r>
                <a:rPr lang="en-US" sz="1400" b="1" dirty="0">
                  <a:solidFill>
                    <a:srgbClr val="1F497D">
                      <a:lumMod val="75000"/>
                    </a:srgbClr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ESA Open Access</a:t>
              </a:r>
            </a:p>
            <a:p>
              <a:pPr algn="ctr" defTabSz="457035">
                <a:defRPr/>
              </a:pPr>
              <a:r>
                <a:rPr lang="en-US" sz="1400" b="1" dirty="0">
                  <a:solidFill>
                    <a:srgbClr val="1F497D">
                      <a:lumMod val="75000"/>
                    </a:srgbClr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Data Hub</a:t>
              </a:r>
              <a:endParaRPr lang="en-GB" sz="1400" b="1" dirty="0">
                <a:solidFill>
                  <a:srgbClr val="1F497D">
                    <a:lumMod val="75000"/>
                  </a:srgbClr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" name="Shape 675"/>
            <p:cNvGrpSpPr/>
            <p:nvPr/>
          </p:nvGrpSpPr>
          <p:grpSpPr>
            <a:xfrm>
              <a:off x="5279531" y="2420888"/>
              <a:ext cx="660621" cy="787092"/>
              <a:chOff x="5241175" y="4959100"/>
              <a:chExt cx="539775" cy="517775"/>
            </a:xfrm>
            <a:solidFill>
              <a:srgbClr val="604A7B"/>
            </a:solidFill>
          </p:grpSpPr>
          <p:sp>
            <p:nvSpPr>
              <p:cNvPr id="23" name="Shape 676"/>
              <p:cNvSpPr/>
              <p:nvPr/>
            </p:nvSpPr>
            <p:spPr>
              <a:xfrm>
                <a:off x="5575150" y="4959100"/>
                <a:ext cx="161225" cy="178300"/>
              </a:xfrm>
              <a:custGeom>
                <a:avLst/>
                <a:gdLst/>
                <a:ahLst/>
                <a:cxnLst/>
                <a:rect l="0" t="0" r="0" b="0"/>
                <a:pathLst>
                  <a:path w="6449" h="7132" extrusionOk="0">
                    <a:moveTo>
                      <a:pt x="4641" y="0"/>
                    </a:moveTo>
                    <a:lnTo>
                      <a:pt x="4470" y="25"/>
                    </a:lnTo>
                    <a:lnTo>
                      <a:pt x="4299" y="49"/>
                    </a:lnTo>
                    <a:lnTo>
                      <a:pt x="4128" y="98"/>
                    </a:lnTo>
                    <a:lnTo>
                      <a:pt x="3957" y="147"/>
                    </a:lnTo>
                    <a:lnTo>
                      <a:pt x="3786" y="220"/>
                    </a:lnTo>
                    <a:lnTo>
                      <a:pt x="3640" y="318"/>
                    </a:lnTo>
                    <a:lnTo>
                      <a:pt x="3517" y="415"/>
                    </a:lnTo>
                    <a:lnTo>
                      <a:pt x="3395" y="538"/>
                    </a:lnTo>
                    <a:lnTo>
                      <a:pt x="3273" y="660"/>
                    </a:lnTo>
                    <a:lnTo>
                      <a:pt x="3175" y="806"/>
                    </a:lnTo>
                    <a:lnTo>
                      <a:pt x="3078" y="953"/>
                    </a:lnTo>
                    <a:lnTo>
                      <a:pt x="3005" y="1099"/>
                    </a:lnTo>
                    <a:lnTo>
                      <a:pt x="2931" y="1270"/>
                    </a:lnTo>
                    <a:lnTo>
                      <a:pt x="2907" y="1441"/>
                    </a:lnTo>
                    <a:lnTo>
                      <a:pt x="2882" y="1612"/>
                    </a:lnTo>
                    <a:lnTo>
                      <a:pt x="2858" y="1808"/>
                    </a:lnTo>
                    <a:lnTo>
                      <a:pt x="2882" y="2076"/>
                    </a:lnTo>
                    <a:lnTo>
                      <a:pt x="2956" y="2345"/>
                    </a:lnTo>
                    <a:lnTo>
                      <a:pt x="3053" y="2589"/>
                    </a:lnTo>
                    <a:lnTo>
                      <a:pt x="3175" y="2809"/>
                    </a:lnTo>
                    <a:lnTo>
                      <a:pt x="0" y="6546"/>
                    </a:lnTo>
                    <a:lnTo>
                      <a:pt x="367" y="6814"/>
                    </a:lnTo>
                    <a:lnTo>
                      <a:pt x="709" y="7132"/>
                    </a:lnTo>
                    <a:lnTo>
                      <a:pt x="3884" y="3419"/>
                    </a:lnTo>
                    <a:lnTo>
                      <a:pt x="4055" y="3493"/>
                    </a:lnTo>
                    <a:lnTo>
                      <a:pt x="4250" y="3542"/>
                    </a:lnTo>
                    <a:lnTo>
                      <a:pt x="4445" y="3566"/>
                    </a:lnTo>
                    <a:lnTo>
                      <a:pt x="4641" y="3590"/>
                    </a:lnTo>
                    <a:lnTo>
                      <a:pt x="4836" y="3566"/>
                    </a:lnTo>
                    <a:lnTo>
                      <a:pt x="5007" y="3542"/>
                    </a:lnTo>
                    <a:lnTo>
                      <a:pt x="5178" y="3517"/>
                    </a:lnTo>
                    <a:lnTo>
                      <a:pt x="5349" y="3444"/>
                    </a:lnTo>
                    <a:lnTo>
                      <a:pt x="5496" y="3371"/>
                    </a:lnTo>
                    <a:lnTo>
                      <a:pt x="5642" y="3273"/>
                    </a:lnTo>
                    <a:lnTo>
                      <a:pt x="5789" y="3175"/>
                    </a:lnTo>
                    <a:lnTo>
                      <a:pt x="5911" y="3053"/>
                    </a:lnTo>
                    <a:lnTo>
                      <a:pt x="6033" y="2931"/>
                    </a:lnTo>
                    <a:lnTo>
                      <a:pt x="6131" y="2809"/>
                    </a:lnTo>
                    <a:lnTo>
                      <a:pt x="6228" y="2638"/>
                    </a:lnTo>
                    <a:lnTo>
                      <a:pt x="6302" y="2491"/>
                    </a:lnTo>
                    <a:lnTo>
                      <a:pt x="6350" y="2320"/>
                    </a:lnTo>
                    <a:lnTo>
                      <a:pt x="6399" y="2149"/>
                    </a:lnTo>
                    <a:lnTo>
                      <a:pt x="6424" y="1979"/>
                    </a:lnTo>
                    <a:lnTo>
                      <a:pt x="6448" y="1808"/>
                    </a:lnTo>
                    <a:lnTo>
                      <a:pt x="6424" y="1612"/>
                    </a:lnTo>
                    <a:lnTo>
                      <a:pt x="6399" y="1441"/>
                    </a:lnTo>
                    <a:lnTo>
                      <a:pt x="6350" y="1270"/>
                    </a:lnTo>
                    <a:lnTo>
                      <a:pt x="6302" y="1099"/>
                    </a:lnTo>
                    <a:lnTo>
                      <a:pt x="6228" y="953"/>
                    </a:lnTo>
                    <a:lnTo>
                      <a:pt x="6131" y="806"/>
                    </a:lnTo>
                    <a:lnTo>
                      <a:pt x="6033" y="660"/>
                    </a:lnTo>
                    <a:lnTo>
                      <a:pt x="5911" y="538"/>
                    </a:lnTo>
                    <a:lnTo>
                      <a:pt x="5789" y="415"/>
                    </a:lnTo>
                    <a:lnTo>
                      <a:pt x="5642" y="318"/>
                    </a:lnTo>
                    <a:lnTo>
                      <a:pt x="5496" y="220"/>
                    </a:lnTo>
                    <a:lnTo>
                      <a:pt x="5349" y="147"/>
                    </a:lnTo>
                    <a:lnTo>
                      <a:pt x="5178" y="98"/>
                    </a:lnTo>
                    <a:lnTo>
                      <a:pt x="5007" y="49"/>
                    </a:lnTo>
                    <a:lnTo>
                      <a:pt x="4836" y="25"/>
                    </a:lnTo>
                    <a:lnTo>
                      <a:pt x="464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Shape 677"/>
              <p:cNvSpPr/>
              <p:nvPr/>
            </p:nvSpPr>
            <p:spPr>
              <a:xfrm>
                <a:off x="5330925" y="4985350"/>
                <a:ext cx="128250" cy="148400"/>
              </a:xfrm>
              <a:custGeom>
                <a:avLst/>
                <a:gdLst/>
                <a:ahLst/>
                <a:cxnLst/>
                <a:rect l="0" t="0" r="0" b="0"/>
                <a:pathLst>
                  <a:path w="5130" h="5936" extrusionOk="0">
                    <a:moveTo>
                      <a:pt x="1563" y="0"/>
                    </a:moveTo>
                    <a:lnTo>
                      <a:pt x="1392" y="25"/>
                    </a:lnTo>
                    <a:lnTo>
                      <a:pt x="1221" y="74"/>
                    </a:lnTo>
                    <a:lnTo>
                      <a:pt x="1075" y="147"/>
                    </a:lnTo>
                    <a:lnTo>
                      <a:pt x="904" y="220"/>
                    </a:lnTo>
                    <a:lnTo>
                      <a:pt x="757" y="318"/>
                    </a:lnTo>
                    <a:lnTo>
                      <a:pt x="635" y="416"/>
                    </a:lnTo>
                    <a:lnTo>
                      <a:pt x="513" y="538"/>
                    </a:lnTo>
                    <a:lnTo>
                      <a:pt x="391" y="660"/>
                    </a:lnTo>
                    <a:lnTo>
                      <a:pt x="293" y="806"/>
                    </a:lnTo>
                    <a:lnTo>
                      <a:pt x="196" y="953"/>
                    </a:lnTo>
                    <a:lnTo>
                      <a:pt x="122" y="1099"/>
                    </a:lnTo>
                    <a:lnTo>
                      <a:pt x="74" y="1270"/>
                    </a:lnTo>
                    <a:lnTo>
                      <a:pt x="25" y="1466"/>
                    </a:lnTo>
                    <a:lnTo>
                      <a:pt x="0" y="1637"/>
                    </a:lnTo>
                    <a:lnTo>
                      <a:pt x="0" y="1808"/>
                    </a:lnTo>
                    <a:lnTo>
                      <a:pt x="0" y="2003"/>
                    </a:lnTo>
                    <a:lnTo>
                      <a:pt x="25" y="2174"/>
                    </a:lnTo>
                    <a:lnTo>
                      <a:pt x="74" y="2345"/>
                    </a:lnTo>
                    <a:lnTo>
                      <a:pt x="147" y="2492"/>
                    </a:lnTo>
                    <a:lnTo>
                      <a:pt x="220" y="2663"/>
                    </a:lnTo>
                    <a:lnTo>
                      <a:pt x="318" y="2785"/>
                    </a:lnTo>
                    <a:lnTo>
                      <a:pt x="415" y="2931"/>
                    </a:lnTo>
                    <a:lnTo>
                      <a:pt x="538" y="3053"/>
                    </a:lnTo>
                    <a:lnTo>
                      <a:pt x="660" y="3175"/>
                    </a:lnTo>
                    <a:lnTo>
                      <a:pt x="806" y="3273"/>
                    </a:lnTo>
                    <a:lnTo>
                      <a:pt x="953" y="3371"/>
                    </a:lnTo>
                    <a:lnTo>
                      <a:pt x="1099" y="3444"/>
                    </a:lnTo>
                    <a:lnTo>
                      <a:pt x="1270" y="3493"/>
                    </a:lnTo>
                    <a:lnTo>
                      <a:pt x="1466" y="3542"/>
                    </a:lnTo>
                    <a:lnTo>
                      <a:pt x="1710" y="3566"/>
                    </a:lnTo>
                    <a:lnTo>
                      <a:pt x="1979" y="3566"/>
                    </a:lnTo>
                    <a:lnTo>
                      <a:pt x="2223" y="3517"/>
                    </a:lnTo>
                    <a:lnTo>
                      <a:pt x="2467" y="3444"/>
                    </a:lnTo>
                    <a:lnTo>
                      <a:pt x="4396" y="5935"/>
                    </a:lnTo>
                    <a:lnTo>
                      <a:pt x="4738" y="5642"/>
                    </a:lnTo>
                    <a:lnTo>
                      <a:pt x="5129" y="5374"/>
                    </a:lnTo>
                    <a:lnTo>
                      <a:pt x="3200" y="2858"/>
                    </a:lnTo>
                    <a:lnTo>
                      <a:pt x="3322" y="2687"/>
                    </a:lnTo>
                    <a:lnTo>
                      <a:pt x="3419" y="2516"/>
                    </a:lnTo>
                    <a:lnTo>
                      <a:pt x="3493" y="2321"/>
                    </a:lnTo>
                    <a:lnTo>
                      <a:pt x="3542" y="2101"/>
                    </a:lnTo>
                    <a:lnTo>
                      <a:pt x="3566" y="1930"/>
                    </a:lnTo>
                    <a:lnTo>
                      <a:pt x="3566" y="1734"/>
                    </a:lnTo>
                    <a:lnTo>
                      <a:pt x="3566" y="1564"/>
                    </a:lnTo>
                    <a:lnTo>
                      <a:pt x="3517" y="1393"/>
                    </a:lnTo>
                    <a:lnTo>
                      <a:pt x="3468" y="1222"/>
                    </a:lnTo>
                    <a:lnTo>
                      <a:pt x="3419" y="1075"/>
                    </a:lnTo>
                    <a:lnTo>
                      <a:pt x="3346" y="904"/>
                    </a:lnTo>
                    <a:lnTo>
                      <a:pt x="3249" y="758"/>
                    </a:lnTo>
                    <a:lnTo>
                      <a:pt x="3151" y="635"/>
                    </a:lnTo>
                    <a:lnTo>
                      <a:pt x="3029" y="513"/>
                    </a:lnTo>
                    <a:lnTo>
                      <a:pt x="2907" y="391"/>
                    </a:lnTo>
                    <a:lnTo>
                      <a:pt x="2760" y="294"/>
                    </a:lnTo>
                    <a:lnTo>
                      <a:pt x="2614" y="196"/>
                    </a:lnTo>
                    <a:lnTo>
                      <a:pt x="2443" y="123"/>
                    </a:lnTo>
                    <a:lnTo>
                      <a:pt x="2272" y="74"/>
                    </a:lnTo>
                    <a:lnTo>
                      <a:pt x="2101" y="25"/>
                    </a:lnTo>
                    <a:lnTo>
                      <a:pt x="19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Shape 678"/>
              <p:cNvSpPr/>
              <p:nvPr/>
            </p:nvSpPr>
            <p:spPr>
              <a:xfrm>
                <a:off x="5241175" y="5241175"/>
                <a:ext cx="180125" cy="109325"/>
              </a:xfrm>
              <a:custGeom>
                <a:avLst/>
                <a:gdLst/>
                <a:ahLst/>
                <a:cxnLst/>
                <a:rect l="0" t="0" r="0" b="0"/>
                <a:pathLst>
                  <a:path w="7205" h="4373" extrusionOk="0">
                    <a:moveTo>
                      <a:pt x="6839" y="1"/>
                    </a:moveTo>
                    <a:lnTo>
                      <a:pt x="3224" y="1491"/>
                    </a:lnTo>
                    <a:lnTo>
                      <a:pt x="3102" y="1368"/>
                    </a:lnTo>
                    <a:lnTo>
                      <a:pt x="2980" y="1246"/>
                    </a:lnTo>
                    <a:lnTo>
                      <a:pt x="2858" y="1124"/>
                    </a:lnTo>
                    <a:lnTo>
                      <a:pt x="2687" y="1026"/>
                    </a:lnTo>
                    <a:lnTo>
                      <a:pt x="2540" y="953"/>
                    </a:lnTo>
                    <a:lnTo>
                      <a:pt x="2369" y="880"/>
                    </a:lnTo>
                    <a:lnTo>
                      <a:pt x="2198" y="831"/>
                    </a:lnTo>
                    <a:lnTo>
                      <a:pt x="2027" y="807"/>
                    </a:lnTo>
                    <a:lnTo>
                      <a:pt x="1856" y="782"/>
                    </a:lnTo>
                    <a:lnTo>
                      <a:pt x="1685" y="807"/>
                    </a:lnTo>
                    <a:lnTo>
                      <a:pt x="1514" y="807"/>
                    </a:lnTo>
                    <a:lnTo>
                      <a:pt x="1343" y="856"/>
                    </a:lnTo>
                    <a:lnTo>
                      <a:pt x="1172" y="904"/>
                    </a:lnTo>
                    <a:lnTo>
                      <a:pt x="1026" y="978"/>
                    </a:lnTo>
                    <a:lnTo>
                      <a:pt x="879" y="1051"/>
                    </a:lnTo>
                    <a:lnTo>
                      <a:pt x="733" y="1149"/>
                    </a:lnTo>
                    <a:lnTo>
                      <a:pt x="586" y="1271"/>
                    </a:lnTo>
                    <a:lnTo>
                      <a:pt x="464" y="1393"/>
                    </a:lnTo>
                    <a:lnTo>
                      <a:pt x="342" y="1515"/>
                    </a:lnTo>
                    <a:lnTo>
                      <a:pt x="244" y="1686"/>
                    </a:lnTo>
                    <a:lnTo>
                      <a:pt x="171" y="1832"/>
                    </a:lnTo>
                    <a:lnTo>
                      <a:pt x="98" y="2003"/>
                    </a:lnTo>
                    <a:lnTo>
                      <a:pt x="49" y="2174"/>
                    </a:lnTo>
                    <a:lnTo>
                      <a:pt x="25" y="2345"/>
                    </a:lnTo>
                    <a:lnTo>
                      <a:pt x="0" y="2516"/>
                    </a:lnTo>
                    <a:lnTo>
                      <a:pt x="0" y="2687"/>
                    </a:lnTo>
                    <a:lnTo>
                      <a:pt x="25" y="2858"/>
                    </a:lnTo>
                    <a:lnTo>
                      <a:pt x="73" y="3029"/>
                    </a:lnTo>
                    <a:lnTo>
                      <a:pt x="122" y="3200"/>
                    </a:lnTo>
                    <a:lnTo>
                      <a:pt x="195" y="3347"/>
                    </a:lnTo>
                    <a:lnTo>
                      <a:pt x="269" y="3518"/>
                    </a:lnTo>
                    <a:lnTo>
                      <a:pt x="366" y="3640"/>
                    </a:lnTo>
                    <a:lnTo>
                      <a:pt x="464" y="3786"/>
                    </a:lnTo>
                    <a:lnTo>
                      <a:pt x="611" y="3908"/>
                    </a:lnTo>
                    <a:lnTo>
                      <a:pt x="733" y="4031"/>
                    </a:lnTo>
                    <a:lnTo>
                      <a:pt x="904" y="4128"/>
                    </a:lnTo>
                    <a:lnTo>
                      <a:pt x="1050" y="4201"/>
                    </a:lnTo>
                    <a:lnTo>
                      <a:pt x="1221" y="4275"/>
                    </a:lnTo>
                    <a:lnTo>
                      <a:pt x="1392" y="4324"/>
                    </a:lnTo>
                    <a:lnTo>
                      <a:pt x="1563" y="4348"/>
                    </a:lnTo>
                    <a:lnTo>
                      <a:pt x="1734" y="4372"/>
                    </a:lnTo>
                    <a:lnTo>
                      <a:pt x="1905" y="4372"/>
                    </a:lnTo>
                    <a:lnTo>
                      <a:pt x="2076" y="4348"/>
                    </a:lnTo>
                    <a:lnTo>
                      <a:pt x="2247" y="4299"/>
                    </a:lnTo>
                    <a:lnTo>
                      <a:pt x="2418" y="4250"/>
                    </a:lnTo>
                    <a:lnTo>
                      <a:pt x="2565" y="4201"/>
                    </a:lnTo>
                    <a:lnTo>
                      <a:pt x="2711" y="4104"/>
                    </a:lnTo>
                    <a:lnTo>
                      <a:pt x="2858" y="4006"/>
                    </a:lnTo>
                    <a:lnTo>
                      <a:pt x="3004" y="3908"/>
                    </a:lnTo>
                    <a:lnTo>
                      <a:pt x="3126" y="3786"/>
                    </a:lnTo>
                    <a:lnTo>
                      <a:pt x="3248" y="3640"/>
                    </a:lnTo>
                    <a:lnTo>
                      <a:pt x="3346" y="3493"/>
                    </a:lnTo>
                    <a:lnTo>
                      <a:pt x="3468" y="3200"/>
                    </a:lnTo>
                    <a:lnTo>
                      <a:pt x="3541" y="2931"/>
                    </a:lnTo>
                    <a:lnTo>
                      <a:pt x="3590" y="2638"/>
                    </a:lnTo>
                    <a:lnTo>
                      <a:pt x="3566" y="2345"/>
                    </a:lnTo>
                    <a:lnTo>
                      <a:pt x="7205" y="856"/>
                    </a:lnTo>
                    <a:lnTo>
                      <a:pt x="6985" y="440"/>
                    </a:lnTo>
                    <a:lnTo>
                      <a:pt x="683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Shape 679"/>
              <p:cNvSpPr/>
              <p:nvPr/>
            </p:nvSpPr>
            <p:spPr>
              <a:xfrm>
                <a:off x="5461575" y="5316900"/>
                <a:ext cx="89175" cy="159975"/>
              </a:xfrm>
              <a:custGeom>
                <a:avLst/>
                <a:gdLst/>
                <a:ahLst/>
                <a:cxnLst/>
                <a:rect l="0" t="0" r="0" b="0"/>
                <a:pathLst>
                  <a:path w="3567" h="6399" extrusionOk="0">
                    <a:moveTo>
                      <a:pt x="1491" y="0"/>
                    </a:moveTo>
                    <a:lnTo>
                      <a:pt x="1393" y="2858"/>
                    </a:lnTo>
                    <a:lnTo>
                      <a:pt x="1198" y="2907"/>
                    </a:lnTo>
                    <a:lnTo>
                      <a:pt x="1002" y="3004"/>
                    </a:lnTo>
                    <a:lnTo>
                      <a:pt x="807" y="3102"/>
                    </a:lnTo>
                    <a:lnTo>
                      <a:pt x="636" y="3224"/>
                    </a:lnTo>
                    <a:lnTo>
                      <a:pt x="489" y="3346"/>
                    </a:lnTo>
                    <a:lnTo>
                      <a:pt x="392" y="3493"/>
                    </a:lnTo>
                    <a:lnTo>
                      <a:pt x="269" y="3639"/>
                    </a:lnTo>
                    <a:lnTo>
                      <a:pt x="196" y="3786"/>
                    </a:lnTo>
                    <a:lnTo>
                      <a:pt x="123" y="3932"/>
                    </a:lnTo>
                    <a:lnTo>
                      <a:pt x="74" y="4103"/>
                    </a:lnTo>
                    <a:lnTo>
                      <a:pt x="25" y="4274"/>
                    </a:lnTo>
                    <a:lnTo>
                      <a:pt x="1" y="4445"/>
                    </a:lnTo>
                    <a:lnTo>
                      <a:pt x="1" y="4616"/>
                    </a:lnTo>
                    <a:lnTo>
                      <a:pt x="1" y="4787"/>
                    </a:lnTo>
                    <a:lnTo>
                      <a:pt x="25" y="4958"/>
                    </a:lnTo>
                    <a:lnTo>
                      <a:pt x="74" y="5129"/>
                    </a:lnTo>
                    <a:lnTo>
                      <a:pt x="123" y="5276"/>
                    </a:lnTo>
                    <a:lnTo>
                      <a:pt x="196" y="5447"/>
                    </a:lnTo>
                    <a:lnTo>
                      <a:pt x="294" y="5593"/>
                    </a:lnTo>
                    <a:lnTo>
                      <a:pt x="416" y="5740"/>
                    </a:lnTo>
                    <a:lnTo>
                      <a:pt x="538" y="5886"/>
                    </a:lnTo>
                    <a:lnTo>
                      <a:pt x="660" y="6008"/>
                    </a:lnTo>
                    <a:lnTo>
                      <a:pt x="807" y="6106"/>
                    </a:lnTo>
                    <a:lnTo>
                      <a:pt x="953" y="6179"/>
                    </a:lnTo>
                    <a:lnTo>
                      <a:pt x="1124" y="6252"/>
                    </a:lnTo>
                    <a:lnTo>
                      <a:pt x="1271" y="6326"/>
                    </a:lnTo>
                    <a:lnTo>
                      <a:pt x="1442" y="6350"/>
                    </a:lnTo>
                    <a:lnTo>
                      <a:pt x="1613" y="6375"/>
                    </a:lnTo>
                    <a:lnTo>
                      <a:pt x="1784" y="6399"/>
                    </a:lnTo>
                    <a:lnTo>
                      <a:pt x="1955" y="6375"/>
                    </a:lnTo>
                    <a:lnTo>
                      <a:pt x="2126" y="6350"/>
                    </a:lnTo>
                    <a:lnTo>
                      <a:pt x="2297" y="6301"/>
                    </a:lnTo>
                    <a:lnTo>
                      <a:pt x="2468" y="6252"/>
                    </a:lnTo>
                    <a:lnTo>
                      <a:pt x="2614" y="6179"/>
                    </a:lnTo>
                    <a:lnTo>
                      <a:pt x="2785" y="6082"/>
                    </a:lnTo>
                    <a:lnTo>
                      <a:pt x="2932" y="5984"/>
                    </a:lnTo>
                    <a:lnTo>
                      <a:pt x="3054" y="5862"/>
                    </a:lnTo>
                    <a:lnTo>
                      <a:pt x="3176" y="5715"/>
                    </a:lnTo>
                    <a:lnTo>
                      <a:pt x="3273" y="5569"/>
                    </a:lnTo>
                    <a:lnTo>
                      <a:pt x="3371" y="5422"/>
                    </a:lnTo>
                    <a:lnTo>
                      <a:pt x="3444" y="5276"/>
                    </a:lnTo>
                    <a:lnTo>
                      <a:pt x="3493" y="5105"/>
                    </a:lnTo>
                    <a:lnTo>
                      <a:pt x="3542" y="4934"/>
                    </a:lnTo>
                    <a:lnTo>
                      <a:pt x="3567" y="4763"/>
                    </a:lnTo>
                    <a:lnTo>
                      <a:pt x="3567" y="4592"/>
                    </a:lnTo>
                    <a:lnTo>
                      <a:pt x="3567" y="4421"/>
                    </a:lnTo>
                    <a:lnTo>
                      <a:pt x="3542" y="4250"/>
                    </a:lnTo>
                    <a:lnTo>
                      <a:pt x="3493" y="4079"/>
                    </a:lnTo>
                    <a:lnTo>
                      <a:pt x="3420" y="3908"/>
                    </a:lnTo>
                    <a:lnTo>
                      <a:pt x="3347" y="3761"/>
                    </a:lnTo>
                    <a:lnTo>
                      <a:pt x="3273" y="3615"/>
                    </a:lnTo>
                    <a:lnTo>
                      <a:pt x="3151" y="3468"/>
                    </a:lnTo>
                    <a:lnTo>
                      <a:pt x="2980" y="3273"/>
                    </a:lnTo>
                    <a:lnTo>
                      <a:pt x="2761" y="3102"/>
                    </a:lnTo>
                    <a:lnTo>
                      <a:pt x="2541" y="2980"/>
                    </a:lnTo>
                    <a:lnTo>
                      <a:pt x="2321" y="2907"/>
                    </a:lnTo>
                    <a:lnTo>
                      <a:pt x="2419" y="25"/>
                    </a:lnTo>
                    <a:lnTo>
                      <a:pt x="2419" y="25"/>
                    </a:lnTo>
                    <a:lnTo>
                      <a:pt x="2126" y="49"/>
                    </a:lnTo>
                    <a:lnTo>
                      <a:pt x="1808" y="25"/>
                    </a:lnTo>
                    <a:lnTo>
                      <a:pt x="14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Shape 680"/>
              <p:cNvSpPr/>
              <p:nvPr/>
            </p:nvSpPr>
            <p:spPr>
              <a:xfrm>
                <a:off x="5619100" y="5194175"/>
                <a:ext cx="161850" cy="89775"/>
              </a:xfrm>
              <a:custGeom>
                <a:avLst/>
                <a:gdLst/>
                <a:ahLst/>
                <a:cxnLst/>
                <a:rect l="0" t="0" r="0" b="0"/>
                <a:pathLst>
                  <a:path w="6474" h="3591" extrusionOk="0">
                    <a:moveTo>
                      <a:pt x="4592" y="0"/>
                    </a:moveTo>
                    <a:lnTo>
                      <a:pt x="4422" y="25"/>
                    </a:lnTo>
                    <a:lnTo>
                      <a:pt x="4251" y="73"/>
                    </a:lnTo>
                    <a:lnTo>
                      <a:pt x="4080" y="122"/>
                    </a:lnTo>
                    <a:lnTo>
                      <a:pt x="3884" y="196"/>
                    </a:lnTo>
                    <a:lnTo>
                      <a:pt x="3713" y="293"/>
                    </a:lnTo>
                    <a:lnTo>
                      <a:pt x="3567" y="391"/>
                    </a:lnTo>
                    <a:lnTo>
                      <a:pt x="3420" y="513"/>
                    </a:lnTo>
                    <a:lnTo>
                      <a:pt x="3298" y="660"/>
                    </a:lnTo>
                    <a:lnTo>
                      <a:pt x="3200" y="806"/>
                    </a:lnTo>
                    <a:lnTo>
                      <a:pt x="3103" y="953"/>
                    </a:lnTo>
                    <a:lnTo>
                      <a:pt x="3029" y="1124"/>
                    </a:lnTo>
                    <a:lnTo>
                      <a:pt x="99" y="757"/>
                    </a:lnTo>
                    <a:lnTo>
                      <a:pt x="74" y="1221"/>
                    </a:lnTo>
                    <a:lnTo>
                      <a:pt x="1" y="1661"/>
                    </a:lnTo>
                    <a:lnTo>
                      <a:pt x="2907" y="2027"/>
                    </a:lnTo>
                    <a:lnTo>
                      <a:pt x="2932" y="2223"/>
                    </a:lnTo>
                    <a:lnTo>
                      <a:pt x="3005" y="2418"/>
                    </a:lnTo>
                    <a:lnTo>
                      <a:pt x="3078" y="2565"/>
                    </a:lnTo>
                    <a:lnTo>
                      <a:pt x="3152" y="2736"/>
                    </a:lnTo>
                    <a:lnTo>
                      <a:pt x="3249" y="2882"/>
                    </a:lnTo>
                    <a:lnTo>
                      <a:pt x="3371" y="3004"/>
                    </a:lnTo>
                    <a:lnTo>
                      <a:pt x="3493" y="3126"/>
                    </a:lnTo>
                    <a:lnTo>
                      <a:pt x="3616" y="3248"/>
                    </a:lnTo>
                    <a:lnTo>
                      <a:pt x="3762" y="3346"/>
                    </a:lnTo>
                    <a:lnTo>
                      <a:pt x="3909" y="3419"/>
                    </a:lnTo>
                    <a:lnTo>
                      <a:pt x="4080" y="3493"/>
                    </a:lnTo>
                    <a:lnTo>
                      <a:pt x="4251" y="3541"/>
                    </a:lnTo>
                    <a:lnTo>
                      <a:pt x="4422" y="3566"/>
                    </a:lnTo>
                    <a:lnTo>
                      <a:pt x="4592" y="3590"/>
                    </a:lnTo>
                    <a:lnTo>
                      <a:pt x="4763" y="3590"/>
                    </a:lnTo>
                    <a:lnTo>
                      <a:pt x="4934" y="3566"/>
                    </a:lnTo>
                    <a:lnTo>
                      <a:pt x="5105" y="3541"/>
                    </a:lnTo>
                    <a:lnTo>
                      <a:pt x="5276" y="3468"/>
                    </a:lnTo>
                    <a:lnTo>
                      <a:pt x="5447" y="3419"/>
                    </a:lnTo>
                    <a:lnTo>
                      <a:pt x="5618" y="3322"/>
                    </a:lnTo>
                    <a:lnTo>
                      <a:pt x="5765" y="3224"/>
                    </a:lnTo>
                    <a:lnTo>
                      <a:pt x="5887" y="3102"/>
                    </a:lnTo>
                    <a:lnTo>
                      <a:pt x="6009" y="2980"/>
                    </a:lnTo>
                    <a:lnTo>
                      <a:pt x="6131" y="2858"/>
                    </a:lnTo>
                    <a:lnTo>
                      <a:pt x="6204" y="2711"/>
                    </a:lnTo>
                    <a:lnTo>
                      <a:pt x="6302" y="2565"/>
                    </a:lnTo>
                    <a:lnTo>
                      <a:pt x="6351" y="2394"/>
                    </a:lnTo>
                    <a:lnTo>
                      <a:pt x="6400" y="2223"/>
                    </a:lnTo>
                    <a:lnTo>
                      <a:pt x="6449" y="2076"/>
                    </a:lnTo>
                    <a:lnTo>
                      <a:pt x="6473" y="1881"/>
                    </a:lnTo>
                    <a:lnTo>
                      <a:pt x="6473" y="1710"/>
                    </a:lnTo>
                    <a:lnTo>
                      <a:pt x="6449" y="1539"/>
                    </a:lnTo>
                    <a:lnTo>
                      <a:pt x="6424" y="1368"/>
                    </a:lnTo>
                    <a:lnTo>
                      <a:pt x="6351" y="1197"/>
                    </a:lnTo>
                    <a:lnTo>
                      <a:pt x="6278" y="1026"/>
                    </a:lnTo>
                    <a:lnTo>
                      <a:pt x="6204" y="855"/>
                    </a:lnTo>
                    <a:lnTo>
                      <a:pt x="6107" y="708"/>
                    </a:lnTo>
                    <a:lnTo>
                      <a:pt x="5985" y="586"/>
                    </a:lnTo>
                    <a:lnTo>
                      <a:pt x="5862" y="464"/>
                    </a:lnTo>
                    <a:lnTo>
                      <a:pt x="5740" y="342"/>
                    </a:lnTo>
                    <a:lnTo>
                      <a:pt x="5594" y="269"/>
                    </a:lnTo>
                    <a:lnTo>
                      <a:pt x="5447" y="171"/>
                    </a:lnTo>
                    <a:lnTo>
                      <a:pt x="5276" y="122"/>
                    </a:lnTo>
                    <a:lnTo>
                      <a:pt x="5105" y="73"/>
                    </a:lnTo>
                    <a:lnTo>
                      <a:pt x="4934" y="25"/>
                    </a:lnTo>
                    <a:lnTo>
                      <a:pt x="4763" y="25"/>
                    </a:lnTo>
                    <a:lnTo>
                      <a:pt x="459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Shape 681"/>
              <p:cNvSpPr/>
              <p:nvPr/>
            </p:nvSpPr>
            <p:spPr>
              <a:xfrm>
                <a:off x="5420075" y="5116000"/>
                <a:ext cx="189300" cy="189925"/>
              </a:xfrm>
              <a:custGeom>
                <a:avLst/>
                <a:gdLst/>
                <a:ahLst/>
                <a:cxnLst/>
                <a:rect l="0" t="0" r="0" b="0"/>
                <a:pathLst>
                  <a:path w="7572" h="7597" extrusionOk="0">
                    <a:moveTo>
                      <a:pt x="3786" y="1"/>
                    </a:moveTo>
                    <a:lnTo>
                      <a:pt x="3395" y="25"/>
                    </a:lnTo>
                    <a:lnTo>
                      <a:pt x="3028" y="74"/>
                    </a:lnTo>
                    <a:lnTo>
                      <a:pt x="2662" y="172"/>
                    </a:lnTo>
                    <a:lnTo>
                      <a:pt x="2320" y="294"/>
                    </a:lnTo>
                    <a:lnTo>
                      <a:pt x="1978" y="465"/>
                    </a:lnTo>
                    <a:lnTo>
                      <a:pt x="1661" y="660"/>
                    </a:lnTo>
                    <a:lnTo>
                      <a:pt x="1392" y="880"/>
                    </a:lnTo>
                    <a:lnTo>
                      <a:pt x="1123" y="1124"/>
                    </a:lnTo>
                    <a:lnTo>
                      <a:pt x="879" y="1393"/>
                    </a:lnTo>
                    <a:lnTo>
                      <a:pt x="659" y="1686"/>
                    </a:lnTo>
                    <a:lnTo>
                      <a:pt x="464" y="1979"/>
                    </a:lnTo>
                    <a:lnTo>
                      <a:pt x="293" y="2321"/>
                    </a:lnTo>
                    <a:lnTo>
                      <a:pt x="171" y="2663"/>
                    </a:lnTo>
                    <a:lnTo>
                      <a:pt x="73" y="3029"/>
                    </a:lnTo>
                    <a:lnTo>
                      <a:pt x="24" y="3420"/>
                    </a:lnTo>
                    <a:lnTo>
                      <a:pt x="0" y="3787"/>
                    </a:lnTo>
                    <a:lnTo>
                      <a:pt x="24" y="4177"/>
                    </a:lnTo>
                    <a:lnTo>
                      <a:pt x="73" y="4568"/>
                    </a:lnTo>
                    <a:lnTo>
                      <a:pt x="171" y="4934"/>
                    </a:lnTo>
                    <a:lnTo>
                      <a:pt x="293" y="5276"/>
                    </a:lnTo>
                    <a:lnTo>
                      <a:pt x="464" y="5594"/>
                    </a:lnTo>
                    <a:lnTo>
                      <a:pt x="659" y="5911"/>
                    </a:lnTo>
                    <a:lnTo>
                      <a:pt x="879" y="6204"/>
                    </a:lnTo>
                    <a:lnTo>
                      <a:pt x="1123" y="6473"/>
                    </a:lnTo>
                    <a:lnTo>
                      <a:pt x="1392" y="6717"/>
                    </a:lnTo>
                    <a:lnTo>
                      <a:pt x="1661" y="6937"/>
                    </a:lnTo>
                    <a:lnTo>
                      <a:pt x="1978" y="7133"/>
                    </a:lnTo>
                    <a:lnTo>
                      <a:pt x="2320" y="7279"/>
                    </a:lnTo>
                    <a:lnTo>
                      <a:pt x="2662" y="7426"/>
                    </a:lnTo>
                    <a:lnTo>
                      <a:pt x="3028" y="7499"/>
                    </a:lnTo>
                    <a:lnTo>
                      <a:pt x="3395" y="7572"/>
                    </a:lnTo>
                    <a:lnTo>
                      <a:pt x="3786" y="7597"/>
                    </a:lnTo>
                    <a:lnTo>
                      <a:pt x="4176" y="7572"/>
                    </a:lnTo>
                    <a:lnTo>
                      <a:pt x="4567" y="7499"/>
                    </a:lnTo>
                    <a:lnTo>
                      <a:pt x="4909" y="7426"/>
                    </a:lnTo>
                    <a:lnTo>
                      <a:pt x="5275" y="7279"/>
                    </a:lnTo>
                    <a:lnTo>
                      <a:pt x="5593" y="7133"/>
                    </a:lnTo>
                    <a:lnTo>
                      <a:pt x="5910" y="6937"/>
                    </a:lnTo>
                    <a:lnTo>
                      <a:pt x="6203" y="6717"/>
                    </a:lnTo>
                    <a:lnTo>
                      <a:pt x="6472" y="6473"/>
                    </a:lnTo>
                    <a:lnTo>
                      <a:pt x="6716" y="6204"/>
                    </a:lnTo>
                    <a:lnTo>
                      <a:pt x="6936" y="5911"/>
                    </a:lnTo>
                    <a:lnTo>
                      <a:pt x="7132" y="5594"/>
                    </a:lnTo>
                    <a:lnTo>
                      <a:pt x="7278" y="5276"/>
                    </a:lnTo>
                    <a:lnTo>
                      <a:pt x="7425" y="4934"/>
                    </a:lnTo>
                    <a:lnTo>
                      <a:pt x="7498" y="4568"/>
                    </a:lnTo>
                    <a:lnTo>
                      <a:pt x="7571" y="4177"/>
                    </a:lnTo>
                    <a:lnTo>
                      <a:pt x="7571" y="3787"/>
                    </a:lnTo>
                    <a:lnTo>
                      <a:pt x="7571" y="3420"/>
                    </a:lnTo>
                    <a:lnTo>
                      <a:pt x="7498" y="3029"/>
                    </a:lnTo>
                    <a:lnTo>
                      <a:pt x="7425" y="2663"/>
                    </a:lnTo>
                    <a:lnTo>
                      <a:pt x="7278" y="2321"/>
                    </a:lnTo>
                    <a:lnTo>
                      <a:pt x="7132" y="1979"/>
                    </a:lnTo>
                    <a:lnTo>
                      <a:pt x="6936" y="1686"/>
                    </a:lnTo>
                    <a:lnTo>
                      <a:pt x="6716" y="1393"/>
                    </a:lnTo>
                    <a:lnTo>
                      <a:pt x="6472" y="1124"/>
                    </a:lnTo>
                    <a:lnTo>
                      <a:pt x="6203" y="880"/>
                    </a:lnTo>
                    <a:lnTo>
                      <a:pt x="5910" y="660"/>
                    </a:lnTo>
                    <a:lnTo>
                      <a:pt x="5593" y="465"/>
                    </a:lnTo>
                    <a:lnTo>
                      <a:pt x="5275" y="294"/>
                    </a:lnTo>
                    <a:lnTo>
                      <a:pt x="4909" y="172"/>
                    </a:lnTo>
                    <a:lnTo>
                      <a:pt x="4567" y="74"/>
                    </a:lnTo>
                    <a:lnTo>
                      <a:pt x="4176" y="25"/>
                    </a:lnTo>
                    <a:lnTo>
                      <a:pt x="378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725068" y="1917088"/>
              <a:ext cx="1798523" cy="66247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lIns="65283" tIns="32642" rIns="65283" bIns="32642">
              <a:spAutoFit/>
            </a:bodyPr>
            <a:lstStyle/>
            <a:p>
              <a:pPr algn="ctr" defTabSz="457035">
                <a:defRPr/>
              </a:pPr>
              <a:r>
                <a:rPr lang="en-US" sz="1400" b="1" dirty="0">
                  <a:solidFill>
                    <a:srgbClr val="8064A2">
                      <a:lumMod val="50000"/>
                    </a:srgbClr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Collaborative </a:t>
              </a:r>
            </a:p>
            <a:p>
              <a:pPr algn="ctr" defTabSz="457035">
                <a:defRPr/>
              </a:pPr>
              <a:r>
                <a:rPr lang="en-US" sz="1400" b="1" dirty="0">
                  <a:solidFill>
                    <a:srgbClr val="8064A2">
                      <a:lumMod val="50000"/>
                    </a:srgbClr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Data Hub</a:t>
              </a:r>
              <a:endParaRPr lang="en-GB" sz="1400" b="1" dirty="0">
                <a:solidFill>
                  <a:srgbClr val="8064A2">
                    <a:lumMod val="50000"/>
                  </a:srgbClr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30" name="Shape 675"/>
            <p:cNvGrpSpPr/>
            <p:nvPr/>
          </p:nvGrpSpPr>
          <p:grpSpPr>
            <a:xfrm>
              <a:off x="5305539" y="4282534"/>
              <a:ext cx="706621" cy="658634"/>
              <a:chOff x="5241175" y="4959100"/>
              <a:chExt cx="539775" cy="517775"/>
            </a:xfrm>
            <a:solidFill>
              <a:srgbClr val="F79646">
                <a:lumMod val="75000"/>
              </a:srgbClr>
            </a:solidFill>
          </p:grpSpPr>
          <p:sp>
            <p:nvSpPr>
              <p:cNvPr id="31" name="Shape 676"/>
              <p:cNvSpPr/>
              <p:nvPr/>
            </p:nvSpPr>
            <p:spPr>
              <a:xfrm>
                <a:off x="5575150" y="4959100"/>
                <a:ext cx="161225" cy="178300"/>
              </a:xfrm>
              <a:custGeom>
                <a:avLst/>
                <a:gdLst/>
                <a:ahLst/>
                <a:cxnLst/>
                <a:rect l="0" t="0" r="0" b="0"/>
                <a:pathLst>
                  <a:path w="6449" h="7132" extrusionOk="0">
                    <a:moveTo>
                      <a:pt x="4641" y="0"/>
                    </a:moveTo>
                    <a:lnTo>
                      <a:pt x="4470" y="25"/>
                    </a:lnTo>
                    <a:lnTo>
                      <a:pt x="4299" y="49"/>
                    </a:lnTo>
                    <a:lnTo>
                      <a:pt x="4128" y="98"/>
                    </a:lnTo>
                    <a:lnTo>
                      <a:pt x="3957" y="147"/>
                    </a:lnTo>
                    <a:lnTo>
                      <a:pt x="3786" y="220"/>
                    </a:lnTo>
                    <a:lnTo>
                      <a:pt x="3640" y="318"/>
                    </a:lnTo>
                    <a:lnTo>
                      <a:pt x="3517" y="415"/>
                    </a:lnTo>
                    <a:lnTo>
                      <a:pt x="3395" y="538"/>
                    </a:lnTo>
                    <a:lnTo>
                      <a:pt x="3273" y="660"/>
                    </a:lnTo>
                    <a:lnTo>
                      <a:pt x="3175" y="806"/>
                    </a:lnTo>
                    <a:lnTo>
                      <a:pt x="3078" y="953"/>
                    </a:lnTo>
                    <a:lnTo>
                      <a:pt x="3005" y="1099"/>
                    </a:lnTo>
                    <a:lnTo>
                      <a:pt x="2931" y="1270"/>
                    </a:lnTo>
                    <a:lnTo>
                      <a:pt x="2907" y="1441"/>
                    </a:lnTo>
                    <a:lnTo>
                      <a:pt x="2882" y="1612"/>
                    </a:lnTo>
                    <a:lnTo>
                      <a:pt x="2858" y="1808"/>
                    </a:lnTo>
                    <a:lnTo>
                      <a:pt x="2882" y="2076"/>
                    </a:lnTo>
                    <a:lnTo>
                      <a:pt x="2956" y="2345"/>
                    </a:lnTo>
                    <a:lnTo>
                      <a:pt x="3053" y="2589"/>
                    </a:lnTo>
                    <a:lnTo>
                      <a:pt x="3175" y="2809"/>
                    </a:lnTo>
                    <a:lnTo>
                      <a:pt x="0" y="6546"/>
                    </a:lnTo>
                    <a:lnTo>
                      <a:pt x="367" y="6814"/>
                    </a:lnTo>
                    <a:lnTo>
                      <a:pt x="709" y="7132"/>
                    </a:lnTo>
                    <a:lnTo>
                      <a:pt x="3884" y="3419"/>
                    </a:lnTo>
                    <a:lnTo>
                      <a:pt x="4055" y="3493"/>
                    </a:lnTo>
                    <a:lnTo>
                      <a:pt x="4250" y="3542"/>
                    </a:lnTo>
                    <a:lnTo>
                      <a:pt x="4445" y="3566"/>
                    </a:lnTo>
                    <a:lnTo>
                      <a:pt x="4641" y="3590"/>
                    </a:lnTo>
                    <a:lnTo>
                      <a:pt x="4836" y="3566"/>
                    </a:lnTo>
                    <a:lnTo>
                      <a:pt x="5007" y="3542"/>
                    </a:lnTo>
                    <a:lnTo>
                      <a:pt x="5178" y="3517"/>
                    </a:lnTo>
                    <a:lnTo>
                      <a:pt x="5349" y="3444"/>
                    </a:lnTo>
                    <a:lnTo>
                      <a:pt x="5496" y="3371"/>
                    </a:lnTo>
                    <a:lnTo>
                      <a:pt x="5642" y="3273"/>
                    </a:lnTo>
                    <a:lnTo>
                      <a:pt x="5789" y="3175"/>
                    </a:lnTo>
                    <a:lnTo>
                      <a:pt x="5911" y="3053"/>
                    </a:lnTo>
                    <a:lnTo>
                      <a:pt x="6033" y="2931"/>
                    </a:lnTo>
                    <a:lnTo>
                      <a:pt x="6131" y="2809"/>
                    </a:lnTo>
                    <a:lnTo>
                      <a:pt x="6228" y="2638"/>
                    </a:lnTo>
                    <a:lnTo>
                      <a:pt x="6302" y="2491"/>
                    </a:lnTo>
                    <a:lnTo>
                      <a:pt x="6350" y="2320"/>
                    </a:lnTo>
                    <a:lnTo>
                      <a:pt x="6399" y="2149"/>
                    </a:lnTo>
                    <a:lnTo>
                      <a:pt x="6424" y="1979"/>
                    </a:lnTo>
                    <a:lnTo>
                      <a:pt x="6448" y="1808"/>
                    </a:lnTo>
                    <a:lnTo>
                      <a:pt x="6424" y="1612"/>
                    </a:lnTo>
                    <a:lnTo>
                      <a:pt x="6399" y="1441"/>
                    </a:lnTo>
                    <a:lnTo>
                      <a:pt x="6350" y="1270"/>
                    </a:lnTo>
                    <a:lnTo>
                      <a:pt x="6302" y="1099"/>
                    </a:lnTo>
                    <a:lnTo>
                      <a:pt x="6228" y="953"/>
                    </a:lnTo>
                    <a:lnTo>
                      <a:pt x="6131" y="806"/>
                    </a:lnTo>
                    <a:lnTo>
                      <a:pt x="6033" y="660"/>
                    </a:lnTo>
                    <a:lnTo>
                      <a:pt x="5911" y="538"/>
                    </a:lnTo>
                    <a:lnTo>
                      <a:pt x="5789" y="415"/>
                    </a:lnTo>
                    <a:lnTo>
                      <a:pt x="5642" y="318"/>
                    </a:lnTo>
                    <a:lnTo>
                      <a:pt x="5496" y="220"/>
                    </a:lnTo>
                    <a:lnTo>
                      <a:pt x="5349" y="147"/>
                    </a:lnTo>
                    <a:lnTo>
                      <a:pt x="5178" y="98"/>
                    </a:lnTo>
                    <a:lnTo>
                      <a:pt x="5007" y="49"/>
                    </a:lnTo>
                    <a:lnTo>
                      <a:pt x="4836" y="25"/>
                    </a:lnTo>
                    <a:lnTo>
                      <a:pt x="464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Shape 677"/>
              <p:cNvSpPr/>
              <p:nvPr/>
            </p:nvSpPr>
            <p:spPr>
              <a:xfrm>
                <a:off x="5330925" y="4985350"/>
                <a:ext cx="128250" cy="148400"/>
              </a:xfrm>
              <a:custGeom>
                <a:avLst/>
                <a:gdLst/>
                <a:ahLst/>
                <a:cxnLst/>
                <a:rect l="0" t="0" r="0" b="0"/>
                <a:pathLst>
                  <a:path w="5130" h="5936" extrusionOk="0">
                    <a:moveTo>
                      <a:pt x="1563" y="0"/>
                    </a:moveTo>
                    <a:lnTo>
                      <a:pt x="1392" y="25"/>
                    </a:lnTo>
                    <a:lnTo>
                      <a:pt x="1221" y="74"/>
                    </a:lnTo>
                    <a:lnTo>
                      <a:pt x="1075" y="147"/>
                    </a:lnTo>
                    <a:lnTo>
                      <a:pt x="904" y="220"/>
                    </a:lnTo>
                    <a:lnTo>
                      <a:pt x="757" y="318"/>
                    </a:lnTo>
                    <a:lnTo>
                      <a:pt x="635" y="416"/>
                    </a:lnTo>
                    <a:lnTo>
                      <a:pt x="513" y="538"/>
                    </a:lnTo>
                    <a:lnTo>
                      <a:pt x="391" y="660"/>
                    </a:lnTo>
                    <a:lnTo>
                      <a:pt x="293" y="806"/>
                    </a:lnTo>
                    <a:lnTo>
                      <a:pt x="196" y="953"/>
                    </a:lnTo>
                    <a:lnTo>
                      <a:pt x="122" y="1099"/>
                    </a:lnTo>
                    <a:lnTo>
                      <a:pt x="74" y="1270"/>
                    </a:lnTo>
                    <a:lnTo>
                      <a:pt x="25" y="1466"/>
                    </a:lnTo>
                    <a:lnTo>
                      <a:pt x="0" y="1637"/>
                    </a:lnTo>
                    <a:lnTo>
                      <a:pt x="0" y="1808"/>
                    </a:lnTo>
                    <a:lnTo>
                      <a:pt x="0" y="2003"/>
                    </a:lnTo>
                    <a:lnTo>
                      <a:pt x="25" y="2174"/>
                    </a:lnTo>
                    <a:lnTo>
                      <a:pt x="74" y="2345"/>
                    </a:lnTo>
                    <a:lnTo>
                      <a:pt x="147" y="2492"/>
                    </a:lnTo>
                    <a:lnTo>
                      <a:pt x="220" y="2663"/>
                    </a:lnTo>
                    <a:lnTo>
                      <a:pt x="318" y="2785"/>
                    </a:lnTo>
                    <a:lnTo>
                      <a:pt x="415" y="2931"/>
                    </a:lnTo>
                    <a:lnTo>
                      <a:pt x="538" y="3053"/>
                    </a:lnTo>
                    <a:lnTo>
                      <a:pt x="660" y="3175"/>
                    </a:lnTo>
                    <a:lnTo>
                      <a:pt x="806" y="3273"/>
                    </a:lnTo>
                    <a:lnTo>
                      <a:pt x="953" y="3371"/>
                    </a:lnTo>
                    <a:lnTo>
                      <a:pt x="1099" y="3444"/>
                    </a:lnTo>
                    <a:lnTo>
                      <a:pt x="1270" y="3493"/>
                    </a:lnTo>
                    <a:lnTo>
                      <a:pt x="1466" y="3542"/>
                    </a:lnTo>
                    <a:lnTo>
                      <a:pt x="1710" y="3566"/>
                    </a:lnTo>
                    <a:lnTo>
                      <a:pt x="1979" y="3566"/>
                    </a:lnTo>
                    <a:lnTo>
                      <a:pt x="2223" y="3517"/>
                    </a:lnTo>
                    <a:lnTo>
                      <a:pt x="2467" y="3444"/>
                    </a:lnTo>
                    <a:lnTo>
                      <a:pt x="4396" y="5935"/>
                    </a:lnTo>
                    <a:lnTo>
                      <a:pt x="4738" y="5642"/>
                    </a:lnTo>
                    <a:lnTo>
                      <a:pt x="5129" y="5374"/>
                    </a:lnTo>
                    <a:lnTo>
                      <a:pt x="3200" y="2858"/>
                    </a:lnTo>
                    <a:lnTo>
                      <a:pt x="3322" y="2687"/>
                    </a:lnTo>
                    <a:lnTo>
                      <a:pt x="3419" y="2516"/>
                    </a:lnTo>
                    <a:lnTo>
                      <a:pt x="3493" y="2321"/>
                    </a:lnTo>
                    <a:lnTo>
                      <a:pt x="3542" y="2101"/>
                    </a:lnTo>
                    <a:lnTo>
                      <a:pt x="3566" y="1930"/>
                    </a:lnTo>
                    <a:lnTo>
                      <a:pt x="3566" y="1734"/>
                    </a:lnTo>
                    <a:lnTo>
                      <a:pt x="3566" y="1564"/>
                    </a:lnTo>
                    <a:lnTo>
                      <a:pt x="3517" y="1393"/>
                    </a:lnTo>
                    <a:lnTo>
                      <a:pt x="3468" y="1222"/>
                    </a:lnTo>
                    <a:lnTo>
                      <a:pt x="3419" y="1075"/>
                    </a:lnTo>
                    <a:lnTo>
                      <a:pt x="3346" y="904"/>
                    </a:lnTo>
                    <a:lnTo>
                      <a:pt x="3249" y="758"/>
                    </a:lnTo>
                    <a:lnTo>
                      <a:pt x="3151" y="635"/>
                    </a:lnTo>
                    <a:lnTo>
                      <a:pt x="3029" y="513"/>
                    </a:lnTo>
                    <a:lnTo>
                      <a:pt x="2907" y="391"/>
                    </a:lnTo>
                    <a:lnTo>
                      <a:pt x="2760" y="294"/>
                    </a:lnTo>
                    <a:lnTo>
                      <a:pt x="2614" y="196"/>
                    </a:lnTo>
                    <a:lnTo>
                      <a:pt x="2443" y="123"/>
                    </a:lnTo>
                    <a:lnTo>
                      <a:pt x="2272" y="74"/>
                    </a:lnTo>
                    <a:lnTo>
                      <a:pt x="2101" y="25"/>
                    </a:lnTo>
                    <a:lnTo>
                      <a:pt x="19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Shape 678"/>
              <p:cNvSpPr/>
              <p:nvPr/>
            </p:nvSpPr>
            <p:spPr>
              <a:xfrm>
                <a:off x="5241175" y="5241175"/>
                <a:ext cx="180125" cy="109325"/>
              </a:xfrm>
              <a:custGeom>
                <a:avLst/>
                <a:gdLst/>
                <a:ahLst/>
                <a:cxnLst/>
                <a:rect l="0" t="0" r="0" b="0"/>
                <a:pathLst>
                  <a:path w="7205" h="4373" extrusionOk="0">
                    <a:moveTo>
                      <a:pt x="6839" y="1"/>
                    </a:moveTo>
                    <a:lnTo>
                      <a:pt x="3224" y="1491"/>
                    </a:lnTo>
                    <a:lnTo>
                      <a:pt x="3102" y="1368"/>
                    </a:lnTo>
                    <a:lnTo>
                      <a:pt x="2980" y="1246"/>
                    </a:lnTo>
                    <a:lnTo>
                      <a:pt x="2858" y="1124"/>
                    </a:lnTo>
                    <a:lnTo>
                      <a:pt x="2687" y="1026"/>
                    </a:lnTo>
                    <a:lnTo>
                      <a:pt x="2540" y="953"/>
                    </a:lnTo>
                    <a:lnTo>
                      <a:pt x="2369" y="880"/>
                    </a:lnTo>
                    <a:lnTo>
                      <a:pt x="2198" y="831"/>
                    </a:lnTo>
                    <a:lnTo>
                      <a:pt x="2027" y="807"/>
                    </a:lnTo>
                    <a:lnTo>
                      <a:pt x="1856" y="782"/>
                    </a:lnTo>
                    <a:lnTo>
                      <a:pt x="1685" y="807"/>
                    </a:lnTo>
                    <a:lnTo>
                      <a:pt x="1514" y="807"/>
                    </a:lnTo>
                    <a:lnTo>
                      <a:pt x="1343" y="856"/>
                    </a:lnTo>
                    <a:lnTo>
                      <a:pt x="1172" y="904"/>
                    </a:lnTo>
                    <a:lnTo>
                      <a:pt x="1026" y="978"/>
                    </a:lnTo>
                    <a:lnTo>
                      <a:pt x="879" y="1051"/>
                    </a:lnTo>
                    <a:lnTo>
                      <a:pt x="733" y="1149"/>
                    </a:lnTo>
                    <a:lnTo>
                      <a:pt x="586" y="1271"/>
                    </a:lnTo>
                    <a:lnTo>
                      <a:pt x="464" y="1393"/>
                    </a:lnTo>
                    <a:lnTo>
                      <a:pt x="342" y="1515"/>
                    </a:lnTo>
                    <a:lnTo>
                      <a:pt x="244" y="1686"/>
                    </a:lnTo>
                    <a:lnTo>
                      <a:pt x="171" y="1832"/>
                    </a:lnTo>
                    <a:lnTo>
                      <a:pt x="98" y="2003"/>
                    </a:lnTo>
                    <a:lnTo>
                      <a:pt x="49" y="2174"/>
                    </a:lnTo>
                    <a:lnTo>
                      <a:pt x="25" y="2345"/>
                    </a:lnTo>
                    <a:lnTo>
                      <a:pt x="0" y="2516"/>
                    </a:lnTo>
                    <a:lnTo>
                      <a:pt x="0" y="2687"/>
                    </a:lnTo>
                    <a:lnTo>
                      <a:pt x="25" y="2858"/>
                    </a:lnTo>
                    <a:lnTo>
                      <a:pt x="73" y="3029"/>
                    </a:lnTo>
                    <a:lnTo>
                      <a:pt x="122" y="3200"/>
                    </a:lnTo>
                    <a:lnTo>
                      <a:pt x="195" y="3347"/>
                    </a:lnTo>
                    <a:lnTo>
                      <a:pt x="269" y="3518"/>
                    </a:lnTo>
                    <a:lnTo>
                      <a:pt x="366" y="3640"/>
                    </a:lnTo>
                    <a:lnTo>
                      <a:pt x="464" y="3786"/>
                    </a:lnTo>
                    <a:lnTo>
                      <a:pt x="611" y="3908"/>
                    </a:lnTo>
                    <a:lnTo>
                      <a:pt x="733" y="4031"/>
                    </a:lnTo>
                    <a:lnTo>
                      <a:pt x="904" y="4128"/>
                    </a:lnTo>
                    <a:lnTo>
                      <a:pt x="1050" y="4201"/>
                    </a:lnTo>
                    <a:lnTo>
                      <a:pt x="1221" y="4275"/>
                    </a:lnTo>
                    <a:lnTo>
                      <a:pt x="1392" y="4324"/>
                    </a:lnTo>
                    <a:lnTo>
                      <a:pt x="1563" y="4348"/>
                    </a:lnTo>
                    <a:lnTo>
                      <a:pt x="1734" y="4372"/>
                    </a:lnTo>
                    <a:lnTo>
                      <a:pt x="1905" y="4372"/>
                    </a:lnTo>
                    <a:lnTo>
                      <a:pt x="2076" y="4348"/>
                    </a:lnTo>
                    <a:lnTo>
                      <a:pt x="2247" y="4299"/>
                    </a:lnTo>
                    <a:lnTo>
                      <a:pt x="2418" y="4250"/>
                    </a:lnTo>
                    <a:lnTo>
                      <a:pt x="2565" y="4201"/>
                    </a:lnTo>
                    <a:lnTo>
                      <a:pt x="2711" y="4104"/>
                    </a:lnTo>
                    <a:lnTo>
                      <a:pt x="2858" y="4006"/>
                    </a:lnTo>
                    <a:lnTo>
                      <a:pt x="3004" y="3908"/>
                    </a:lnTo>
                    <a:lnTo>
                      <a:pt x="3126" y="3786"/>
                    </a:lnTo>
                    <a:lnTo>
                      <a:pt x="3248" y="3640"/>
                    </a:lnTo>
                    <a:lnTo>
                      <a:pt x="3346" y="3493"/>
                    </a:lnTo>
                    <a:lnTo>
                      <a:pt x="3468" y="3200"/>
                    </a:lnTo>
                    <a:lnTo>
                      <a:pt x="3541" y="2931"/>
                    </a:lnTo>
                    <a:lnTo>
                      <a:pt x="3590" y="2638"/>
                    </a:lnTo>
                    <a:lnTo>
                      <a:pt x="3566" y="2345"/>
                    </a:lnTo>
                    <a:lnTo>
                      <a:pt x="7205" y="856"/>
                    </a:lnTo>
                    <a:lnTo>
                      <a:pt x="6985" y="440"/>
                    </a:lnTo>
                    <a:lnTo>
                      <a:pt x="683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Shape 679"/>
              <p:cNvSpPr/>
              <p:nvPr/>
            </p:nvSpPr>
            <p:spPr>
              <a:xfrm>
                <a:off x="5461575" y="5316900"/>
                <a:ext cx="89175" cy="159975"/>
              </a:xfrm>
              <a:custGeom>
                <a:avLst/>
                <a:gdLst/>
                <a:ahLst/>
                <a:cxnLst/>
                <a:rect l="0" t="0" r="0" b="0"/>
                <a:pathLst>
                  <a:path w="3567" h="6399" extrusionOk="0">
                    <a:moveTo>
                      <a:pt x="1491" y="0"/>
                    </a:moveTo>
                    <a:lnTo>
                      <a:pt x="1393" y="2858"/>
                    </a:lnTo>
                    <a:lnTo>
                      <a:pt x="1198" y="2907"/>
                    </a:lnTo>
                    <a:lnTo>
                      <a:pt x="1002" y="3004"/>
                    </a:lnTo>
                    <a:lnTo>
                      <a:pt x="807" y="3102"/>
                    </a:lnTo>
                    <a:lnTo>
                      <a:pt x="636" y="3224"/>
                    </a:lnTo>
                    <a:lnTo>
                      <a:pt x="489" y="3346"/>
                    </a:lnTo>
                    <a:lnTo>
                      <a:pt x="392" y="3493"/>
                    </a:lnTo>
                    <a:lnTo>
                      <a:pt x="269" y="3639"/>
                    </a:lnTo>
                    <a:lnTo>
                      <a:pt x="196" y="3786"/>
                    </a:lnTo>
                    <a:lnTo>
                      <a:pt x="123" y="3932"/>
                    </a:lnTo>
                    <a:lnTo>
                      <a:pt x="74" y="4103"/>
                    </a:lnTo>
                    <a:lnTo>
                      <a:pt x="25" y="4274"/>
                    </a:lnTo>
                    <a:lnTo>
                      <a:pt x="1" y="4445"/>
                    </a:lnTo>
                    <a:lnTo>
                      <a:pt x="1" y="4616"/>
                    </a:lnTo>
                    <a:lnTo>
                      <a:pt x="1" y="4787"/>
                    </a:lnTo>
                    <a:lnTo>
                      <a:pt x="25" y="4958"/>
                    </a:lnTo>
                    <a:lnTo>
                      <a:pt x="74" y="5129"/>
                    </a:lnTo>
                    <a:lnTo>
                      <a:pt x="123" y="5276"/>
                    </a:lnTo>
                    <a:lnTo>
                      <a:pt x="196" y="5447"/>
                    </a:lnTo>
                    <a:lnTo>
                      <a:pt x="294" y="5593"/>
                    </a:lnTo>
                    <a:lnTo>
                      <a:pt x="416" y="5740"/>
                    </a:lnTo>
                    <a:lnTo>
                      <a:pt x="538" y="5886"/>
                    </a:lnTo>
                    <a:lnTo>
                      <a:pt x="660" y="6008"/>
                    </a:lnTo>
                    <a:lnTo>
                      <a:pt x="807" y="6106"/>
                    </a:lnTo>
                    <a:lnTo>
                      <a:pt x="953" y="6179"/>
                    </a:lnTo>
                    <a:lnTo>
                      <a:pt x="1124" y="6252"/>
                    </a:lnTo>
                    <a:lnTo>
                      <a:pt x="1271" y="6326"/>
                    </a:lnTo>
                    <a:lnTo>
                      <a:pt x="1442" y="6350"/>
                    </a:lnTo>
                    <a:lnTo>
                      <a:pt x="1613" y="6375"/>
                    </a:lnTo>
                    <a:lnTo>
                      <a:pt x="1784" y="6399"/>
                    </a:lnTo>
                    <a:lnTo>
                      <a:pt x="1955" y="6375"/>
                    </a:lnTo>
                    <a:lnTo>
                      <a:pt x="2126" y="6350"/>
                    </a:lnTo>
                    <a:lnTo>
                      <a:pt x="2297" y="6301"/>
                    </a:lnTo>
                    <a:lnTo>
                      <a:pt x="2468" y="6252"/>
                    </a:lnTo>
                    <a:lnTo>
                      <a:pt x="2614" y="6179"/>
                    </a:lnTo>
                    <a:lnTo>
                      <a:pt x="2785" y="6082"/>
                    </a:lnTo>
                    <a:lnTo>
                      <a:pt x="2932" y="5984"/>
                    </a:lnTo>
                    <a:lnTo>
                      <a:pt x="3054" y="5862"/>
                    </a:lnTo>
                    <a:lnTo>
                      <a:pt x="3176" y="5715"/>
                    </a:lnTo>
                    <a:lnTo>
                      <a:pt x="3273" y="5569"/>
                    </a:lnTo>
                    <a:lnTo>
                      <a:pt x="3371" y="5422"/>
                    </a:lnTo>
                    <a:lnTo>
                      <a:pt x="3444" y="5276"/>
                    </a:lnTo>
                    <a:lnTo>
                      <a:pt x="3493" y="5105"/>
                    </a:lnTo>
                    <a:lnTo>
                      <a:pt x="3542" y="4934"/>
                    </a:lnTo>
                    <a:lnTo>
                      <a:pt x="3567" y="4763"/>
                    </a:lnTo>
                    <a:lnTo>
                      <a:pt x="3567" y="4592"/>
                    </a:lnTo>
                    <a:lnTo>
                      <a:pt x="3567" y="4421"/>
                    </a:lnTo>
                    <a:lnTo>
                      <a:pt x="3542" y="4250"/>
                    </a:lnTo>
                    <a:lnTo>
                      <a:pt x="3493" y="4079"/>
                    </a:lnTo>
                    <a:lnTo>
                      <a:pt x="3420" y="3908"/>
                    </a:lnTo>
                    <a:lnTo>
                      <a:pt x="3347" y="3761"/>
                    </a:lnTo>
                    <a:lnTo>
                      <a:pt x="3273" y="3615"/>
                    </a:lnTo>
                    <a:lnTo>
                      <a:pt x="3151" y="3468"/>
                    </a:lnTo>
                    <a:lnTo>
                      <a:pt x="2980" y="3273"/>
                    </a:lnTo>
                    <a:lnTo>
                      <a:pt x="2761" y="3102"/>
                    </a:lnTo>
                    <a:lnTo>
                      <a:pt x="2541" y="2980"/>
                    </a:lnTo>
                    <a:lnTo>
                      <a:pt x="2321" y="2907"/>
                    </a:lnTo>
                    <a:lnTo>
                      <a:pt x="2419" y="25"/>
                    </a:lnTo>
                    <a:lnTo>
                      <a:pt x="2419" y="25"/>
                    </a:lnTo>
                    <a:lnTo>
                      <a:pt x="2126" y="49"/>
                    </a:lnTo>
                    <a:lnTo>
                      <a:pt x="1808" y="25"/>
                    </a:lnTo>
                    <a:lnTo>
                      <a:pt x="14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Shape 680"/>
              <p:cNvSpPr/>
              <p:nvPr/>
            </p:nvSpPr>
            <p:spPr>
              <a:xfrm>
                <a:off x="5619100" y="5194175"/>
                <a:ext cx="161850" cy="89775"/>
              </a:xfrm>
              <a:custGeom>
                <a:avLst/>
                <a:gdLst/>
                <a:ahLst/>
                <a:cxnLst/>
                <a:rect l="0" t="0" r="0" b="0"/>
                <a:pathLst>
                  <a:path w="6474" h="3591" extrusionOk="0">
                    <a:moveTo>
                      <a:pt x="4592" y="0"/>
                    </a:moveTo>
                    <a:lnTo>
                      <a:pt x="4422" y="25"/>
                    </a:lnTo>
                    <a:lnTo>
                      <a:pt x="4251" y="73"/>
                    </a:lnTo>
                    <a:lnTo>
                      <a:pt x="4080" y="122"/>
                    </a:lnTo>
                    <a:lnTo>
                      <a:pt x="3884" y="196"/>
                    </a:lnTo>
                    <a:lnTo>
                      <a:pt x="3713" y="293"/>
                    </a:lnTo>
                    <a:lnTo>
                      <a:pt x="3567" y="391"/>
                    </a:lnTo>
                    <a:lnTo>
                      <a:pt x="3420" y="513"/>
                    </a:lnTo>
                    <a:lnTo>
                      <a:pt x="3298" y="660"/>
                    </a:lnTo>
                    <a:lnTo>
                      <a:pt x="3200" y="806"/>
                    </a:lnTo>
                    <a:lnTo>
                      <a:pt x="3103" y="953"/>
                    </a:lnTo>
                    <a:lnTo>
                      <a:pt x="3029" y="1124"/>
                    </a:lnTo>
                    <a:lnTo>
                      <a:pt x="99" y="757"/>
                    </a:lnTo>
                    <a:lnTo>
                      <a:pt x="74" y="1221"/>
                    </a:lnTo>
                    <a:lnTo>
                      <a:pt x="1" y="1661"/>
                    </a:lnTo>
                    <a:lnTo>
                      <a:pt x="2907" y="2027"/>
                    </a:lnTo>
                    <a:lnTo>
                      <a:pt x="2932" y="2223"/>
                    </a:lnTo>
                    <a:lnTo>
                      <a:pt x="3005" y="2418"/>
                    </a:lnTo>
                    <a:lnTo>
                      <a:pt x="3078" y="2565"/>
                    </a:lnTo>
                    <a:lnTo>
                      <a:pt x="3152" y="2736"/>
                    </a:lnTo>
                    <a:lnTo>
                      <a:pt x="3249" y="2882"/>
                    </a:lnTo>
                    <a:lnTo>
                      <a:pt x="3371" y="3004"/>
                    </a:lnTo>
                    <a:lnTo>
                      <a:pt x="3493" y="3126"/>
                    </a:lnTo>
                    <a:lnTo>
                      <a:pt x="3616" y="3248"/>
                    </a:lnTo>
                    <a:lnTo>
                      <a:pt x="3762" y="3346"/>
                    </a:lnTo>
                    <a:lnTo>
                      <a:pt x="3909" y="3419"/>
                    </a:lnTo>
                    <a:lnTo>
                      <a:pt x="4080" y="3493"/>
                    </a:lnTo>
                    <a:lnTo>
                      <a:pt x="4251" y="3541"/>
                    </a:lnTo>
                    <a:lnTo>
                      <a:pt x="4422" y="3566"/>
                    </a:lnTo>
                    <a:lnTo>
                      <a:pt x="4592" y="3590"/>
                    </a:lnTo>
                    <a:lnTo>
                      <a:pt x="4763" y="3590"/>
                    </a:lnTo>
                    <a:lnTo>
                      <a:pt x="4934" y="3566"/>
                    </a:lnTo>
                    <a:lnTo>
                      <a:pt x="5105" y="3541"/>
                    </a:lnTo>
                    <a:lnTo>
                      <a:pt x="5276" y="3468"/>
                    </a:lnTo>
                    <a:lnTo>
                      <a:pt x="5447" y="3419"/>
                    </a:lnTo>
                    <a:lnTo>
                      <a:pt x="5618" y="3322"/>
                    </a:lnTo>
                    <a:lnTo>
                      <a:pt x="5765" y="3224"/>
                    </a:lnTo>
                    <a:lnTo>
                      <a:pt x="5887" y="3102"/>
                    </a:lnTo>
                    <a:lnTo>
                      <a:pt x="6009" y="2980"/>
                    </a:lnTo>
                    <a:lnTo>
                      <a:pt x="6131" y="2858"/>
                    </a:lnTo>
                    <a:lnTo>
                      <a:pt x="6204" y="2711"/>
                    </a:lnTo>
                    <a:lnTo>
                      <a:pt x="6302" y="2565"/>
                    </a:lnTo>
                    <a:lnTo>
                      <a:pt x="6351" y="2394"/>
                    </a:lnTo>
                    <a:lnTo>
                      <a:pt x="6400" y="2223"/>
                    </a:lnTo>
                    <a:lnTo>
                      <a:pt x="6449" y="2076"/>
                    </a:lnTo>
                    <a:lnTo>
                      <a:pt x="6473" y="1881"/>
                    </a:lnTo>
                    <a:lnTo>
                      <a:pt x="6473" y="1710"/>
                    </a:lnTo>
                    <a:lnTo>
                      <a:pt x="6449" y="1539"/>
                    </a:lnTo>
                    <a:lnTo>
                      <a:pt x="6424" y="1368"/>
                    </a:lnTo>
                    <a:lnTo>
                      <a:pt x="6351" y="1197"/>
                    </a:lnTo>
                    <a:lnTo>
                      <a:pt x="6278" y="1026"/>
                    </a:lnTo>
                    <a:lnTo>
                      <a:pt x="6204" y="855"/>
                    </a:lnTo>
                    <a:lnTo>
                      <a:pt x="6107" y="708"/>
                    </a:lnTo>
                    <a:lnTo>
                      <a:pt x="5985" y="586"/>
                    </a:lnTo>
                    <a:lnTo>
                      <a:pt x="5862" y="464"/>
                    </a:lnTo>
                    <a:lnTo>
                      <a:pt x="5740" y="342"/>
                    </a:lnTo>
                    <a:lnTo>
                      <a:pt x="5594" y="269"/>
                    </a:lnTo>
                    <a:lnTo>
                      <a:pt x="5447" y="171"/>
                    </a:lnTo>
                    <a:lnTo>
                      <a:pt x="5276" y="122"/>
                    </a:lnTo>
                    <a:lnTo>
                      <a:pt x="5105" y="73"/>
                    </a:lnTo>
                    <a:lnTo>
                      <a:pt x="4934" y="25"/>
                    </a:lnTo>
                    <a:lnTo>
                      <a:pt x="4763" y="25"/>
                    </a:lnTo>
                    <a:lnTo>
                      <a:pt x="459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Shape 681"/>
              <p:cNvSpPr/>
              <p:nvPr/>
            </p:nvSpPr>
            <p:spPr>
              <a:xfrm>
                <a:off x="5420075" y="5116000"/>
                <a:ext cx="189300" cy="189925"/>
              </a:xfrm>
              <a:custGeom>
                <a:avLst/>
                <a:gdLst/>
                <a:ahLst/>
                <a:cxnLst/>
                <a:rect l="0" t="0" r="0" b="0"/>
                <a:pathLst>
                  <a:path w="7572" h="7597" extrusionOk="0">
                    <a:moveTo>
                      <a:pt x="3786" y="1"/>
                    </a:moveTo>
                    <a:lnTo>
                      <a:pt x="3395" y="25"/>
                    </a:lnTo>
                    <a:lnTo>
                      <a:pt x="3028" y="74"/>
                    </a:lnTo>
                    <a:lnTo>
                      <a:pt x="2662" y="172"/>
                    </a:lnTo>
                    <a:lnTo>
                      <a:pt x="2320" y="294"/>
                    </a:lnTo>
                    <a:lnTo>
                      <a:pt x="1978" y="465"/>
                    </a:lnTo>
                    <a:lnTo>
                      <a:pt x="1661" y="660"/>
                    </a:lnTo>
                    <a:lnTo>
                      <a:pt x="1392" y="880"/>
                    </a:lnTo>
                    <a:lnTo>
                      <a:pt x="1123" y="1124"/>
                    </a:lnTo>
                    <a:lnTo>
                      <a:pt x="879" y="1393"/>
                    </a:lnTo>
                    <a:lnTo>
                      <a:pt x="659" y="1686"/>
                    </a:lnTo>
                    <a:lnTo>
                      <a:pt x="464" y="1979"/>
                    </a:lnTo>
                    <a:lnTo>
                      <a:pt x="293" y="2321"/>
                    </a:lnTo>
                    <a:lnTo>
                      <a:pt x="171" y="2663"/>
                    </a:lnTo>
                    <a:lnTo>
                      <a:pt x="73" y="3029"/>
                    </a:lnTo>
                    <a:lnTo>
                      <a:pt x="24" y="3420"/>
                    </a:lnTo>
                    <a:lnTo>
                      <a:pt x="0" y="3787"/>
                    </a:lnTo>
                    <a:lnTo>
                      <a:pt x="24" y="4177"/>
                    </a:lnTo>
                    <a:lnTo>
                      <a:pt x="73" y="4568"/>
                    </a:lnTo>
                    <a:lnTo>
                      <a:pt x="171" y="4934"/>
                    </a:lnTo>
                    <a:lnTo>
                      <a:pt x="293" y="5276"/>
                    </a:lnTo>
                    <a:lnTo>
                      <a:pt x="464" y="5594"/>
                    </a:lnTo>
                    <a:lnTo>
                      <a:pt x="659" y="5911"/>
                    </a:lnTo>
                    <a:lnTo>
                      <a:pt x="879" y="6204"/>
                    </a:lnTo>
                    <a:lnTo>
                      <a:pt x="1123" y="6473"/>
                    </a:lnTo>
                    <a:lnTo>
                      <a:pt x="1392" y="6717"/>
                    </a:lnTo>
                    <a:lnTo>
                      <a:pt x="1661" y="6937"/>
                    </a:lnTo>
                    <a:lnTo>
                      <a:pt x="1978" y="7133"/>
                    </a:lnTo>
                    <a:lnTo>
                      <a:pt x="2320" y="7279"/>
                    </a:lnTo>
                    <a:lnTo>
                      <a:pt x="2662" y="7426"/>
                    </a:lnTo>
                    <a:lnTo>
                      <a:pt x="3028" y="7499"/>
                    </a:lnTo>
                    <a:lnTo>
                      <a:pt x="3395" y="7572"/>
                    </a:lnTo>
                    <a:lnTo>
                      <a:pt x="3786" y="7597"/>
                    </a:lnTo>
                    <a:lnTo>
                      <a:pt x="4176" y="7572"/>
                    </a:lnTo>
                    <a:lnTo>
                      <a:pt x="4567" y="7499"/>
                    </a:lnTo>
                    <a:lnTo>
                      <a:pt x="4909" y="7426"/>
                    </a:lnTo>
                    <a:lnTo>
                      <a:pt x="5275" y="7279"/>
                    </a:lnTo>
                    <a:lnTo>
                      <a:pt x="5593" y="7133"/>
                    </a:lnTo>
                    <a:lnTo>
                      <a:pt x="5910" y="6937"/>
                    </a:lnTo>
                    <a:lnTo>
                      <a:pt x="6203" y="6717"/>
                    </a:lnTo>
                    <a:lnTo>
                      <a:pt x="6472" y="6473"/>
                    </a:lnTo>
                    <a:lnTo>
                      <a:pt x="6716" y="6204"/>
                    </a:lnTo>
                    <a:lnTo>
                      <a:pt x="6936" y="5911"/>
                    </a:lnTo>
                    <a:lnTo>
                      <a:pt x="7132" y="5594"/>
                    </a:lnTo>
                    <a:lnTo>
                      <a:pt x="7278" y="5276"/>
                    </a:lnTo>
                    <a:lnTo>
                      <a:pt x="7425" y="4934"/>
                    </a:lnTo>
                    <a:lnTo>
                      <a:pt x="7498" y="4568"/>
                    </a:lnTo>
                    <a:lnTo>
                      <a:pt x="7571" y="4177"/>
                    </a:lnTo>
                    <a:lnTo>
                      <a:pt x="7571" y="3787"/>
                    </a:lnTo>
                    <a:lnTo>
                      <a:pt x="7571" y="3420"/>
                    </a:lnTo>
                    <a:lnTo>
                      <a:pt x="7498" y="3029"/>
                    </a:lnTo>
                    <a:lnTo>
                      <a:pt x="7425" y="2663"/>
                    </a:lnTo>
                    <a:lnTo>
                      <a:pt x="7278" y="2321"/>
                    </a:lnTo>
                    <a:lnTo>
                      <a:pt x="7132" y="1979"/>
                    </a:lnTo>
                    <a:lnTo>
                      <a:pt x="6936" y="1686"/>
                    </a:lnTo>
                    <a:lnTo>
                      <a:pt x="6716" y="1393"/>
                    </a:lnTo>
                    <a:lnTo>
                      <a:pt x="6472" y="1124"/>
                    </a:lnTo>
                    <a:lnTo>
                      <a:pt x="6203" y="880"/>
                    </a:lnTo>
                    <a:lnTo>
                      <a:pt x="5910" y="660"/>
                    </a:lnTo>
                    <a:lnTo>
                      <a:pt x="5593" y="465"/>
                    </a:lnTo>
                    <a:lnTo>
                      <a:pt x="5275" y="294"/>
                    </a:lnTo>
                    <a:lnTo>
                      <a:pt x="4909" y="172"/>
                    </a:lnTo>
                    <a:lnTo>
                      <a:pt x="4567" y="74"/>
                    </a:lnTo>
                    <a:lnTo>
                      <a:pt x="4176" y="25"/>
                    </a:lnTo>
                    <a:lnTo>
                      <a:pt x="378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/>
              <a:lstStyle/>
              <a:p>
                <a:pPr defTabSz="457035">
                  <a:defRPr/>
                </a:pPr>
                <a:endParaRPr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5796501" y="4724068"/>
              <a:ext cx="2231883" cy="66247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lIns="65283" tIns="32642" rIns="65283" bIns="32642">
              <a:spAutoFit/>
            </a:bodyPr>
            <a:lstStyle/>
            <a:p>
              <a:pPr algn="ctr" defTabSz="457035">
                <a:defRPr/>
              </a:pPr>
              <a:r>
                <a:rPr lang="en-US" sz="1400" b="1" dirty="0">
                  <a:solidFill>
                    <a:srgbClr val="FF6600"/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Copernicus Services Data Hub</a:t>
              </a:r>
              <a:endParaRPr lang="en-GB" sz="1400" b="1" dirty="0">
                <a:solidFill>
                  <a:srgbClr val="FF6600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4932956" y="3069728"/>
              <a:ext cx="431772" cy="215922"/>
            </a:xfrm>
            <a:prstGeom prst="line">
              <a:avLst/>
            </a:prstGeom>
            <a:ln w="38100" cmpd="sng">
              <a:solidFill>
                <a:srgbClr val="660066"/>
              </a:solidFill>
              <a:prstDash val="solid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859936" y="4220781"/>
              <a:ext cx="504793" cy="288954"/>
            </a:xfrm>
            <a:prstGeom prst="line">
              <a:avLst/>
            </a:prstGeom>
            <a:ln w="38100" cmpd="sng">
              <a:solidFill>
                <a:srgbClr val="FF6600"/>
              </a:solidFill>
              <a:prstDash val="solid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916960" y="2709330"/>
              <a:ext cx="934977" cy="576320"/>
            </a:xfrm>
            <a:prstGeom prst="line">
              <a:avLst/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3564619" y="4220781"/>
              <a:ext cx="287319" cy="431843"/>
            </a:xfrm>
            <a:prstGeom prst="line">
              <a:avLst/>
            </a:prstGeom>
            <a:ln w="38100" cmpd="sng">
              <a:solidFill>
                <a:schemeClr val="accent4"/>
              </a:solidFill>
              <a:prstDash val="solid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Shape 675"/>
            <p:cNvGrpSpPr/>
            <p:nvPr/>
          </p:nvGrpSpPr>
          <p:grpSpPr>
            <a:xfrm>
              <a:off x="2123728" y="2060848"/>
              <a:ext cx="863387" cy="768424"/>
              <a:chOff x="5241175" y="4959100"/>
              <a:chExt cx="539775" cy="517775"/>
            </a:xfrm>
            <a:solidFill>
              <a:srgbClr val="3366FF"/>
            </a:solidFill>
          </p:grpSpPr>
          <p:sp>
            <p:nvSpPr>
              <p:cNvPr id="43" name="Shape 676"/>
              <p:cNvSpPr/>
              <p:nvPr/>
            </p:nvSpPr>
            <p:spPr>
              <a:xfrm>
                <a:off x="5575150" y="4959100"/>
                <a:ext cx="161225" cy="178300"/>
              </a:xfrm>
              <a:custGeom>
                <a:avLst/>
                <a:gdLst/>
                <a:ahLst/>
                <a:cxnLst/>
                <a:rect l="0" t="0" r="0" b="0"/>
                <a:pathLst>
                  <a:path w="6449" h="7132" extrusionOk="0">
                    <a:moveTo>
                      <a:pt x="4641" y="0"/>
                    </a:moveTo>
                    <a:lnTo>
                      <a:pt x="4470" y="25"/>
                    </a:lnTo>
                    <a:lnTo>
                      <a:pt x="4299" y="49"/>
                    </a:lnTo>
                    <a:lnTo>
                      <a:pt x="4128" y="98"/>
                    </a:lnTo>
                    <a:lnTo>
                      <a:pt x="3957" y="147"/>
                    </a:lnTo>
                    <a:lnTo>
                      <a:pt x="3786" y="220"/>
                    </a:lnTo>
                    <a:lnTo>
                      <a:pt x="3640" y="318"/>
                    </a:lnTo>
                    <a:lnTo>
                      <a:pt x="3517" y="415"/>
                    </a:lnTo>
                    <a:lnTo>
                      <a:pt x="3395" y="538"/>
                    </a:lnTo>
                    <a:lnTo>
                      <a:pt x="3273" y="660"/>
                    </a:lnTo>
                    <a:lnTo>
                      <a:pt x="3175" y="806"/>
                    </a:lnTo>
                    <a:lnTo>
                      <a:pt x="3078" y="953"/>
                    </a:lnTo>
                    <a:lnTo>
                      <a:pt x="3005" y="1099"/>
                    </a:lnTo>
                    <a:lnTo>
                      <a:pt x="2931" y="1270"/>
                    </a:lnTo>
                    <a:lnTo>
                      <a:pt x="2907" y="1441"/>
                    </a:lnTo>
                    <a:lnTo>
                      <a:pt x="2882" y="1612"/>
                    </a:lnTo>
                    <a:lnTo>
                      <a:pt x="2858" y="1808"/>
                    </a:lnTo>
                    <a:lnTo>
                      <a:pt x="2882" y="2076"/>
                    </a:lnTo>
                    <a:lnTo>
                      <a:pt x="2956" y="2345"/>
                    </a:lnTo>
                    <a:lnTo>
                      <a:pt x="3053" y="2589"/>
                    </a:lnTo>
                    <a:lnTo>
                      <a:pt x="3175" y="2809"/>
                    </a:lnTo>
                    <a:lnTo>
                      <a:pt x="0" y="6546"/>
                    </a:lnTo>
                    <a:lnTo>
                      <a:pt x="367" y="6814"/>
                    </a:lnTo>
                    <a:lnTo>
                      <a:pt x="709" y="7132"/>
                    </a:lnTo>
                    <a:lnTo>
                      <a:pt x="3884" y="3419"/>
                    </a:lnTo>
                    <a:lnTo>
                      <a:pt x="4055" y="3493"/>
                    </a:lnTo>
                    <a:lnTo>
                      <a:pt x="4250" y="3542"/>
                    </a:lnTo>
                    <a:lnTo>
                      <a:pt x="4445" y="3566"/>
                    </a:lnTo>
                    <a:lnTo>
                      <a:pt x="4641" y="3590"/>
                    </a:lnTo>
                    <a:lnTo>
                      <a:pt x="4836" y="3566"/>
                    </a:lnTo>
                    <a:lnTo>
                      <a:pt x="5007" y="3542"/>
                    </a:lnTo>
                    <a:lnTo>
                      <a:pt x="5178" y="3517"/>
                    </a:lnTo>
                    <a:lnTo>
                      <a:pt x="5349" y="3444"/>
                    </a:lnTo>
                    <a:lnTo>
                      <a:pt x="5496" y="3371"/>
                    </a:lnTo>
                    <a:lnTo>
                      <a:pt x="5642" y="3273"/>
                    </a:lnTo>
                    <a:lnTo>
                      <a:pt x="5789" y="3175"/>
                    </a:lnTo>
                    <a:lnTo>
                      <a:pt x="5911" y="3053"/>
                    </a:lnTo>
                    <a:lnTo>
                      <a:pt x="6033" y="2931"/>
                    </a:lnTo>
                    <a:lnTo>
                      <a:pt x="6131" y="2809"/>
                    </a:lnTo>
                    <a:lnTo>
                      <a:pt x="6228" y="2638"/>
                    </a:lnTo>
                    <a:lnTo>
                      <a:pt x="6302" y="2491"/>
                    </a:lnTo>
                    <a:lnTo>
                      <a:pt x="6350" y="2320"/>
                    </a:lnTo>
                    <a:lnTo>
                      <a:pt x="6399" y="2149"/>
                    </a:lnTo>
                    <a:lnTo>
                      <a:pt x="6424" y="1979"/>
                    </a:lnTo>
                    <a:lnTo>
                      <a:pt x="6448" y="1808"/>
                    </a:lnTo>
                    <a:lnTo>
                      <a:pt x="6424" y="1612"/>
                    </a:lnTo>
                    <a:lnTo>
                      <a:pt x="6399" y="1441"/>
                    </a:lnTo>
                    <a:lnTo>
                      <a:pt x="6350" y="1270"/>
                    </a:lnTo>
                    <a:lnTo>
                      <a:pt x="6302" y="1099"/>
                    </a:lnTo>
                    <a:lnTo>
                      <a:pt x="6228" y="953"/>
                    </a:lnTo>
                    <a:lnTo>
                      <a:pt x="6131" y="806"/>
                    </a:lnTo>
                    <a:lnTo>
                      <a:pt x="6033" y="660"/>
                    </a:lnTo>
                    <a:lnTo>
                      <a:pt x="5911" y="538"/>
                    </a:lnTo>
                    <a:lnTo>
                      <a:pt x="5789" y="415"/>
                    </a:lnTo>
                    <a:lnTo>
                      <a:pt x="5642" y="318"/>
                    </a:lnTo>
                    <a:lnTo>
                      <a:pt x="5496" y="220"/>
                    </a:lnTo>
                    <a:lnTo>
                      <a:pt x="5349" y="147"/>
                    </a:lnTo>
                    <a:lnTo>
                      <a:pt x="5178" y="98"/>
                    </a:lnTo>
                    <a:lnTo>
                      <a:pt x="5007" y="49"/>
                    </a:lnTo>
                    <a:lnTo>
                      <a:pt x="4836" y="25"/>
                    </a:lnTo>
                    <a:lnTo>
                      <a:pt x="4641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035">
                  <a:defRPr/>
                </a:pPr>
                <a:endParaRPr sz="1100">
                  <a:solidFill>
                    <a:prstClr val="white"/>
                  </a:solidFill>
                  <a:latin typeface="Avenir LT Std 45 Book" pitchFamily="34" charset="0"/>
                </a:endParaRPr>
              </a:p>
            </p:txBody>
          </p:sp>
          <p:sp>
            <p:nvSpPr>
              <p:cNvPr id="44" name="Shape 677"/>
              <p:cNvSpPr/>
              <p:nvPr/>
            </p:nvSpPr>
            <p:spPr>
              <a:xfrm>
                <a:off x="5330925" y="4985350"/>
                <a:ext cx="128250" cy="148400"/>
              </a:xfrm>
              <a:custGeom>
                <a:avLst/>
                <a:gdLst/>
                <a:ahLst/>
                <a:cxnLst/>
                <a:rect l="0" t="0" r="0" b="0"/>
                <a:pathLst>
                  <a:path w="5130" h="5936" extrusionOk="0">
                    <a:moveTo>
                      <a:pt x="1563" y="0"/>
                    </a:moveTo>
                    <a:lnTo>
                      <a:pt x="1392" y="25"/>
                    </a:lnTo>
                    <a:lnTo>
                      <a:pt x="1221" y="74"/>
                    </a:lnTo>
                    <a:lnTo>
                      <a:pt x="1075" y="147"/>
                    </a:lnTo>
                    <a:lnTo>
                      <a:pt x="904" y="220"/>
                    </a:lnTo>
                    <a:lnTo>
                      <a:pt x="757" y="318"/>
                    </a:lnTo>
                    <a:lnTo>
                      <a:pt x="635" y="416"/>
                    </a:lnTo>
                    <a:lnTo>
                      <a:pt x="513" y="538"/>
                    </a:lnTo>
                    <a:lnTo>
                      <a:pt x="391" y="660"/>
                    </a:lnTo>
                    <a:lnTo>
                      <a:pt x="293" y="806"/>
                    </a:lnTo>
                    <a:lnTo>
                      <a:pt x="196" y="953"/>
                    </a:lnTo>
                    <a:lnTo>
                      <a:pt x="122" y="1099"/>
                    </a:lnTo>
                    <a:lnTo>
                      <a:pt x="74" y="1270"/>
                    </a:lnTo>
                    <a:lnTo>
                      <a:pt x="25" y="1466"/>
                    </a:lnTo>
                    <a:lnTo>
                      <a:pt x="0" y="1637"/>
                    </a:lnTo>
                    <a:lnTo>
                      <a:pt x="0" y="1808"/>
                    </a:lnTo>
                    <a:lnTo>
                      <a:pt x="0" y="2003"/>
                    </a:lnTo>
                    <a:lnTo>
                      <a:pt x="25" y="2174"/>
                    </a:lnTo>
                    <a:lnTo>
                      <a:pt x="74" y="2345"/>
                    </a:lnTo>
                    <a:lnTo>
                      <a:pt x="147" y="2492"/>
                    </a:lnTo>
                    <a:lnTo>
                      <a:pt x="220" y="2663"/>
                    </a:lnTo>
                    <a:lnTo>
                      <a:pt x="318" y="2785"/>
                    </a:lnTo>
                    <a:lnTo>
                      <a:pt x="415" y="2931"/>
                    </a:lnTo>
                    <a:lnTo>
                      <a:pt x="538" y="3053"/>
                    </a:lnTo>
                    <a:lnTo>
                      <a:pt x="660" y="3175"/>
                    </a:lnTo>
                    <a:lnTo>
                      <a:pt x="806" y="3273"/>
                    </a:lnTo>
                    <a:lnTo>
                      <a:pt x="953" y="3371"/>
                    </a:lnTo>
                    <a:lnTo>
                      <a:pt x="1099" y="3444"/>
                    </a:lnTo>
                    <a:lnTo>
                      <a:pt x="1270" y="3493"/>
                    </a:lnTo>
                    <a:lnTo>
                      <a:pt x="1466" y="3542"/>
                    </a:lnTo>
                    <a:lnTo>
                      <a:pt x="1710" y="3566"/>
                    </a:lnTo>
                    <a:lnTo>
                      <a:pt x="1979" y="3566"/>
                    </a:lnTo>
                    <a:lnTo>
                      <a:pt x="2223" y="3517"/>
                    </a:lnTo>
                    <a:lnTo>
                      <a:pt x="2467" y="3444"/>
                    </a:lnTo>
                    <a:lnTo>
                      <a:pt x="4396" y="5935"/>
                    </a:lnTo>
                    <a:lnTo>
                      <a:pt x="4738" y="5642"/>
                    </a:lnTo>
                    <a:lnTo>
                      <a:pt x="5129" y="5374"/>
                    </a:lnTo>
                    <a:lnTo>
                      <a:pt x="3200" y="2858"/>
                    </a:lnTo>
                    <a:lnTo>
                      <a:pt x="3322" y="2687"/>
                    </a:lnTo>
                    <a:lnTo>
                      <a:pt x="3419" y="2516"/>
                    </a:lnTo>
                    <a:lnTo>
                      <a:pt x="3493" y="2321"/>
                    </a:lnTo>
                    <a:lnTo>
                      <a:pt x="3542" y="2101"/>
                    </a:lnTo>
                    <a:lnTo>
                      <a:pt x="3566" y="1930"/>
                    </a:lnTo>
                    <a:lnTo>
                      <a:pt x="3566" y="1734"/>
                    </a:lnTo>
                    <a:lnTo>
                      <a:pt x="3566" y="1564"/>
                    </a:lnTo>
                    <a:lnTo>
                      <a:pt x="3517" y="1393"/>
                    </a:lnTo>
                    <a:lnTo>
                      <a:pt x="3468" y="1222"/>
                    </a:lnTo>
                    <a:lnTo>
                      <a:pt x="3419" y="1075"/>
                    </a:lnTo>
                    <a:lnTo>
                      <a:pt x="3346" y="904"/>
                    </a:lnTo>
                    <a:lnTo>
                      <a:pt x="3249" y="758"/>
                    </a:lnTo>
                    <a:lnTo>
                      <a:pt x="3151" y="635"/>
                    </a:lnTo>
                    <a:lnTo>
                      <a:pt x="3029" y="513"/>
                    </a:lnTo>
                    <a:lnTo>
                      <a:pt x="2907" y="391"/>
                    </a:lnTo>
                    <a:lnTo>
                      <a:pt x="2760" y="294"/>
                    </a:lnTo>
                    <a:lnTo>
                      <a:pt x="2614" y="196"/>
                    </a:lnTo>
                    <a:lnTo>
                      <a:pt x="2443" y="123"/>
                    </a:lnTo>
                    <a:lnTo>
                      <a:pt x="2272" y="74"/>
                    </a:lnTo>
                    <a:lnTo>
                      <a:pt x="2101" y="25"/>
                    </a:lnTo>
                    <a:lnTo>
                      <a:pt x="193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035">
                  <a:defRPr/>
                </a:pPr>
                <a:endParaRPr sz="1100">
                  <a:solidFill>
                    <a:prstClr val="white"/>
                  </a:solidFill>
                  <a:latin typeface="Avenir LT Std 45 Book" pitchFamily="34" charset="0"/>
                </a:endParaRPr>
              </a:p>
            </p:txBody>
          </p:sp>
          <p:sp>
            <p:nvSpPr>
              <p:cNvPr id="45" name="Shape 678"/>
              <p:cNvSpPr/>
              <p:nvPr/>
            </p:nvSpPr>
            <p:spPr>
              <a:xfrm>
                <a:off x="5241175" y="5241175"/>
                <a:ext cx="180125" cy="109325"/>
              </a:xfrm>
              <a:custGeom>
                <a:avLst/>
                <a:gdLst/>
                <a:ahLst/>
                <a:cxnLst/>
                <a:rect l="0" t="0" r="0" b="0"/>
                <a:pathLst>
                  <a:path w="7205" h="4373" extrusionOk="0">
                    <a:moveTo>
                      <a:pt x="6839" y="1"/>
                    </a:moveTo>
                    <a:lnTo>
                      <a:pt x="3224" y="1491"/>
                    </a:lnTo>
                    <a:lnTo>
                      <a:pt x="3102" y="1368"/>
                    </a:lnTo>
                    <a:lnTo>
                      <a:pt x="2980" y="1246"/>
                    </a:lnTo>
                    <a:lnTo>
                      <a:pt x="2858" y="1124"/>
                    </a:lnTo>
                    <a:lnTo>
                      <a:pt x="2687" y="1026"/>
                    </a:lnTo>
                    <a:lnTo>
                      <a:pt x="2540" y="953"/>
                    </a:lnTo>
                    <a:lnTo>
                      <a:pt x="2369" y="880"/>
                    </a:lnTo>
                    <a:lnTo>
                      <a:pt x="2198" y="831"/>
                    </a:lnTo>
                    <a:lnTo>
                      <a:pt x="2027" y="807"/>
                    </a:lnTo>
                    <a:lnTo>
                      <a:pt x="1856" y="782"/>
                    </a:lnTo>
                    <a:lnTo>
                      <a:pt x="1685" y="807"/>
                    </a:lnTo>
                    <a:lnTo>
                      <a:pt x="1514" y="807"/>
                    </a:lnTo>
                    <a:lnTo>
                      <a:pt x="1343" y="856"/>
                    </a:lnTo>
                    <a:lnTo>
                      <a:pt x="1172" y="904"/>
                    </a:lnTo>
                    <a:lnTo>
                      <a:pt x="1026" y="978"/>
                    </a:lnTo>
                    <a:lnTo>
                      <a:pt x="879" y="1051"/>
                    </a:lnTo>
                    <a:lnTo>
                      <a:pt x="733" y="1149"/>
                    </a:lnTo>
                    <a:lnTo>
                      <a:pt x="586" y="1271"/>
                    </a:lnTo>
                    <a:lnTo>
                      <a:pt x="464" y="1393"/>
                    </a:lnTo>
                    <a:lnTo>
                      <a:pt x="342" y="1515"/>
                    </a:lnTo>
                    <a:lnTo>
                      <a:pt x="244" y="1686"/>
                    </a:lnTo>
                    <a:lnTo>
                      <a:pt x="171" y="1832"/>
                    </a:lnTo>
                    <a:lnTo>
                      <a:pt x="98" y="2003"/>
                    </a:lnTo>
                    <a:lnTo>
                      <a:pt x="49" y="2174"/>
                    </a:lnTo>
                    <a:lnTo>
                      <a:pt x="25" y="2345"/>
                    </a:lnTo>
                    <a:lnTo>
                      <a:pt x="0" y="2516"/>
                    </a:lnTo>
                    <a:lnTo>
                      <a:pt x="0" y="2687"/>
                    </a:lnTo>
                    <a:lnTo>
                      <a:pt x="25" y="2858"/>
                    </a:lnTo>
                    <a:lnTo>
                      <a:pt x="73" y="3029"/>
                    </a:lnTo>
                    <a:lnTo>
                      <a:pt x="122" y="3200"/>
                    </a:lnTo>
                    <a:lnTo>
                      <a:pt x="195" y="3347"/>
                    </a:lnTo>
                    <a:lnTo>
                      <a:pt x="269" y="3518"/>
                    </a:lnTo>
                    <a:lnTo>
                      <a:pt x="366" y="3640"/>
                    </a:lnTo>
                    <a:lnTo>
                      <a:pt x="464" y="3786"/>
                    </a:lnTo>
                    <a:lnTo>
                      <a:pt x="611" y="3908"/>
                    </a:lnTo>
                    <a:lnTo>
                      <a:pt x="733" y="4031"/>
                    </a:lnTo>
                    <a:lnTo>
                      <a:pt x="904" y="4128"/>
                    </a:lnTo>
                    <a:lnTo>
                      <a:pt x="1050" y="4201"/>
                    </a:lnTo>
                    <a:lnTo>
                      <a:pt x="1221" y="4275"/>
                    </a:lnTo>
                    <a:lnTo>
                      <a:pt x="1392" y="4324"/>
                    </a:lnTo>
                    <a:lnTo>
                      <a:pt x="1563" y="4348"/>
                    </a:lnTo>
                    <a:lnTo>
                      <a:pt x="1734" y="4372"/>
                    </a:lnTo>
                    <a:lnTo>
                      <a:pt x="1905" y="4372"/>
                    </a:lnTo>
                    <a:lnTo>
                      <a:pt x="2076" y="4348"/>
                    </a:lnTo>
                    <a:lnTo>
                      <a:pt x="2247" y="4299"/>
                    </a:lnTo>
                    <a:lnTo>
                      <a:pt x="2418" y="4250"/>
                    </a:lnTo>
                    <a:lnTo>
                      <a:pt x="2565" y="4201"/>
                    </a:lnTo>
                    <a:lnTo>
                      <a:pt x="2711" y="4104"/>
                    </a:lnTo>
                    <a:lnTo>
                      <a:pt x="2858" y="4006"/>
                    </a:lnTo>
                    <a:lnTo>
                      <a:pt x="3004" y="3908"/>
                    </a:lnTo>
                    <a:lnTo>
                      <a:pt x="3126" y="3786"/>
                    </a:lnTo>
                    <a:lnTo>
                      <a:pt x="3248" y="3640"/>
                    </a:lnTo>
                    <a:lnTo>
                      <a:pt x="3346" y="3493"/>
                    </a:lnTo>
                    <a:lnTo>
                      <a:pt x="3468" y="3200"/>
                    </a:lnTo>
                    <a:lnTo>
                      <a:pt x="3541" y="2931"/>
                    </a:lnTo>
                    <a:lnTo>
                      <a:pt x="3590" y="2638"/>
                    </a:lnTo>
                    <a:lnTo>
                      <a:pt x="3566" y="2345"/>
                    </a:lnTo>
                    <a:lnTo>
                      <a:pt x="7205" y="856"/>
                    </a:lnTo>
                    <a:lnTo>
                      <a:pt x="6985" y="440"/>
                    </a:lnTo>
                    <a:lnTo>
                      <a:pt x="6839" y="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035">
                  <a:defRPr/>
                </a:pPr>
                <a:endParaRPr sz="1100">
                  <a:solidFill>
                    <a:prstClr val="white"/>
                  </a:solidFill>
                  <a:latin typeface="Avenir LT Std 45 Book" pitchFamily="34" charset="0"/>
                </a:endParaRPr>
              </a:p>
            </p:txBody>
          </p:sp>
          <p:sp>
            <p:nvSpPr>
              <p:cNvPr id="46" name="Shape 679"/>
              <p:cNvSpPr/>
              <p:nvPr/>
            </p:nvSpPr>
            <p:spPr>
              <a:xfrm>
                <a:off x="5461575" y="5316900"/>
                <a:ext cx="89175" cy="159975"/>
              </a:xfrm>
              <a:custGeom>
                <a:avLst/>
                <a:gdLst/>
                <a:ahLst/>
                <a:cxnLst/>
                <a:rect l="0" t="0" r="0" b="0"/>
                <a:pathLst>
                  <a:path w="3567" h="6399" extrusionOk="0">
                    <a:moveTo>
                      <a:pt x="1491" y="0"/>
                    </a:moveTo>
                    <a:lnTo>
                      <a:pt x="1393" y="2858"/>
                    </a:lnTo>
                    <a:lnTo>
                      <a:pt x="1198" y="2907"/>
                    </a:lnTo>
                    <a:lnTo>
                      <a:pt x="1002" y="3004"/>
                    </a:lnTo>
                    <a:lnTo>
                      <a:pt x="807" y="3102"/>
                    </a:lnTo>
                    <a:lnTo>
                      <a:pt x="636" y="3224"/>
                    </a:lnTo>
                    <a:lnTo>
                      <a:pt x="489" y="3346"/>
                    </a:lnTo>
                    <a:lnTo>
                      <a:pt x="392" y="3493"/>
                    </a:lnTo>
                    <a:lnTo>
                      <a:pt x="269" y="3639"/>
                    </a:lnTo>
                    <a:lnTo>
                      <a:pt x="196" y="3786"/>
                    </a:lnTo>
                    <a:lnTo>
                      <a:pt x="123" y="3932"/>
                    </a:lnTo>
                    <a:lnTo>
                      <a:pt x="74" y="4103"/>
                    </a:lnTo>
                    <a:lnTo>
                      <a:pt x="25" y="4274"/>
                    </a:lnTo>
                    <a:lnTo>
                      <a:pt x="1" y="4445"/>
                    </a:lnTo>
                    <a:lnTo>
                      <a:pt x="1" y="4616"/>
                    </a:lnTo>
                    <a:lnTo>
                      <a:pt x="1" y="4787"/>
                    </a:lnTo>
                    <a:lnTo>
                      <a:pt x="25" y="4958"/>
                    </a:lnTo>
                    <a:lnTo>
                      <a:pt x="74" y="5129"/>
                    </a:lnTo>
                    <a:lnTo>
                      <a:pt x="123" y="5276"/>
                    </a:lnTo>
                    <a:lnTo>
                      <a:pt x="196" y="5447"/>
                    </a:lnTo>
                    <a:lnTo>
                      <a:pt x="294" y="5593"/>
                    </a:lnTo>
                    <a:lnTo>
                      <a:pt x="416" y="5740"/>
                    </a:lnTo>
                    <a:lnTo>
                      <a:pt x="538" y="5886"/>
                    </a:lnTo>
                    <a:lnTo>
                      <a:pt x="660" y="6008"/>
                    </a:lnTo>
                    <a:lnTo>
                      <a:pt x="807" y="6106"/>
                    </a:lnTo>
                    <a:lnTo>
                      <a:pt x="953" y="6179"/>
                    </a:lnTo>
                    <a:lnTo>
                      <a:pt x="1124" y="6252"/>
                    </a:lnTo>
                    <a:lnTo>
                      <a:pt x="1271" y="6326"/>
                    </a:lnTo>
                    <a:lnTo>
                      <a:pt x="1442" y="6350"/>
                    </a:lnTo>
                    <a:lnTo>
                      <a:pt x="1613" y="6375"/>
                    </a:lnTo>
                    <a:lnTo>
                      <a:pt x="1784" y="6399"/>
                    </a:lnTo>
                    <a:lnTo>
                      <a:pt x="1955" y="6375"/>
                    </a:lnTo>
                    <a:lnTo>
                      <a:pt x="2126" y="6350"/>
                    </a:lnTo>
                    <a:lnTo>
                      <a:pt x="2297" y="6301"/>
                    </a:lnTo>
                    <a:lnTo>
                      <a:pt x="2468" y="6252"/>
                    </a:lnTo>
                    <a:lnTo>
                      <a:pt x="2614" y="6179"/>
                    </a:lnTo>
                    <a:lnTo>
                      <a:pt x="2785" y="6082"/>
                    </a:lnTo>
                    <a:lnTo>
                      <a:pt x="2932" y="5984"/>
                    </a:lnTo>
                    <a:lnTo>
                      <a:pt x="3054" y="5862"/>
                    </a:lnTo>
                    <a:lnTo>
                      <a:pt x="3176" y="5715"/>
                    </a:lnTo>
                    <a:lnTo>
                      <a:pt x="3273" y="5569"/>
                    </a:lnTo>
                    <a:lnTo>
                      <a:pt x="3371" y="5422"/>
                    </a:lnTo>
                    <a:lnTo>
                      <a:pt x="3444" y="5276"/>
                    </a:lnTo>
                    <a:lnTo>
                      <a:pt x="3493" y="5105"/>
                    </a:lnTo>
                    <a:lnTo>
                      <a:pt x="3542" y="4934"/>
                    </a:lnTo>
                    <a:lnTo>
                      <a:pt x="3567" y="4763"/>
                    </a:lnTo>
                    <a:lnTo>
                      <a:pt x="3567" y="4592"/>
                    </a:lnTo>
                    <a:lnTo>
                      <a:pt x="3567" y="4421"/>
                    </a:lnTo>
                    <a:lnTo>
                      <a:pt x="3542" y="4250"/>
                    </a:lnTo>
                    <a:lnTo>
                      <a:pt x="3493" y="4079"/>
                    </a:lnTo>
                    <a:lnTo>
                      <a:pt x="3420" y="3908"/>
                    </a:lnTo>
                    <a:lnTo>
                      <a:pt x="3347" y="3761"/>
                    </a:lnTo>
                    <a:lnTo>
                      <a:pt x="3273" y="3615"/>
                    </a:lnTo>
                    <a:lnTo>
                      <a:pt x="3151" y="3468"/>
                    </a:lnTo>
                    <a:lnTo>
                      <a:pt x="2980" y="3273"/>
                    </a:lnTo>
                    <a:lnTo>
                      <a:pt x="2761" y="3102"/>
                    </a:lnTo>
                    <a:lnTo>
                      <a:pt x="2541" y="2980"/>
                    </a:lnTo>
                    <a:lnTo>
                      <a:pt x="2321" y="2907"/>
                    </a:lnTo>
                    <a:lnTo>
                      <a:pt x="2419" y="25"/>
                    </a:lnTo>
                    <a:lnTo>
                      <a:pt x="2419" y="25"/>
                    </a:lnTo>
                    <a:lnTo>
                      <a:pt x="2126" y="49"/>
                    </a:lnTo>
                    <a:lnTo>
                      <a:pt x="1808" y="25"/>
                    </a:lnTo>
                    <a:lnTo>
                      <a:pt x="1491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035">
                  <a:defRPr/>
                </a:pPr>
                <a:endParaRPr sz="1100">
                  <a:solidFill>
                    <a:prstClr val="white"/>
                  </a:solidFill>
                  <a:latin typeface="Avenir LT Std 45 Book" pitchFamily="34" charset="0"/>
                </a:endParaRPr>
              </a:p>
            </p:txBody>
          </p:sp>
          <p:sp>
            <p:nvSpPr>
              <p:cNvPr id="47" name="Shape 680"/>
              <p:cNvSpPr/>
              <p:nvPr/>
            </p:nvSpPr>
            <p:spPr>
              <a:xfrm>
                <a:off x="5619100" y="5194175"/>
                <a:ext cx="161850" cy="89775"/>
              </a:xfrm>
              <a:custGeom>
                <a:avLst/>
                <a:gdLst/>
                <a:ahLst/>
                <a:cxnLst/>
                <a:rect l="0" t="0" r="0" b="0"/>
                <a:pathLst>
                  <a:path w="6474" h="3591" extrusionOk="0">
                    <a:moveTo>
                      <a:pt x="4592" y="0"/>
                    </a:moveTo>
                    <a:lnTo>
                      <a:pt x="4422" y="25"/>
                    </a:lnTo>
                    <a:lnTo>
                      <a:pt x="4251" y="73"/>
                    </a:lnTo>
                    <a:lnTo>
                      <a:pt x="4080" y="122"/>
                    </a:lnTo>
                    <a:lnTo>
                      <a:pt x="3884" y="196"/>
                    </a:lnTo>
                    <a:lnTo>
                      <a:pt x="3713" y="293"/>
                    </a:lnTo>
                    <a:lnTo>
                      <a:pt x="3567" y="391"/>
                    </a:lnTo>
                    <a:lnTo>
                      <a:pt x="3420" y="513"/>
                    </a:lnTo>
                    <a:lnTo>
                      <a:pt x="3298" y="660"/>
                    </a:lnTo>
                    <a:lnTo>
                      <a:pt x="3200" y="806"/>
                    </a:lnTo>
                    <a:lnTo>
                      <a:pt x="3103" y="953"/>
                    </a:lnTo>
                    <a:lnTo>
                      <a:pt x="3029" y="1124"/>
                    </a:lnTo>
                    <a:lnTo>
                      <a:pt x="99" y="757"/>
                    </a:lnTo>
                    <a:lnTo>
                      <a:pt x="74" y="1221"/>
                    </a:lnTo>
                    <a:lnTo>
                      <a:pt x="1" y="1661"/>
                    </a:lnTo>
                    <a:lnTo>
                      <a:pt x="2907" y="2027"/>
                    </a:lnTo>
                    <a:lnTo>
                      <a:pt x="2932" y="2223"/>
                    </a:lnTo>
                    <a:lnTo>
                      <a:pt x="3005" y="2418"/>
                    </a:lnTo>
                    <a:lnTo>
                      <a:pt x="3078" y="2565"/>
                    </a:lnTo>
                    <a:lnTo>
                      <a:pt x="3152" y="2736"/>
                    </a:lnTo>
                    <a:lnTo>
                      <a:pt x="3249" y="2882"/>
                    </a:lnTo>
                    <a:lnTo>
                      <a:pt x="3371" y="3004"/>
                    </a:lnTo>
                    <a:lnTo>
                      <a:pt x="3493" y="3126"/>
                    </a:lnTo>
                    <a:lnTo>
                      <a:pt x="3616" y="3248"/>
                    </a:lnTo>
                    <a:lnTo>
                      <a:pt x="3762" y="3346"/>
                    </a:lnTo>
                    <a:lnTo>
                      <a:pt x="3909" y="3419"/>
                    </a:lnTo>
                    <a:lnTo>
                      <a:pt x="4080" y="3493"/>
                    </a:lnTo>
                    <a:lnTo>
                      <a:pt x="4251" y="3541"/>
                    </a:lnTo>
                    <a:lnTo>
                      <a:pt x="4422" y="3566"/>
                    </a:lnTo>
                    <a:lnTo>
                      <a:pt x="4592" y="3590"/>
                    </a:lnTo>
                    <a:lnTo>
                      <a:pt x="4763" y="3590"/>
                    </a:lnTo>
                    <a:lnTo>
                      <a:pt x="4934" y="3566"/>
                    </a:lnTo>
                    <a:lnTo>
                      <a:pt x="5105" y="3541"/>
                    </a:lnTo>
                    <a:lnTo>
                      <a:pt x="5276" y="3468"/>
                    </a:lnTo>
                    <a:lnTo>
                      <a:pt x="5447" y="3419"/>
                    </a:lnTo>
                    <a:lnTo>
                      <a:pt x="5618" y="3322"/>
                    </a:lnTo>
                    <a:lnTo>
                      <a:pt x="5765" y="3224"/>
                    </a:lnTo>
                    <a:lnTo>
                      <a:pt x="5887" y="3102"/>
                    </a:lnTo>
                    <a:lnTo>
                      <a:pt x="6009" y="2980"/>
                    </a:lnTo>
                    <a:lnTo>
                      <a:pt x="6131" y="2858"/>
                    </a:lnTo>
                    <a:lnTo>
                      <a:pt x="6204" y="2711"/>
                    </a:lnTo>
                    <a:lnTo>
                      <a:pt x="6302" y="2565"/>
                    </a:lnTo>
                    <a:lnTo>
                      <a:pt x="6351" y="2394"/>
                    </a:lnTo>
                    <a:lnTo>
                      <a:pt x="6400" y="2223"/>
                    </a:lnTo>
                    <a:lnTo>
                      <a:pt x="6449" y="2076"/>
                    </a:lnTo>
                    <a:lnTo>
                      <a:pt x="6473" y="1881"/>
                    </a:lnTo>
                    <a:lnTo>
                      <a:pt x="6473" y="1710"/>
                    </a:lnTo>
                    <a:lnTo>
                      <a:pt x="6449" y="1539"/>
                    </a:lnTo>
                    <a:lnTo>
                      <a:pt x="6424" y="1368"/>
                    </a:lnTo>
                    <a:lnTo>
                      <a:pt x="6351" y="1197"/>
                    </a:lnTo>
                    <a:lnTo>
                      <a:pt x="6278" y="1026"/>
                    </a:lnTo>
                    <a:lnTo>
                      <a:pt x="6204" y="855"/>
                    </a:lnTo>
                    <a:lnTo>
                      <a:pt x="6107" y="708"/>
                    </a:lnTo>
                    <a:lnTo>
                      <a:pt x="5985" y="586"/>
                    </a:lnTo>
                    <a:lnTo>
                      <a:pt x="5862" y="464"/>
                    </a:lnTo>
                    <a:lnTo>
                      <a:pt x="5740" y="342"/>
                    </a:lnTo>
                    <a:lnTo>
                      <a:pt x="5594" y="269"/>
                    </a:lnTo>
                    <a:lnTo>
                      <a:pt x="5447" y="171"/>
                    </a:lnTo>
                    <a:lnTo>
                      <a:pt x="5276" y="122"/>
                    </a:lnTo>
                    <a:lnTo>
                      <a:pt x="5105" y="73"/>
                    </a:lnTo>
                    <a:lnTo>
                      <a:pt x="4934" y="25"/>
                    </a:lnTo>
                    <a:lnTo>
                      <a:pt x="4763" y="25"/>
                    </a:lnTo>
                    <a:lnTo>
                      <a:pt x="4592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035">
                  <a:defRPr/>
                </a:pPr>
                <a:endParaRPr sz="1100">
                  <a:solidFill>
                    <a:prstClr val="white"/>
                  </a:solidFill>
                  <a:latin typeface="Avenir LT Std 45 Book" pitchFamily="34" charset="0"/>
                </a:endParaRPr>
              </a:p>
            </p:txBody>
          </p:sp>
          <p:sp>
            <p:nvSpPr>
              <p:cNvPr id="48" name="Shape 681"/>
              <p:cNvSpPr/>
              <p:nvPr/>
            </p:nvSpPr>
            <p:spPr>
              <a:xfrm>
                <a:off x="5420075" y="5116000"/>
                <a:ext cx="189300" cy="189925"/>
              </a:xfrm>
              <a:custGeom>
                <a:avLst/>
                <a:gdLst/>
                <a:ahLst/>
                <a:cxnLst/>
                <a:rect l="0" t="0" r="0" b="0"/>
                <a:pathLst>
                  <a:path w="7572" h="7597" extrusionOk="0">
                    <a:moveTo>
                      <a:pt x="3786" y="1"/>
                    </a:moveTo>
                    <a:lnTo>
                      <a:pt x="3395" y="25"/>
                    </a:lnTo>
                    <a:lnTo>
                      <a:pt x="3028" y="74"/>
                    </a:lnTo>
                    <a:lnTo>
                      <a:pt x="2662" y="172"/>
                    </a:lnTo>
                    <a:lnTo>
                      <a:pt x="2320" y="294"/>
                    </a:lnTo>
                    <a:lnTo>
                      <a:pt x="1978" y="465"/>
                    </a:lnTo>
                    <a:lnTo>
                      <a:pt x="1661" y="660"/>
                    </a:lnTo>
                    <a:lnTo>
                      <a:pt x="1392" y="880"/>
                    </a:lnTo>
                    <a:lnTo>
                      <a:pt x="1123" y="1124"/>
                    </a:lnTo>
                    <a:lnTo>
                      <a:pt x="879" y="1393"/>
                    </a:lnTo>
                    <a:lnTo>
                      <a:pt x="659" y="1686"/>
                    </a:lnTo>
                    <a:lnTo>
                      <a:pt x="464" y="1979"/>
                    </a:lnTo>
                    <a:lnTo>
                      <a:pt x="293" y="2321"/>
                    </a:lnTo>
                    <a:lnTo>
                      <a:pt x="171" y="2663"/>
                    </a:lnTo>
                    <a:lnTo>
                      <a:pt x="73" y="3029"/>
                    </a:lnTo>
                    <a:lnTo>
                      <a:pt x="24" y="3420"/>
                    </a:lnTo>
                    <a:lnTo>
                      <a:pt x="0" y="3787"/>
                    </a:lnTo>
                    <a:lnTo>
                      <a:pt x="24" y="4177"/>
                    </a:lnTo>
                    <a:lnTo>
                      <a:pt x="73" y="4568"/>
                    </a:lnTo>
                    <a:lnTo>
                      <a:pt x="171" y="4934"/>
                    </a:lnTo>
                    <a:lnTo>
                      <a:pt x="293" y="5276"/>
                    </a:lnTo>
                    <a:lnTo>
                      <a:pt x="464" y="5594"/>
                    </a:lnTo>
                    <a:lnTo>
                      <a:pt x="659" y="5911"/>
                    </a:lnTo>
                    <a:lnTo>
                      <a:pt x="879" y="6204"/>
                    </a:lnTo>
                    <a:lnTo>
                      <a:pt x="1123" y="6473"/>
                    </a:lnTo>
                    <a:lnTo>
                      <a:pt x="1392" y="6717"/>
                    </a:lnTo>
                    <a:lnTo>
                      <a:pt x="1661" y="6937"/>
                    </a:lnTo>
                    <a:lnTo>
                      <a:pt x="1978" y="7133"/>
                    </a:lnTo>
                    <a:lnTo>
                      <a:pt x="2320" y="7279"/>
                    </a:lnTo>
                    <a:lnTo>
                      <a:pt x="2662" y="7426"/>
                    </a:lnTo>
                    <a:lnTo>
                      <a:pt x="3028" y="7499"/>
                    </a:lnTo>
                    <a:lnTo>
                      <a:pt x="3395" y="7572"/>
                    </a:lnTo>
                    <a:lnTo>
                      <a:pt x="3786" y="7597"/>
                    </a:lnTo>
                    <a:lnTo>
                      <a:pt x="4176" y="7572"/>
                    </a:lnTo>
                    <a:lnTo>
                      <a:pt x="4567" y="7499"/>
                    </a:lnTo>
                    <a:lnTo>
                      <a:pt x="4909" y="7426"/>
                    </a:lnTo>
                    <a:lnTo>
                      <a:pt x="5275" y="7279"/>
                    </a:lnTo>
                    <a:lnTo>
                      <a:pt x="5593" y="7133"/>
                    </a:lnTo>
                    <a:lnTo>
                      <a:pt x="5910" y="6937"/>
                    </a:lnTo>
                    <a:lnTo>
                      <a:pt x="6203" y="6717"/>
                    </a:lnTo>
                    <a:lnTo>
                      <a:pt x="6472" y="6473"/>
                    </a:lnTo>
                    <a:lnTo>
                      <a:pt x="6716" y="6204"/>
                    </a:lnTo>
                    <a:lnTo>
                      <a:pt x="6936" y="5911"/>
                    </a:lnTo>
                    <a:lnTo>
                      <a:pt x="7132" y="5594"/>
                    </a:lnTo>
                    <a:lnTo>
                      <a:pt x="7278" y="5276"/>
                    </a:lnTo>
                    <a:lnTo>
                      <a:pt x="7425" y="4934"/>
                    </a:lnTo>
                    <a:lnTo>
                      <a:pt x="7498" y="4568"/>
                    </a:lnTo>
                    <a:lnTo>
                      <a:pt x="7571" y="4177"/>
                    </a:lnTo>
                    <a:lnTo>
                      <a:pt x="7571" y="3787"/>
                    </a:lnTo>
                    <a:lnTo>
                      <a:pt x="7571" y="3420"/>
                    </a:lnTo>
                    <a:lnTo>
                      <a:pt x="7498" y="3029"/>
                    </a:lnTo>
                    <a:lnTo>
                      <a:pt x="7425" y="2663"/>
                    </a:lnTo>
                    <a:lnTo>
                      <a:pt x="7278" y="2321"/>
                    </a:lnTo>
                    <a:lnTo>
                      <a:pt x="7132" y="1979"/>
                    </a:lnTo>
                    <a:lnTo>
                      <a:pt x="6936" y="1686"/>
                    </a:lnTo>
                    <a:lnTo>
                      <a:pt x="6716" y="1393"/>
                    </a:lnTo>
                    <a:lnTo>
                      <a:pt x="6472" y="1124"/>
                    </a:lnTo>
                    <a:lnTo>
                      <a:pt x="6203" y="880"/>
                    </a:lnTo>
                    <a:lnTo>
                      <a:pt x="5910" y="660"/>
                    </a:lnTo>
                    <a:lnTo>
                      <a:pt x="5593" y="465"/>
                    </a:lnTo>
                    <a:lnTo>
                      <a:pt x="5275" y="294"/>
                    </a:lnTo>
                    <a:lnTo>
                      <a:pt x="4909" y="172"/>
                    </a:lnTo>
                    <a:lnTo>
                      <a:pt x="4567" y="74"/>
                    </a:lnTo>
                    <a:lnTo>
                      <a:pt x="4176" y="25"/>
                    </a:lnTo>
                    <a:lnTo>
                      <a:pt x="3786" y="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035">
                  <a:defRPr/>
                </a:pPr>
                <a:endParaRPr sz="1100">
                  <a:solidFill>
                    <a:prstClr val="white"/>
                  </a:solidFill>
                  <a:latin typeface="Avenir LT Std 45 Book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048125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>
          <a:xfrm>
            <a:off x="-252413" y="-20241"/>
            <a:ext cx="6726238" cy="619126"/>
          </a:xfrm>
        </p:spPr>
        <p:txBody>
          <a:bodyPr/>
          <a:lstStyle/>
          <a:p>
            <a:r>
              <a:rPr lang="en-US" sz="2400" b="1">
                <a:solidFill>
                  <a:srgbClr val="FFFFFF"/>
                </a:solidFill>
                <a:latin typeface="Calibri" charset="0"/>
                <a:ea typeface="MS PGothic" charset="0"/>
              </a:rPr>
              <a:t>Sentinels Data Access Statistics  </a:t>
            </a:r>
            <a:r>
              <a:rPr lang="en-GB" sz="2400" b="1">
                <a:solidFill>
                  <a:srgbClr val="FFFFFF"/>
                </a:solidFill>
                <a:latin typeface="Calibri" charset="0"/>
                <a:ea typeface="MS PGothic" charset="0"/>
              </a:rPr>
              <a:t>– </a:t>
            </a:r>
            <a:r>
              <a:rPr lang="en-US" sz="2400" b="1">
                <a:solidFill>
                  <a:schemeClr val="bg1"/>
                </a:solidFill>
                <a:latin typeface="Calibri" charset="0"/>
                <a:ea typeface="MS PGothic" charset="0"/>
              </a:rPr>
              <a:t>Global View</a:t>
            </a:r>
          </a:p>
        </p:txBody>
      </p:sp>
      <p:grpSp>
        <p:nvGrpSpPr>
          <p:cNvPr id="116738" name="Group 1"/>
          <p:cNvGrpSpPr>
            <a:grpSpLocks/>
          </p:cNvGrpSpPr>
          <p:nvPr/>
        </p:nvGrpSpPr>
        <p:grpSpPr bwMode="auto">
          <a:xfrm>
            <a:off x="849313" y="573881"/>
            <a:ext cx="7626350" cy="3935016"/>
            <a:chOff x="848961" y="846153"/>
            <a:chExt cx="7626138" cy="5247143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>
              <a:duotone>
                <a:srgbClr val="C1C2B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61" y="1394563"/>
              <a:ext cx="7626138" cy="4698733"/>
            </a:xfrm>
            <a:prstGeom prst="rect">
              <a:avLst/>
            </a:prstGeom>
          </p:spPr>
        </p:pic>
        <p:sp>
          <p:nvSpPr>
            <p:cNvPr id="116742" name="Rectangle 65"/>
            <p:cNvSpPr>
              <a:spLocks noChangeArrowheads="1"/>
            </p:cNvSpPr>
            <p:nvPr/>
          </p:nvSpPr>
          <p:spPr bwMode="auto">
            <a:xfrm>
              <a:off x="1819163" y="2469562"/>
              <a:ext cx="1326217" cy="1108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8000"/>
                  </a:solidFill>
                  <a:latin typeface="Avenir LT Std 45 Book" charset="0"/>
                </a:rPr>
                <a:t>North </a:t>
              </a:r>
            </a:p>
            <a:p>
              <a:pPr algn="ctr"/>
              <a:r>
                <a:rPr lang="en-US" sz="2400">
                  <a:solidFill>
                    <a:srgbClr val="008000"/>
                  </a:solidFill>
                  <a:latin typeface="Avenir LT Std 45 Book" charset="0"/>
                </a:rPr>
                <a:t>America</a:t>
              </a:r>
              <a:endParaRPr lang="en-GB" sz="2400">
                <a:solidFill>
                  <a:srgbClr val="008000"/>
                </a:solidFill>
                <a:latin typeface="Avenir LT Std 45 Book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756737" y="4512010"/>
              <a:ext cx="1326217" cy="1108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South </a:t>
              </a:r>
            </a:p>
            <a:p>
              <a:pPr algn="ctr">
                <a:defRPr/>
              </a:pP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America</a:t>
              </a:r>
              <a:endParaRPr lang="en-GB" sz="2400" dirty="0">
                <a:solidFill>
                  <a:schemeClr val="accent3">
                    <a:lumMod val="50000"/>
                  </a:schemeClr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987" y="4659008"/>
              <a:ext cx="199046" cy="2738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6745" name="TextBox 68"/>
            <p:cNvSpPr txBox="1">
              <a:spLocks noChangeArrowheads="1"/>
            </p:cNvSpPr>
            <p:nvPr/>
          </p:nvSpPr>
          <p:spPr bwMode="auto">
            <a:xfrm>
              <a:off x="7682091" y="4284749"/>
              <a:ext cx="777755" cy="779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3200">
                  <a:solidFill>
                    <a:srgbClr val="660066"/>
                  </a:solidFill>
                  <a:latin typeface="Avenir LT Std 45 Book" charset="0"/>
                </a:rPr>
                <a:t>2%</a:t>
              </a:r>
              <a:endParaRPr lang="en-GB" sz="3200">
                <a:solidFill>
                  <a:srgbClr val="660066"/>
                </a:solidFill>
                <a:latin typeface="Avenir LT Std 45 Book" charset="0"/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5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97" y="846153"/>
              <a:ext cx="1380585" cy="18996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6747" name="TextBox 70"/>
            <p:cNvSpPr txBox="1">
              <a:spLocks noChangeArrowheads="1"/>
            </p:cNvSpPr>
            <p:nvPr/>
          </p:nvSpPr>
          <p:spPr bwMode="auto">
            <a:xfrm>
              <a:off x="4861712" y="3280689"/>
              <a:ext cx="777755" cy="779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US" sz="3200" dirty="0">
                  <a:solidFill>
                    <a:srgbClr val="FF6600"/>
                  </a:solidFill>
                  <a:latin typeface="Avenir LT Std 45 Book" charset="0"/>
                </a:rPr>
                <a:t>4</a:t>
              </a:r>
              <a:r>
                <a:rPr lang="en-US" sz="3200" dirty="0" smtClean="0">
                  <a:solidFill>
                    <a:srgbClr val="FF6600"/>
                  </a:solidFill>
                  <a:latin typeface="Avenir LT Std 45 Book" charset="0"/>
                </a:rPr>
                <a:t>%</a:t>
              </a:r>
              <a:endParaRPr lang="en-GB" sz="3200" dirty="0">
                <a:solidFill>
                  <a:srgbClr val="FF6600"/>
                </a:solidFill>
                <a:latin typeface="Avenir LT Std 45 Book" charset="0"/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719" y="4092171"/>
              <a:ext cx="581763" cy="8004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3" name="TextBox 72"/>
            <p:cNvSpPr txBox="1"/>
            <p:nvPr/>
          </p:nvSpPr>
          <p:spPr>
            <a:xfrm>
              <a:off x="2866684" y="3995306"/>
              <a:ext cx="1148039" cy="7797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kern="0" dirty="0" smtClean="0">
                  <a:solidFill>
                    <a:schemeClr val="accent3">
                      <a:lumMod val="50000"/>
                    </a:schemeClr>
                  </a:solidFill>
                  <a:ea typeface="ＭＳ Ｐゴシック" charset="0"/>
                  <a:cs typeface="ＭＳ Ｐゴシック" charset="0"/>
                </a:rPr>
                <a:t>15%</a:t>
              </a:r>
              <a:r>
                <a:rPr lang="en-US" sz="3200" kern="0" dirty="0" smtClean="0">
                  <a:solidFill>
                    <a:sysClr val="windowText" lastClr="000000"/>
                  </a:solidFill>
                  <a:ea typeface="ＭＳ Ｐゴシック" charset="0"/>
                  <a:cs typeface="ＭＳ Ｐゴシック" charset="0"/>
                </a:rPr>
                <a:t>  </a:t>
              </a:r>
              <a:endParaRPr lang="en-GB" sz="4000" kern="0" dirty="0">
                <a:solidFill>
                  <a:sysClr val="windowText" lastClr="000000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6750" name="Rectangle 73"/>
            <p:cNvSpPr>
              <a:spLocks noChangeArrowheads="1"/>
            </p:cNvSpPr>
            <p:nvPr/>
          </p:nvSpPr>
          <p:spPr bwMode="auto">
            <a:xfrm>
              <a:off x="6705624" y="4883603"/>
              <a:ext cx="1330976" cy="615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660066"/>
                  </a:solidFill>
                  <a:latin typeface="Avenir LT Std 45 Book" charset="0"/>
                </a:rPr>
                <a:t>Oceania</a:t>
              </a:r>
              <a:endParaRPr lang="en-GB" sz="2400">
                <a:solidFill>
                  <a:srgbClr val="660066"/>
                </a:solidFill>
                <a:latin typeface="Avenir LT Std 45 Book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650820" y="1986077"/>
              <a:ext cx="1148039" cy="7797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kern="0" dirty="0" smtClean="0">
                  <a:solidFill>
                    <a:srgbClr val="953735"/>
                  </a:solidFill>
                  <a:ea typeface="ＭＳ Ｐゴシック" charset="0"/>
                  <a:cs typeface="ＭＳ Ｐゴシック" charset="0"/>
                </a:rPr>
                <a:t>45%</a:t>
              </a:r>
              <a:endParaRPr lang="en-GB" sz="4000" kern="0" dirty="0">
                <a:solidFill>
                  <a:srgbClr val="953735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800" y="2243246"/>
              <a:ext cx="531815" cy="7317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7" name="TextBox 76"/>
            <p:cNvSpPr txBox="1"/>
            <p:nvPr/>
          </p:nvSpPr>
          <p:spPr>
            <a:xfrm>
              <a:off x="1814134" y="1922570"/>
              <a:ext cx="1148039" cy="7797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kern="0" dirty="0">
                  <a:solidFill>
                    <a:srgbClr val="008000"/>
                  </a:solidFill>
                  <a:ea typeface="ＭＳ Ｐゴシック" charset="0"/>
                  <a:cs typeface="ＭＳ Ｐゴシック" charset="0"/>
                </a:rPr>
                <a:t>11%</a:t>
              </a:r>
              <a:r>
                <a:rPr lang="en-US" sz="3200" kern="0" dirty="0">
                  <a:solidFill>
                    <a:sysClr val="windowText" lastClr="000000"/>
                  </a:solidFill>
                  <a:ea typeface="ＭＳ Ｐゴシック" charset="0"/>
                  <a:cs typeface="ＭＳ Ｐゴシック" charset="0"/>
                </a:rPr>
                <a:t> </a:t>
              </a:r>
              <a:endParaRPr lang="en-GB" sz="4000" kern="0" dirty="0">
                <a:solidFill>
                  <a:sysClr val="windowText" lastClr="000000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902" y="3763453"/>
              <a:ext cx="260180" cy="35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576" y="1969140"/>
              <a:ext cx="621158" cy="8546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0" name="TextBox 79"/>
            <p:cNvSpPr txBox="1"/>
            <p:nvPr/>
          </p:nvSpPr>
          <p:spPr>
            <a:xfrm>
              <a:off x="6789221" y="2246449"/>
              <a:ext cx="1148039" cy="7797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kern="0" dirty="0" smtClean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22%</a:t>
              </a:r>
              <a:endParaRPr lang="en-GB" sz="4000" kern="0" dirty="0">
                <a:solidFill>
                  <a:srgbClr val="FF0000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161981" y="2640185"/>
              <a:ext cx="1177092" cy="6156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Europe</a:t>
              </a:r>
              <a:endParaRPr lang="en-GB" sz="2400" dirty="0">
                <a:solidFill>
                  <a:schemeClr val="accent2">
                    <a:lumMod val="75000"/>
                  </a:schemeClr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827320" y="2775134"/>
              <a:ext cx="796190" cy="6156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rgbClr val="FF0000"/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Asia </a:t>
              </a:r>
              <a:endParaRPr lang="en-US" sz="2400" kern="0" dirty="0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6759" name="Rectangle 82"/>
            <p:cNvSpPr>
              <a:spLocks noChangeArrowheads="1"/>
            </p:cNvSpPr>
            <p:nvPr/>
          </p:nvSpPr>
          <p:spPr bwMode="auto">
            <a:xfrm>
              <a:off x="4454785" y="4087407"/>
              <a:ext cx="984187" cy="615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6600"/>
                  </a:solidFill>
                  <a:latin typeface="Avenir LT Std 45 Book" charset="0"/>
                </a:rPr>
                <a:t>Africa</a:t>
              </a:r>
              <a:endParaRPr lang="en-GB" sz="2400">
                <a:solidFill>
                  <a:srgbClr val="FF6600"/>
                </a:solidFill>
                <a:latin typeface="Avenir LT Std 45 Book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880155" y="4804948"/>
            <a:ext cx="4263845" cy="338552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Statistics: Q4-</a:t>
            </a:r>
            <a:r>
              <a:rPr lang="en-US" sz="16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2017 </a:t>
            </a:r>
            <a:r>
              <a:rPr lang="en-US" sz="1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(31 </a:t>
            </a:r>
            <a:r>
              <a:rPr lang="en-US" sz="16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December2017)</a:t>
            </a:r>
            <a:endParaRPr lang="en-US" sz="16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059114" y="4083844"/>
            <a:ext cx="4465637" cy="584776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i="1" dirty="0">
                <a:ea typeface="ＭＳ Ｐゴシック" charset="0"/>
                <a:cs typeface="ＭＳ Ｐゴシック" charset="0"/>
              </a:rPr>
              <a:t>100% increase of users from Asia and South America </a:t>
            </a:r>
            <a:r>
              <a:rPr lang="en-GB" sz="1600" b="1" i="1" dirty="0" smtClean="0">
                <a:ea typeface="ＭＳ Ｐゴシック" charset="0"/>
                <a:cs typeface="ＭＳ Ｐゴシック" charset="0"/>
              </a:rPr>
              <a:t>in </a:t>
            </a:r>
            <a:r>
              <a:rPr lang="en-GB" sz="1600" b="1" i="1" dirty="0">
                <a:ea typeface="ＭＳ Ｐゴシック" charset="0"/>
                <a:cs typeface="ＭＳ Ｐゴシック" charset="0"/>
              </a:rPr>
              <a:t>last quarter</a:t>
            </a:r>
            <a:endParaRPr lang="en-GB" sz="1200" i="1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56856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 descr="Screen Shot 2016-05-07 at 19.39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27460"/>
            <a:ext cx="8993256" cy="42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 bwMode="auto">
          <a:xfrm>
            <a:off x="304800" y="4342210"/>
            <a:ext cx="3275181" cy="369330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Statistics: 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September 2018</a:t>
            </a: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6979" name="Title 1"/>
          <p:cNvSpPr>
            <a:spLocks noGrp="1"/>
          </p:cNvSpPr>
          <p:nvPr>
            <p:ph type="title"/>
          </p:nvPr>
        </p:nvSpPr>
        <p:spPr>
          <a:xfrm>
            <a:off x="1" y="141685"/>
            <a:ext cx="8328025" cy="346472"/>
          </a:xfrm>
        </p:spPr>
        <p:txBody>
          <a:bodyPr/>
          <a:lstStyle/>
          <a:p>
            <a:pPr algn="l" eaLnBrk="1" hangingPunct="1"/>
            <a:r>
              <a:rPr lang="en-US" sz="2400" b="1" dirty="0">
                <a:solidFill>
                  <a:srgbClr val="FFFFFF"/>
                </a:solidFill>
                <a:latin typeface="Calibri" charset="0"/>
                <a:ea typeface="MS PGothic" charset="0"/>
              </a:rPr>
              <a:t>Sentinels Data Distribution - Overall Statistics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559" y="1445491"/>
            <a:ext cx="5700542" cy="223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46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3799</TotalTime>
  <Words>1047</Words>
  <Application>Microsoft Macintosh PowerPoint</Application>
  <PresentationFormat>On-screen Show (16:9)</PresentationFormat>
  <Paragraphs>164</Paragraphs>
  <Slides>17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ESA Presentation</vt:lpstr>
      <vt:lpstr>Office Theme</vt:lpstr>
      <vt:lpstr>Visio</vt:lpstr>
      <vt:lpstr>ESA Agency Report Mirko Albani, ESA</vt:lpstr>
      <vt:lpstr>PowerPoint Presentation</vt:lpstr>
      <vt:lpstr>Sentinel-3B Launch </vt:lpstr>
      <vt:lpstr>PowerPoint Presentation</vt:lpstr>
      <vt:lpstr>PowerPoint Presentation</vt:lpstr>
      <vt:lpstr>Sentinel Data Access @ ESA</vt:lpstr>
      <vt:lpstr>Sentinel Data Hubs</vt:lpstr>
      <vt:lpstr>Sentinels Data Access Statistics  – Global View</vt:lpstr>
      <vt:lpstr>Sentinels Data Distribution - Overall Statistics</vt:lpstr>
      <vt:lpstr>Nitrogen Dioxide from Sentinel-5P</vt:lpstr>
      <vt:lpstr>Palu Earthquake</vt:lpstr>
      <vt:lpstr>PowerPoint Presentation</vt:lpstr>
      <vt:lpstr>ESA Principal Investigators (PI) projects - Statistics</vt:lpstr>
      <vt:lpstr>ESA Principal Investigators (PI) projects - Statistics</vt:lpstr>
      <vt:lpstr>PowerPoint Presentation</vt:lpstr>
      <vt:lpstr>PowerPoint Presentation</vt:lpstr>
      <vt:lpstr>Thank you for your attention!</vt:lpstr>
    </vt:vector>
  </TitlesOfParts>
  <Company>ESA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 ESA/PB-EO/168/RoomDoc(2016)xx</dc:title>
  <dc:creator>Veronique Eliet</dc:creator>
  <cp:lastModifiedBy>Mirko Albani</cp:lastModifiedBy>
  <cp:revision>408</cp:revision>
  <cp:lastPrinted>2015-11-19T14:55:01Z</cp:lastPrinted>
  <dcterms:created xsi:type="dcterms:W3CDTF">2015-07-01T15:01:13Z</dcterms:created>
  <dcterms:modified xsi:type="dcterms:W3CDTF">2018-10-22T13:25:01Z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