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66" r:id="rId4"/>
    <p:sldId id="269" r:id="rId5"/>
    <p:sldId id="263" r:id="rId6"/>
    <p:sldId id="268" r:id="rId7"/>
    <p:sldId id="265" r:id="rId8"/>
    <p:sldId id="261" r:id="rId9"/>
    <p:sldId id="262" r:id="rId10"/>
    <p:sldId id="260" r:id="rId11"/>
    <p:sldId id="270" r:id="rId12"/>
    <p:sldId id="267" r:id="rId13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Arial Narrow" panose="020B0606020202030204" pitchFamily="34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51"/>
    <p:restoredTop sz="83186"/>
  </p:normalViewPr>
  <p:slideViewPr>
    <p:cSldViewPr snapToGrid="0" snapToObjects="1">
      <p:cViewPr varScale="1">
        <p:scale>
          <a:sx n="53" d="100"/>
          <a:sy n="53" d="100"/>
        </p:scale>
        <p:origin x="57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0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Shape 18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Shape 18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57394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Shape 31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9" name="Shape 319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2" name="Shape 312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3" name="Shape 313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4579786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 txBox="1">
            <a:spLocks noGrp="1"/>
          </p:cNvSpPr>
          <p:nvPr>
            <p:ph type="body" idx="1"/>
          </p:nvPr>
        </p:nvSpPr>
        <p:spPr>
          <a:xfrm>
            <a:off x="701675" y="4387769"/>
            <a:ext cx="5607048" cy="41559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Shape 260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Shape 33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8" name="Shape 338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" name="Shape 305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4" name="Shape 21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Shape 21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Shape 237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685800" y="1122362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8" name="Shape 18"/>
          <p:cNvPicPr preferRelativeResize="0"/>
          <p:nvPr/>
        </p:nvPicPr>
        <p:blipFill rotWithShape="1">
          <a:blip r:embed="rId2">
            <a:alphaModFix/>
          </a:blip>
          <a:srcRect l="6584" t="10269" r="6586" b="79462"/>
          <a:stretch/>
        </p:blipFill>
        <p:spPr>
          <a:xfrm>
            <a:off x="-11112" y="0"/>
            <a:ext cx="9155113" cy="35560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Shape 19"/>
          <p:cNvSpPr/>
          <p:nvPr/>
        </p:nvSpPr>
        <p:spPr>
          <a:xfrm>
            <a:off x="0" y="422275"/>
            <a:ext cx="9144000" cy="1050924"/>
          </a:xfrm>
          <a:prstGeom prst="rect">
            <a:avLst/>
          </a:prstGeom>
          <a:solidFill>
            <a:srgbClr val="266F8B">
              <a:alpha val="8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Shape 20"/>
          <p:cNvSpPr txBox="1"/>
          <p:nvPr/>
        </p:nvSpPr>
        <p:spPr>
          <a:xfrm>
            <a:off x="415924" y="6578599"/>
            <a:ext cx="8099425" cy="2301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B5E4"/>
              </a:buClr>
              <a:buFont typeface="Calibri"/>
              <a:buNone/>
            </a:pPr>
            <a:r>
              <a:rPr lang="en-US" sz="900" b="0" i="0" u="none" strike="noStrike" cap="none">
                <a:solidFill>
                  <a:srgbClr val="73B5E4"/>
                </a:solidFill>
                <a:latin typeface="Calibri"/>
                <a:ea typeface="Calibri"/>
                <a:cs typeface="Calibri"/>
                <a:sym typeface="Calibri"/>
              </a:rPr>
              <a:t>NATIONAL CENTERS FOR ENVIRONMENTAL INFORMATION</a:t>
            </a:r>
            <a:endParaRPr/>
          </a:p>
        </p:txBody>
      </p:sp>
      <p:pic>
        <p:nvPicPr>
          <p:cNvPr id="21" name="Shape 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500" y="6427787"/>
            <a:ext cx="393700" cy="393700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Shape 22"/>
          <p:cNvSpPr txBox="1"/>
          <p:nvPr/>
        </p:nvSpPr>
        <p:spPr>
          <a:xfrm>
            <a:off x="8001000" y="6543675"/>
            <a:ext cx="1082675" cy="244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B5E4"/>
              </a:buClr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73B5E4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73B5E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 rot="5400000">
            <a:off x="2396330" y="57943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Font typeface="Calibri"/>
              <a:buNone/>
              <a:defRPr sz="1200" b="0" i="0" u="none" strike="noStrike" cap="non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Font typeface="Calibri"/>
              <a:buNone/>
              <a:defRPr sz="1200" b="0" i="0" u="none" strike="noStrike" cap="non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Font typeface="Calibri"/>
              <a:buNone/>
              <a:defRPr sz="1200" b="0" i="0" u="none" strike="noStrike" cap="non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Font typeface="Calibri"/>
              <a:buNone/>
              <a:defRPr sz="1200" b="0" i="0" u="none" strike="noStrike" cap="non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Font typeface="Calibri"/>
              <a:buNone/>
              <a:defRPr sz="1200" b="0" i="0" u="none" strike="noStrike" cap="non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Font typeface="Calibri"/>
              <a:buNone/>
              <a:defRPr sz="1200" b="0" i="0" u="none" strike="noStrike" cap="non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Font typeface="Calibri"/>
              <a:buNone/>
              <a:defRPr sz="1200" b="0" i="0" u="none" strike="noStrike" cap="non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Font typeface="Calibri"/>
              <a:buNone/>
              <a:defRPr sz="1200" b="0" i="0" u="none" strike="noStrike" cap="non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Font typeface="Calibri"/>
              <a:buNone/>
              <a:defRPr sz="1200" b="0" i="0" u="none" strike="noStrike" cap="non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623887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623887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2"/>
          </p:nvPr>
        </p:nvSpPr>
        <p:spPr>
          <a:xfrm>
            <a:off x="629841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3887391" y="987425"/>
            <a:ext cx="4629150" cy="4873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74" name="Shape 74"/>
          <p:cNvSpPr>
            <a:spLocks noGrp="1"/>
          </p:cNvSpPr>
          <p:nvPr>
            <p:ph type="pic" idx="2"/>
          </p:nvPr>
        </p:nvSpPr>
        <p:spPr>
          <a:xfrm>
            <a:off x="3887391" y="987425"/>
            <a:ext cx="4629150" cy="4873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3.jpg"/><Relationship Id="rId4" Type="http://schemas.openxmlformats.org/officeDocument/2006/relationships/image" Target="../media/image42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44.jp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jpg"/><Relationship Id="rId5" Type="http://schemas.openxmlformats.org/officeDocument/2006/relationships/image" Target="../media/image46.jpg"/><Relationship Id="rId4" Type="http://schemas.openxmlformats.org/officeDocument/2006/relationships/image" Target="../media/image4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jpg"/><Relationship Id="rId7" Type="http://schemas.openxmlformats.org/officeDocument/2006/relationships/image" Target="../media/image12.jpe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11" Type="http://schemas.openxmlformats.org/officeDocument/2006/relationships/image" Target="../media/image16.png"/><Relationship Id="rId5" Type="http://schemas.openxmlformats.org/officeDocument/2006/relationships/image" Target="../media/image10.jpe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9.jpe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g"/><Relationship Id="rId3" Type="http://schemas.openxmlformats.org/officeDocument/2006/relationships/image" Target="../media/image24.jpg"/><Relationship Id="rId7" Type="http://schemas.openxmlformats.org/officeDocument/2006/relationships/image" Target="../media/image2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10" Type="http://schemas.openxmlformats.org/officeDocument/2006/relationships/image" Target="../media/image31.jpg"/><Relationship Id="rId4" Type="http://schemas.openxmlformats.org/officeDocument/2006/relationships/image" Target="../media/image25.jpg"/><Relationship Id="rId9" Type="http://schemas.openxmlformats.org/officeDocument/2006/relationships/image" Target="../media/image30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g"/><Relationship Id="rId3" Type="http://schemas.openxmlformats.org/officeDocument/2006/relationships/image" Target="../media/image32.jpg"/><Relationship Id="rId7" Type="http://schemas.openxmlformats.org/officeDocument/2006/relationships/image" Target="../media/image3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jpg"/><Relationship Id="rId5" Type="http://schemas.openxmlformats.org/officeDocument/2006/relationships/image" Target="../media/image34.jpg"/><Relationship Id="rId10" Type="http://schemas.openxmlformats.org/officeDocument/2006/relationships/image" Target="../media/image39.png"/><Relationship Id="rId4" Type="http://schemas.openxmlformats.org/officeDocument/2006/relationships/image" Target="../media/image33.jpg"/><Relationship Id="rId9" Type="http://schemas.openxmlformats.org/officeDocument/2006/relationships/image" Target="../media/image3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/>
          <p:nvPr/>
        </p:nvSpPr>
        <p:spPr>
          <a:xfrm>
            <a:off x="0" y="4247332"/>
            <a:ext cx="9144000" cy="2610668"/>
          </a:xfrm>
          <a:prstGeom prst="rect">
            <a:avLst/>
          </a:prstGeom>
          <a:solidFill>
            <a:srgbClr val="7891B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6" name="Shape 9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3998" cy="2302043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Shape 97"/>
          <p:cNvSpPr txBox="1"/>
          <p:nvPr/>
        </p:nvSpPr>
        <p:spPr>
          <a:xfrm>
            <a:off x="185744" y="6356567"/>
            <a:ext cx="9143998" cy="261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 Narrow"/>
              <a:buNone/>
            </a:pPr>
            <a:r>
              <a:rPr lang="en-US" sz="1100" b="0" i="0" u="none" strike="noStrike" cap="none" dirty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NOAA Satellite and Information Service  |  National Centers for Environmental Information (NCEI)</a:t>
            </a:r>
            <a:endParaRPr dirty="0"/>
          </a:p>
        </p:txBody>
      </p:sp>
      <p:sp>
        <p:nvSpPr>
          <p:cNvPr id="98" name="Shape 98"/>
          <p:cNvSpPr txBox="1"/>
          <p:nvPr/>
        </p:nvSpPr>
        <p:spPr>
          <a:xfrm>
            <a:off x="0" y="4534037"/>
            <a:ext cx="9144000" cy="1747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</a:pPr>
            <a:r>
              <a:rPr lang="en-US" sz="2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Kenneth S. Casey, PhD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</a:pPr>
            <a:r>
              <a:rPr lang="en-US" sz="2800" b="0" i="1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Deputy Director, NCEI Data Stewardship Division</a:t>
            </a:r>
          </a:p>
        </p:txBody>
      </p:sp>
      <p:sp>
        <p:nvSpPr>
          <p:cNvPr id="99" name="Shape 99"/>
          <p:cNvSpPr txBox="1"/>
          <p:nvPr/>
        </p:nvSpPr>
        <p:spPr>
          <a:xfrm>
            <a:off x="344176" y="43026"/>
            <a:ext cx="8461373" cy="2215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</a:pPr>
            <a:r>
              <a:rPr lang="en-US" sz="46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NATIONAL CENTERS FOR ENVIRONMENTAL INFORMATION</a:t>
            </a:r>
            <a:endParaRPr dirty="0"/>
          </a:p>
        </p:txBody>
      </p:sp>
      <p:pic>
        <p:nvPicPr>
          <p:cNvPr id="100" name="Shape 100"/>
          <p:cNvPicPr preferRelativeResize="0"/>
          <p:nvPr/>
        </p:nvPicPr>
        <p:blipFill rotWithShape="1">
          <a:blip r:embed="rId4">
            <a:alphaModFix/>
          </a:blip>
          <a:srcRect t="6430" b="7834"/>
          <a:stretch/>
        </p:blipFill>
        <p:spPr>
          <a:xfrm>
            <a:off x="0" y="2376956"/>
            <a:ext cx="9143998" cy="17954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Shape 10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73696" y="6228732"/>
            <a:ext cx="517500" cy="51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/>
          <p:nvPr/>
        </p:nvSpPr>
        <p:spPr>
          <a:xfrm>
            <a:off x="416830" y="5197888"/>
            <a:ext cx="326700" cy="305700"/>
          </a:xfrm>
          <a:prstGeom prst="ellipse">
            <a:avLst/>
          </a:prstGeom>
          <a:solidFill>
            <a:srgbClr val="2BE48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600" b="0" i="0" u="none" strike="noStrike" cap="none">
              <a:solidFill>
                <a:srgbClr val="19465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Shape 187"/>
          <p:cNvSpPr txBox="1"/>
          <p:nvPr/>
        </p:nvSpPr>
        <p:spPr>
          <a:xfrm>
            <a:off x="775588" y="4969111"/>
            <a:ext cx="42672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194654"/>
              </a:buClr>
              <a:buFont typeface="Calibri"/>
              <a:buNone/>
            </a:pPr>
            <a:r>
              <a:rPr lang="en-US" sz="1800" b="0" i="0" u="none" strike="noStrike" cap="none" dirty="0">
                <a:solidFill>
                  <a:srgbClr val="194654"/>
                </a:solidFill>
                <a:latin typeface="Calibri"/>
                <a:ea typeface="Calibri"/>
                <a:cs typeface="Calibri"/>
                <a:sym typeface="Calibri"/>
              </a:rPr>
              <a:t>Health and Emergency Management</a:t>
            </a:r>
            <a:endParaRPr sz="1800" dirty="0"/>
          </a:p>
        </p:txBody>
      </p:sp>
      <p:sp>
        <p:nvSpPr>
          <p:cNvPr id="188" name="Shape 188"/>
          <p:cNvSpPr/>
          <p:nvPr/>
        </p:nvSpPr>
        <p:spPr>
          <a:xfrm>
            <a:off x="416830" y="4606575"/>
            <a:ext cx="326700" cy="305700"/>
          </a:xfrm>
          <a:prstGeom prst="ellipse">
            <a:avLst/>
          </a:prstGeom>
          <a:solidFill>
            <a:srgbClr val="B9D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600" b="0" i="0" u="none" strike="noStrike" cap="none">
              <a:solidFill>
                <a:srgbClr val="19465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Shape 189"/>
          <p:cNvSpPr txBox="1"/>
          <p:nvPr/>
        </p:nvSpPr>
        <p:spPr>
          <a:xfrm>
            <a:off x="775588" y="4377798"/>
            <a:ext cx="34164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194654"/>
              </a:buClr>
              <a:buFont typeface="Calibri"/>
              <a:buNone/>
            </a:pPr>
            <a:r>
              <a:rPr lang="en-US" sz="1800" b="0" i="0" u="none" strike="noStrike" cap="none" dirty="0">
                <a:solidFill>
                  <a:srgbClr val="194654"/>
                </a:solidFill>
                <a:latin typeface="Calibri"/>
                <a:ea typeface="Calibri"/>
                <a:cs typeface="Calibri"/>
                <a:sym typeface="Calibri"/>
              </a:rPr>
              <a:t>Insurance, Finance, and Legal</a:t>
            </a:r>
            <a:endParaRPr sz="1800" dirty="0"/>
          </a:p>
        </p:txBody>
      </p:sp>
      <p:sp>
        <p:nvSpPr>
          <p:cNvPr id="190" name="Shape 190"/>
          <p:cNvSpPr/>
          <p:nvPr/>
        </p:nvSpPr>
        <p:spPr>
          <a:xfrm>
            <a:off x="416830" y="4004626"/>
            <a:ext cx="326700" cy="305700"/>
          </a:xfrm>
          <a:prstGeom prst="ellipse">
            <a:avLst/>
          </a:prstGeom>
          <a:solidFill>
            <a:srgbClr val="5793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600" b="0" i="0" u="none" strike="noStrike" cap="none">
              <a:solidFill>
                <a:srgbClr val="19465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Shape 191"/>
          <p:cNvSpPr txBox="1"/>
          <p:nvPr/>
        </p:nvSpPr>
        <p:spPr>
          <a:xfrm>
            <a:off x="775588" y="3775849"/>
            <a:ext cx="21735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194654"/>
              </a:buClr>
              <a:buFont typeface="Calibri"/>
              <a:buNone/>
            </a:pPr>
            <a:r>
              <a:rPr lang="en-US" sz="1800" b="0" i="0" u="none" strike="noStrike" cap="none">
                <a:solidFill>
                  <a:srgbClr val="194654"/>
                </a:solidFill>
                <a:latin typeface="Calibri"/>
                <a:ea typeface="Calibri"/>
                <a:cs typeface="Calibri"/>
                <a:sym typeface="Calibri"/>
              </a:rPr>
              <a:t>Energy</a:t>
            </a:r>
            <a:endParaRPr sz="1800"/>
          </a:p>
        </p:txBody>
      </p:sp>
      <p:sp>
        <p:nvSpPr>
          <p:cNvPr id="192" name="Shape 192"/>
          <p:cNvSpPr/>
          <p:nvPr/>
        </p:nvSpPr>
        <p:spPr>
          <a:xfrm>
            <a:off x="416830" y="3434209"/>
            <a:ext cx="326700" cy="305700"/>
          </a:xfrm>
          <a:prstGeom prst="ellipse">
            <a:avLst/>
          </a:prstGeom>
          <a:solidFill>
            <a:srgbClr val="6F30A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600" b="0" i="0" u="none" strike="noStrike" cap="none">
              <a:solidFill>
                <a:srgbClr val="19465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Shape 193"/>
          <p:cNvSpPr txBox="1"/>
          <p:nvPr/>
        </p:nvSpPr>
        <p:spPr>
          <a:xfrm>
            <a:off x="775588" y="3205432"/>
            <a:ext cx="38118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194654"/>
              </a:buClr>
              <a:buFont typeface="Calibri"/>
              <a:buNone/>
            </a:pPr>
            <a:r>
              <a:rPr lang="en-US" sz="1800" b="0" i="0" u="none" strike="noStrike" cap="none">
                <a:solidFill>
                  <a:srgbClr val="194654"/>
                </a:solidFill>
                <a:latin typeface="Calibri"/>
                <a:ea typeface="Calibri"/>
                <a:cs typeface="Calibri"/>
                <a:sym typeface="Calibri"/>
              </a:rPr>
              <a:t>Transportation and Infrastructure</a:t>
            </a:r>
            <a:endParaRPr sz="1800"/>
          </a:p>
        </p:txBody>
      </p:sp>
      <p:sp>
        <p:nvSpPr>
          <p:cNvPr id="194" name="Shape 194"/>
          <p:cNvSpPr/>
          <p:nvPr/>
        </p:nvSpPr>
        <p:spPr>
          <a:xfrm>
            <a:off x="416830" y="2835964"/>
            <a:ext cx="326700" cy="305700"/>
          </a:xfrm>
          <a:prstGeom prst="ellipse">
            <a:avLst/>
          </a:prstGeom>
          <a:solidFill>
            <a:srgbClr val="1E629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600" b="0" i="0" u="none" strike="noStrike" cap="none">
              <a:solidFill>
                <a:srgbClr val="19465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Shape 195"/>
          <p:cNvSpPr txBox="1"/>
          <p:nvPr/>
        </p:nvSpPr>
        <p:spPr>
          <a:xfrm>
            <a:off x="775588" y="2607187"/>
            <a:ext cx="41826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194654"/>
              </a:buClr>
              <a:buFont typeface="Calibri"/>
              <a:buNone/>
            </a:pPr>
            <a:r>
              <a:rPr lang="en-US" sz="1800" b="0" i="0" u="none" strike="noStrike" cap="none" dirty="0">
                <a:solidFill>
                  <a:srgbClr val="194654"/>
                </a:solidFill>
                <a:latin typeface="Calibri"/>
                <a:ea typeface="Calibri"/>
                <a:cs typeface="Calibri"/>
                <a:sym typeface="Calibri"/>
              </a:rPr>
              <a:t>Ecosystems (Agriculture/Aquaculture)</a:t>
            </a:r>
            <a:endParaRPr sz="1800" dirty="0"/>
          </a:p>
        </p:txBody>
      </p:sp>
      <p:sp>
        <p:nvSpPr>
          <p:cNvPr id="196" name="Shape 196"/>
          <p:cNvSpPr/>
          <p:nvPr/>
        </p:nvSpPr>
        <p:spPr>
          <a:xfrm>
            <a:off x="416830" y="2255214"/>
            <a:ext cx="326700" cy="305700"/>
          </a:xfrm>
          <a:prstGeom prst="ellipse">
            <a:avLst/>
          </a:prstGeom>
          <a:solidFill>
            <a:srgbClr val="E559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600" b="0" i="0" u="none" strike="noStrike" cap="none">
              <a:solidFill>
                <a:srgbClr val="19465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Shape 197"/>
          <p:cNvSpPr txBox="1"/>
          <p:nvPr/>
        </p:nvSpPr>
        <p:spPr>
          <a:xfrm>
            <a:off x="775588" y="2026437"/>
            <a:ext cx="41469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194654"/>
              </a:buClr>
              <a:buFont typeface="Calibri"/>
              <a:buNone/>
            </a:pPr>
            <a:r>
              <a:rPr lang="en-US" sz="1800" i="0" u="none" strike="noStrike" cap="none">
                <a:solidFill>
                  <a:srgbClr val="194654"/>
                </a:solidFill>
                <a:latin typeface="Calibri"/>
                <a:ea typeface="Calibri"/>
                <a:cs typeface="Calibri"/>
                <a:sym typeface="Calibri"/>
              </a:rPr>
              <a:t>Science, Technology, and Engineering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Shape 198"/>
          <p:cNvSpPr/>
          <p:nvPr/>
        </p:nvSpPr>
        <p:spPr>
          <a:xfrm>
            <a:off x="416830" y="5781043"/>
            <a:ext cx="326700" cy="305700"/>
          </a:xfrm>
          <a:prstGeom prst="ellipse">
            <a:avLst/>
          </a:prstGeom>
          <a:solidFill>
            <a:srgbClr val="A4C2F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600" b="0" i="0" u="none" strike="noStrike" cap="none">
              <a:solidFill>
                <a:srgbClr val="19465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Shape 199"/>
          <p:cNvSpPr txBox="1"/>
          <p:nvPr/>
        </p:nvSpPr>
        <p:spPr>
          <a:xfrm>
            <a:off x="775588" y="5552266"/>
            <a:ext cx="24648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194654"/>
              </a:buClr>
              <a:buFont typeface="Calibri"/>
              <a:buNone/>
            </a:pPr>
            <a:r>
              <a:rPr lang="en-US" sz="1800" b="0" i="0" u="none" strike="noStrike" cap="none">
                <a:solidFill>
                  <a:srgbClr val="194654"/>
                </a:solidFill>
                <a:latin typeface="Calibri"/>
                <a:ea typeface="Calibri"/>
                <a:cs typeface="Calibri"/>
                <a:sym typeface="Calibri"/>
              </a:rPr>
              <a:t>Higher Education</a:t>
            </a:r>
            <a:endParaRPr sz="1800"/>
          </a:p>
        </p:txBody>
      </p:sp>
      <p:sp>
        <p:nvSpPr>
          <p:cNvPr id="200" name="Shape 200"/>
          <p:cNvSpPr/>
          <p:nvPr/>
        </p:nvSpPr>
        <p:spPr>
          <a:xfrm>
            <a:off x="384450" y="1410800"/>
            <a:ext cx="59748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4654"/>
              </a:buClr>
              <a:buFont typeface="Calibri"/>
              <a:buNone/>
            </a:pPr>
            <a:endParaRPr sz="3600"/>
          </a:p>
        </p:txBody>
      </p:sp>
      <p:grpSp>
        <p:nvGrpSpPr>
          <p:cNvPr id="201" name="Shape 201"/>
          <p:cNvGrpSpPr/>
          <p:nvPr/>
        </p:nvGrpSpPr>
        <p:grpSpPr>
          <a:xfrm>
            <a:off x="3084319" y="1993372"/>
            <a:ext cx="6654482" cy="4506163"/>
            <a:chOff x="3571200" y="2028632"/>
            <a:chExt cx="5304912" cy="3592286"/>
          </a:xfrm>
        </p:grpSpPr>
        <p:grpSp>
          <p:nvGrpSpPr>
            <p:cNvPr id="202" name="Shape 202"/>
            <p:cNvGrpSpPr/>
            <p:nvPr/>
          </p:nvGrpSpPr>
          <p:grpSpPr>
            <a:xfrm>
              <a:off x="3571200" y="2028632"/>
              <a:ext cx="5304912" cy="3592286"/>
              <a:chOff x="-505691" y="1813211"/>
              <a:chExt cx="4440000" cy="3006600"/>
            </a:xfrm>
          </p:grpSpPr>
          <p:pic>
            <p:nvPicPr>
              <p:cNvPr id="203" name="Shape 203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-505691" y="1813211"/>
                <a:ext cx="4440000" cy="30066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04" name="Shape 204"/>
              <p:cNvSpPr txBox="1"/>
              <p:nvPr/>
            </p:nvSpPr>
            <p:spPr>
              <a:xfrm>
                <a:off x="1224947" y="2017915"/>
                <a:ext cx="676800" cy="338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Font typeface="Calibri"/>
                  <a:buNone/>
                </a:pPr>
                <a:r>
                  <a:rPr lang="en-US" sz="1600" b="1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6.9%</a:t>
                </a:r>
                <a:endParaRPr b="1"/>
              </a:p>
            </p:txBody>
          </p:sp>
          <p:sp>
            <p:nvSpPr>
              <p:cNvPr id="205" name="Shape 205"/>
              <p:cNvSpPr txBox="1"/>
              <p:nvPr/>
            </p:nvSpPr>
            <p:spPr>
              <a:xfrm>
                <a:off x="785423" y="2253717"/>
                <a:ext cx="676800" cy="338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Font typeface="Calibri"/>
                  <a:buNone/>
                </a:pPr>
                <a:r>
                  <a:rPr lang="en-US" sz="1600" b="1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7.6%</a:t>
                </a:r>
                <a:endParaRPr b="1"/>
              </a:p>
            </p:txBody>
          </p:sp>
          <p:sp>
            <p:nvSpPr>
              <p:cNvPr id="206" name="Shape 206"/>
              <p:cNvSpPr txBox="1"/>
              <p:nvPr/>
            </p:nvSpPr>
            <p:spPr>
              <a:xfrm>
                <a:off x="457016" y="2819493"/>
                <a:ext cx="795000" cy="338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Font typeface="Calibri"/>
                  <a:buNone/>
                </a:pPr>
                <a:r>
                  <a:rPr lang="en-US" sz="1600" b="1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10.9%</a:t>
                </a:r>
                <a:endParaRPr b="1"/>
              </a:p>
            </p:txBody>
          </p:sp>
          <p:sp>
            <p:nvSpPr>
              <p:cNvPr id="207" name="Shape 207"/>
              <p:cNvSpPr txBox="1"/>
              <p:nvPr/>
            </p:nvSpPr>
            <p:spPr>
              <a:xfrm>
                <a:off x="446347" y="3546088"/>
                <a:ext cx="795000" cy="338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Font typeface="Calibri"/>
                  <a:buNone/>
                </a:pPr>
                <a:r>
                  <a:rPr lang="en-US" sz="1600" b="1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12.4%</a:t>
                </a:r>
                <a:endParaRPr b="1"/>
              </a:p>
            </p:txBody>
          </p:sp>
          <p:sp>
            <p:nvSpPr>
              <p:cNvPr id="208" name="Shape 208"/>
              <p:cNvSpPr txBox="1"/>
              <p:nvPr/>
            </p:nvSpPr>
            <p:spPr>
              <a:xfrm>
                <a:off x="1291305" y="4009206"/>
                <a:ext cx="795000" cy="338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Font typeface="Calibri"/>
                  <a:buNone/>
                </a:pPr>
                <a:r>
                  <a:rPr lang="en-US" sz="1600" b="1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17.6%</a:t>
                </a:r>
                <a:endParaRPr b="1"/>
              </a:p>
            </p:txBody>
          </p:sp>
          <p:sp>
            <p:nvSpPr>
              <p:cNvPr id="209" name="Shape 209"/>
              <p:cNvSpPr txBox="1"/>
              <p:nvPr/>
            </p:nvSpPr>
            <p:spPr>
              <a:xfrm>
                <a:off x="2163976" y="3619111"/>
                <a:ext cx="795000" cy="338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Font typeface="Calibri"/>
                  <a:buNone/>
                </a:pPr>
                <a:r>
                  <a:rPr lang="en-US" sz="1600" b="1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21.1%</a:t>
                </a:r>
                <a:endParaRPr b="1"/>
              </a:p>
            </p:txBody>
          </p:sp>
        </p:grpSp>
        <p:sp>
          <p:nvSpPr>
            <p:cNvPr id="210" name="Shape 210"/>
            <p:cNvSpPr txBox="1"/>
            <p:nvPr/>
          </p:nvSpPr>
          <p:spPr>
            <a:xfrm>
              <a:off x="6539556" y="2890098"/>
              <a:ext cx="795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Font typeface="Calibri"/>
                <a:buNone/>
              </a:pPr>
              <a:r>
                <a:rPr lang="en-US" sz="1600" b="1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23.6%</a:t>
              </a:r>
              <a:endParaRPr b="1"/>
            </a:p>
          </p:txBody>
        </p:sp>
      </p:grpSp>
      <p:sp>
        <p:nvSpPr>
          <p:cNvPr id="211" name="Shape 211"/>
          <p:cNvSpPr txBox="1"/>
          <p:nvPr/>
        </p:nvSpPr>
        <p:spPr>
          <a:xfrm>
            <a:off x="0" y="350837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194654"/>
              </a:buClr>
              <a:buFont typeface="Calibri"/>
              <a:buNone/>
            </a:pPr>
            <a:r>
              <a:rPr lang="en-US" sz="3600">
                <a:solidFill>
                  <a:srgbClr val="194654"/>
                </a:solidFill>
                <a:latin typeface="Calibri"/>
                <a:ea typeface="Calibri"/>
                <a:cs typeface="Calibri"/>
                <a:sym typeface="Calibri"/>
              </a:rPr>
              <a:t>           </a:t>
            </a:r>
            <a:r>
              <a:rPr lang="en-US" sz="4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NCEI Data Fulfill Sector Needs</a:t>
            </a:r>
            <a:endParaRPr sz="44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/>
          <p:nvPr/>
        </p:nvSpPr>
        <p:spPr>
          <a:xfrm>
            <a:off x="384450" y="1410800"/>
            <a:ext cx="59748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4654"/>
              </a:buClr>
              <a:buFont typeface="Calibri"/>
              <a:buNone/>
            </a:pPr>
            <a:endParaRPr sz="3600"/>
          </a:p>
        </p:txBody>
      </p:sp>
      <p:sp>
        <p:nvSpPr>
          <p:cNvPr id="211" name="Shape 211"/>
          <p:cNvSpPr txBox="1"/>
          <p:nvPr/>
        </p:nvSpPr>
        <p:spPr>
          <a:xfrm>
            <a:off x="0" y="350837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194654"/>
              </a:buClr>
              <a:buFont typeface="Calibri"/>
              <a:buNone/>
            </a:pPr>
            <a:r>
              <a:rPr lang="en-US" sz="44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NCEI Engagement with WGISS</a:t>
            </a:r>
            <a:endParaRPr sz="4400" dirty="0">
              <a:solidFill>
                <a:srgbClr val="FFFFFF"/>
              </a:solidFill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7BBE95F-06A7-A64A-BEEF-3FAAE446F7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8125159"/>
              </p:ext>
            </p:extLst>
          </p:nvPr>
        </p:nvGraphicFramePr>
        <p:xfrm>
          <a:off x="1524000" y="1617129"/>
          <a:ext cx="6096000" cy="489003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3855971109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602346933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167108310"/>
                    </a:ext>
                  </a:extLst>
                </a:gridCol>
              </a:tblGrid>
              <a:tr h="163001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000" b="1" i="0" u="none" strike="noStrike" cap="none" dirty="0">
                          <a:solidFill>
                            <a:srgbClr val="205867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Ken Casey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205867"/>
                          </a:solidFill>
                          <a:latin typeface="Calibri"/>
                          <a:cs typeface="Calibri"/>
                          <a:sym typeface="Calibri"/>
                        </a:rPr>
                        <a:t>NCEI Data Stewardship Division, Deputy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000" b="0" i="0" u="none" strike="noStrike" cap="none" dirty="0">
                          <a:solidFill>
                            <a:srgbClr val="205867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NOAA WGISS representative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22109066"/>
                  </a:ext>
                </a:extLst>
              </a:tr>
              <a:tr h="163001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205867"/>
                          </a:solidFill>
                          <a:latin typeface="Calibri"/>
                          <a:cs typeface="Calibri"/>
                          <a:sym typeface="Calibri"/>
                        </a:rPr>
                        <a:t>Nancy Ritchey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rgbClr val="205867"/>
                          </a:solidFill>
                          <a:latin typeface="Calibri"/>
                          <a:cs typeface="Calibri"/>
                          <a:sym typeface="Calibri"/>
                        </a:rPr>
                        <a:t>NCEI Archive Branch Chief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205867"/>
                          </a:solidFill>
                          <a:latin typeface="Calibri"/>
                          <a:cs typeface="Calibri"/>
                          <a:sym typeface="Calibri"/>
                        </a:rPr>
                        <a:t>WGISS Data Preservation and Stewardship Interest Group</a:t>
                      </a:r>
                      <a:endParaRPr 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07474872"/>
                  </a:ext>
                </a:extLst>
              </a:tr>
              <a:tr h="163001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205867"/>
                          </a:solidFill>
                          <a:latin typeface="Calibri"/>
                          <a:cs typeface="Calibri"/>
                          <a:sym typeface="Calibri"/>
                        </a:rPr>
                        <a:t>Rich Baldwin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rgbClr val="205867"/>
                          </a:solidFill>
                          <a:latin typeface="Calibri"/>
                          <a:cs typeface="Calibri"/>
                          <a:sym typeface="Calibri"/>
                        </a:rPr>
                        <a:t>NCEI Data Access Branch Chief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205867"/>
                          </a:solidFill>
                          <a:latin typeface="Calibri"/>
                          <a:cs typeface="Calibri"/>
                          <a:sym typeface="Calibri"/>
                        </a:rPr>
                        <a:t>WGISS Discovery and Access Interest Group</a:t>
                      </a:r>
                      <a:endParaRPr 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59361710"/>
                  </a:ext>
                </a:extLst>
              </a:tr>
            </a:tbl>
          </a:graphicData>
        </a:graphic>
      </p:graphicFrame>
      <p:pic>
        <p:nvPicPr>
          <p:cNvPr id="32" name="Picture 31">
            <a:extLst>
              <a:ext uri="{FF2B5EF4-FFF2-40B4-BE49-F238E27FC236}">
                <a16:creationId xmlns:a16="http://schemas.microsoft.com/office/drawing/2014/main" id="{3E2022E7-87B4-7840-A916-521F434AE0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0331" y="1655230"/>
            <a:ext cx="1549400" cy="1549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5B7C2AD-3462-A04F-9502-B6B422D6CC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7263" y="3277122"/>
            <a:ext cx="1549399" cy="154939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47876B0-3BCE-9041-8334-3F43A77FDA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37263" y="4940230"/>
            <a:ext cx="1533066" cy="1533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4105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Shape 321"/>
          <p:cNvSpPr/>
          <p:nvPr/>
        </p:nvSpPr>
        <p:spPr>
          <a:xfrm>
            <a:off x="0" y="6416040"/>
            <a:ext cx="4808220" cy="44196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" name="Shape 322"/>
          <p:cNvSpPr/>
          <p:nvPr/>
        </p:nvSpPr>
        <p:spPr>
          <a:xfrm>
            <a:off x="-2" y="4247329"/>
            <a:ext cx="9144000" cy="2305871"/>
          </a:xfrm>
          <a:prstGeom prst="rect">
            <a:avLst/>
          </a:prstGeom>
          <a:solidFill>
            <a:srgbClr val="266F8B">
              <a:alpha val="8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3" name="Shape 323"/>
          <p:cNvPicPr preferRelativeResize="0"/>
          <p:nvPr/>
        </p:nvPicPr>
        <p:blipFill rotWithShape="1">
          <a:blip r:embed="rId3">
            <a:alphaModFix/>
          </a:blip>
          <a:srcRect l="19500" t="329" r="28818"/>
          <a:stretch/>
        </p:blipFill>
        <p:spPr>
          <a:xfrm>
            <a:off x="0" y="0"/>
            <a:ext cx="2277685" cy="2597451"/>
          </a:xfrm>
          <a:prstGeom prst="rect">
            <a:avLst/>
          </a:prstGeom>
          <a:noFill/>
          <a:ln w="76200" cap="flat" cmpd="sng">
            <a:solidFill>
              <a:schemeClr val="lt1"/>
            </a:solidFill>
            <a:prstDash val="solid"/>
            <a:miter lim="8000"/>
            <a:headEnd type="none" w="med" len="med"/>
            <a:tailEnd type="none" w="med" len="med"/>
          </a:ln>
        </p:spPr>
      </p:pic>
      <p:pic>
        <p:nvPicPr>
          <p:cNvPr id="324" name="Shape 324"/>
          <p:cNvPicPr preferRelativeResize="0"/>
          <p:nvPr/>
        </p:nvPicPr>
        <p:blipFill rotWithShape="1">
          <a:blip r:embed="rId4">
            <a:alphaModFix/>
          </a:blip>
          <a:srcRect l="18546" t="2094" r="19452"/>
          <a:stretch/>
        </p:blipFill>
        <p:spPr>
          <a:xfrm>
            <a:off x="2272125" y="-1"/>
            <a:ext cx="2283245" cy="2597451"/>
          </a:xfrm>
          <a:prstGeom prst="rect">
            <a:avLst/>
          </a:prstGeom>
          <a:noFill/>
          <a:ln w="76200" cap="flat" cmpd="sng">
            <a:solidFill>
              <a:schemeClr val="lt1"/>
            </a:solidFill>
            <a:prstDash val="solid"/>
            <a:miter lim="8000"/>
            <a:headEnd type="none" w="med" len="med"/>
            <a:tailEnd type="none" w="med" len="med"/>
          </a:ln>
        </p:spPr>
      </p:pic>
      <p:pic>
        <p:nvPicPr>
          <p:cNvPr id="325" name="Shape 325"/>
          <p:cNvPicPr preferRelativeResize="0"/>
          <p:nvPr/>
        </p:nvPicPr>
        <p:blipFill rotWithShape="1">
          <a:blip r:embed="rId5">
            <a:alphaModFix/>
          </a:blip>
          <a:srcRect l="8381" r="33158"/>
          <a:stretch/>
        </p:blipFill>
        <p:spPr>
          <a:xfrm>
            <a:off x="6866314" y="-1"/>
            <a:ext cx="2277685" cy="2597451"/>
          </a:xfrm>
          <a:prstGeom prst="rect">
            <a:avLst/>
          </a:prstGeom>
          <a:noFill/>
          <a:ln w="76200" cap="flat" cmpd="sng">
            <a:solidFill>
              <a:schemeClr val="lt1"/>
            </a:solidFill>
            <a:prstDash val="solid"/>
            <a:miter lim="8000"/>
            <a:headEnd type="none" w="med" len="med"/>
            <a:tailEnd type="none" w="med" len="med"/>
          </a:ln>
        </p:spPr>
      </p:pic>
      <p:pic>
        <p:nvPicPr>
          <p:cNvPr id="326" name="Shape 326"/>
          <p:cNvPicPr preferRelativeResize="0"/>
          <p:nvPr/>
        </p:nvPicPr>
        <p:blipFill rotWithShape="1">
          <a:blip r:embed="rId6">
            <a:alphaModFix/>
          </a:blip>
          <a:srcRect t="11385" b="11536"/>
          <a:stretch/>
        </p:blipFill>
        <p:spPr>
          <a:xfrm>
            <a:off x="4555371" y="-1"/>
            <a:ext cx="2286760" cy="2597449"/>
          </a:xfrm>
          <a:prstGeom prst="rect">
            <a:avLst/>
          </a:prstGeom>
          <a:noFill/>
          <a:ln w="76200" cap="flat" cmpd="sng">
            <a:solidFill>
              <a:schemeClr val="lt1"/>
            </a:solidFill>
            <a:prstDash val="solid"/>
            <a:miter lim="8000"/>
            <a:headEnd type="none" w="med" len="med"/>
            <a:tailEnd type="none" w="med" len="med"/>
          </a:ln>
        </p:spPr>
      </p:pic>
      <p:pic>
        <p:nvPicPr>
          <p:cNvPr id="327" name="Shape 32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-16629" y="2714102"/>
            <a:ext cx="9143998" cy="1416577"/>
          </a:xfrm>
          <a:prstGeom prst="rect">
            <a:avLst/>
          </a:prstGeom>
          <a:noFill/>
          <a:ln>
            <a:noFill/>
          </a:ln>
        </p:spPr>
      </p:pic>
      <p:sp>
        <p:nvSpPr>
          <p:cNvPr id="328" name="Shape 328"/>
          <p:cNvSpPr txBox="1"/>
          <p:nvPr/>
        </p:nvSpPr>
        <p:spPr>
          <a:xfrm>
            <a:off x="443236" y="2824381"/>
            <a:ext cx="8461373" cy="2215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</a:pPr>
            <a:r>
              <a:rPr lang="en-US" sz="3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NATIONAL CENTERS FOR ENVIRONMENTAL INFORMATION (NCEI)</a:t>
            </a:r>
            <a:endParaRPr/>
          </a:p>
        </p:txBody>
      </p:sp>
      <p:pic>
        <p:nvPicPr>
          <p:cNvPr id="329" name="Shape 329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01650" y="4792349"/>
            <a:ext cx="999600" cy="999600"/>
          </a:xfrm>
          <a:prstGeom prst="rect">
            <a:avLst/>
          </a:prstGeom>
          <a:noFill/>
          <a:ln>
            <a:noFill/>
          </a:ln>
        </p:spPr>
      </p:pic>
      <p:sp>
        <p:nvSpPr>
          <p:cNvPr id="330" name="Shape 330"/>
          <p:cNvSpPr txBox="1">
            <a:spLocks noGrp="1"/>
          </p:cNvSpPr>
          <p:nvPr>
            <p:ph type="ctrTitle"/>
          </p:nvPr>
        </p:nvSpPr>
        <p:spPr>
          <a:xfrm>
            <a:off x="1201095" y="4305299"/>
            <a:ext cx="8116774" cy="2064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7499"/>
              </a:buClr>
              <a:buFont typeface="Arial Narrow"/>
              <a:buNone/>
            </a:pPr>
            <a:r>
              <a:rPr lang="en-US" sz="2700" b="0" i="1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The Nation’s Trusted Authority for Environmental Information</a:t>
            </a:r>
            <a:endParaRPr sz="2700" b="0" i="1" u="none" strike="noStrike" cap="none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331" name="Shape 331"/>
          <p:cNvSpPr/>
          <p:nvPr/>
        </p:nvSpPr>
        <p:spPr>
          <a:xfrm>
            <a:off x="0" y="2082774"/>
            <a:ext cx="9144000" cy="525462"/>
          </a:xfrm>
          <a:prstGeom prst="rect">
            <a:avLst/>
          </a:prstGeom>
          <a:solidFill>
            <a:srgbClr val="266F8B">
              <a:alpha val="8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2" name="Shape 332"/>
          <p:cNvSpPr txBox="1"/>
          <p:nvPr/>
        </p:nvSpPr>
        <p:spPr>
          <a:xfrm>
            <a:off x="0" y="2225885"/>
            <a:ext cx="21870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lang="en-US" sz="1300" b="0" i="1" u="none" strike="noStrike" cap="none" dirty="0">
                <a:solidFill>
                  <a:srgbClr val="A2C4C9"/>
                </a:solidFill>
                <a:latin typeface="Arial"/>
                <a:ea typeface="Arial"/>
                <a:cs typeface="Arial"/>
                <a:sym typeface="Arial"/>
              </a:rPr>
              <a:t>Asheville, NC</a:t>
            </a:r>
            <a:endParaRPr sz="1300" b="0" i="1" u="none" strike="noStrike" cap="none" dirty="0">
              <a:solidFill>
                <a:srgbClr val="A2C4C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" name="Shape 333"/>
          <p:cNvSpPr txBox="1"/>
          <p:nvPr/>
        </p:nvSpPr>
        <p:spPr>
          <a:xfrm>
            <a:off x="2272124" y="2217420"/>
            <a:ext cx="2225760" cy="292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lang="en-US" sz="1300" i="1">
                <a:solidFill>
                  <a:srgbClr val="A2C4C9"/>
                </a:solidFill>
              </a:rPr>
              <a:t>Boulder, CO</a:t>
            </a:r>
            <a:endParaRPr sz="1300" b="0" i="1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" name="Shape 334"/>
          <p:cNvSpPr txBox="1"/>
          <p:nvPr/>
        </p:nvSpPr>
        <p:spPr>
          <a:xfrm>
            <a:off x="4579553" y="2217420"/>
            <a:ext cx="2262577" cy="292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lang="en-US" sz="1300" i="1">
                <a:solidFill>
                  <a:srgbClr val="A2C4C9"/>
                </a:solidFill>
              </a:rPr>
              <a:t>Silver Spring, MD</a:t>
            </a:r>
            <a:endParaRPr sz="1300" i="1">
              <a:solidFill>
                <a:srgbClr val="A2C4C9"/>
              </a:solidFill>
            </a:endParaRPr>
          </a:p>
        </p:txBody>
      </p:sp>
      <p:sp>
        <p:nvSpPr>
          <p:cNvPr id="335" name="Shape 335"/>
          <p:cNvSpPr txBox="1"/>
          <p:nvPr/>
        </p:nvSpPr>
        <p:spPr>
          <a:xfrm>
            <a:off x="6866311" y="2217420"/>
            <a:ext cx="2285239" cy="292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lang="en-US" sz="1300" i="1">
                <a:solidFill>
                  <a:srgbClr val="A2C4C9"/>
                </a:solidFill>
              </a:rPr>
              <a:t>Stennis Space Center, MS</a:t>
            </a:r>
            <a:endParaRPr sz="1300" i="1">
              <a:solidFill>
                <a:srgbClr val="A2C4C9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/>
          <p:nvPr/>
        </p:nvSpPr>
        <p:spPr>
          <a:xfrm>
            <a:off x="0" y="365125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 Narrow"/>
              <a:buNone/>
            </a:pPr>
            <a:r>
              <a:rPr lang="en-US" sz="3950" b="0" i="0" u="none" strike="noStrike" cap="none" dirty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National Centers for Environmental Information</a:t>
            </a:r>
            <a:endParaRPr dirty="0"/>
          </a:p>
        </p:txBody>
      </p:sp>
      <p:sp>
        <p:nvSpPr>
          <p:cNvPr id="107" name="Shape 107"/>
          <p:cNvSpPr txBox="1"/>
          <p:nvPr/>
        </p:nvSpPr>
        <p:spPr>
          <a:xfrm>
            <a:off x="243840" y="1761138"/>
            <a:ext cx="4648692" cy="45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30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5867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rgbClr val="205867"/>
                </a:solidFill>
                <a:latin typeface="Calibri"/>
                <a:ea typeface="Calibri"/>
                <a:cs typeface="Calibri"/>
                <a:sym typeface="Calibri"/>
              </a:rPr>
              <a:t>Host and provide access to one of the most significant archives on Earth, with comprehensive oceanic, atmospheric, and geophysical data</a:t>
            </a:r>
            <a:endParaRPr sz="2400" dirty="0"/>
          </a:p>
          <a:p>
            <a:pPr marL="342900" marR="0" lvl="0" indent="-3302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205867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rgbClr val="205867"/>
                </a:solidFill>
                <a:latin typeface="Calibri"/>
                <a:ea typeface="Calibri"/>
                <a:cs typeface="Calibri"/>
                <a:sym typeface="Calibri"/>
              </a:rPr>
              <a:t>Provide science, service, and stewardship to a wide range of stakeholders</a:t>
            </a:r>
          </a:p>
          <a:p>
            <a:pPr marL="342900" marR="0" lvl="0" indent="-3302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205867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rgbClr val="205867"/>
                </a:solidFill>
                <a:latin typeface="Calibri"/>
                <a:ea typeface="Calibri"/>
                <a:cs typeface="Calibri"/>
                <a:sym typeface="Calibri"/>
              </a:rPr>
              <a:t>Strive always to be the nation’s leading authority for </a:t>
            </a:r>
            <a:br>
              <a:rPr lang="en-US" sz="2400" b="0" i="0" u="none" strike="noStrike" cap="none" dirty="0">
                <a:solidFill>
                  <a:srgbClr val="205867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0" i="0" u="none" strike="noStrike" cap="none" dirty="0">
                <a:solidFill>
                  <a:srgbClr val="205867"/>
                </a:solidFill>
                <a:latin typeface="Calibri"/>
                <a:ea typeface="Calibri"/>
                <a:cs typeface="Calibri"/>
                <a:sym typeface="Calibri"/>
              </a:rPr>
              <a:t>environmental information</a:t>
            </a:r>
            <a:endParaRPr sz="2400" dirty="0"/>
          </a:p>
        </p:txBody>
      </p:sp>
      <p:pic>
        <p:nvPicPr>
          <p:cNvPr id="108" name="Shape 108" descr="Strategic Plan info graphic- Revised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31175" y="2040400"/>
            <a:ext cx="4138224" cy="3995773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Shape 109"/>
          <p:cNvSpPr/>
          <p:nvPr/>
        </p:nvSpPr>
        <p:spPr>
          <a:xfrm>
            <a:off x="5519775" y="2706875"/>
            <a:ext cx="2620800" cy="266280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Shape 110"/>
          <p:cNvSpPr txBox="1"/>
          <p:nvPr/>
        </p:nvSpPr>
        <p:spPr>
          <a:xfrm>
            <a:off x="5583975" y="3197475"/>
            <a:ext cx="2556600" cy="3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STAKEHOLDERS</a:t>
            </a:r>
            <a:endParaRPr sz="2700" b="1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Shape 111"/>
          <p:cNvSpPr txBox="1"/>
          <p:nvPr/>
        </p:nvSpPr>
        <p:spPr>
          <a:xfrm>
            <a:off x="5931525" y="3572850"/>
            <a:ext cx="1861500" cy="3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Calibri"/>
              <a:buChar char="●"/>
            </a:pPr>
            <a:r>
              <a:rPr lang="en-US" b="1" dirty="0">
                <a:solidFill>
                  <a:srgbClr val="F3F3F3"/>
                </a:solidFill>
                <a:latin typeface="Calibri"/>
                <a:ea typeface="Calibri"/>
                <a:cs typeface="Calibri"/>
                <a:sym typeface="Calibri"/>
              </a:rPr>
              <a:t>International</a:t>
            </a:r>
            <a:endParaRPr b="1" dirty="0">
              <a:solidFill>
                <a:srgbClr val="F3F3F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Calibri"/>
              <a:buChar char="●"/>
            </a:pPr>
            <a:r>
              <a:rPr lang="en-US" b="1" dirty="0">
                <a:solidFill>
                  <a:srgbClr val="F3F3F3"/>
                </a:solidFill>
                <a:latin typeface="Calibri"/>
                <a:ea typeface="Calibri"/>
                <a:cs typeface="Calibri"/>
                <a:sym typeface="Calibri"/>
              </a:rPr>
              <a:t>US Federal</a:t>
            </a:r>
            <a:endParaRPr b="1" dirty="0">
              <a:solidFill>
                <a:srgbClr val="F3F3F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Calibri"/>
              <a:buChar char="●"/>
            </a:pPr>
            <a:r>
              <a:rPr lang="en-US" b="1" dirty="0" err="1">
                <a:solidFill>
                  <a:srgbClr val="F3F3F3"/>
                </a:solidFill>
                <a:latin typeface="Calibri"/>
                <a:ea typeface="Calibri"/>
                <a:cs typeface="Calibri"/>
                <a:sym typeface="Calibri"/>
              </a:rPr>
              <a:t>DoC</a:t>
            </a:r>
            <a:r>
              <a:rPr lang="en-US" b="1" dirty="0">
                <a:solidFill>
                  <a:srgbClr val="F3F3F3"/>
                </a:solidFill>
                <a:latin typeface="Calibri"/>
                <a:ea typeface="Calibri"/>
                <a:cs typeface="Calibri"/>
                <a:sym typeface="Calibri"/>
              </a:rPr>
              <a:t>/NOAA</a:t>
            </a:r>
            <a:endParaRPr b="1" dirty="0">
              <a:solidFill>
                <a:srgbClr val="F3F3F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Calibri"/>
              <a:buChar char="●"/>
            </a:pPr>
            <a:r>
              <a:rPr lang="en-US" b="1" dirty="0">
                <a:solidFill>
                  <a:srgbClr val="F3F3F3"/>
                </a:solidFill>
                <a:latin typeface="Calibri"/>
                <a:ea typeface="Calibri"/>
                <a:cs typeface="Calibri"/>
                <a:sym typeface="Calibri"/>
              </a:rPr>
              <a:t>State/Local</a:t>
            </a:r>
            <a:endParaRPr b="1" dirty="0">
              <a:solidFill>
                <a:srgbClr val="F3F3F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Calibri"/>
              <a:buChar char="●"/>
            </a:pPr>
            <a:r>
              <a:rPr lang="en-US" b="1" dirty="0">
                <a:solidFill>
                  <a:srgbClr val="F3F3F3"/>
                </a:solidFill>
                <a:latin typeface="Calibri"/>
                <a:ea typeface="Calibri"/>
                <a:cs typeface="Calibri"/>
                <a:sym typeface="Calibri"/>
              </a:rPr>
              <a:t>Academic</a:t>
            </a:r>
            <a:endParaRPr b="1" dirty="0">
              <a:solidFill>
                <a:srgbClr val="F3F3F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Calibri"/>
              <a:buChar char="●"/>
            </a:pPr>
            <a:r>
              <a:rPr lang="en-US" b="1" dirty="0">
                <a:solidFill>
                  <a:srgbClr val="F3F3F3"/>
                </a:solidFill>
                <a:latin typeface="Calibri"/>
                <a:ea typeface="Calibri"/>
                <a:cs typeface="Calibri"/>
                <a:sym typeface="Calibri"/>
              </a:rPr>
              <a:t>NGOs</a:t>
            </a:r>
            <a:endParaRPr b="1" dirty="0">
              <a:solidFill>
                <a:srgbClr val="F3F3F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Calibri"/>
              <a:buChar char="●"/>
            </a:pPr>
            <a:r>
              <a:rPr lang="en-US" b="1" dirty="0">
                <a:solidFill>
                  <a:srgbClr val="F3F3F3"/>
                </a:solidFill>
                <a:latin typeface="Calibri"/>
                <a:ea typeface="Calibri"/>
                <a:cs typeface="Calibri"/>
                <a:sym typeface="Calibri"/>
              </a:rPr>
              <a:t>Private Sector</a:t>
            </a:r>
            <a:endParaRPr b="1" dirty="0">
              <a:solidFill>
                <a:srgbClr val="F3F3F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F9E2627-D470-BE4C-827B-D4AC750290CA}"/>
              </a:ext>
            </a:extLst>
          </p:cNvPr>
          <p:cNvSpPr txBox="1"/>
          <p:nvPr/>
        </p:nvSpPr>
        <p:spPr>
          <a:xfrm>
            <a:off x="5940605" y="6315438"/>
            <a:ext cx="31053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DoC</a:t>
            </a:r>
            <a:r>
              <a:rPr lang="en-US" dirty="0"/>
              <a:t> = US Department of Commerce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Shape 315"/>
          <p:cNvSpPr txBox="1"/>
          <p:nvPr/>
        </p:nvSpPr>
        <p:spPr>
          <a:xfrm>
            <a:off x="0" y="496494"/>
            <a:ext cx="9144000" cy="9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 Narrow"/>
              <a:buNone/>
            </a:pPr>
            <a:r>
              <a:rPr lang="en-US" sz="44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NCEI: A Nationwide Presence</a:t>
            </a:r>
            <a:endParaRPr/>
          </a:p>
        </p:txBody>
      </p:sp>
      <p:pic>
        <p:nvPicPr>
          <p:cNvPr id="316" name="Shape 316" descr="NCEI GEO Locations.jpg"/>
          <p:cNvPicPr preferRelativeResize="0"/>
          <p:nvPr/>
        </p:nvPicPr>
        <p:blipFill rotWithShape="1">
          <a:blip r:embed="rId3">
            <a:alphaModFix/>
          </a:blip>
          <a:srcRect t="8944"/>
          <a:stretch/>
        </p:blipFill>
        <p:spPr>
          <a:xfrm>
            <a:off x="495609" y="1623060"/>
            <a:ext cx="8152780" cy="502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/>
          <p:nvPr/>
        </p:nvSpPr>
        <p:spPr>
          <a:xfrm>
            <a:off x="0" y="365125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 Narrow"/>
              <a:buNone/>
            </a:pPr>
            <a:r>
              <a:rPr lang="en-US" sz="3950" b="0" i="0" u="none" strike="noStrike" cap="none" dirty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National Centers for Environmental Information</a:t>
            </a:r>
            <a:endParaRPr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77A2ADB-D64E-7E47-BEDD-78FA645669FC}"/>
              </a:ext>
            </a:extLst>
          </p:cNvPr>
          <p:cNvGrpSpPr/>
          <p:nvPr/>
        </p:nvGrpSpPr>
        <p:grpSpPr>
          <a:xfrm>
            <a:off x="916310" y="1661576"/>
            <a:ext cx="7558387" cy="3966225"/>
            <a:chOff x="889030" y="1661577"/>
            <a:chExt cx="5867275" cy="2835794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F3F5C2F-564F-774E-AD49-CF0CBA325CC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90670" y="3594846"/>
              <a:ext cx="987276" cy="899181"/>
            </a:xfrm>
            <a:prstGeom prst="rect">
              <a:avLst/>
            </a:prstGeom>
          </p:spPr>
        </p:pic>
        <p:pic>
          <p:nvPicPr>
            <p:cNvPr id="11" name="Picture 2" descr="Image result for noaa sensors">
              <a:extLst>
                <a:ext uri="{FF2B5EF4-FFF2-40B4-BE49-F238E27FC236}">
                  <a16:creationId xmlns:a16="http://schemas.microsoft.com/office/drawing/2014/main" id="{40643769-297F-6C4F-95FF-3157DC64E045}"/>
                </a:ext>
              </a:extLst>
            </p:cNvPr>
            <p:cNvPicPr>
              <a:picLocks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890628" y="1661577"/>
              <a:ext cx="991404" cy="902041"/>
            </a:xfrm>
            <a:prstGeom prst="rect">
              <a:avLst/>
            </a:prstGeom>
            <a:ln>
              <a:noFill/>
            </a:ln>
            <a:effectLst>
              <a:outerShdw sx="1000" sy="1000" algn="tl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1" descr="http://yubanet.com/uploads/4/680_20110311-TsunamiWaveHeight.jpg">
              <a:extLst>
                <a:ext uri="{FF2B5EF4-FFF2-40B4-BE49-F238E27FC236}">
                  <a16:creationId xmlns:a16="http://schemas.microsoft.com/office/drawing/2014/main" id="{68DEEA5A-CFF1-7542-A5C8-E2308D9A11D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762369" y="2627782"/>
              <a:ext cx="993936" cy="897025"/>
            </a:xfrm>
            <a:prstGeom prst="rect">
              <a:avLst/>
            </a:prstGeom>
            <a:ln>
              <a:noFill/>
            </a:ln>
            <a:effectLst>
              <a:outerShdw sx="1000" sy="1000" algn="tl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2" descr="Image result for noaa sensors">
              <a:extLst>
                <a:ext uri="{FF2B5EF4-FFF2-40B4-BE49-F238E27FC236}">
                  <a16:creationId xmlns:a16="http://schemas.microsoft.com/office/drawing/2014/main" id="{D63E1E7A-D7B7-B04E-B196-E69BA392501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892387" y="3597080"/>
              <a:ext cx="987887" cy="900291"/>
            </a:xfrm>
            <a:prstGeom prst="rect">
              <a:avLst/>
            </a:prstGeom>
            <a:ln>
              <a:noFill/>
            </a:ln>
            <a:effectLst>
              <a:outerShdw sx="1000" sy="1000" algn="tl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6" descr="Mapping: Geographic Information Systems">
              <a:extLst>
                <a:ext uri="{FF2B5EF4-FFF2-40B4-BE49-F238E27FC236}">
                  <a16:creationId xmlns:a16="http://schemas.microsoft.com/office/drawing/2014/main" id="{5874D422-2D84-2A48-9F71-BD23D5653AA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9030" y="2625956"/>
              <a:ext cx="994602" cy="900291"/>
            </a:xfrm>
            <a:prstGeom prst="rect">
              <a:avLst/>
            </a:prstGeom>
            <a:ln>
              <a:noFill/>
            </a:ln>
            <a:effectLst>
              <a:outerShdw sx="1000" sy="1000" algn="tl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B4EF6A80-1D4B-2A45-8648-4AE084AE494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161320" y="2625593"/>
              <a:ext cx="1001668" cy="898286"/>
            </a:xfrm>
            <a:prstGeom prst="rect">
              <a:avLst/>
            </a:prstGeom>
            <a:ln>
              <a:noFill/>
            </a:ln>
            <a:effectLst>
              <a:outerShdw sx="1000" sy="1000" algn="tl" rotWithShape="0">
                <a:srgbClr val="000000"/>
              </a:outerShdw>
            </a:effectLst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916A4633-4432-4A44-B10F-AAD7D057EA6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424511" y="1665332"/>
              <a:ext cx="988673" cy="898286"/>
            </a:xfrm>
            <a:prstGeom prst="rect">
              <a:avLst/>
            </a:prstGeom>
            <a:ln>
              <a:noFill/>
            </a:ln>
            <a:effectLst>
              <a:outerShdw sx="1000" sy="1000" algn="tl" rotWithShape="0">
                <a:srgbClr val="000000"/>
              </a:outerShdw>
            </a:effectLst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0566061B-438F-1C44-86B6-434C367D3B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2054"/>
            <a:stretch/>
          </p:blipFill>
          <p:spPr>
            <a:xfrm>
              <a:off x="3427738" y="2625593"/>
              <a:ext cx="982219" cy="898286"/>
            </a:xfrm>
            <a:prstGeom prst="rect">
              <a:avLst/>
            </a:prstGeom>
            <a:ln>
              <a:noFill/>
            </a:ln>
            <a:effectLst>
              <a:outerShdw sx="1000" sy="1000" algn="tl" rotWithShape="0">
                <a:srgbClr val="000000"/>
              </a:outerShdw>
            </a:effectLst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26619781-E5EE-FC4D-A129-2F6795C997F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08269" y="2625593"/>
              <a:ext cx="990689" cy="898286"/>
            </a:xfrm>
            <a:prstGeom prst="rect">
              <a:avLst/>
            </a:prstGeom>
            <a:ln>
              <a:noFill/>
            </a:ln>
            <a:effectLst>
              <a:outerShdw sx="1000" sy="1000" algn="tl" rotWithShape="0">
                <a:srgbClr val="000000"/>
              </a:outerShdw>
            </a:effectLst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E7D3BB1D-99A5-0F46-8006-58005F6E274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-3226"/>
            <a:stretch/>
          </p:blipFill>
          <p:spPr>
            <a:xfrm>
              <a:off x="5768531" y="1669933"/>
              <a:ext cx="987774" cy="898286"/>
            </a:xfrm>
            <a:prstGeom prst="rect">
              <a:avLst/>
            </a:prstGeom>
            <a:ln>
              <a:noFill/>
            </a:ln>
            <a:effectLst>
              <a:outerShdw sx="1000" sy="1000" algn="tl" rotWithShape="0">
                <a:srgbClr val="000000"/>
              </a:outerShdw>
            </a:effectLst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0A7D0CEB-5E84-3440-B3CC-FB8C7CE0421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168517" y="1665974"/>
              <a:ext cx="987275" cy="897644"/>
            </a:xfrm>
            <a:prstGeom prst="rect">
              <a:avLst/>
            </a:prstGeom>
            <a:ln>
              <a:noFill/>
            </a:ln>
            <a:effectLst>
              <a:outerShdw sx="1000" sy="1000" algn="tl" rotWithShape="0">
                <a:srgbClr val="000000"/>
              </a:outerShdw>
            </a:effectLst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3003F219-C72F-BE42-B5C9-BF886A013D8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572000" y="1665332"/>
              <a:ext cx="985657" cy="898286"/>
            </a:xfrm>
            <a:prstGeom prst="rect">
              <a:avLst/>
            </a:prstGeom>
            <a:ln>
              <a:noFill/>
            </a:ln>
            <a:effectLst>
              <a:outerShdw sx="1000" sy="1000" algn="tl" rotWithShape="0">
                <a:srgbClr val="000000"/>
              </a:outerShdw>
            </a:effectLst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ABBDF3B7-9369-D84E-A3BC-411C48CF93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426821" y="3597080"/>
              <a:ext cx="984053" cy="896947"/>
            </a:xfrm>
            <a:prstGeom prst="rect">
              <a:avLst/>
            </a:prstGeom>
            <a:ln>
              <a:noFill/>
            </a:ln>
            <a:effectLst>
              <a:outerShdw sx="1000" sy="1000" algn="tl" rotWithShape="0">
                <a:srgbClr val="000000"/>
              </a:outerShdw>
            </a:effectLst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DD24456A-6131-AD42-9152-B68858E09ED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321" b="-2"/>
            <a:stretch/>
          </p:blipFill>
          <p:spPr>
            <a:xfrm>
              <a:off x="2168474" y="3597080"/>
              <a:ext cx="987361" cy="894714"/>
            </a:xfrm>
            <a:prstGeom prst="rect">
              <a:avLst/>
            </a:prstGeom>
            <a:ln>
              <a:noFill/>
            </a:ln>
            <a:effectLst>
              <a:outerShdw sx="1000" sy="1000" algn="tl" rotWithShape="0">
                <a:srgbClr val="000000"/>
              </a:outerShdw>
            </a:effectLst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74624101-8722-0148-ADBE-B18A1BBA98F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762369" y="3587332"/>
              <a:ext cx="987275" cy="893666"/>
            </a:xfrm>
            <a:prstGeom prst="rect">
              <a:avLst/>
            </a:prstGeom>
            <a:ln>
              <a:noFill/>
            </a:ln>
            <a:effectLst>
              <a:outerShdw sx="1000" sy="1000" algn="tl" rotWithShape="0">
                <a:srgbClr val="000000"/>
              </a:outerShdw>
            </a:effectLst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22255C69-8B6B-6441-B62B-A8E49659B8A8}"/>
              </a:ext>
            </a:extLst>
          </p:cNvPr>
          <p:cNvSpPr txBox="1"/>
          <p:nvPr/>
        </p:nvSpPr>
        <p:spPr>
          <a:xfrm>
            <a:off x="268224" y="5681473"/>
            <a:ext cx="8680704" cy="972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lvl="0" algn="ctr">
              <a:lnSpc>
                <a:spcPct val="90000"/>
              </a:lnSpc>
              <a:spcBef>
                <a:spcPts val="1800"/>
              </a:spcBef>
              <a:buClr>
                <a:srgbClr val="205867"/>
              </a:buClr>
              <a:buSzPts val="2400"/>
            </a:pPr>
            <a:r>
              <a:rPr lang="en-US" sz="2400" dirty="0">
                <a:solidFill>
                  <a:srgbClr val="205867"/>
                </a:solidFill>
                <a:latin typeface="Calibri"/>
                <a:ea typeface="Calibri"/>
                <a:cs typeface="Calibri"/>
                <a:sym typeface="Calibri"/>
              </a:rPr>
              <a:t>From the depths of the ocean to the surface of the sun and from million-year-old sediment records to near real-time satellite images</a:t>
            </a:r>
            <a:endParaRPr lang="en-US" sz="2400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77193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 txBox="1">
            <a:spLocks noGrp="1"/>
          </p:cNvSpPr>
          <p:nvPr>
            <p:ph type="ctrTitle"/>
          </p:nvPr>
        </p:nvSpPr>
        <p:spPr>
          <a:xfrm>
            <a:off x="685800" y="-249240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7499"/>
              </a:buClr>
              <a:buFont typeface="Arial Narrow"/>
              <a:buNone/>
            </a:pPr>
            <a:r>
              <a:rPr lang="en-US"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Tiers of Data Stewardship</a:t>
            </a:r>
            <a:endParaRPr sz="4800" b="0" i="0" u="none" strike="noStrike" cap="none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263" name="Shape 263"/>
          <p:cNvSpPr txBox="1"/>
          <p:nvPr/>
        </p:nvSpPr>
        <p:spPr>
          <a:xfrm>
            <a:off x="593514" y="5702632"/>
            <a:ext cx="3250300" cy="3861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78571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Font typeface="Arial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Long Term preservation and Basic Access</a:t>
            </a:r>
            <a:endParaRPr/>
          </a:p>
        </p:txBody>
      </p:sp>
      <p:sp>
        <p:nvSpPr>
          <p:cNvPr id="264" name="Shape 264"/>
          <p:cNvSpPr/>
          <p:nvPr/>
        </p:nvSpPr>
        <p:spPr>
          <a:xfrm>
            <a:off x="3812445" y="1704107"/>
            <a:ext cx="4389119" cy="667753"/>
          </a:xfrm>
          <a:prstGeom prst="roundRect">
            <a:avLst>
              <a:gd name="adj" fmla="val 16667"/>
            </a:avLst>
          </a:prstGeom>
          <a:solidFill>
            <a:srgbClr val="A1B28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Shape 265"/>
          <p:cNvSpPr txBox="1"/>
          <p:nvPr/>
        </p:nvSpPr>
        <p:spPr>
          <a:xfrm>
            <a:off x="3936201" y="1693011"/>
            <a:ext cx="4008300" cy="7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78571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Font typeface="Arial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National Services and International Leadership</a:t>
            </a:r>
            <a:endParaRPr/>
          </a:p>
        </p:txBody>
      </p:sp>
      <p:sp>
        <p:nvSpPr>
          <p:cNvPr id="266" name="Shape 266"/>
          <p:cNvSpPr/>
          <p:nvPr/>
        </p:nvSpPr>
        <p:spPr>
          <a:xfrm>
            <a:off x="7602997" y="1559441"/>
            <a:ext cx="914400" cy="914400"/>
          </a:xfrm>
          <a:prstGeom prst="ellipse">
            <a:avLst/>
          </a:prstGeom>
          <a:solidFill>
            <a:srgbClr val="57B6C1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352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Shape 267"/>
          <p:cNvSpPr txBox="1"/>
          <p:nvPr/>
        </p:nvSpPr>
        <p:spPr>
          <a:xfrm>
            <a:off x="7728184" y="1662698"/>
            <a:ext cx="66402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endParaRPr/>
          </a:p>
        </p:txBody>
      </p:sp>
      <p:sp>
        <p:nvSpPr>
          <p:cNvPr id="268" name="Shape 268"/>
          <p:cNvSpPr/>
          <p:nvPr/>
        </p:nvSpPr>
        <p:spPr>
          <a:xfrm>
            <a:off x="3165888" y="2537711"/>
            <a:ext cx="4389119" cy="644994"/>
          </a:xfrm>
          <a:prstGeom prst="roundRect">
            <a:avLst>
              <a:gd name="adj" fmla="val 16667"/>
            </a:avLst>
          </a:prstGeom>
          <a:solidFill>
            <a:srgbClr val="95C14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Shape 269"/>
          <p:cNvSpPr txBox="1"/>
          <p:nvPr/>
        </p:nvSpPr>
        <p:spPr>
          <a:xfrm>
            <a:off x="3262652" y="2683235"/>
            <a:ext cx="3412270" cy="3725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78571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Authoritative Records</a:t>
            </a:r>
            <a:endParaRPr/>
          </a:p>
        </p:txBody>
      </p:sp>
      <p:sp>
        <p:nvSpPr>
          <p:cNvPr id="270" name="Shape 270"/>
          <p:cNvSpPr/>
          <p:nvPr/>
        </p:nvSpPr>
        <p:spPr>
          <a:xfrm>
            <a:off x="7019512" y="2401461"/>
            <a:ext cx="914400" cy="914400"/>
          </a:xfrm>
          <a:prstGeom prst="ellipse">
            <a:avLst/>
          </a:prstGeom>
          <a:solidFill>
            <a:srgbClr val="7BB031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352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Shape 271"/>
          <p:cNvSpPr txBox="1"/>
          <p:nvPr/>
        </p:nvSpPr>
        <p:spPr>
          <a:xfrm>
            <a:off x="7144698" y="2504719"/>
            <a:ext cx="66402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/>
          </a:p>
        </p:txBody>
      </p:sp>
      <p:sp>
        <p:nvSpPr>
          <p:cNvPr id="272" name="Shape 272"/>
          <p:cNvSpPr/>
          <p:nvPr/>
        </p:nvSpPr>
        <p:spPr>
          <a:xfrm>
            <a:off x="2519332" y="3348557"/>
            <a:ext cx="4389119" cy="644994"/>
          </a:xfrm>
          <a:prstGeom prst="roundRect">
            <a:avLst>
              <a:gd name="adj" fmla="val 16667"/>
            </a:avLst>
          </a:prstGeom>
          <a:solidFill>
            <a:srgbClr val="398F9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Shape 273"/>
          <p:cNvSpPr txBox="1"/>
          <p:nvPr/>
        </p:nvSpPr>
        <p:spPr>
          <a:xfrm>
            <a:off x="2628439" y="3493284"/>
            <a:ext cx="3469725" cy="377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78571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Derived Products</a:t>
            </a:r>
            <a:endParaRPr/>
          </a:p>
        </p:txBody>
      </p:sp>
      <p:sp>
        <p:nvSpPr>
          <p:cNvPr id="274" name="Shape 274"/>
          <p:cNvSpPr/>
          <p:nvPr/>
        </p:nvSpPr>
        <p:spPr>
          <a:xfrm>
            <a:off x="6363552" y="3216680"/>
            <a:ext cx="914400" cy="914400"/>
          </a:xfrm>
          <a:prstGeom prst="ellipse">
            <a:avLst/>
          </a:prstGeom>
          <a:solidFill>
            <a:srgbClr val="BCCD33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352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Shape 275"/>
          <p:cNvSpPr txBox="1"/>
          <p:nvPr/>
        </p:nvSpPr>
        <p:spPr>
          <a:xfrm>
            <a:off x="6488739" y="3319937"/>
            <a:ext cx="66402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/>
          </a:p>
        </p:txBody>
      </p:sp>
      <p:sp>
        <p:nvSpPr>
          <p:cNvPr id="276" name="Shape 276"/>
          <p:cNvSpPr/>
          <p:nvPr/>
        </p:nvSpPr>
        <p:spPr>
          <a:xfrm>
            <a:off x="1872778" y="4159402"/>
            <a:ext cx="4389119" cy="644994"/>
          </a:xfrm>
          <a:prstGeom prst="roundRect">
            <a:avLst>
              <a:gd name="adj" fmla="val 16667"/>
            </a:avLst>
          </a:prstGeom>
          <a:solidFill>
            <a:srgbClr val="5A696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Shape 277"/>
          <p:cNvSpPr txBox="1"/>
          <p:nvPr/>
        </p:nvSpPr>
        <p:spPr>
          <a:xfrm>
            <a:off x="1942198" y="4315878"/>
            <a:ext cx="3946859" cy="3814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78571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Scientific Improvements</a:t>
            </a:r>
            <a:endParaRPr/>
          </a:p>
        </p:txBody>
      </p:sp>
      <p:sp>
        <p:nvSpPr>
          <p:cNvPr id="278" name="Shape 278"/>
          <p:cNvSpPr/>
          <p:nvPr/>
        </p:nvSpPr>
        <p:spPr>
          <a:xfrm>
            <a:off x="5707591" y="4027525"/>
            <a:ext cx="914400" cy="914400"/>
          </a:xfrm>
          <a:prstGeom prst="ellipse">
            <a:avLst/>
          </a:prstGeom>
          <a:solidFill>
            <a:srgbClr val="4A9B82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352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Shape 279"/>
          <p:cNvSpPr txBox="1"/>
          <p:nvPr/>
        </p:nvSpPr>
        <p:spPr>
          <a:xfrm>
            <a:off x="5832779" y="4130782"/>
            <a:ext cx="66402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sp>
        <p:nvSpPr>
          <p:cNvPr id="280" name="Shape 280"/>
          <p:cNvSpPr/>
          <p:nvPr/>
        </p:nvSpPr>
        <p:spPr>
          <a:xfrm>
            <a:off x="1226222" y="4970246"/>
            <a:ext cx="4389119" cy="644994"/>
          </a:xfrm>
          <a:prstGeom prst="roundRect">
            <a:avLst>
              <a:gd name="adj" fmla="val 16667"/>
            </a:avLst>
          </a:prstGeom>
          <a:solidFill>
            <a:srgbClr val="4A9B8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Shape 281"/>
          <p:cNvSpPr txBox="1"/>
          <p:nvPr/>
        </p:nvSpPr>
        <p:spPr>
          <a:xfrm>
            <a:off x="1367711" y="4955520"/>
            <a:ext cx="3579000" cy="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78571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</a:pPr>
            <a:r>
              <a:rPr lang="en-US" sz="2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Enhanced Access and Basic Quality Assurance</a:t>
            </a:r>
            <a:endParaRPr dirty="0"/>
          </a:p>
        </p:txBody>
      </p:sp>
      <p:sp>
        <p:nvSpPr>
          <p:cNvPr id="282" name="Shape 282"/>
          <p:cNvSpPr/>
          <p:nvPr/>
        </p:nvSpPr>
        <p:spPr>
          <a:xfrm>
            <a:off x="5071900" y="4835543"/>
            <a:ext cx="914400" cy="914400"/>
          </a:xfrm>
          <a:prstGeom prst="ellipse">
            <a:avLst/>
          </a:prstGeom>
          <a:solidFill>
            <a:srgbClr val="316756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352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Shape 283"/>
          <p:cNvSpPr txBox="1"/>
          <p:nvPr/>
        </p:nvSpPr>
        <p:spPr>
          <a:xfrm>
            <a:off x="5197086" y="4938800"/>
            <a:ext cx="66402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sp>
        <p:nvSpPr>
          <p:cNvPr id="284" name="Shape 284"/>
          <p:cNvSpPr/>
          <p:nvPr/>
        </p:nvSpPr>
        <p:spPr>
          <a:xfrm>
            <a:off x="579667" y="5781089"/>
            <a:ext cx="4389119" cy="644994"/>
          </a:xfrm>
          <a:prstGeom prst="roundRect">
            <a:avLst>
              <a:gd name="adj" fmla="val 16667"/>
            </a:avLst>
          </a:prstGeom>
          <a:solidFill>
            <a:srgbClr val="00697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Shape 285"/>
          <p:cNvSpPr txBox="1"/>
          <p:nvPr/>
        </p:nvSpPr>
        <p:spPr>
          <a:xfrm>
            <a:off x="686002" y="5759143"/>
            <a:ext cx="3250200" cy="3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78571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Font typeface="Arial"/>
              <a:buNone/>
            </a:pPr>
            <a:r>
              <a:rPr lang="en-US" sz="2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Long-Term preservation and Basic Access</a:t>
            </a:r>
            <a:endParaRPr dirty="0"/>
          </a:p>
        </p:txBody>
      </p:sp>
      <p:sp>
        <p:nvSpPr>
          <p:cNvPr id="286" name="Shape 286"/>
          <p:cNvSpPr/>
          <p:nvPr/>
        </p:nvSpPr>
        <p:spPr>
          <a:xfrm>
            <a:off x="4436207" y="5646387"/>
            <a:ext cx="914400" cy="914400"/>
          </a:xfrm>
          <a:prstGeom prst="ellipse">
            <a:avLst/>
          </a:prstGeom>
          <a:solidFill>
            <a:srgbClr val="19465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352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Shape 287"/>
          <p:cNvSpPr txBox="1"/>
          <p:nvPr/>
        </p:nvSpPr>
        <p:spPr>
          <a:xfrm>
            <a:off x="4561395" y="5749643"/>
            <a:ext cx="66402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Shape 340"/>
          <p:cNvSpPr/>
          <p:nvPr/>
        </p:nvSpPr>
        <p:spPr>
          <a:xfrm rot="-5400000">
            <a:off x="2291071" y="199966"/>
            <a:ext cx="4542577" cy="8195921"/>
          </a:xfrm>
          <a:prstGeom prst="homePlate">
            <a:avLst>
              <a:gd name="adj" fmla="val 50000"/>
            </a:avLst>
          </a:prstGeom>
          <a:solidFill>
            <a:schemeClr val="dk1">
              <a:alpha val="1843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1" name="Shape 341"/>
          <p:cNvSpPr/>
          <p:nvPr/>
        </p:nvSpPr>
        <p:spPr>
          <a:xfrm rot="5400000">
            <a:off x="2628664" y="-235654"/>
            <a:ext cx="3867388" cy="8195920"/>
          </a:xfrm>
          <a:prstGeom prst="homePlate">
            <a:avLst>
              <a:gd name="adj" fmla="val 50000"/>
            </a:avLst>
          </a:prstGeom>
          <a:solidFill>
            <a:srgbClr val="0432FF">
              <a:alpha val="1843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2" name="Shape 342"/>
          <p:cNvSpPr/>
          <p:nvPr/>
        </p:nvSpPr>
        <p:spPr>
          <a:xfrm>
            <a:off x="3474239" y="5009778"/>
            <a:ext cx="2447933" cy="423825"/>
          </a:xfrm>
          <a:prstGeom prst="roundRect">
            <a:avLst>
              <a:gd name="adj" fmla="val 16667"/>
            </a:avLst>
          </a:prstGeom>
          <a:solidFill>
            <a:srgbClr val="F2F2F2">
              <a:alpha val="6941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3" name="Shape 343"/>
          <p:cNvSpPr/>
          <p:nvPr/>
        </p:nvSpPr>
        <p:spPr>
          <a:xfrm>
            <a:off x="7397777" y="4237673"/>
            <a:ext cx="1611774" cy="687113"/>
          </a:xfrm>
          <a:prstGeom prst="roundRect">
            <a:avLst>
              <a:gd name="adj" fmla="val 16667"/>
            </a:avLst>
          </a:prstGeom>
          <a:solidFill>
            <a:srgbClr val="F2F2F2">
              <a:alpha val="6941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4" name="Shape 344"/>
          <p:cNvSpPr/>
          <p:nvPr/>
        </p:nvSpPr>
        <p:spPr>
          <a:xfrm>
            <a:off x="7670940" y="2366108"/>
            <a:ext cx="1202079" cy="655592"/>
          </a:xfrm>
          <a:prstGeom prst="roundRect">
            <a:avLst>
              <a:gd name="adj" fmla="val 16667"/>
            </a:avLst>
          </a:prstGeom>
          <a:solidFill>
            <a:srgbClr val="F2F2F2">
              <a:alpha val="6941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5" name="Shape 345"/>
          <p:cNvSpPr/>
          <p:nvPr/>
        </p:nvSpPr>
        <p:spPr>
          <a:xfrm>
            <a:off x="570995" y="4210151"/>
            <a:ext cx="1477773" cy="669441"/>
          </a:xfrm>
          <a:prstGeom prst="roundRect">
            <a:avLst>
              <a:gd name="adj" fmla="val 16667"/>
            </a:avLst>
          </a:prstGeom>
          <a:solidFill>
            <a:srgbClr val="F2F2F2">
              <a:alpha val="6941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6" name="Shape 346"/>
          <p:cNvSpPr/>
          <p:nvPr/>
        </p:nvSpPr>
        <p:spPr>
          <a:xfrm>
            <a:off x="71394" y="3281717"/>
            <a:ext cx="1004813" cy="477053"/>
          </a:xfrm>
          <a:prstGeom prst="roundRect">
            <a:avLst>
              <a:gd name="adj" fmla="val 16667"/>
            </a:avLst>
          </a:prstGeom>
          <a:solidFill>
            <a:srgbClr val="F2F2F2">
              <a:alpha val="6941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7" name="Shape 347"/>
          <p:cNvSpPr/>
          <p:nvPr/>
        </p:nvSpPr>
        <p:spPr>
          <a:xfrm>
            <a:off x="864407" y="2438660"/>
            <a:ext cx="876542" cy="477053"/>
          </a:xfrm>
          <a:prstGeom prst="roundRect">
            <a:avLst>
              <a:gd name="adj" fmla="val 16667"/>
            </a:avLst>
          </a:prstGeom>
          <a:solidFill>
            <a:srgbClr val="F2F2F2">
              <a:alpha val="6941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8" name="Shape 348"/>
          <p:cNvSpPr txBox="1">
            <a:spLocks noGrp="1"/>
          </p:cNvSpPr>
          <p:nvPr>
            <p:ph type="ctrTitle"/>
          </p:nvPr>
        </p:nvSpPr>
        <p:spPr>
          <a:xfrm>
            <a:off x="0" y="-899326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 Narrow"/>
              <a:buNone/>
            </a:pPr>
            <a:r>
              <a:rPr lang="en-US" sz="36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National Centers for Environmental Information</a:t>
            </a:r>
            <a:br>
              <a:rPr lang="en-US" sz="36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</a:br>
            <a:r>
              <a:rPr lang="en-US" sz="36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Functional Organization</a:t>
            </a:r>
            <a:endParaRPr/>
          </a:p>
        </p:txBody>
      </p:sp>
      <p:sp>
        <p:nvSpPr>
          <p:cNvPr id="349" name="Shape 349"/>
          <p:cNvSpPr/>
          <p:nvPr/>
        </p:nvSpPr>
        <p:spPr>
          <a:xfrm>
            <a:off x="450572" y="1548507"/>
            <a:ext cx="8202549" cy="463731"/>
          </a:xfrm>
          <a:prstGeom prst="roundRect">
            <a:avLst>
              <a:gd name="adj" fmla="val 16667"/>
            </a:avLst>
          </a:prstGeom>
          <a:solidFill>
            <a:srgbClr val="0432FF"/>
          </a:solidFill>
          <a:ln w="12700" cap="flat" cmpd="sng">
            <a:solidFill>
              <a:schemeClr val="lt1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NCEI Director’s Office</a:t>
            </a:r>
            <a:endParaRPr/>
          </a:p>
        </p:txBody>
      </p:sp>
      <p:sp>
        <p:nvSpPr>
          <p:cNvPr id="350" name="Shape 350"/>
          <p:cNvSpPr/>
          <p:nvPr/>
        </p:nvSpPr>
        <p:spPr>
          <a:xfrm>
            <a:off x="457199" y="5591221"/>
            <a:ext cx="3675600" cy="463731"/>
          </a:xfrm>
          <a:prstGeom prst="roundRect">
            <a:avLst>
              <a:gd name="adj" fmla="val 16667"/>
            </a:avLst>
          </a:prstGeom>
          <a:solidFill>
            <a:srgbClr val="0432FF"/>
          </a:solidFill>
          <a:ln w="12700" cap="flat" cmpd="sng">
            <a:solidFill>
              <a:schemeClr val="lt1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Support Services</a:t>
            </a:r>
            <a:endParaRPr/>
          </a:p>
        </p:txBody>
      </p:sp>
      <p:sp>
        <p:nvSpPr>
          <p:cNvPr id="351" name="Shape 351"/>
          <p:cNvSpPr/>
          <p:nvPr/>
        </p:nvSpPr>
        <p:spPr>
          <a:xfrm>
            <a:off x="4885823" y="5591221"/>
            <a:ext cx="3781695" cy="463731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7F7F7F"/>
          </a:solidFill>
          <a:ln w="12700" cap="flat" cmpd="sng">
            <a:solidFill>
              <a:schemeClr val="lt1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Information Technology</a:t>
            </a:r>
            <a:endParaRPr/>
          </a:p>
        </p:txBody>
      </p:sp>
      <p:sp>
        <p:nvSpPr>
          <p:cNvPr id="352" name="Shape 352"/>
          <p:cNvSpPr/>
          <p:nvPr/>
        </p:nvSpPr>
        <p:spPr>
          <a:xfrm>
            <a:off x="963898" y="3077041"/>
            <a:ext cx="1058092" cy="1058092"/>
          </a:xfrm>
          <a:prstGeom prst="ellipse">
            <a:avLst/>
          </a:prstGeom>
          <a:solidFill>
            <a:srgbClr val="009900"/>
          </a:solidFill>
          <a:ln w="12700" cap="flat" cmpd="sng">
            <a:solidFill>
              <a:schemeClr val="lt1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1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3" name="Shape 353"/>
          <p:cNvSpPr/>
          <p:nvPr/>
        </p:nvSpPr>
        <p:spPr>
          <a:xfrm>
            <a:off x="1632950" y="2161372"/>
            <a:ext cx="1058092" cy="1058092"/>
          </a:xfrm>
          <a:prstGeom prst="ellipse">
            <a:avLst/>
          </a:prstGeom>
          <a:solidFill>
            <a:srgbClr val="009900"/>
          </a:solidFill>
          <a:ln w="12700" cap="flat" cmpd="sng">
            <a:solidFill>
              <a:schemeClr val="lt1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3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4" name="Shape 354"/>
          <p:cNvSpPr/>
          <p:nvPr/>
        </p:nvSpPr>
        <p:spPr>
          <a:xfrm>
            <a:off x="1740950" y="3900973"/>
            <a:ext cx="1058092" cy="1058092"/>
          </a:xfrm>
          <a:prstGeom prst="ellipse">
            <a:avLst/>
          </a:prstGeom>
          <a:solidFill>
            <a:srgbClr val="009900"/>
          </a:solidFill>
          <a:ln w="12700" cap="flat" cmpd="sng">
            <a:solidFill>
              <a:schemeClr val="lt1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5" name="Shape 355"/>
          <p:cNvSpPr/>
          <p:nvPr/>
        </p:nvSpPr>
        <p:spPr>
          <a:xfrm rot="10800000">
            <a:off x="6599443" y="3951684"/>
            <a:ext cx="1058092" cy="1058092"/>
          </a:xfrm>
          <a:prstGeom prst="ellipse">
            <a:avLst/>
          </a:prstGeom>
          <a:solidFill>
            <a:srgbClr val="194A5D"/>
          </a:solidFill>
          <a:ln w="12700" cap="flat" cmpd="sng">
            <a:solidFill>
              <a:schemeClr val="lt1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6" name="Shape 356"/>
          <p:cNvSpPr/>
          <p:nvPr/>
        </p:nvSpPr>
        <p:spPr>
          <a:xfrm rot="10800000">
            <a:off x="7397775" y="3115038"/>
            <a:ext cx="1058092" cy="1058092"/>
          </a:xfrm>
          <a:prstGeom prst="ellipse">
            <a:avLst/>
          </a:prstGeom>
          <a:solidFill>
            <a:srgbClr val="194A5D"/>
          </a:solidFill>
          <a:ln w="12700" cap="flat" cmpd="sng">
            <a:solidFill>
              <a:schemeClr val="lt1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7" name="Shape 357"/>
          <p:cNvSpPr/>
          <p:nvPr/>
        </p:nvSpPr>
        <p:spPr>
          <a:xfrm rot="10800000">
            <a:off x="6736243" y="2197682"/>
            <a:ext cx="1058092" cy="1058092"/>
          </a:xfrm>
          <a:prstGeom prst="ellipse">
            <a:avLst/>
          </a:prstGeom>
          <a:solidFill>
            <a:srgbClr val="194A5D"/>
          </a:solidFill>
          <a:ln w="12700" cap="flat" cmpd="sng">
            <a:solidFill>
              <a:schemeClr val="lt1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8" name="Shape 358"/>
          <p:cNvSpPr/>
          <p:nvPr/>
        </p:nvSpPr>
        <p:spPr>
          <a:xfrm>
            <a:off x="2957947" y="2362721"/>
            <a:ext cx="1790314" cy="1790314"/>
          </a:xfrm>
          <a:prstGeom prst="ellipse">
            <a:avLst/>
          </a:prstGeom>
          <a:solidFill>
            <a:srgbClr val="009900">
              <a:alpha val="78431"/>
            </a:srgbClr>
          </a:solidFill>
          <a:ln w="12700" cap="flat" cmpd="sng">
            <a:solidFill>
              <a:schemeClr val="lt1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Center for Weather and Climate</a:t>
            </a:r>
            <a:endParaRPr/>
          </a:p>
        </p:txBody>
      </p:sp>
      <p:sp>
        <p:nvSpPr>
          <p:cNvPr id="359" name="Shape 359"/>
          <p:cNvSpPr/>
          <p:nvPr/>
        </p:nvSpPr>
        <p:spPr>
          <a:xfrm>
            <a:off x="4653891" y="2362721"/>
            <a:ext cx="1790314" cy="1790314"/>
          </a:xfrm>
          <a:prstGeom prst="ellipse">
            <a:avLst/>
          </a:prstGeom>
          <a:solidFill>
            <a:srgbClr val="194A5D">
              <a:alpha val="78431"/>
            </a:srgbClr>
          </a:solidFill>
          <a:ln w="12700" cap="flat" cmpd="sng">
            <a:solidFill>
              <a:schemeClr val="lt1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</a:pPr>
            <a:r>
              <a:rPr lang="en-US"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Center for Coasts, Oceans, and Geophysics</a:t>
            </a:r>
            <a:endParaRPr/>
          </a:p>
        </p:txBody>
      </p:sp>
      <p:sp>
        <p:nvSpPr>
          <p:cNvPr id="360" name="Shape 360"/>
          <p:cNvSpPr/>
          <p:nvPr/>
        </p:nvSpPr>
        <p:spPr>
          <a:xfrm>
            <a:off x="3496819" y="3924871"/>
            <a:ext cx="2315667" cy="1053733"/>
          </a:xfrm>
          <a:prstGeom prst="ellipse">
            <a:avLst/>
          </a:prstGeom>
          <a:solidFill>
            <a:srgbClr val="941202">
              <a:alpha val="78431"/>
            </a:srgbClr>
          </a:solidFill>
          <a:ln w="12700" cap="flat" cmpd="sng">
            <a:solidFill>
              <a:schemeClr val="lt1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Data Stewardship</a:t>
            </a:r>
            <a:endParaRPr/>
          </a:p>
        </p:txBody>
      </p:sp>
      <p:sp>
        <p:nvSpPr>
          <p:cNvPr id="361" name="Shape 361"/>
          <p:cNvSpPr/>
          <p:nvPr/>
        </p:nvSpPr>
        <p:spPr>
          <a:xfrm rot="-4146822">
            <a:off x="2622901" y="2662098"/>
            <a:ext cx="446230" cy="243534"/>
          </a:xfrm>
          <a:prstGeom prst="triangle">
            <a:avLst>
              <a:gd name="adj" fmla="val 50000"/>
            </a:avLst>
          </a:prstGeom>
          <a:solidFill>
            <a:srgbClr val="009900"/>
          </a:solidFill>
          <a:ln w="12700" cap="flat" cmpd="sng">
            <a:solidFill>
              <a:schemeClr val="lt1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2" name="Shape 362"/>
          <p:cNvSpPr/>
          <p:nvPr/>
        </p:nvSpPr>
        <p:spPr>
          <a:xfrm rot="-5095597">
            <a:off x="2503770" y="3289198"/>
            <a:ext cx="446229" cy="243534"/>
          </a:xfrm>
          <a:prstGeom prst="triangle">
            <a:avLst>
              <a:gd name="adj" fmla="val 50000"/>
            </a:avLst>
          </a:prstGeom>
          <a:solidFill>
            <a:srgbClr val="009900"/>
          </a:solidFill>
          <a:ln w="12700" cap="flat" cmpd="sng">
            <a:solidFill>
              <a:schemeClr val="lt1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3" name="Shape 363"/>
          <p:cNvSpPr/>
          <p:nvPr/>
        </p:nvSpPr>
        <p:spPr>
          <a:xfrm rot="-7869118">
            <a:off x="2760640" y="3855056"/>
            <a:ext cx="446229" cy="243534"/>
          </a:xfrm>
          <a:prstGeom prst="triangle">
            <a:avLst>
              <a:gd name="adj" fmla="val 50000"/>
            </a:avLst>
          </a:prstGeom>
          <a:solidFill>
            <a:srgbClr val="009900"/>
          </a:solidFill>
          <a:ln w="12700" cap="flat" cmpd="sng">
            <a:solidFill>
              <a:schemeClr val="lt1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4" name="Shape 364"/>
          <p:cNvSpPr/>
          <p:nvPr/>
        </p:nvSpPr>
        <p:spPr>
          <a:xfrm rot="7330562">
            <a:off x="6210544" y="3855056"/>
            <a:ext cx="446229" cy="243533"/>
          </a:xfrm>
          <a:prstGeom prst="triangle">
            <a:avLst>
              <a:gd name="adj" fmla="val 50000"/>
            </a:avLst>
          </a:prstGeom>
          <a:solidFill>
            <a:srgbClr val="194A5D"/>
          </a:solidFill>
          <a:ln w="12700" cap="flat" cmpd="sng">
            <a:solidFill>
              <a:schemeClr val="lt1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5" name="Shape 365"/>
          <p:cNvSpPr/>
          <p:nvPr/>
        </p:nvSpPr>
        <p:spPr>
          <a:xfrm rot="6024849">
            <a:off x="6441258" y="3289198"/>
            <a:ext cx="446229" cy="243533"/>
          </a:xfrm>
          <a:prstGeom prst="triangle">
            <a:avLst>
              <a:gd name="adj" fmla="val 50000"/>
            </a:avLst>
          </a:prstGeom>
          <a:solidFill>
            <a:srgbClr val="194A5D"/>
          </a:solidFill>
          <a:ln w="12700" cap="flat" cmpd="sng">
            <a:solidFill>
              <a:schemeClr val="lt1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6" name="Shape 366"/>
          <p:cNvSpPr/>
          <p:nvPr/>
        </p:nvSpPr>
        <p:spPr>
          <a:xfrm rot="3852309">
            <a:off x="6331859" y="2662098"/>
            <a:ext cx="446230" cy="243533"/>
          </a:xfrm>
          <a:prstGeom prst="triangle">
            <a:avLst>
              <a:gd name="adj" fmla="val 50000"/>
            </a:avLst>
          </a:prstGeom>
          <a:solidFill>
            <a:srgbClr val="194A5D"/>
          </a:solidFill>
          <a:ln w="12700" cap="flat" cmpd="sng">
            <a:solidFill>
              <a:schemeClr val="lt1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7" name="Shape 367"/>
          <p:cNvSpPr txBox="1"/>
          <p:nvPr/>
        </p:nvSpPr>
        <p:spPr>
          <a:xfrm>
            <a:off x="813629" y="3165424"/>
            <a:ext cx="1335739" cy="892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 Narrow"/>
              <a:buNone/>
            </a:pPr>
            <a:r>
              <a:rPr lang="en-US" sz="13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Climate &amp;</a:t>
            </a:r>
            <a:br>
              <a:rPr lang="en-US" sz="13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</a:br>
            <a:r>
              <a:rPr lang="en-US" sz="13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Weather Information Services</a:t>
            </a:r>
            <a:endParaRPr/>
          </a:p>
        </p:txBody>
      </p:sp>
      <p:sp>
        <p:nvSpPr>
          <p:cNvPr id="368" name="Shape 368"/>
          <p:cNvSpPr txBox="1"/>
          <p:nvPr/>
        </p:nvSpPr>
        <p:spPr>
          <a:xfrm>
            <a:off x="1657330" y="2292671"/>
            <a:ext cx="1031901" cy="584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 Narrow"/>
              <a:buNone/>
            </a:pPr>
            <a:r>
              <a:rPr lang="en-US" sz="16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Climate Science</a:t>
            </a:r>
            <a:endParaRPr/>
          </a:p>
        </p:txBody>
      </p:sp>
      <p:sp>
        <p:nvSpPr>
          <p:cNvPr id="369" name="Shape 369"/>
          <p:cNvSpPr txBox="1"/>
          <p:nvPr/>
        </p:nvSpPr>
        <p:spPr>
          <a:xfrm>
            <a:off x="1754724" y="4115407"/>
            <a:ext cx="1031901" cy="584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 Narrow"/>
              <a:buNone/>
            </a:pPr>
            <a:r>
              <a:rPr lang="en-US" sz="16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Weather Science</a:t>
            </a:r>
            <a:endParaRPr/>
          </a:p>
        </p:txBody>
      </p:sp>
      <p:sp>
        <p:nvSpPr>
          <p:cNvPr id="370" name="Shape 370"/>
          <p:cNvSpPr txBox="1"/>
          <p:nvPr/>
        </p:nvSpPr>
        <p:spPr>
          <a:xfrm>
            <a:off x="6635759" y="2490634"/>
            <a:ext cx="1279526" cy="4924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 Narrow"/>
              <a:buNone/>
            </a:pPr>
            <a:r>
              <a:rPr lang="en-US" sz="13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Oceanographic Sciences</a:t>
            </a:r>
            <a:endParaRPr/>
          </a:p>
        </p:txBody>
      </p:sp>
      <p:sp>
        <p:nvSpPr>
          <p:cNvPr id="371" name="Shape 371"/>
          <p:cNvSpPr txBox="1"/>
          <p:nvPr/>
        </p:nvSpPr>
        <p:spPr>
          <a:xfrm>
            <a:off x="7301457" y="3224634"/>
            <a:ext cx="1279526" cy="830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 Narrow"/>
              <a:buNone/>
            </a:pPr>
            <a:r>
              <a:rPr lang="en-US" sz="16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Scientific Information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 Narrow"/>
              <a:buNone/>
            </a:pPr>
            <a:r>
              <a:rPr lang="en-US" sz="16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Services </a:t>
            </a:r>
            <a:endParaRPr/>
          </a:p>
        </p:txBody>
      </p:sp>
      <p:sp>
        <p:nvSpPr>
          <p:cNvPr id="372" name="Shape 372"/>
          <p:cNvSpPr txBox="1"/>
          <p:nvPr/>
        </p:nvSpPr>
        <p:spPr>
          <a:xfrm>
            <a:off x="6497137" y="4173950"/>
            <a:ext cx="1279526" cy="584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 Narrow"/>
              <a:buNone/>
            </a:pPr>
            <a:r>
              <a:rPr lang="en-US" sz="16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Geophysical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 Narrow"/>
              <a:buNone/>
            </a:pPr>
            <a:r>
              <a:rPr lang="en-US" sz="16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Sciences</a:t>
            </a:r>
            <a:endParaRPr/>
          </a:p>
        </p:txBody>
      </p:sp>
      <p:sp>
        <p:nvSpPr>
          <p:cNvPr id="373" name="Shape 373"/>
          <p:cNvSpPr txBox="1"/>
          <p:nvPr/>
        </p:nvSpPr>
        <p:spPr>
          <a:xfrm>
            <a:off x="864220" y="2449325"/>
            <a:ext cx="950016" cy="477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SzPts val="1200"/>
              <a:buFont typeface="Arial"/>
              <a:buChar char="•"/>
            </a:pPr>
            <a:r>
              <a:rPr lang="en-US" sz="1200" b="0" i="0" u="none" strike="noStrike" cap="none">
                <a:solidFill>
                  <a:srgbClr val="009900"/>
                </a:solidFill>
                <a:latin typeface="Arial Narrow"/>
                <a:ea typeface="Arial Narrow"/>
                <a:cs typeface="Arial Narrow"/>
                <a:sym typeface="Arial Narrow"/>
              </a:rPr>
              <a:t>Dataset</a:t>
            </a:r>
            <a:endParaRPr/>
          </a:p>
          <a:p>
            <a:pPr marL="11430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SzPts val="1200"/>
              <a:buFont typeface="Arial"/>
              <a:buChar char="•"/>
            </a:pPr>
            <a:r>
              <a:rPr lang="en-US" sz="1200" b="0" i="0" u="none" strike="noStrike" cap="none">
                <a:solidFill>
                  <a:srgbClr val="009900"/>
                </a:solidFill>
                <a:latin typeface="Arial Narrow"/>
                <a:ea typeface="Arial Narrow"/>
                <a:cs typeface="Arial Narrow"/>
                <a:sym typeface="Arial Narrow"/>
              </a:rPr>
              <a:t>Products</a:t>
            </a:r>
            <a:endParaRPr/>
          </a:p>
        </p:txBody>
      </p:sp>
      <p:sp>
        <p:nvSpPr>
          <p:cNvPr id="374" name="Shape 374"/>
          <p:cNvSpPr txBox="1"/>
          <p:nvPr/>
        </p:nvSpPr>
        <p:spPr>
          <a:xfrm>
            <a:off x="17577" y="3290219"/>
            <a:ext cx="1085944" cy="461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SzPts val="1200"/>
              <a:buFont typeface="Arial"/>
              <a:buChar char="•"/>
            </a:pPr>
            <a:r>
              <a:rPr lang="en-US" sz="1200" b="0" i="0" u="none" strike="noStrike" cap="none">
                <a:solidFill>
                  <a:srgbClr val="009900"/>
                </a:solidFill>
                <a:latin typeface="Arial Narrow"/>
                <a:ea typeface="Arial Narrow"/>
                <a:cs typeface="Arial Narrow"/>
                <a:sym typeface="Arial Narrow"/>
              </a:rPr>
              <a:t>Customer</a:t>
            </a:r>
            <a:endParaRPr/>
          </a:p>
          <a:p>
            <a:pPr marL="1143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Font typeface="Arial Narrow"/>
              <a:buNone/>
            </a:pPr>
            <a:r>
              <a:rPr lang="en-US" sz="1200" b="0" i="0" u="none" strike="noStrike" cap="none">
                <a:solidFill>
                  <a:srgbClr val="009900"/>
                </a:solidFill>
                <a:latin typeface="Arial Narrow"/>
                <a:ea typeface="Arial Narrow"/>
                <a:cs typeface="Arial Narrow"/>
                <a:sym typeface="Arial Narrow"/>
              </a:rPr>
              <a:t>Engagement</a:t>
            </a:r>
            <a:endParaRPr/>
          </a:p>
        </p:txBody>
      </p:sp>
      <p:sp>
        <p:nvSpPr>
          <p:cNvPr id="375" name="Shape 375"/>
          <p:cNvSpPr txBox="1"/>
          <p:nvPr/>
        </p:nvSpPr>
        <p:spPr>
          <a:xfrm>
            <a:off x="596120" y="4222930"/>
            <a:ext cx="2072197" cy="6694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SzPts val="1200"/>
              <a:buFont typeface="Arial"/>
              <a:buChar char="•"/>
            </a:pPr>
            <a:r>
              <a:rPr lang="en-US" sz="1200" b="0" i="0" u="none" strike="noStrike" cap="none">
                <a:solidFill>
                  <a:srgbClr val="009900"/>
                </a:solidFill>
                <a:latin typeface="Arial Narrow"/>
                <a:ea typeface="Arial Narrow"/>
                <a:cs typeface="Arial Narrow"/>
                <a:sym typeface="Arial Narrow"/>
              </a:rPr>
              <a:t>Observations &amp;</a:t>
            </a:r>
            <a:endParaRPr/>
          </a:p>
          <a:p>
            <a:pPr marL="0" marR="0" lvl="0" indent="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Font typeface="Arial Narrow"/>
              <a:buNone/>
            </a:pPr>
            <a:r>
              <a:rPr lang="en-US" sz="1200" b="0" i="0" u="none" strike="noStrike" cap="none">
                <a:solidFill>
                  <a:srgbClr val="009900"/>
                </a:solidFill>
                <a:latin typeface="Arial Narrow"/>
                <a:ea typeface="Arial Narrow"/>
                <a:cs typeface="Arial Narrow"/>
                <a:sym typeface="Arial Narrow"/>
              </a:rPr>
              <a:t>Data Records</a:t>
            </a:r>
            <a:endParaRPr/>
          </a:p>
          <a:p>
            <a:pPr marL="11430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SzPts val="1200"/>
              <a:buFont typeface="Arial"/>
              <a:buChar char="•"/>
            </a:pPr>
            <a:r>
              <a:rPr lang="en-US" sz="1200" b="0" i="0" u="none" strike="noStrike" cap="none">
                <a:solidFill>
                  <a:srgbClr val="009900"/>
                </a:solidFill>
                <a:latin typeface="Arial Narrow"/>
                <a:ea typeface="Arial Narrow"/>
                <a:cs typeface="Arial Narrow"/>
                <a:sym typeface="Arial Narrow"/>
              </a:rPr>
              <a:t>Monitoring</a:t>
            </a:r>
            <a:endParaRPr/>
          </a:p>
        </p:txBody>
      </p:sp>
      <p:sp>
        <p:nvSpPr>
          <p:cNvPr id="376" name="Shape 376"/>
          <p:cNvSpPr txBox="1"/>
          <p:nvPr/>
        </p:nvSpPr>
        <p:spPr>
          <a:xfrm>
            <a:off x="3426716" y="4978150"/>
            <a:ext cx="1701179" cy="477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8F98"/>
              </a:buClr>
              <a:buSzPts val="1200"/>
              <a:buFont typeface="Arial"/>
              <a:buChar char="•"/>
            </a:pPr>
            <a:r>
              <a:rPr lang="en-US" sz="1200" b="0" i="0" u="none" strike="noStrike" cap="none">
                <a:solidFill>
                  <a:srgbClr val="398F98"/>
                </a:solidFill>
                <a:latin typeface="Arial Narrow"/>
                <a:ea typeface="Arial Narrow"/>
                <a:cs typeface="Arial Narrow"/>
                <a:sym typeface="Arial Narrow"/>
              </a:rPr>
              <a:t>Data Operations</a:t>
            </a:r>
            <a:endParaRPr/>
          </a:p>
          <a:p>
            <a:pPr marL="11430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8F98"/>
              </a:buClr>
              <a:buSzPts val="1200"/>
              <a:buFont typeface="Arial"/>
              <a:buChar char="•"/>
            </a:pPr>
            <a:r>
              <a:rPr lang="en-US" sz="1200" b="0" i="0" u="none" strike="noStrike" cap="none">
                <a:solidFill>
                  <a:srgbClr val="398F98"/>
                </a:solidFill>
                <a:latin typeface="Arial Narrow"/>
                <a:ea typeface="Arial Narrow"/>
                <a:cs typeface="Arial Narrow"/>
                <a:sym typeface="Arial Narrow"/>
              </a:rPr>
              <a:t>Software Engineering</a:t>
            </a:r>
            <a:endParaRPr/>
          </a:p>
        </p:txBody>
      </p:sp>
      <p:sp>
        <p:nvSpPr>
          <p:cNvPr id="377" name="Shape 377"/>
          <p:cNvSpPr/>
          <p:nvPr/>
        </p:nvSpPr>
        <p:spPr>
          <a:xfrm>
            <a:off x="4930125" y="4978150"/>
            <a:ext cx="1245507" cy="477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8F98"/>
              </a:buClr>
              <a:buSzPts val="1200"/>
              <a:buFont typeface="Arial"/>
              <a:buChar char="•"/>
            </a:pPr>
            <a:r>
              <a:rPr lang="en-US" sz="1200" b="0" i="0" u="none" strike="noStrike" cap="none">
                <a:solidFill>
                  <a:srgbClr val="398F98"/>
                </a:solidFill>
                <a:latin typeface="Arial Narrow"/>
                <a:ea typeface="Arial Narrow"/>
                <a:cs typeface="Arial Narrow"/>
                <a:sym typeface="Arial Narrow"/>
              </a:rPr>
              <a:t>Archive</a:t>
            </a:r>
            <a:endParaRPr/>
          </a:p>
          <a:p>
            <a:pPr marL="11430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8F98"/>
              </a:buClr>
              <a:buSzPts val="1200"/>
              <a:buFont typeface="Arial"/>
              <a:buChar char="•"/>
            </a:pPr>
            <a:r>
              <a:rPr lang="en-US" sz="1200" b="0" i="0" u="none" strike="noStrike" cap="none">
                <a:solidFill>
                  <a:srgbClr val="398F98"/>
                </a:solidFill>
                <a:latin typeface="Arial Narrow"/>
                <a:ea typeface="Arial Narrow"/>
                <a:cs typeface="Arial Narrow"/>
                <a:sym typeface="Arial Narrow"/>
              </a:rPr>
              <a:t>Data Access</a:t>
            </a:r>
            <a:endParaRPr/>
          </a:p>
        </p:txBody>
      </p:sp>
      <p:sp>
        <p:nvSpPr>
          <p:cNvPr id="378" name="Shape 378"/>
          <p:cNvSpPr/>
          <p:nvPr/>
        </p:nvSpPr>
        <p:spPr>
          <a:xfrm rot="-4826657">
            <a:off x="3093041" y="4329970"/>
            <a:ext cx="446229" cy="243533"/>
          </a:xfrm>
          <a:prstGeom prst="triangle">
            <a:avLst>
              <a:gd name="adj" fmla="val 50000"/>
            </a:avLst>
          </a:prstGeom>
          <a:solidFill>
            <a:srgbClr val="398F98"/>
          </a:solidFill>
          <a:ln w="12700" cap="flat" cmpd="sng">
            <a:solidFill>
              <a:schemeClr val="lt1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9" name="Shape 379"/>
          <p:cNvSpPr/>
          <p:nvPr/>
        </p:nvSpPr>
        <p:spPr>
          <a:xfrm rot="4931636">
            <a:off x="5765440" y="4329970"/>
            <a:ext cx="446230" cy="243534"/>
          </a:xfrm>
          <a:prstGeom prst="triangle">
            <a:avLst>
              <a:gd name="adj" fmla="val 50000"/>
            </a:avLst>
          </a:prstGeom>
          <a:solidFill>
            <a:srgbClr val="398F98"/>
          </a:solidFill>
          <a:ln w="12700" cap="flat" cmpd="sng">
            <a:solidFill>
              <a:schemeClr val="lt1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0" name="Shape 380"/>
          <p:cNvSpPr/>
          <p:nvPr/>
        </p:nvSpPr>
        <p:spPr>
          <a:xfrm>
            <a:off x="533937" y="6070476"/>
            <a:ext cx="3526862" cy="476961"/>
          </a:xfrm>
          <a:prstGeom prst="roundRect">
            <a:avLst>
              <a:gd name="adj" fmla="val 16667"/>
            </a:avLst>
          </a:prstGeom>
          <a:solidFill>
            <a:srgbClr val="F2F2F2">
              <a:alpha val="8941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1" name="Shape 381"/>
          <p:cNvSpPr txBox="1"/>
          <p:nvPr/>
        </p:nvSpPr>
        <p:spPr>
          <a:xfrm>
            <a:off x="517606" y="6049075"/>
            <a:ext cx="1631762" cy="477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3CCC"/>
              </a:buClr>
              <a:buSzPts val="1200"/>
              <a:buFont typeface="Arial"/>
              <a:buChar char="•"/>
            </a:pPr>
            <a:r>
              <a:rPr lang="en-US" sz="1200" b="0" i="0" u="none" strike="noStrike" cap="none">
                <a:solidFill>
                  <a:srgbClr val="1D3CCC"/>
                </a:solidFill>
                <a:latin typeface="Arial Narrow"/>
                <a:ea typeface="Arial Narrow"/>
                <a:cs typeface="Arial Narrow"/>
                <a:sym typeface="Arial Narrow"/>
              </a:rPr>
              <a:t>Finance &amp; Acquisitions</a:t>
            </a:r>
            <a:endParaRPr/>
          </a:p>
          <a:p>
            <a:pPr marL="11430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3CCC"/>
              </a:buClr>
              <a:buSzPts val="1200"/>
              <a:buFont typeface="Arial"/>
              <a:buChar char="•"/>
            </a:pPr>
            <a:r>
              <a:rPr lang="en-US" sz="1200" b="0" i="0" u="none" strike="noStrike" cap="none">
                <a:solidFill>
                  <a:srgbClr val="1D3CCC"/>
                </a:solidFill>
                <a:latin typeface="Arial Narrow"/>
                <a:ea typeface="Arial Narrow"/>
                <a:cs typeface="Arial Narrow"/>
                <a:sym typeface="Arial Narrow"/>
              </a:rPr>
              <a:t>Plans &amp; Programs</a:t>
            </a:r>
            <a:endParaRPr/>
          </a:p>
        </p:txBody>
      </p:sp>
      <p:sp>
        <p:nvSpPr>
          <p:cNvPr id="382" name="Shape 382"/>
          <p:cNvSpPr txBox="1"/>
          <p:nvPr/>
        </p:nvSpPr>
        <p:spPr>
          <a:xfrm>
            <a:off x="2177260" y="6049075"/>
            <a:ext cx="2024509" cy="477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3CCC"/>
              </a:buClr>
              <a:buSzPts val="1200"/>
              <a:buFont typeface="Arial"/>
              <a:buChar char="•"/>
            </a:pPr>
            <a:r>
              <a:rPr lang="en-US" sz="1200" b="0" i="0" u="none" strike="noStrike" cap="none">
                <a:solidFill>
                  <a:srgbClr val="1D3CCC"/>
                </a:solidFill>
                <a:latin typeface="Arial Narrow"/>
                <a:ea typeface="Arial Narrow"/>
                <a:cs typeface="Arial Narrow"/>
                <a:sym typeface="Arial Narrow"/>
              </a:rPr>
              <a:t>Communications &amp; Outreach</a:t>
            </a:r>
            <a:endParaRPr/>
          </a:p>
          <a:p>
            <a:pPr marL="11430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3CCC"/>
              </a:buClr>
              <a:buSzPts val="1200"/>
              <a:buFont typeface="Arial"/>
              <a:buChar char="•"/>
            </a:pPr>
            <a:r>
              <a:rPr lang="en-US" sz="1200" b="0" i="0" u="none" strike="noStrike" cap="none">
                <a:solidFill>
                  <a:srgbClr val="1D3CCC"/>
                </a:solidFill>
                <a:latin typeface="Arial Narrow"/>
                <a:ea typeface="Arial Narrow"/>
                <a:cs typeface="Arial Narrow"/>
                <a:sym typeface="Arial Narrow"/>
              </a:rPr>
              <a:t>Standards &amp; Evaluation</a:t>
            </a:r>
            <a:endParaRPr/>
          </a:p>
        </p:txBody>
      </p:sp>
      <p:sp>
        <p:nvSpPr>
          <p:cNvPr id="383" name="Shape 383"/>
          <p:cNvSpPr/>
          <p:nvPr/>
        </p:nvSpPr>
        <p:spPr>
          <a:xfrm>
            <a:off x="5263201" y="6077853"/>
            <a:ext cx="2987999" cy="476961"/>
          </a:xfrm>
          <a:prstGeom prst="roundRect">
            <a:avLst>
              <a:gd name="adj" fmla="val 16667"/>
            </a:avLst>
          </a:prstGeom>
          <a:solidFill>
            <a:srgbClr val="F2F2F2">
              <a:alpha val="8941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4" name="Shape 384"/>
          <p:cNvSpPr txBox="1"/>
          <p:nvPr/>
        </p:nvSpPr>
        <p:spPr>
          <a:xfrm>
            <a:off x="5902692" y="6049075"/>
            <a:ext cx="1765306" cy="477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/>
              <a:buChar char="•"/>
            </a:pPr>
            <a:r>
              <a:rPr lang="en-US" sz="1200" b="0" i="0" u="none" strike="noStrike" cap="none">
                <a:solidFill>
                  <a:srgbClr val="595959"/>
                </a:solidFill>
                <a:latin typeface="Arial Narrow"/>
                <a:ea typeface="Arial Narrow"/>
                <a:cs typeface="Arial Narrow"/>
                <a:sym typeface="Arial Narrow"/>
              </a:rPr>
              <a:t>Information Technology</a:t>
            </a:r>
            <a:endParaRPr/>
          </a:p>
          <a:p>
            <a:pPr marL="11430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/>
              <a:buChar char="•"/>
            </a:pPr>
            <a:r>
              <a:rPr lang="en-US" sz="1200" b="0" i="0" u="none" strike="noStrike" cap="none">
                <a:solidFill>
                  <a:srgbClr val="595959"/>
                </a:solidFill>
                <a:latin typeface="Arial Narrow"/>
                <a:ea typeface="Arial Narrow"/>
                <a:cs typeface="Arial Narrow"/>
                <a:sym typeface="Arial Narrow"/>
              </a:rPr>
              <a:t>Logistics Support</a:t>
            </a:r>
            <a:endParaRPr/>
          </a:p>
        </p:txBody>
      </p:sp>
      <p:grpSp>
        <p:nvGrpSpPr>
          <p:cNvPr id="385" name="Shape 385"/>
          <p:cNvGrpSpPr/>
          <p:nvPr/>
        </p:nvGrpSpPr>
        <p:grpSpPr>
          <a:xfrm>
            <a:off x="4361694" y="2034231"/>
            <a:ext cx="485115" cy="485115"/>
            <a:chOff x="4466601" y="2292411"/>
            <a:chExt cx="485115" cy="485115"/>
          </a:xfrm>
        </p:grpSpPr>
        <p:sp>
          <p:nvSpPr>
            <p:cNvPr id="386" name="Shape 386"/>
            <p:cNvSpPr/>
            <p:nvPr/>
          </p:nvSpPr>
          <p:spPr>
            <a:xfrm rot="10800000">
              <a:off x="4466601" y="2292411"/>
              <a:ext cx="485115" cy="485115"/>
            </a:xfrm>
            <a:prstGeom prst="ellipse">
              <a:avLst/>
            </a:prstGeom>
            <a:solidFill>
              <a:srgbClr val="FF8600"/>
            </a:solidFill>
            <a:ln w="12700" cap="flat" cmpd="sng">
              <a:solidFill>
                <a:schemeClr val="lt1"/>
              </a:solidFill>
              <a:prstDash val="solid"/>
              <a:miter lim="8000"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7" name="Shape 387"/>
            <p:cNvSpPr/>
            <p:nvPr/>
          </p:nvSpPr>
          <p:spPr>
            <a:xfrm rot="10800000">
              <a:off x="4565468" y="2469890"/>
              <a:ext cx="287383" cy="156842"/>
            </a:xfrm>
            <a:prstGeom prst="triangle">
              <a:avLst>
                <a:gd name="adj" fmla="val 50000"/>
              </a:avLst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"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88" name="Shape 388"/>
          <p:cNvGrpSpPr/>
          <p:nvPr/>
        </p:nvGrpSpPr>
        <p:grpSpPr>
          <a:xfrm rot="-7897313">
            <a:off x="2867416" y="4930322"/>
            <a:ext cx="485115" cy="485115"/>
            <a:chOff x="4466601" y="2292411"/>
            <a:chExt cx="485115" cy="485115"/>
          </a:xfrm>
        </p:grpSpPr>
        <p:sp>
          <p:nvSpPr>
            <p:cNvPr id="389" name="Shape 389"/>
            <p:cNvSpPr/>
            <p:nvPr/>
          </p:nvSpPr>
          <p:spPr>
            <a:xfrm rot="10800000">
              <a:off x="4466601" y="2292411"/>
              <a:ext cx="485115" cy="485115"/>
            </a:xfrm>
            <a:prstGeom prst="ellipse">
              <a:avLst/>
            </a:prstGeom>
            <a:solidFill>
              <a:srgbClr val="FF8600"/>
            </a:solidFill>
            <a:ln w="12700" cap="flat" cmpd="sng">
              <a:solidFill>
                <a:schemeClr val="lt1"/>
              </a:solidFill>
              <a:prstDash val="solid"/>
              <a:miter lim="8000"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0" name="Shape 390"/>
            <p:cNvSpPr/>
            <p:nvPr/>
          </p:nvSpPr>
          <p:spPr>
            <a:xfrm rot="10800000">
              <a:off x="4565468" y="2469890"/>
              <a:ext cx="287383" cy="156842"/>
            </a:xfrm>
            <a:prstGeom prst="triangle">
              <a:avLst>
                <a:gd name="adj" fmla="val 50000"/>
              </a:avLst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"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91" name="Shape 391"/>
          <p:cNvGrpSpPr/>
          <p:nvPr/>
        </p:nvGrpSpPr>
        <p:grpSpPr>
          <a:xfrm rot="8268387">
            <a:off x="6047889" y="4906261"/>
            <a:ext cx="485115" cy="485115"/>
            <a:chOff x="4466601" y="2292411"/>
            <a:chExt cx="485115" cy="485115"/>
          </a:xfrm>
        </p:grpSpPr>
        <p:sp>
          <p:nvSpPr>
            <p:cNvPr id="392" name="Shape 392"/>
            <p:cNvSpPr/>
            <p:nvPr/>
          </p:nvSpPr>
          <p:spPr>
            <a:xfrm rot="10800000">
              <a:off x="4466601" y="2292411"/>
              <a:ext cx="485115" cy="485115"/>
            </a:xfrm>
            <a:prstGeom prst="ellipse">
              <a:avLst/>
            </a:prstGeom>
            <a:solidFill>
              <a:srgbClr val="FF8600"/>
            </a:solidFill>
            <a:ln w="12700" cap="flat" cmpd="sng">
              <a:solidFill>
                <a:schemeClr val="lt1"/>
              </a:solidFill>
              <a:prstDash val="solid"/>
              <a:miter lim="8000"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3" name="Shape 393"/>
            <p:cNvSpPr/>
            <p:nvPr/>
          </p:nvSpPr>
          <p:spPr>
            <a:xfrm rot="10800000">
              <a:off x="4565468" y="2469890"/>
              <a:ext cx="287383" cy="156842"/>
            </a:xfrm>
            <a:prstGeom prst="triangle">
              <a:avLst>
                <a:gd name="adj" fmla="val 50000"/>
              </a:avLst>
            </a:prstGeom>
            <a:solidFill>
              <a:srgbClr val="FF8600"/>
            </a:solidFill>
            <a:ln w="12700" cap="flat" cmpd="sng">
              <a:solidFill>
                <a:schemeClr val="lt1"/>
              </a:solidFill>
              <a:prstDash val="solid"/>
              <a:miter lim="8000"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94" name="Shape 394"/>
          <p:cNvSpPr/>
          <p:nvPr/>
        </p:nvSpPr>
        <p:spPr>
          <a:xfrm rot="-2627212">
            <a:off x="6140390" y="5064003"/>
            <a:ext cx="287383" cy="156842"/>
          </a:xfrm>
          <a:prstGeom prst="triangle">
            <a:avLst>
              <a:gd name="adj" fmla="val 50000"/>
            </a:avLst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5" name="Shape 395"/>
          <p:cNvSpPr txBox="1"/>
          <p:nvPr/>
        </p:nvSpPr>
        <p:spPr>
          <a:xfrm>
            <a:off x="7741607" y="2339060"/>
            <a:ext cx="126794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4A5D"/>
              </a:buClr>
              <a:buSzPts val="1200"/>
              <a:buFont typeface="Arial"/>
              <a:buChar char="•"/>
            </a:pPr>
            <a:r>
              <a:rPr lang="en-US" sz="1200" b="0" i="0" u="none" strike="noStrike" cap="none">
                <a:solidFill>
                  <a:srgbClr val="194A5D"/>
                </a:solidFill>
                <a:latin typeface="Arial Narrow"/>
                <a:ea typeface="Arial Narrow"/>
                <a:cs typeface="Arial Narrow"/>
                <a:sym typeface="Arial Narrow"/>
              </a:rPr>
              <a:t>Large Marine</a:t>
            </a:r>
            <a:br>
              <a:rPr lang="en-US" sz="1200" b="0" i="0" u="none" strike="noStrike" cap="none">
                <a:solidFill>
                  <a:srgbClr val="194A5D"/>
                </a:solidFill>
                <a:latin typeface="Arial Narrow"/>
                <a:ea typeface="Arial Narrow"/>
                <a:cs typeface="Arial Narrow"/>
                <a:sym typeface="Arial Narrow"/>
              </a:rPr>
            </a:br>
            <a:r>
              <a:rPr lang="en-US" sz="1200" b="0" i="0" u="none" strike="noStrike" cap="none">
                <a:solidFill>
                  <a:srgbClr val="194A5D"/>
                </a:solidFill>
                <a:latin typeface="Arial Narrow"/>
                <a:ea typeface="Arial Narrow"/>
                <a:cs typeface="Arial Narrow"/>
                <a:sym typeface="Arial Narrow"/>
              </a:rPr>
              <a:t>Ecosystems</a:t>
            </a:r>
            <a:endParaRPr/>
          </a:p>
          <a:p>
            <a:pPr marL="11430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4A5D"/>
              </a:buClr>
              <a:buSzPts val="1200"/>
              <a:buFont typeface="Arial"/>
              <a:buChar char="•"/>
            </a:pPr>
            <a:r>
              <a:rPr lang="en-US" sz="1200" b="0" i="0" u="none" strike="noStrike" cap="none">
                <a:solidFill>
                  <a:srgbClr val="194A5D"/>
                </a:solidFill>
                <a:latin typeface="Arial Narrow"/>
                <a:ea typeface="Arial Narrow"/>
                <a:cs typeface="Arial Narrow"/>
                <a:sym typeface="Arial Narrow"/>
              </a:rPr>
              <a:t>Oceanography</a:t>
            </a:r>
            <a:endParaRPr/>
          </a:p>
        </p:txBody>
      </p:sp>
      <p:sp>
        <p:nvSpPr>
          <p:cNvPr id="396" name="Shape 396"/>
          <p:cNvSpPr txBox="1"/>
          <p:nvPr/>
        </p:nvSpPr>
        <p:spPr>
          <a:xfrm>
            <a:off x="7615346" y="4265444"/>
            <a:ext cx="1618886" cy="6694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4A5D"/>
              </a:buClr>
              <a:buSzPts val="1200"/>
              <a:buFont typeface="Arial"/>
              <a:buChar char="•"/>
            </a:pPr>
            <a:r>
              <a:rPr lang="en-US" sz="1200" b="0" i="0" u="none" strike="noStrike" cap="none">
                <a:solidFill>
                  <a:srgbClr val="194A5D"/>
                </a:solidFill>
                <a:latin typeface="Arial Narrow"/>
                <a:ea typeface="Arial Narrow"/>
                <a:cs typeface="Arial Narrow"/>
                <a:sym typeface="Arial Narrow"/>
              </a:rPr>
              <a:t>Coastal &amp; Marines Geophysics</a:t>
            </a:r>
            <a:endParaRPr/>
          </a:p>
          <a:p>
            <a:pPr marL="11430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4A5D"/>
              </a:buClr>
              <a:buSzPts val="1200"/>
              <a:buFont typeface="Arial"/>
              <a:buChar char="•"/>
            </a:pPr>
            <a:r>
              <a:rPr lang="en-US" sz="1200" b="0" i="0" u="none" strike="noStrike" cap="none">
                <a:solidFill>
                  <a:srgbClr val="194A5D"/>
                </a:solidFill>
                <a:latin typeface="Arial Narrow"/>
                <a:ea typeface="Arial Narrow"/>
                <a:cs typeface="Arial Narrow"/>
                <a:sym typeface="Arial Narrow"/>
              </a:rPr>
              <a:t>Solar Geophysics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 txBox="1"/>
          <p:nvPr/>
        </p:nvSpPr>
        <p:spPr>
          <a:xfrm>
            <a:off x="0" y="325841"/>
            <a:ext cx="9143998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8636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 Narrow"/>
              <a:buNone/>
            </a:pPr>
            <a:r>
              <a:rPr lang="en-US" sz="3600" b="0" i="0" u="none" strike="noStrike" cap="none" dirty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NCEI Archive and Access Volumes</a:t>
            </a: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371590F-8ADB-CA42-82EC-D8944C4EAF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504" y="1468841"/>
            <a:ext cx="8158990" cy="503137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Shape 217" descr="agriculture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24625" y="1674839"/>
            <a:ext cx="1901952" cy="1901952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Shape 218"/>
          <p:cNvSpPr txBox="1"/>
          <p:nvPr/>
        </p:nvSpPr>
        <p:spPr>
          <a:xfrm>
            <a:off x="0" y="352425"/>
            <a:ext cx="9144000" cy="854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 Narrow"/>
              <a:buNone/>
            </a:pPr>
            <a:r>
              <a:rPr lang="en-US" sz="44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Weather and Climate Products</a:t>
            </a:r>
            <a:endParaRPr/>
          </a:p>
        </p:txBody>
      </p:sp>
      <p:sp>
        <p:nvSpPr>
          <p:cNvPr id="219" name="Shape 219"/>
          <p:cNvSpPr txBox="1"/>
          <p:nvPr/>
        </p:nvSpPr>
        <p:spPr>
          <a:xfrm>
            <a:off x="4613269" y="6108076"/>
            <a:ext cx="2021065" cy="323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rPr lang="en-US" sz="1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Climate Extremes Index</a:t>
            </a:r>
            <a:endParaRPr/>
          </a:p>
        </p:txBody>
      </p:sp>
      <p:sp>
        <p:nvSpPr>
          <p:cNvPr id="220" name="Shape 220"/>
          <p:cNvSpPr txBox="1"/>
          <p:nvPr/>
        </p:nvSpPr>
        <p:spPr>
          <a:xfrm>
            <a:off x="308601" y="6108076"/>
            <a:ext cx="1788118" cy="323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rPr lang="en-US" sz="1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Tornado Climatology</a:t>
            </a:r>
            <a:endParaRPr/>
          </a:p>
        </p:txBody>
      </p:sp>
      <p:sp>
        <p:nvSpPr>
          <p:cNvPr id="221" name="Shape 221"/>
          <p:cNvSpPr txBox="1"/>
          <p:nvPr/>
        </p:nvSpPr>
        <p:spPr>
          <a:xfrm>
            <a:off x="6882890" y="3583585"/>
            <a:ext cx="2102948" cy="323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rPr lang="en-US" sz="1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Regional Snow Fall Index</a:t>
            </a:r>
            <a:endParaRPr/>
          </a:p>
        </p:txBody>
      </p:sp>
      <p:sp>
        <p:nvSpPr>
          <p:cNvPr id="222" name="Shape 222"/>
          <p:cNvSpPr txBox="1"/>
          <p:nvPr/>
        </p:nvSpPr>
        <p:spPr>
          <a:xfrm>
            <a:off x="4747398" y="3583585"/>
            <a:ext cx="1856406" cy="323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rPr lang="en-US" sz="1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U.S. Drought Monitor</a:t>
            </a:r>
            <a:endParaRPr/>
          </a:p>
        </p:txBody>
      </p:sp>
      <p:sp>
        <p:nvSpPr>
          <p:cNvPr id="223" name="Shape 223"/>
          <p:cNvSpPr txBox="1"/>
          <p:nvPr/>
        </p:nvSpPr>
        <p:spPr>
          <a:xfrm>
            <a:off x="0" y="1008329"/>
            <a:ext cx="9144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 Narrow"/>
              <a:buNone/>
            </a:pPr>
            <a:r>
              <a:rPr lang="en-US" sz="2400" b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Providing climate information to inform our future</a:t>
            </a:r>
            <a:endParaRPr/>
          </a:p>
        </p:txBody>
      </p:sp>
      <p:pic>
        <p:nvPicPr>
          <p:cNvPr id="224" name="Shape 2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76845" y="4151928"/>
            <a:ext cx="1901952" cy="1901952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Shape 225"/>
          <p:cNvSpPr txBox="1"/>
          <p:nvPr/>
        </p:nvSpPr>
        <p:spPr>
          <a:xfrm>
            <a:off x="6876845" y="6108076"/>
            <a:ext cx="1901951" cy="323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Blended Sea Winds</a:t>
            </a:r>
            <a:endParaRPr/>
          </a:p>
        </p:txBody>
      </p:sp>
      <p:pic>
        <p:nvPicPr>
          <p:cNvPr id="226" name="Shape 226" descr="http://www.arctic.noaa.gov/bear-images/Bear-bending-Crane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34241" y="1674839"/>
            <a:ext cx="1897948" cy="1901952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Shape 227"/>
          <p:cNvSpPr txBox="1"/>
          <p:nvPr/>
        </p:nvSpPr>
        <p:spPr>
          <a:xfrm>
            <a:off x="259244" y="3583585"/>
            <a:ext cx="1979997" cy="553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Monthly U.S. &amp; Global </a:t>
            </a:r>
            <a:r>
              <a:rPr lang="en-US" sz="1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Climate Reports</a:t>
            </a:r>
            <a:endParaRPr/>
          </a:p>
        </p:txBody>
      </p:sp>
      <p:pic>
        <p:nvPicPr>
          <p:cNvPr id="228" name="Shape 228" descr="http://www.noaanews.noaa.gov/stories2011/images/floodingimage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698705" y="4151928"/>
            <a:ext cx="1901015" cy="1901952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Shape 229"/>
          <p:cNvSpPr/>
          <p:nvPr/>
        </p:nvSpPr>
        <p:spPr>
          <a:xfrm>
            <a:off x="2316414" y="3583585"/>
            <a:ext cx="2352639" cy="553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U.S. Billion-Dollar Weather</a:t>
            </a:r>
            <a:br>
              <a:rPr lang="en-US"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&amp; Climate Disasters report </a:t>
            </a:r>
            <a:endParaRPr/>
          </a:p>
        </p:txBody>
      </p:sp>
      <p:pic>
        <p:nvPicPr>
          <p:cNvPr id="230" name="Shape 230" descr="http://www.aoml.noaa.gov/pix/Keynotes/hurricane_katrina.jp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509314" y="1674839"/>
            <a:ext cx="1901952" cy="19019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Shape 231" descr="http://www.crh.noaa.gov/Image/top/Images%20for%20Graphics/Rain%20Puddle.jp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542238" y="4151928"/>
            <a:ext cx="1900990" cy="1901952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Shape 232"/>
          <p:cNvSpPr txBox="1"/>
          <p:nvPr/>
        </p:nvSpPr>
        <p:spPr>
          <a:xfrm>
            <a:off x="2418240" y="6108076"/>
            <a:ext cx="2148986" cy="323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rPr lang="en-US" sz="1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Hourly Precipitation Data</a:t>
            </a:r>
            <a:endParaRPr/>
          </a:p>
        </p:txBody>
      </p:sp>
      <p:pic>
        <p:nvPicPr>
          <p:cNvPr id="233" name="Shape 233" descr="http://www.noaanews.noaa.gov/stories2007/images/winter-storm-tree-falls-church-va-02-14-2007b.jp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876845" y="1674839"/>
            <a:ext cx="1900988" cy="19019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Shape 234" descr="http://www.nssl.noaa.gov/education/svrwx101/tornadoes/types/img/tornado-noaa.jpg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334241" y="4151928"/>
            <a:ext cx="1903228" cy="19019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/>
          <p:nvPr/>
        </p:nvSpPr>
        <p:spPr>
          <a:xfrm>
            <a:off x="0" y="473191"/>
            <a:ext cx="9122491" cy="1015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 Narrow"/>
              <a:buNone/>
            </a:pPr>
            <a:r>
              <a:rPr lang="en-US" sz="36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Coasts, Oceans and Geophysics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 Narrow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Providing data and information from the sun’s surface to Earth’s seafloor</a:t>
            </a:r>
            <a:endParaRPr/>
          </a:p>
        </p:txBody>
      </p:sp>
      <p:sp>
        <p:nvSpPr>
          <p:cNvPr id="240" name="Shape 240"/>
          <p:cNvSpPr txBox="1"/>
          <p:nvPr/>
        </p:nvSpPr>
        <p:spPr>
          <a:xfrm>
            <a:off x="500837" y="6014717"/>
            <a:ext cx="1508745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 Narrow"/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Model Reanalysis</a:t>
            </a:r>
            <a:endParaRPr/>
          </a:p>
        </p:txBody>
      </p:sp>
      <p:sp>
        <p:nvSpPr>
          <p:cNvPr id="241" name="Shape 241"/>
          <p:cNvSpPr txBox="1"/>
          <p:nvPr/>
        </p:nvSpPr>
        <p:spPr>
          <a:xfrm>
            <a:off x="304526" y="3520237"/>
            <a:ext cx="1902599" cy="584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 Narrow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Ocean Exploration Digital Atlas</a:t>
            </a:r>
            <a:endParaRPr/>
          </a:p>
        </p:txBody>
      </p:sp>
      <p:pic>
        <p:nvPicPr>
          <p:cNvPr id="242" name="Shape 2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526" y="1621362"/>
            <a:ext cx="1901952" cy="19019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Shape 24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32265" y="4110428"/>
            <a:ext cx="1901952" cy="1901952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Shape 244"/>
          <p:cNvSpPr txBox="1"/>
          <p:nvPr/>
        </p:nvSpPr>
        <p:spPr>
          <a:xfrm>
            <a:off x="6625877" y="6014717"/>
            <a:ext cx="2498569" cy="274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87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 Narrow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World Ocean Database</a:t>
            </a:r>
            <a:endParaRPr/>
          </a:p>
        </p:txBody>
      </p:sp>
      <p:sp>
        <p:nvSpPr>
          <p:cNvPr id="245" name="Shape 245"/>
          <p:cNvSpPr txBox="1"/>
          <p:nvPr/>
        </p:nvSpPr>
        <p:spPr>
          <a:xfrm>
            <a:off x="4610100" y="3520237"/>
            <a:ext cx="2114896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 Narrow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Nighttime Lights Analysis</a:t>
            </a:r>
            <a:endParaRPr/>
          </a:p>
        </p:txBody>
      </p:sp>
      <p:grpSp>
        <p:nvGrpSpPr>
          <p:cNvPr id="246" name="Shape 246"/>
          <p:cNvGrpSpPr/>
          <p:nvPr/>
        </p:nvGrpSpPr>
        <p:grpSpPr>
          <a:xfrm>
            <a:off x="4716141" y="4110427"/>
            <a:ext cx="1901952" cy="1901952"/>
            <a:chOff x="4716571" y="4157344"/>
            <a:chExt cx="1901952" cy="1901952"/>
          </a:xfrm>
        </p:grpSpPr>
        <p:sp>
          <p:nvSpPr>
            <p:cNvPr id="247" name="Shape 247"/>
            <p:cNvSpPr/>
            <p:nvPr/>
          </p:nvSpPr>
          <p:spPr>
            <a:xfrm>
              <a:off x="4716571" y="4157344"/>
              <a:ext cx="1901952" cy="1901952"/>
            </a:xfrm>
            <a:prstGeom prst="rect">
              <a:avLst/>
            </a:prstGeom>
            <a:solidFill>
              <a:schemeClr val="dk1"/>
            </a:solidFill>
            <a:ln w="12700" cap="flat" cmpd="sng">
              <a:solidFill>
                <a:schemeClr val="dk1"/>
              </a:solidFill>
              <a:prstDash val="solid"/>
              <a:miter lim="8000"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48" name="Shape 248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4758073" y="4193430"/>
              <a:ext cx="1818948" cy="181894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49" name="Shape 249"/>
          <p:cNvSpPr txBox="1"/>
          <p:nvPr/>
        </p:nvSpPr>
        <p:spPr>
          <a:xfrm>
            <a:off x="4716571" y="6014717"/>
            <a:ext cx="1901951" cy="584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 Narrow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Bathymetry and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 Narrow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Global Relief</a:t>
            </a:r>
            <a:endParaRPr/>
          </a:p>
        </p:txBody>
      </p:sp>
      <p:pic>
        <p:nvPicPr>
          <p:cNvPr id="250" name="Shape 25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519108" y="4110428"/>
            <a:ext cx="1901952" cy="1901952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Shape 251"/>
          <p:cNvSpPr txBox="1"/>
          <p:nvPr/>
        </p:nvSpPr>
        <p:spPr>
          <a:xfrm>
            <a:off x="2519108" y="6014717"/>
            <a:ext cx="1901951" cy="584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 Narrow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Deep Sea Corals Data Portal</a:t>
            </a:r>
            <a:endParaRPr/>
          </a:p>
        </p:txBody>
      </p:sp>
      <p:pic>
        <p:nvPicPr>
          <p:cNvPr id="252" name="Shape 252" descr="Difference in declination between the EMM and WMM.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521733" y="1621362"/>
            <a:ext cx="1901952" cy="1896537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Shape 253"/>
          <p:cNvSpPr txBox="1"/>
          <p:nvPr/>
        </p:nvSpPr>
        <p:spPr>
          <a:xfrm>
            <a:off x="2457313" y="3520237"/>
            <a:ext cx="1902599" cy="584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 Narrow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Enhanced Magnetic Model</a:t>
            </a:r>
            <a:endParaRPr/>
          </a:p>
        </p:txBody>
      </p:sp>
      <p:pic>
        <p:nvPicPr>
          <p:cNvPr id="254" name="Shape 254" descr="http://www.galvestonlab.sefsc.noaa.gov/research/fishery_management/shrimp.jpg"/>
          <p:cNvPicPr preferRelativeResize="0"/>
          <p:nvPr/>
        </p:nvPicPr>
        <p:blipFill rotWithShape="1">
          <a:blip r:embed="rId8">
            <a:alphaModFix/>
          </a:blip>
          <a:srcRect b="-1"/>
          <a:stretch/>
        </p:blipFill>
        <p:spPr>
          <a:xfrm>
            <a:off x="6960871" y="1621362"/>
            <a:ext cx="1897106" cy="1901952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Shape 255"/>
          <p:cNvSpPr txBox="1"/>
          <p:nvPr/>
        </p:nvSpPr>
        <p:spPr>
          <a:xfrm>
            <a:off x="6944135" y="3520237"/>
            <a:ext cx="1902599" cy="584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 Narrow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Gulf of Mexico Data Atlas</a:t>
            </a:r>
            <a:endParaRPr/>
          </a:p>
        </p:txBody>
      </p:sp>
      <p:pic>
        <p:nvPicPr>
          <p:cNvPr id="256" name="Shape 256" descr="http://www.nesdis.noaa.gov/fourbox/08-11-14/images/VIIRS_DNB_2012_2013_2014_India_small-2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738939" y="1621362"/>
            <a:ext cx="1906675" cy="19019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Shape 257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304526" y="4110428"/>
            <a:ext cx="1901370" cy="1901952"/>
          </a:xfrm>
          <a:prstGeom prst="rect">
            <a:avLst/>
          </a:prstGeom>
          <a:noFill/>
          <a:ln w="9525" cap="flat" cmpd="sng">
            <a:solidFill>
              <a:srgbClr val="D8D8D8"/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lue Green">
      <a:dk1>
        <a:srgbClr val="000000"/>
      </a:dk1>
      <a:lt1>
        <a:srgbClr val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462</TotalTime>
  <Words>460</Words>
  <Application>Microsoft Office PowerPoint</Application>
  <PresentationFormat>On-screen Show (4:3)</PresentationFormat>
  <Paragraphs>127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Calibri</vt:lpstr>
      <vt:lpstr>Arial</vt:lpstr>
      <vt:lpstr>Arial Narrow</vt:lpstr>
      <vt:lpstr>Office Theme</vt:lpstr>
      <vt:lpstr>PowerPoint Presentation</vt:lpstr>
      <vt:lpstr>PowerPoint Presentation</vt:lpstr>
      <vt:lpstr>PowerPoint Presentation</vt:lpstr>
      <vt:lpstr>PowerPoint Presentation</vt:lpstr>
      <vt:lpstr>Tiers of Data Stewardship</vt:lpstr>
      <vt:lpstr>National Centers for Environmental Information Functional Organization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Nation’s Trusted Authority for Environmental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Anne Kennerley</dc:creator>
  <cp:lastModifiedBy>Anne Kennerley</cp:lastModifiedBy>
  <cp:revision>16</cp:revision>
  <dcterms:modified xsi:type="dcterms:W3CDTF">2019-04-29T11:01:07Z</dcterms:modified>
</cp:coreProperties>
</file>