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17"/>
  </p:notesMasterIdLst>
  <p:sldIdLst>
    <p:sldId id="280" r:id="rId3"/>
    <p:sldId id="383" r:id="rId4"/>
    <p:sldId id="421" r:id="rId5"/>
    <p:sldId id="422" r:id="rId6"/>
    <p:sldId id="423" r:id="rId7"/>
    <p:sldId id="385" r:id="rId8"/>
    <p:sldId id="355" r:id="rId9"/>
    <p:sldId id="410" r:id="rId10"/>
    <p:sldId id="426" r:id="rId11"/>
    <p:sldId id="428" r:id="rId12"/>
    <p:sldId id="425" r:id="rId13"/>
    <p:sldId id="424" r:id="rId14"/>
    <p:sldId id="427" r:id="rId15"/>
    <p:sldId id="42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77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5" autoAdjust="0"/>
    <p:restoredTop sz="98397" autoAdjust="0"/>
  </p:normalViewPr>
  <p:slideViewPr>
    <p:cSldViewPr snapToGrid="0" snapToObjects="1">
      <p:cViewPr varScale="1">
        <p:scale>
          <a:sx n="97" d="100"/>
          <a:sy n="97" d="100"/>
        </p:scale>
        <p:origin x="-504" y="-96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29/04/19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AGGIUNGERE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6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18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86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AGGIUNGERE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AGGIUNGERE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AGGIUNGERE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AGGIUNGERE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 HO CONOSCENZA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1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7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23138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91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42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29/04/19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9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3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90" y="666750"/>
            <a:ext cx="4810857" cy="187483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8" y="2722566"/>
            <a:ext cx="4826977" cy="1093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514628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76683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WGISS 42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err="1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Frascati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, Italy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19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– 22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nd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September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2016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2569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7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6" r:id="rId3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mailto:Mirko.Albani@esa.int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ceos.org/meetings/sit-34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</a:rPr>
              <a:t>WGISS </a:t>
            </a:r>
            <a:r>
              <a:rPr lang="fr-FR" sz="4000" b="1" dirty="0" smtClean="0">
                <a:solidFill>
                  <a:srgbClr val="92D050"/>
                </a:solidFill>
              </a:rPr>
              <a:t>Working Group on Information Systems &amp; Services</a:t>
            </a:r>
            <a:endParaRPr sz="4000" b="1" dirty="0">
              <a:solidFill>
                <a:srgbClr val="92D050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Mirko Albani - ESA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WGISS-47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Silver Spring, USA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 April 2019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hape 10"/>
          <p:cNvSpPr txBox="1">
            <a:spLocks/>
          </p:cNvSpPr>
          <p:nvPr/>
        </p:nvSpPr>
        <p:spPr bwMode="auto">
          <a:xfrm>
            <a:off x="5039532" y="300732"/>
            <a:ext cx="3779003" cy="117595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92D050"/>
                </a:solidFill>
              </a:rPr>
              <a:t>Chair report</a:t>
            </a:r>
          </a:p>
        </p:txBody>
      </p:sp>
    </p:spTree>
    <p:extLst>
      <p:ext uri="{BB962C8B-B14F-4D97-AF65-F5344CB8AC3E}">
        <p14:creationId xmlns:p14="http://schemas.microsoft.com/office/powerpoint/2010/main" val="483054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2393" y="1143000"/>
            <a:ext cx="8995407" cy="5441096"/>
          </a:xfrm>
        </p:spPr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b="1" u="sng" dirty="0"/>
              <a:t>GSICS</a:t>
            </a:r>
            <a:r>
              <a:rPr lang="en-US" b="0" dirty="0"/>
              <a:t> </a:t>
            </a:r>
            <a:r>
              <a:rPr lang="en-US" b="0" dirty="0" smtClean="0"/>
              <a:t>- </a:t>
            </a:r>
            <a:r>
              <a:rPr lang="en-US" b="0" dirty="0"/>
              <a:t>WGISS presented at </a:t>
            </a:r>
            <a:r>
              <a:rPr lang="en-US" b="0" dirty="0" smtClean="0"/>
              <a:t>the Global Space Inter-Calibration System annual meeting; cooperation areas with Data and Research WG identified</a:t>
            </a:r>
            <a:endParaRPr lang="en-US" sz="1050" b="1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b="1" u="sng" dirty="0" smtClean="0"/>
              <a:t>GEO</a:t>
            </a:r>
            <a:endParaRPr lang="en-US" b="1" dirty="0"/>
          </a:p>
          <a:p>
            <a:pPr lvl="1">
              <a:spcBef>
                <a:spcPts val="600"/>
              </a:spcBef>
            </a:pPr>
            <a:r>
              <a:rPr lang="en-US" dirty="0"/>
              <a:t>GEOSS Platform accessing </a:t>
            </a:r>
            <a:r>
              <a:rPr lang="en-US" dirty="0" smtClean="0"/>
              <a:t>CEOS agencies data via WGISS </a:t>
            </a:r>
            <a:r>
              <a:rPr lang="en-US" dirty="0"/>
              <a:t>CDA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WGISS </a:t>
            </a:r>
            <a:r>
              <a:rPr lang="en-US" dirty="0"/>
              <a:t>membership </a:t>
            </a:r>
            <a:r>
              <a:rPr lang="en-US" dirty="0" smtClean="0"/>
              <a:t>in </a:t>
            </a:r>
            <a:r>
              <a:rPr lang="en-US" dirty="0"/>
              <a:t>GEOSS-EVOLVE </a:t>
            </a:r>
            <a:r>
              <a:rPr lang="en-US" dirty="0" smtClean="0"/>
              <a:t>initiative and </a:t>
            </a:r>
            <a:r>
              <a:rPr lang="en-US" dirty="0"/>
              <a:t>GEO Expert Advisory Group (EAG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WGISS participation </a:t>
            </a:r>
            <a:r>
              <a:rPr lang="en-US" dirty="0"/>
              <a:t>&amp; support to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GEO Technology Workshop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WGISS </a:t>
            </a:r>
            <a:r>
              <a:rPr lang="en-US" dirty="0"/>
              <a:t>represented in </a:t>
            </a:r>
            <a:r>
              <a:rPr lang="en-US" dirty="0" err="1"/>
              <a:t>NextGEOSS</a:t>
            </a:r>
            <a:r>
              <a:rPr lang="en-US" dirty="0"/>
              <a:t> Advisory </a:t>
            </a:r>
            <a:r>
              <a:rPr lang="en-US" dirty="0" smtClean="0"/>
              <a:t>Board and working </a:t>
            </a:r>
            <a:r>
              <a:rPr lang="en-US" dirty="0"/>
              <a:t>with </a:t>
            </a:r>
            <a:r>
              <a:rPr lang="en-US" dirty="0" err="1"/>
              <a:t>NextGEOSS</a:t>
            </a:r>
            <a:r>
              <a:rPr lang="en-US" dirty="0"/>
              <a:t> on federated </a:t>
            </a:r>
            <a:r>
              <a:rPr lang="en-US" dirty="0" smtClean="0"/>
              <a:t>authentication </a:t>
            </a:r>
            <a:r>
              <a:rPr lang="en-US" dirty="0"/>
              <a:t>technology solutions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Joint </a:t>
            </a:r>
            <a:r>
              <a:rPr lang="en-US" dirty="0" smtClean="0"/>
              <a:t>Workshops </a:t>
            </a:r>
            <a:r>
              <a:rPr lang="en-US" dirty="0"/>
              <a:t>on GEOSS-WGISS </a:t>
            </a:r>
            <a:r>
              <a:rPr lang="en-US" dirty="0" smtClean="0"/>
              <a:t>interoperability </a:t>
            </a:r>
            <a:r>
              <a:rPr lang="en-US" dirty="0"/>
              <a:t>and FDA </a:t>
            </a:r>
            <a:r>
              <a:rPr lang="en-US" dirty="0" smtClean="0"/>
              <a:t>held at </a:t>
            </a:r>
            <a:r>
              <a:rPr lang="en-US" dirty="0"/>
              <a:t>WGISIS#</a:t>
            </a:r>
            <a:r>
              <a:rPr lang="en-US" dirty="0" smtClean="0"/>
              <a:t>43 and WGISS</a:t>
            </a:r>
            <a:r>
              <a:rPr lang="en-US" dirty="0"/>
              <a:t>#</a:t>
            </a:r>
            <a:r>
              <a:rPr lang="en-US" dirty="0" smtClean="0"/>
              <a:t>46.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GEO </a:t>
            </a:r>
            <a:r>
              <a:rPr lang="en-US" dirty="0"/>
              <a:t>Knowledge Hub side event organized at SIT-</a:t>
            </a:r>
            <a:r>
              <a:rPr lang="en-US" dirty="0" smtClean="0"/>
              <a:t>34</a:t>
            </a: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 smtClean="0">
                <a:sym typeface="Wingdings"/>
              </a:rPr>
              <a:t>	 </a:t>
            </a:r>
            <a:r>
              <a:rPr lang="en-US" dirty="0" smtClean="0"/>
              <a:t>GEO </a:t>
            </a:r>
            <a:r>
              <a:rPr lang="en-US" dirty="0"/>
              <a:t>Sec invited to attend WGISS-47</a:t>
            </a:r>
            <a:r>
              <a:rPr lang="en-US" dirty="0" smtClean="0"/>
              <a:t>.</a:t>
            </a:r>
            <a:endParaRPr lang="en-US" dirty="0" smtClean="0">
              <a:sym typeface="Wingdings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 smtClean="0">
                <a:sym typeface="Wingdings"/>
              </a:rPr>
              <a:t>	 CEOS representation in the </a:t>
            </a:r>
            <a:r>
              <a:rPr lang="en-CA" dirty="0" smtClean="0"/>
              <a:t>GEOSS Implementation Task </a:t>
            </a:r>
            <a:r>
              <a:rPr lang="en-CA" dirty="0"/>
              <a:t>Force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81200" y="221708"/>
            <a:ext cx="5444152" cy="533400"/>
          </a:xfrm>
        </p:spPr>
        <p:txBody>
          <a:bodyPr/>
          <a:lstStyle/>
          <a:p>
            <a:pPr algn="ctr"/>
            <a:r>
              <a:rPr lang="en-US" b="1" dirty="0" smtClean="0"/>
              <a:t>Cooperation with other </a:t>
            </a:r>
            <a:r>
              <a:rPr lang="en-US" b="1" dirty="0"/>
              <a:t>g</a:t>
            </a:r>
            <a:r>
              <a:rPr lang="en-US" b="1" dirty="0" smtClean="0"/>
              <a:t>roups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37730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32965" y="1398400"/>
            <a:ext cx="7367781" cy="1344800"/>
          </a:xfrm>
        </p:spPr>
        <p:txBody>
          <a:bodyPr/>
          <a:lstStyle/>
          <a:p>
            <a:r>
              <a:rPr lang="en-GB" sz="4000" dirty="0" smtClean="0"/>
              <a:t>WGISS Internal Matters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02860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207471"/>
            <a:ext cx="3200400" cy="5416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WGISS</a:t>
            </a:r>
          </a:p>
          <a:p>
            <a:pPr algn="ctr"/>
            <a:r>
              <a:rPr lang="en-US" sz="1600" b="1" dirty="0">
                <a:solidFill>
                  <a:srgbClr val="6666FF"/>
                </a:solidFill>
              </a:rPr>
              <a:t>Chair</a:t>
            </a:r>
            <a:r>
              <a:rPr lang="en-US" sz="1400" dirty="0" smtClean="0"/>
              <a:t>, </a:t>
            </a:r>
            <a:r>
              <a:rPr lang="en-US" sz="1400" dirty="0"/>
              <a:t>Mirko Albani, ESA</a:t>
            </a:r>
          </a:p>
          <a:p>
            <a:pPr algn="ctr"/>
            <a:r>
              <a:rPr lang="en-US" sz="1600" b="1" dirty="0">
                <a:solidFill>
                  <a:srgbClr val="6666FF"/>
                </a:solidFill>
              </a:rPr>
              <a:t>Vice-Chair</a:t>
            </a:r>
            <a:r>
              <a:rPr lang="en-US" sz="1400" dirty="0" smtClean="0"/>
              <a:t>, Robert Woodcock, CSIRO</a:t>
            </a:r>
          </a:p>
          <a:p>
            <a:pPr algn="ctr"/>
            <a:endParaRPr lang="en-US" sz="1400" b="1" dirty="0"/>
          </a:p>
          <a:p>
            <a:pPr algn="l"/>
            <a:r>
              <a:rPr lang="en-US" sz="1600" b="1" dirty="0" smtClean="0">
                <a:solidFill>
                  <a:srgbClr val="6666FF"/>
                </a:solidFill>
              </a:rPr>
              <a:t>WGISS Principals</a:t>
            </a:r>
          </a:p>
          <a:p>
            <a:pPr lvl="1" algn="l"/>
            <a:r>
              <a:rPr lang="en-US" sz="1200" dirty="0" smtClean="0"/>
              <a:t>AOE/CAS:  Guangyu Liu</a:t>
            </a:r>
          </a:p>
          <a:p>
            <a:pPr lvl="1" algn="l"/>
            <a:r>
              <a:rPr lang="en-US" sz="1200" dirty="0" smtClean="0"/>
              <a:t>CCMEO:  Patrick King</a:t>
            </a:r>
          </a:p>
          <a:p>
            <a:pPr lvl="1" algn="l"/>
            <a:r>
              <a:rPr lang="en-US" sz="1200" dirty="0" smtClean="0"/>
              <a:t>CNES:  Richard Moreno</a:t>
            </a:r>
          </a:p>
          <a:p>
            <a:pPr lvl="1" algn="l"/>
            <a:r>
              <a:rPr lang="en-US" sz="1200" dirty="0" smtClean="0"/>
              <a:t>CONAE:  Homero Lozza</a:t>
            </a:r>
          </a:p>
          <a:p>
            <a:pPr lvl="1" algn="l"/>
            <a:r>
              <a:rPr lang="en-US" sz="1200" dirty="0" smtClean="0"/>
              <a:t>CSIRO:  Robert Woodcock</a:t>
            </a:r>
          </a:p>
          <a:p>
            <a:pPr lvl="1" algn="l"/>
            <a:r>
              <a:rPr lang="en-US" sz="1200" dirty="0" smtClean="0"/>
              <a:t>DLR:  Katrin Molch</a:t>
            </a:r>
          </a:p>
          <a:p>
            <a:pPr lvl="1" algn="l"/>
            <a:r>
              <a:rPr lang="en-US" sz="1200" dirty="0" smtClean="0"/>
              <a:t>EC:  Astrid Koch</a:t>
            </a:r>
          </a:p>
          <a:p>
            <a:pPr lvl="1" algn="l"/>
            <a:r>
              <a:rPr lang="en-US" sz="1200" dirty="0" smtClean="0"/>
              <a:t>ESA:  Mirko Albani</a:t>
            </a:r>
          </a:p>
          <a:p>
            <a:pPr lvl="1" algn="l"/>
            <a:r>
              <a:rPr lang="en-US" sz="1200" dirty="0"/>
              <a:t>EUMETSAT:  Michael Schick</a:t>
            </a:r>
          </a:p>
          <a:p>
            <a:pPr lvl="1" algn="l"/>
            <a:r>
              <a:rPr lang="en-US" sz="1200" dirty="0" smtClean="0"/>
              <a:t>GA:  Simon Oliver</a:t>
            </a:r>
          </a:p>
          <a:p>
            <a:pPr lvl="1" algn="l"/>
            <a:r>
              <a:rPr lang="en-GB" sz="1200" dirty="0" smtClean="0"/>
              <a:t>HSO:  Gabor Remetey</a:t>
            </a:r>
            <a:endParaRPr lang="en-US" sz="1200" dirty="0" smtClean="0"/>
          </a:p>
          <a:p>
            <a:pPr lvl="1" algn="l"/>
            <a:r>
              <a:rPr lang="en-US" sz="1200" dirty="0" smtClean="0"/>
              <a:t>INPE:  Lubia Vinhas</a:t>
            </a:r>
          </a:p>
          <a:p>
            <a:pPr lvl="1" algn="l"/>
            <a:r>
              <a:rPr lang="en-US" sz="1200" dirty="0" smtClean="0"/>
              <a:t>ISRO:  Nitant Dube</a:t>
            </a:r>
          </a:p>
          <a:p>
            <a:pPr lvl="1" algn="l"/>
            <a:r>
              <a:rPr lang="en-US" sz="1200" dirty="0" smtClean="0"/>
              <a:t>JAXA:  Yosuke </a:t>
            </a:r>
            <a:r>
              <a:rPr lang="en-US" sz="1200" dirty="0"/>
              <a:t>Ikehata</a:t>
            </a:r>
            <a:endParaRPr lang="en-US" sz="1200" dirty="0" smtClean="0"/>
          </a:p>
          <a:p>
            <a:pPr lvl="1" algn="l"/>
            <a:r>
              <a:rPr lang="en-US" sz="1200" dirty="0" smtClean="0"/>
              <a:t>NASA:  Andrew Mitchell</a:t>
            </a:r>
          </a:p>
          <a:p>
            <a:pPr lvl="1" algn="l"/>
            <a:r>
              <a:rPr lang="en-US" sz="1200" dirty="0" smtClean="0"/>
              <a:t>NOAA:  Kenneth Casey</a:t>
            </a:r>
          </a:p>
          <a:p>
            <a:pPr lvl="1" algn="l"/>
            <a:r>
              <a:rPr lang="en-US" sz="1200" dirty="0" smtClean="0"/>
              <a:t>NRSCC:  Chuang Liu</a:t>
            </a:r>
          </a:p>
          <a:p>
            <a:pPr lvl="1" algn="l"/>
            <a:r>
              <a:rPr lang="en-US" sz="1200" dirty="0" smtClean="0"/>
              <a:t>RADI:  Lizhe Wang</a:t>
            </a:r>
          </a:p>
          <a:p>
            <a:pPr lvl="1" algn="l"/>
            <a:r>
              <a:rPr lang="en-US" sz="1200" dirty="0" smtClean="0"/>
              <a:t>ROSCOSMOS:  </a:t>
            </a:r>
            <a:r>
              <a:rPr lang="en-GB" sz="1200" dirty="0"/>
              <a:t>Pavel Tischenko</a:t>
            </a:r>
            <a:endParaRPr lang="en-US" sz="1200" dirty="0" smtClean="0"/>
          </a:p>
          <a:p>
            <a:pPr lvl="1" algn="l"/>
            <a:r>
              <a:rPr lang="en-US" sz="1200" dirty="0" smtClean="0"/>
              <a:t>USGS:  Kristi Kline</a:t>
            </a:r>
          </a:p>
          <a:p>
            <a:pPr lvl="1" algn="l"/>
            <a:r>
              <a:rPr lang="en-US" sz="1200" dirty="0" smtClean="0"/>
              <a:t>UKSA:  Sophie </a:t>
            </a:r>
            <a:r>
              <a:rPr lang="en-US" sz="1200" dirty="0" err="1" smtClean="0"/>
              <a:t>Hebden</a:t>
            </a:r>
            <a:endParaRPr lang="en-US" sz="1200" dirty="0" smtClean="0"/>
          </a:p>
          <a:p>
            <a:pPr lvl="1" algn="l"/>
            <a:endParaRPr lang="en-US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85623" y="1828800"/>
            <a:ext cx="5469519" cy="49244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666FF"/>
                </a:solidFill>
              </a:rPr>
              <a:t>WGISS Infrastructure Services Project</a:t>
            </a:r>
          </a:p>
          <a:p>
            <a:pPr algn="ctr"/>
            <a:r>
              <a:rPr lang="en-US" sz="1200" dirty="0" smtClean="0"/>
              <a:t>Martin Yapur, NOAA </a:t>
            </a:r>
            <a:r>
              <a:rPr lang="mr-IN" sz="1200" dirty="0" smtClean="0"/>
              <a:t>–</a:t>
            </a:r>
            <a:r>
              <a:rPr lang="en-US" sz="1200" dirty="0" smtClean="0"/>
              <a:t> until end April 2019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578351" y="1207471"/>
            <a:ext cx="5486400" cy="52322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FF"/>
                </a:solidFill>
              </a:rPr>
              <a:t>WGISS Secretariat</a:t>
            </a:r>
          </a:p>
          <a:p>
            <a:pPr algn="ctr"/>
            <a:r>
              <a:rPr lang="en-US" sz="1200" dirty="0" smtClean="0"/>
              <a:t>Michelle Piepgrass, ESA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2448580"/>
            <a:ext cx="5486400" cy="52322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66FF"/>
                </a:solidFill>
              </a:rPr>
              <a:t>Data Preservation and Stewardship Interest Group</a:t>
            </a:r>
            <a:r>
              <a:rPr lang="en-US" sz="1600" b="1" dirty="0">
                <a:solidFill>
                  <a:srgbClr val="6666FF"/>
                </a:solidFill>
              </a:rPr>
              <a:t> </a:t>
            </a:r>
            <a:endParaRPr lang="en-US" sz="1600" b="1" dirty="0" smtClean="0">
              <a:solidFill>
                <a:srgbClr val="6666FF"/>
              </a:solidFill>
            </a:endParaRPr>
          </a:p>
          <a:p>
            <a:r>
              <a:rPr lang="en-US" sz="1200" dirty="0" smtClean="0"/>
              <a:t>(Mirko </a:t>
            </a:r>
            <a:r>
              <a:rPr lang="en-US" sz="1200" dirty="0"/>
              <a:t>Albani, ESA)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3076307"/>
            <a:ext cx="5486400" cy="144655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66FF"/>
                </a:solidFill>
              </a:rPr>
              <a:t>Discovery and Access - WGISS </a:t>
            </a:r>
            <a:r>
              <a:rPr lang="en-US" sz="1600" b="1" dirty="0">
                <a:solidFill>
                  <a:srgbClr val="6666FF"/>
                </a:solidFill>
              </a:rPr>
              <a:t>Connected </a:t>
            </a:r>
            <a:r>
              <a:rPr lang="en-US" sz="1600" b="1" dirty="0" smtClean="0">
                <a:solidFill>
                  <a:srgbClr val="6666FF"/>
                </a:solidFill>
              </a:rPr>
              <a:t>Data Assets </a:t>
            </a:r>
            <a:r>
              <a:rPr lang="en-US" sz="1600" b="1" dirty="0">
                <a:solidFill>
                  <a:srgbClr val="6666FF"/>
                </a:solidFill>
              </a:rPr>
              <a:t>System Level Team </a:t>
            </a:r>
            <a:r>
              <a:rPr lang="en-US" sz="1200" dirty="0" smtClean="0"/>
              <a:t>(</a:t>
            </a:r>
            <a:r>
              <a:rPr lang="en-US" sz="1200" dirty="0"/>
              <a:t>Yonsook Enloe, </a:t>
            </a:r>
            <a:r>
              <a:rPr lang="en-US" sz="1200" dirty="0" smtClean="0"/>
              <a:t>NASA)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- </a:t>
            </a:r>
            <a:r>
              <a:rPr lang="en-US" sz="1400" b="1" dirty="0"/>
              <a:t>IDN</a:t>
            </a:r>
            <a:r>
              <a:rPr lang="en-US" sz="1400" dirty="0" smtClean="0"/>
              <a:t> </a:t>
            </a:r>
            <a:r>
              <a:rPr lang="en-US" sz="1200" dirty="0" smtClean="0"/>
              <a:t>(Michael Morahan, NASA)</a:t>
            </a:r>
          </a:p>
          <a:p>
            <a:r>
              <a:rPr lang="en-US" sz="1400" b="1" dirty="0" smtClean="0"/>
              <a:t>    </a:t>
            </a:r>
            <a:r>
              <a:rPr lang="en-US" sz="1400" b="1" dirty="0"/>
              <a:t>- FedEO</a:t>
            </a:r>
            <a:r>
              <a:rPr lang="en-US" sz="1400" dirty="0" smtClean="0"/>
              <a:t> </a:t>
            </a:r>
            <a:r>
              <a:rPr lang="en-US" sz="1200" dirty="0" smtClean="0"/>
              <a:t>(</a:t>
            </a:r>
            <a:r>
              <a:rPr lang="it-IT" sz="1200" dirty="0"/>
              <a:t>Andrea Della </a:t>
            </a:r>
            <a:r>
              <a:rPr lang="it-IT" sz="1200" dirty="0" smtClean="0"/>
              <a:t>Vecchia, </a:t>
            </a:r>
            <a:r>
              <a:rPr lang="en-US" sz="1200" dirty="0" smtClean="0"/>
              <a:t>ESA ; Yves Coene, ESA)</a:t>
            </a:r>
            <a:endParaRPr lang="en-US" sz="1400" dirty="0" smtClean="0"/>
          </a:p>
          <a:p>
            <a:r>
              <a:rPr lang="en-US" sz="1400" b="1" dirty="0"/>
              <a:t> </a:t>
            </a:r>
            <a:r>
              <a:rPr lang="en-US" sz="1400" b="1" dirty="0" smtClean="0"/>
              <a:t>   - </a:t>
            </a:r>
            <a:r>
              <a:rPr lang="en-US" sz="1400" b="1" dirty="0"/>
              <a:t>CWIC</a:t>
            </a:r>
            <a:r>
              <a:rPr lang="en-US" sz="1400" dirty="0" smtClean="0"/>
              <a:t> </a:t>
            </a:r>
            <a:r>
              <a:rPr lang="en-US" sz="1200" dirty="0"/>
              <a:t>(Yonsook Enloe, </a:t>
            </a:r>
            <a:r>
              <a:rPr lang="en-US" sz="1200" dirty="0" smtClean="0"/>
              <a:t>NASA)</a:t>
            </a:r>
            <a:endParaRPr lang="en-US" sz="1400" dirty="0"/>
          </a:p>
          <a:p>
            <a:r>
              <a:rPr lang="en-US" sz="1400" b="1" dirty="0" smtClean="0"/>
              <a:t>    </a:t>
            </a:r>
            <a:r>
              <a:rPr lang="en-US" sz="1400" b="1" dirty="0"/>
              <a:t>- OpenSearch </a:t>
            </a:r>
            <a:r>
              <a:rPr lang="en-US" sz="1400" b="1" dirty="0" smtClean="0"/>
              <a:t>II </a:t>
            </a:r>
            <a:r>
              <a:rPr lang="en-US" sz="1200" dirty="0" smtClean="0"/>
              <a:t>(</a:t>
            </a:r>
            <a:r>
              <a:rPr lang="it-IT" sz="1200" dirty="0" smtClean="0"/>
              <a:t>Andrea </a:t>
            </a:r>
            <a:r>
              <a:rPr lang="it-IT" sz="1200" dirty="0"/>
              <a:t>Della </a:t>
            </a:r>
            <a:r>
              <a:rPr lang="it-IT" sz="1200" dirty="0" smtClean="0"/>
              <a:t>Vecchia, ESA; Olivier Barois, ESA</a:t>
            </a:r>
            <a:r>
              <a:rPr lang="en-US" sz="12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4589383"/>
            <a:ext cx="5486400" cy="13542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66FF"/>
                </a:solidFill>
              </a:rPr>
              <a:t>Interoperability and Use Interest Group </a:t>
            </a:r>
          </a:p>
          <a:p>
            <a:r>
              <a:rPr lang="en-US" sz="1200" dirty="0" smtClean="0"/>
              <a:t>(</a:t>
            </a:r>
            <a:r>
              <a:rPr lang="en-US" sz="1200" dirty="0"/>
              <a:t>Robert Woodcock, CSIRO; </a:t>
            </a:r>
            <a:r>
              <a:rPr lang="en-US" sz="1200" dirty="0" smtClean="0"/>
              <a:t>Richard </a:t>
            </a:r>
            <a:r>
              <a:rPr lang="en-US" sz="1200" dirty="0"/>
              <a:t>Moreno, CNES)</a:t>
            </a:r>
          </a:p>
          <a:p>
            <a:r>
              <a:rPr lang="en-US" sz="1400" b="1" dirty="0"/>
              <a:t>    - Future Data Architectures </a:t>
            </a:r>
            <a:r>
              <a:rPr lang="en-US" sz="1200" dirty="0"/>
              <a:t>(Robert Woodcock, CSIRO; </a:t>
            </a:r>
            <a:r>
              <a:rPr lang="en-US" sz="1200" dirty="0" smtClean="0"/>
              <a:t>               	Richard </a:t>
            </a:r>
            <a:r>
              <a:rPr lang="en-US" sz="1200" dirty="0"/>
              <a:t>Moreno, CNES; Kristi Kline, USGS)</a:t>
            </a:r>
          </a:p>
          <a:p>
            <a:r>
              <a:rPr lang="en-US" sz="1400" b="1" dirty="0" smtClean="0"/>
              <a:t>    - </a:t>
            </a:r>
            <a:r>
              <a:rPr lang="en-US" sz="1400" b="1" dirty="0"/>
              <a:t>Carbon </a:t>
            </a:r>
            <a:r>
              <a:rPr lang="en-US" sz="1400" b="1" dirty="0" smtClean="0"/>
              <a:t>Portal </a:t>
            </a:r>
            <a:r>
              <a:rPr lang="en-US" sz="1200" dirty="0" smtClean="0"/>
              <a:t>(Kenneth Casey, NOAA, </a:t>
            </a:r>
            <a:r>
              <a:rPr lang="en-US" sz="1200" dirty="0" err="1" smtClean="0"/>
              <a:t>Liping</a:t>
            </a:r>
            <a:r>
              <a:rPr lang="en-US" sz="1200" dirty="0" smtClean="0"/>
              <a:t> Di, NOAA)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- Data Analytics Software </a:t>
            </a:r>
            <a:r>
              <a:rPr lang="en-US" sz="1400" b="1" dirty="0"/>
              <a:t>and Tools (</a:t>
            </a:r>
            <a:r>
              <a:rPr lang="en-US" sz="1200" dirty="0"/>
              <a:t>Iolanda Maggio, ESA</a:t>
            </a:r>
            <a:r>
              <a:rPr lang="en-US" sz="1400" b="1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6019800"/>
            <a:ext cx="5486400" cy="52322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666FF"/>
                </a:solidFill>
              </a:rPr>
              <a:t>Technology Exploration Interest Group</a:t>
            </a:r>
            <a:r>
              <a:rPr lang="nn-NO" sz="1600" b="1" dirty="0">
                <a:solidFill>
                  <a:srgbClr val="6666FF"/>
                </a:solidFill>
              </a:rPr>
              <a:t> </a:t>
            </a:r>
          </a:p>
          <a:p>
            <a:r>
              <a:rPr lang="nn-NO" sz="1200" dirty="0" smtClean="0"/>
              <a:t>(Chris Lynnes, </a:t>
            </a:r>
            <a:r>
              <a:rPr lang="nn-NO" sz="1200" dirty="0"/>
              <a:t>NASA; Yosuke Ikehata, </a:t>
            </a:r>
            <a:r>
              <a:rPr lang="nn-NO" sz="1200" dirty="0" smtClean="0"/>
              <a:t>JAXA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algn="ctr"/>
            <a:r>
              <a:rPr lang="en-US" b="1" dirty="0"/>
              <a:t>WGISS Structure</a:t>
            </a:r>
          </a:p>
        </p:txBody>
      </p:sp>
    </p:spTree>
    <p:extLst>
      <p:ext uri="{BB962C8B-B14F-4D97-AF65-F5344CB8AC3E}">
        <p14:creationId xmlns:p14="http://schemas.microsoft.com/office/powerpoint/2010/main" val="2792013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15400" cy="5257800"/>
          </a:xfrm>
        </p:spPr>
        <p:txBody>
          <a:bodyPr/>
          <a:lstStyle/>
          <a:p>
            <a:pPr lvl="0"/>
            <a:r>
              <a:rPr lang="en-US" dirty="0"/>
              <a:t>Interagency coordination working well, </a:t>
            </a:r>
            <a:r>
              <a:rPr lang="en-US" dirty="0" smtClean="0"/>
              <a:t>very good </a:t>
            </a:r>
            <a:r>
              <a:rPr lang="en-US" dirty="0"/>
              <a:t>cooperation </a:t>
            </a:r>
            <a:r>
              <a:rPr lang="en-US" dirty="0" smtClean="0"/>
              <a:t>spirit</a:t>
            </a:r>
            <a:endParaRPr lang="en-US" sz="1100" dirty="0" smtClean="0"/>
          </a:p>
          <a:p>
            <a:r>
              <a:rPr lang="en-US" dirty="0" smtClean="0"/>
              <a:t>Healthy </a:t>
            </a:r>
            <a:r>
              <a:rPr lang="en-US" dirty="0"/>
              <a:t>p</a:t>
            </a:r>
            <a:r>
              <a:rPr lang="en-US" dirty="0" smtClean="0"/>
              <a:t>articipation </a:t>
            </a:r>
            <a:r>
              <a:rPr lang="en-US" dirty="0"/>
              <a:t>to </a:t>
            </a:r>
            <a:r>
              <a:rPr lang="en-US" dirty="0" smtClean="0"/>
              <a:t>meetings (average 20-25)</a:t>
            </a:r>
          </a:p>
          <a:p>
            <a:pPr lvl="1"/>
            <a:r>
              <a:rPr lang="en-US" sz="1800" dirty="0"/>
              <a:t>Some members attending all meetings (e.g. NASA, NOAA, USGS, CNES, ESA, </a:t>
            </a:r>
            <a:r>
              <a:rPr lang="en-US" sz="1800" dirty="0" smtClean="0"/>
              <a:t>CSIRO</a:t>
            </a:r>
            <a:r>
              <a:rPr lang="en-US" sz="1800" dirty="0"/>
              <a:t>, JAXA, RADI, AOE </a:t>
            </a:r>
            <a:r>
              <a:rPr lang="en-US" sz="1800" dirty="0" smtClean="0"/>
              <a:t>CAS, RSCC, HSO) </a:t>
            </a:r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thers </a:t>
            </a:r>
            <a:r>
              <a:rPr lang="en-US" sz="1800" dirty="0"/>
              <a:t>attending </a:t>
            </a:r>
            <a:r>
              <a:rPr lang="en-US" sz="1800" dirty="0" smtClean="0"/>
              <a:t>only some meetings depending </a:t>
            </a:r>
            <a:r>
              <a:rPr lang="en-US" sz="1800" dirty="0"/>
              <a:t>on </a:t>
            </a:r>
            <a:r>
              <a:rPr lang="en-US" sz="1800" dirty="0" smtClean="0"/>
              <a:t>location </a:t>
            </a:r>
            <a:r>
              <a:rPr lang="en-US" sz="1800" dirty="0"/>
              <a:t>and </a:t>
            </a:r>
            <a:r>
              <a:rPr lang="en-US" sz="1800" dirty="0" smtClean="0"/>
              <a:t>discussed topics (e.g. EUMETSAT, ROSCOSMOS, INPE, CONAE, DLR, UKSA, ISRO)</a:t>
            </a:r>
          </a:p>
          <a:p>
            <a:pPr lvl="1"/>
            <a:r>
              <a:rPr lang="en-US" sz="1800" dirty="0" smtClean="0"/>
              <a:t>Additional agencies expressed interest </a:t>
            </a:r>
            <a:r>
              <a:rPr lang="en-US" sz="1800" dirty="0"/>
              <a:t>in </a:t>
            </a:r>
            <a:r>
              <a:rPr lang="en-US" sz="1800" dirty="0" smtClean="0"/>
              <a:t>WGISS activities with potential future participation (</a:t>
            </a:r>
            <a:r>
              <a:rPr lang="en-US" sz="1800" dirty="0"/>
              <a:t>e.g. </a:t>
            </a:r>
            <a:r>
              <a:rPr lang="en-US" sz="1800" dirty="0" smtClean="0"/>
              <a:t>GISTDA</a:t>
            </a:r>
            <a:r>
              <a:rPr lang="en-US" sz="1800" dirty="0"/>
              <a:t>, </a:t>
            </a:r>
            <a:r>
              <a:rPr lang="en-US" sz="1800" dirty="0" smtClean="0"/>
              <a:t>VNSC/VAST, ASI, CSA, CCMEO)</a:t>
            </a:r>
            <a:endParaRPr lang="en-US" sz="1800" dirty="0"/>
          </a:p>
          <a:p>
            <a:pPr marL="0" indent="0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00" dirty="0" smtClean="0"/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i="1" dirty="0" smtClean="0"/>
              <a:t>WGISS </a:t>
            </a:r>
            <a:r>
              <a:rPr lang="en-US" b="1" i="1" dirty="0"/>
              <a:t>Vice Chair </a:t>
            </a:r>
            <a:endParaRPr lang="en-US" b="1" i="1" dirty="0" smtClean="0"/>
          </a:p>
          <a:p>
            <a:pPr marL="0" indent="0" algn="l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   Nomination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  October </a:t>
            </a:r>
            <a:r>
              <a:rPr lang="en-US" dirty="0"/>
              <a:t>2019 </a:t>
            </a:r>
            <a:r>
              <a:rPr lang="mr-IN" dirty="0"/>
              <a:t>–</a:t>
            </a:r>
            <a:r>
              <a:rPr lang="en-US" dirty="0"/>
              <a:t> October 21 </a:t>
            </a:r>
            <a:endParaRPr lang="en-US" sz="1800" dirty="0" smtClean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Sustainable Commitment</a:t>
            </a:r>
            <a:endParaRPr lang="en-US" b="1" dirty="0"/>
          </a:p>
        </p:txBody>
      </p:sp>
      <p:pic>
        <p:nvPicPr>
          <p:cNvPr id="6" name="Picture 2" descr="Image result for hiring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9" y="5356086"/>
            <a:ext cx="3393573" cy="7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990072" y="4090866"/>
            <a:ext cx="5025268" cy="267514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b="1" i="1" dirty="0" smtClean="0"/>
              <a:t>WGISS Infrastructure Services Project (WISP)</a:t>
            </a:r>
            <a:r>
              <a:rPr lang="en-AU" dirty="0" smtClean="0"/>
              <a:t> provides core services and support for WGISS activities (</a:t>
            </a:r>
            <a:r>
              <a:rPr lang="en-AU" dirty="0" err="1" smtClean="0"/>
              <a:t>e.g</a:t>
            </a:r>
            <a:r>
              <a:rPr lang="en-AU" dirty="0" smtClean="0"/>
              <a:t> </a:t>
            </a:r>
            <a:r>
              <a:rPr lang="en-AU" dirty="0" err="1" smtClean="0"/>
              <a:t>webconf</a:t>
            </a:r>
            <a:r>
              <a:rPr lang="en-AU" dirty="0" smtClean="0"/>
              <a:t>, website, mailing list, meetings archive).</a:t>
            </a:r>
          </a:p>
          <a:p>
            <a:pPr marL="0" indent="0">
              <a:buNone/>
            </a:pPr>
            <a:r>
              <a:rPr lang="en-AU" dirty="0" smtClean="0"/>
              <a:t>NOAA will support WISP until April 2019 (WGISS#47); WGISS Chair will ask SEO to fully support these services after April 2019.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40343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thank you languages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4999" cy="73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5410200"/>
            <a:ext cx="5867400" cy="685800"/>
          </a:xfrm>
        </p:spPr>
        <p:txBody>
          <a:bodyPr/>
          <a:lstStyle/>
          <a:p>
            <a:pPr marL="68581" indent="0" rtl="0">
              <a:buNone/>
            </a:pPr>
            <a:r>
              <a:rPr lang="en-US" sz="2800" b="1" dirty="0">
                <a:hlinkClick r:id="rId4"/>
              </a:rPr>
              <a:t>Contact: </a:t>
            </a:r>
          </a:p>
          <a:p>
            <a:pPr marL="68581" indent="0" rtl="0">
              <a:buNone/>
            </a:pPr>
            <a:r>
              <a:rPr lang="en-US" b="1" dirty="0">
                <a:hlinkClick r:id="rId4"/>
              </a:rPr>
              <a:t>Mirko.Albani@esa.int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04643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0085" y="269000"/>
            <a:ext cx="6609512" cy="533400"/>
          </a:xfrm>
        </p:spPr>
        <p:txBody>
          <a:bodyPr/>
          <a:lstStyle/>
          <a:p>
            <a:pPr algn="ctr"/>
            <a:r>
              <a:rPr lang="en-US" dirty="0" smtClean="0"/>
              <a:t>34</a:t>
            </a:r>
            <a:r>
              <a:rPr lang="en-US" baseline="30000" dirty="0" smtClean="0"/>
              <a:t>th</a:t>
            </a:r>
            <a:r>
              <a:rPr lang="en-US" dirty="0" smtClean="0"/>
              <a:t> CEOS SIT </a:t>
            </a:r>
            <a:r>
              <a:rPr lang="en-US" b="1" dirty="0" smtClean="0"/>
              <a:t>Meeting, Miami 3-4 April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85" y="1369877"/>
            <a:ext cx="8843824" cy="538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Assessment of </a:t>
            </a:r>
            <a:r>
              <a:rPr lang="en-US" sz="2200" b="1" dirty="0" smtClean="0"/>
              <a:t>Virtual </a:t>
            </a:r>
            <a:r>
              <a:rPr lang="en-US" sz="2200" b="1" dirty="0"/>
              <a:t>Constellations (VCs) </a:t>
            </a:r>
            <a:r>
              <a:rPr lang="en-US" sz="2200" dirty="0" smtClean="0"/>
              <a:t>activities</a:t>
            </a:r>
            <a:r>
              <a:rPr lang="en-US" sz="2200" dirty="0"/>
              <a:t>, </a:t>
            </a:r>
            <a:r>
              <a:rPr lang="en-US" sz="2200" dirty="0" smtClean="0"/>
              <a:t>outputs</a:t>
            </a:r>
            <a:r>
              <a:rPr lang="en-US" sz="2200" dirty="0"/>
              <a:t>, </a:t>
            </a:r>
            <a:r>
              <a:rPr lang="en-US" sz="2200" dirty="0" smtClean="0"/>
              <a:t>management</a:t>
            </a:r>
            <a:r>
              <a:rPr lang="en-US" sz="2200" dirty="0"/>
              <a:t>, continuity, and </a:t>
            </a:r>
            <a:r>
              <a:rPr lang="en-US" sz="2200" dirty="0" smtClean="0"/>
              <a:t>proposals </a:t>
            </a:r>
            <a:r>
              <a:rPr lang="en-US" sz="2200" dirty="0"/>
              <a:t>around leadership </a:t>
            </a:r>
            <a:r>
              <a:rPr lang="en-US" sz="2200" dirty="0" smtClean="0"/>
              <a:t>rotation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Discussion on </a:t>
            </a:r>
            <a:r>
              <a:rPr lang="en-US" sz="2200" b="1" dirty="0" smtClean="0"/>
              <a:t>way </a:t>
            </a:r>
            <a:r>
              <a:rPr lang="en-US" sz="2200" b="1" dirty="0"/>
              <a:t>forward for existing </a:t>
            </a:r>
            <a:r>
              <a:rPr lang="en-US" sz="2200" b="1" i="1" dirty="0"/>
              <a:t>ad hoc </a:t>
            </a:r>
            <a:r>
              <a:rPr lang="en-US" sz="2200" b="1" dirty="0" smtClean="0"/>
              <a:t>Teams (</a:t>
            </a:r>
            <a:r>
              <a:rPr lang="en-US" sz="2200" b="1" dirty="0"/>
              <a:t>AHTs</a:t>
            </a:r>
            <a:r>
              <a:rPr lang="en-US" sz="2200" b="1" dirty="0" smtClean="0"/>
              <a:t>)</a:t>
            </a:r>
            <a:endParaRPr lang="en-US" sz="2200" b="1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Discussion of </a:t>
            </a:r>
            <a:r>
              <a:rPr lang="en-US" sz="2200" dirty="0"/>
              <a:t>a </a:t>
            </a:r>
            <a:r>
              <a:rPr lang="en-US" sz="2200" b="1" dirty="0"/>
              <a:t>CEOS Coastal Strategy </a:t>
            </a:r>
            <a:r>
              <a:rPr lang="en-US" sz="2200" dirty="0"/>
              <a:t>to enhance VC/WG/AHT efforts focused on coastal research &amp;</a:t>
            </a:r>
            <a:r>
              <a:rPr lang="en-US" sz="2200" dirty="0" smtClean="0"/>
              <a:t> observations</a:t>
            </a:r>
            <a:endParaRPr lang="en-US" sz="2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Reviewed progress and support to </a:t>
            </a:r>
            <a:r>
              <a:rPr lang="en-US" sz="2200" b="1" dirty="0" smtClean="0"/>
              <a:t>VNSC </a:t>
            </a:r>
            <a:r>
              <a:rPr lang="en-US" sz="2200" b="1" dirty="0"/>
              <a:t>Mekong </a:t>
            </a:r>
            <a:r>
              <a:rPr lang="en-US" sz="2200" b="1" dirty="0" smtClean="0"/>
              <a:t>Initiative</a:t>
            </a:r>
            <a:endParaRPr lang="en-US" sz="2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Addressed </a:t>
            </a:r>
            <a:r>
              <a:rPr lang="en-US" sz="2200" dirty="0"/>
              <a:t>other </a:t>
            </a:r>
            <a:r>
              <a:rPr lang="en-US" sz="2200" b="1" dirty="0"/>
              <a:t>CEOS Plenary Actions </a:t>
            </a:r>
            <a:r>
              <a:rPr lang="en-US" sz="2200" dirty="0"/>
              <a:t>due at SIT-34 </a:t>
            </a:r>
            <a:endParaRPr lang="en-US" sz="22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/>
              <a:t>I</a:t>
            </a:r>
            <a:r>
              <a:rPr lang="en-US" sz="2200" dirty="0" smtClean="0"/>
              <a:t>nitial </a:t>
            </a:r>
            <a:r>
              <a:rPr lang="en-US" sz="2200" dirty="0"/>
              <a:t>presentation of </a:t>
            </a:r>
            <a:r>
              <a:rPr lang="en-US" sz="2200" b="1" dirty="0"/>
              <a:t>2020-2021 SIT Chair </a:t>
            </a:r>
            <a:r>
              <a:rPr lang="en-US" sz="2200" b="1" dirty="0" smtClean="0"/>
              <a:t>priorities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b="1" dirty="0" smtClean="0"/>
              <a:t>CEOS 2019-21 Work Plan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i="1" dirty="0"/>
              <a:t>Presentations at </a:t>
            </a:r>
            <a:r>
              <a:rPr lang="en-US" sz="2200" b="1" i="1" dirty="0">
                <a:hlinkClick r:id="rId3"/>
              </a:rPr>
              <a:t>http://</a:t>
            </a:r>
            <a:r>
              <a:rPr lang="en-US" sz="2200" b="1" i="1" dirty="0">
                <a:hlinkClick r:id="rId3"/>
              </a:rPr>
              <a:t>ceos.org/meetings/sit-34</a:t>
            </a:r>
            <a:r>
              <a:rPr lang="en-US" sz="2200" b="1" i="1" dirty="0" smtClean="0">
                <a:hlinkClick r:id="rId3"/>
              </a:rPr>
              <a:t>/</a:t>
            </a:r>
            <a:endParaRPr lang="en-US" sz="2200" b="1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i="1" dirty="0" smtClean="0"/>
              <a:t>2019 </a:t>
            </a:r>
            <a:r>
              <a:rPr lang="en-US" sz="2200" b="1" i="1" dirty="0"/>
              <a:t>SIT Technical Workshop, Fairbanks (Alaska, USA), 9-12 September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12899802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0085" y="188185"/>
            <a:ext cx="6609512" cy="533400"/>
          </a:xfrm>
        </p:spPr>
        <p:txBody>
          <a:bodyPr/>
          <a:lstStyle/>
          <a:p>
            <a:pPr algn="ctr"/>
            <a:r>
              <a:rPr lang="en-US" dirty="0" smtClean="0"/>
              <a:t>CEOS Organization streamlining </a:t>
            </a:r>
            <a:r>
              <a:rPr lang="mr-IN" dirty="0" smtClean="0"/>
              <a:t>–</a:t>
            </a:r>
            <a:r>
              <a:rPr lang="en-US" dirty="0" smtClean="0"/>
              <a:t> Draft Proposal</a:t>
            </a:r>
            <a:endParaRPr lang="en-US" b="1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E0BC66-1BC6-834A-B434-FE03A779CF6C}"/>
              </a:ext>
            </a:extLst>
          </p:cNvPr>
          <p:cNvSpPr/>
          <p:nvPr/>
        </p:nvSpPr>
        <p:spPr>
          <a:xfrm>
            <a:off x="152400" y="1763330"/>
            <a:ext cx="8763000" cy="44196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1633298" y="2632368"/>
            <a:ext cx="198858" cy="2550416"/>
          </a:xfrm>
          <a:prstGeom prst="ellipse">
            <a:avLst/>
          </a:prstGeom>
          <a:solidFill>
            <a:srgbClr val="00C40E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72261" y="2632368"/>
            <a:ext cx="198858" cy="2550416"/>
          </a:xfrm>
          <a:prstGeom prst="ellipse">
            <a:avLst/>
          </a:prstGeom>
          <a:solidFill>
            <a:schemeClr val="accent5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09660" y="5162251"/>
            <a:ext cx="688385" cy="30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WGISS</a:t>
            </a:r>
          </a:p>
        </p:txBody>
      </p:sp>
      <p:cxnSp>
        <p:nvCxnSpPr>
          <p:cNvPr id="11" name="Elbow Connector 10"/>
          <p:cNvCxnSpPr>
            <a:cxnSpLocks/>
            <a:stCxn id="9" idx="4"/>
            <a:endCxn id="10" idx="1"/>
          </p:cNvCxnSpPr>
          <p:nvPr/>
        </p:nvCxnSpPr>
        <p:spPr>
          <a:xfrm rot="16200000" flipH="1">
            <a:off x="2024468" y="5030006"/>
            <a:ext cx="132415" cy="4379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92449" y="3187104"/>
            <a:ext cx="496374" cy="1"/>
          </a:xfrm>
          <a:prstGeom prst="line">
            <a:avLst/>
          </a:prstGeom>
          <a:ln>
            <a:solidFill>
              <a:srgbClr val="00C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92449" y="3427271"/>
            <a:ext cx="496374" cy="1"/>
          </a:xfrm>
          <a:prstGeom prst="line">
            <a:avLst/>
          </a:prstGeom>
          <a:ln>
            <a:solidFill>
              <a:srgbClr val="00C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92449" y="3667437"/>
            <a:ext cx="496374" cy="1"/>
          </a:xfrm>
          <a:prstGeom prst="line">
            <a:avLst/>
          </a:prstGeom>
          <a:ln>
            <a:solidFill>
              <a:srgbClr val="00C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92449" y="3907604"/>
            <a:ext cx="496374" cy="1"/>
          </a:xfrm>
          <a:prstGeom prst="line">
            <a:avLst/>
          </a:prstGeom>
          <a:ln>
            <a:solidFill>
              <a:srgbClr val="00C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92449" y="4173386"/>
            <a:ext cx="879929" cy="3"/>
          </a:xfrm>
          <a:prstGeom prst="line">
            <a:avLst/>
          </a:prstGeom>
          <a:ln>
            <a:solidFill>
              <a:srgbClr val="00C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92449" y="4426362"/>
            <a:ext cx="496374" cy="1"/>
          </a:xfrm>
          <a:prstGeom prst="line">
            <a:avLst/>
          </a:prstGeom>
          <a:ln>
            <a:solidFill>
              <a:srgbClr val="00C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92449" y="4666528"/>
            <a:ext cx="496374" cy="1"/>
          </a:xfrm>
          <a:prstGeom prst="line">
            <a:avLst/>
          </a:prstGeom>
          <a:ln>
            <a:solidFill>
              <a:srgbClr val="00C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92449" y="4906695"/>
            <a:ext cx="496374" cy="1"/>
          </a:xfrm>
          <a:prstGeom prst="line">
            <a:avLst/>
          </a:prstGeom>
          <a:ln>
            <a:solidFill>
              <a:srgbClr val="00C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1788823" y="3187104"/>
            <a:ext cx="164377" cy="720499"/>
          </a:xfrm>
          <a:prstGeom prst="rightBrace">
            <a:avLst>
              <a:gd name="adj1" fmla="val 5147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1788823" y="4426362"/>
            <a:ext cx="164377" cy="480333"/>
          </a:xfrm>
          <a:prstGeom prst="rightBrace">
            <a:avLst>
              <a:gd name="adj1" fmla="val 5147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>
          <a:xfrm>
            <a:off x="1953200" y="3547354"/>
            <a:ext cx="219178" cy="0"/>
          </a:xfrm>
          <a:prstGeom prst="line">
            <a:avLst/>
          </a:prstGeom>
          <a:ln>
            <a:solidFill>
              <a:srgbClr val="00C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53200" y="4666528"/>
            <a:ext cx="219178" cy="0"/>
          </a:xfrm>
          <a:prstGeom prst="line">
            <a:avLst/>
          </a:prstGeom>
          <a:ln>
            <a:solidFill>
              <a:srgbClr val="00C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4433" y="5512167"/>
            <a:ext cx="918839" cy="30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andara" charset="0"/>
                <a:ea typeface="Candara" charset="0"/>
                <a:cs typeface="Candara" charset="0"/>
              </a:rPr>
              <a:t>WGCalVal</a:t>
            </a:r>
            <a:endParaRPr lang="en-US" sz="16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22886" y="2632368"/>
            <a:ext cx="198858" cy="2550416"/>
          </a:xfrm>
          <a:prstGeom prst="ellipse">
            <a:avLst/>
          </a:prstGeom>
          <a:solidFill>
            <a:srgbClr val="00C40E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87404" y="2632368"/>
            <a:ext cx="198858" cy="2550416"/>
          </a:xfrm>
          <a:prstGeom prst="ellipse">
            <a:avLst/>
          </a:prstGeom>
          <a:solidFill>
            <a:schemeClr val="accent5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>
            <a:stCxn id="26" idx="4"/>
            <a:endCxn id="10" idx="3"/>
          </p:cNvCxnSpPr>
          <p:nvPr/>
        </p:nvCxnSpPr>
        <p:spPr>
          <a:xfrm rot="5400000">
            <a:off x="3126232" y="5054597"/>
            <a:ext cx="132415" cy="3887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cxnSpLocks/>
            <a:stCxn id="8" idx="4"/>
            <a:endCxn id="24" idx="1"/>
          </p:cNvCxnSpPr>
          <p:nvPr/>
        </p:nvCxnSpPr>
        <p:spPr>
          <a:xfrm rot="16200000" flipH="1">
            <a:off x="1722415" y="5193096"/>
            <a:ext cx="482331" cy="4617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cxnSpLocks/>
            <a:stCxn id="25" idx="4"/>
            <a:endCxn id="24" idx="3"/>
          </p:cNvCxnSpPr>
          <p:nvPr/>
        </p:nvCxnSpPr>
        <p:spPr>
          <a:xfrm rot="5400000">
            <a:off x="3076629" y="5219428"/>
            <a:ext cx="482331" cy="4090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F5FA18AD-444C-4449-BA69-C2F6EFC933B8}"/>
              </a:ext>
            </a:extLst>
          </p:cNvPr>
          <p:cNvSpPr/>
          <p:nvPr/>
        </p:nvSpPr>
        <p:spPr>
          <a:xfrm>
            <a:off x="1484482" y="2634159"/>
            <a:ext cx="198858" cy="2550416"/>
          </a:xfrm>
          <a:prstGeom prst="ellipse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5C396D6-6934-F24A-9CFD-752378E69CBD}"/>
              </a:ext>
            </a:extLst>
          </p:cNvPr>
          <p:cNvSpPr/>
          <p:nvPr/>
        </p:nvSpPr>
        <p:spPr>
          <a:xfrm>
            <a:off x="3577277" y="2632367"/>
            <a:ext cx="198858" cy="2550416"/>
          </a:xfrm>
          <a:prstGeom prst="ellipse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xmlns="" id="{0B13A816-217E-1B42-BC74-0AC32C88D499}"/>
              </a:ext>
            </a:extLst>
          </p:cNvPr>
          <p:cNvCxnSpPr>
            <a:cxnSpLocks/>
            <a:stCxn id="30" idx="4"/>
            <a:endCxn id="33" idx="1"/>
          </p:cNvCxnSpPr>
          <p:nvPr/>
        </p:nvCxnSpPr>
        <p:spPr>
          <a:xfrm rot="16200000" flipH="1">
            <a:off x="1453086" y="5315399"/>
            <a:ext cx="856141" cy="5944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9DA2119-D879-3945-9DA5-856E6E29D193}"/>
              </a:ext>
            </a:extLst>
          </p:cNvPr>
          <p:cNvSpPr txBox="1"/>
          <p:nvPr/>
        </p:nvSpPr>
        <p:spPr>
          <a:xfrm>
            <a:off x="2178402" y="5871439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andara" charset="0"/>
                <a:ea typeface="Candara" charset="0"/>
                <a:cs typeface="Candara" charset="0"/>
              </a:rPr>
              <a:t>WGCapD</a:t>
            </a:r>
            <a:endParaRPr lang="en-US" sz="1600" dirty="0">
              <a:latin typeface="Candara" charset="0"/>
              <a:ea typeface="Candara" charset="0"/>
              <a:cs typeface="Candara" charset="0"/>
            </a:endParaRP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xmlns="" id="{59E3374D-FE28-7045-A9D3-9A7837496FA7}"/>
              </a:ext>
            </a:extLst>
          </p:cNvPr>
          <p:cNvCxnSpPr>
            <a:cxnSpLocks/>
            <a:stCxn id="31" idx="4"/>
            <a:endCxn id="33" idx="3"/>
          </p:cNvCxnSpPr>
          <p:nvPr/>
        </p:nvCxnSpPr>
        <p:spPr>
          <a:xfrm rot="5400000">
            <a:off x="2974039" y="5338048"/>
            <a:ext cx="857933" cy="5474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C3D4DB17-5293-BB44-A12A-7C0E3954CC51}"/>
              </a:ext>
            </a:extLst>
          </p:cNvPr>
          <p:cNvSpPr txBox="1">
            <a:spLocks/>
          </p:cNvSpPr>
          <p:nvPr/>
        </p:nvSpPr>
        <p:spPr>
          <a:xfrm>
            <a:off x="5305907" y="1250238"/>
            <a:ext cx="3688321" cy="652145"/>
          </a:xfr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Working Group on Information Provision to cover these and future efforts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0C1D70C-791C-DA42-816E-8D09FF3C4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2157030"/>
            <a:ext cx="8242300" cy="2870200"/>
          </a:xfrm>
          <a:prstGeom prst="rect">
            <a:avLst/>
          </a:prstGeom>
        </p:spPr>
      </p:pic>
      <p:sp>
        <p:nvSpPr>
          <p:cNvPr id="37" name="Right Brace 36">
            <a:extLst>
              <a:ext uri="{FF2B5EF4-FFF2-40B4-BE49-F238E27FC236}">
                <a16:creationId xmlns:a16="http://schemas.microsoft.com/office/drawing/2014/main" xmlns="" id="{72892F66-E32A-2F43-83A3-192C91EF7A52}"/>
              </a:ext>
            </a:extLst>
          </p:cNvPr>
          <p:cNvSpPr/>
          <p:nvPr/>
        </p:nvSpPr>
        <p:spPr>
          <a:xfrm rot="16200000">
            <a:off x="6993694" y="457571"/>
            <a:ext cx="420763" cy="2978152"/>
          </a:xfrm>
          <a:prstGeom prst="rightBrace">
            <a:avLst>
              <a:gd name="adj1" fmla="val 42816"/>
              <a:gd name="adj2" fmla="val 50000"/>
            </a:avLst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375" y="5271273"/>
            <a:ext cx="5046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 </a:t>
            </a:r>
            <a:r>
              <a:rPr lang="en-US" sz="2000" dirty="0" smtClean="0"/>
              <a:t>“Study Team</a:t>
            </a:r>
            <a:r>
              <a:rPr lang="en-US" sz="2000" dirty="0" smtClean="0"/>
              <a:t>” will </a:t>
            </a:r>
            <a:r>
              <a:rPr lang="en-US" sz="2000" dirty="0" smtClean="0"/>
              <a:t>define </a:t>
            </a:r>
            <a:r>
              <a:rPr lang="en-US" sz="2000" dirty="0" smtClean="0"/>
              <a:t>a </a:t>
            </a:r>
            <a:r>
              <a:rPr lang="en-US" sz="2000" dirty="0" smtClean="0"/>
              <a:t>proposal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WGISS </a:t>
            </a:r>
            <a:r>
              <a:rPr lang="en-US" sz="2000" dirty="0" smtClean="0"/>
              <a:t>will be involved </a:t>
            </a:r>
            <a:r>
              <a:rPr lang="en-US" sz="2000" dirty="0" smtClean="0"/>
              <a:t>to </a:t>
            </a:r>
            <a:r>
              <a:rPr lang="en-US" sz="2000" dirty="0" smtClean="0"/>
              <a:t>ensure alignment/complementarity with its activities and to </a:t>
            </a:r>
            <a:r>
              <a:rPr lang="en-US" sz="2000" dirty="0" smtClean="0"/>
              <a:t>clarify interfaces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57196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0085" y="188185"/>
            <a:ext cx="6609512" cy="533400"/>
          </a:xfrm>
        </p:spPr>
        <p:txBody>
          <a:bodyPr/>
          <a:lstStyle/>
          <a:p>
            <a:pPr algn="ctr"/>
            <a:r>
              <a:rPr lang="en-US" dirty="0" smtClean="0"/>
              <a:t>34</a:t>
            </a:r>
            <a:r>
              <a:rPr lang="en-US" baseline="30000" dirty="0" smtClean="0"/>
              <a:t>th</a:t>
            </a:r>
            <a:r>
              <a:rPr lang="en-US" dirty="0" smtClean="0"/>
              <a:t> CEOS SIT </a:t>
            </a:r>
            <a:r>
              <a:rPr lang="en-US" b="1" dirty="0" smtClean="0"/>
              <a:t>Meeting: WGISS related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899" y="1508413"/>
            <a:ext cx="873090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ARD </a:t>
            </a:r>
            <a:r>
              <a:rPr lang="en-US" sz="2400" b="1" dirty="0"/>
              <a:t>side event</a:t>
            </a:r>
            <a:r>
              <a:rPr lang="en-US" sz="2400" dirty="0"/>
              <a:t> </a:t>
            </a:r>
            <a:r>
              <a:rPr lang="en-US" sz="2400" dirty="0" smtClean="0"/>
              <a:t>organized by WGISS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Very </a:t>
            </a:r>
            <a:r>
              <a:rPr lang="en-US" sz="2000" dirty="0"/>
              <a:t>well </a:t>
            </a:r>
            <a:r>
              <a:rPr lang="en-US" sz="2000" dirty="0" smtClean="0"/>
              <a:t>attended (about 20 people), very </a:t>
            </a:r>
            <a:r>
              <a:rPr lang="en-US" sz="2000" dirty="0"/>
              <a:t>good discussions </a:t>
            </a:r>
            <a:r>
              <a:rPr lang="en-US" sz="2000" dirty="0" smtClean="0"/>
              <a:t>which </a:t>
            </a:r>
            <a:r>
              <a:rPr lang="en-US" sz="2000" dirty="0"/>
              <a:t>highlighted the </a:t>
            </a:r>
            <a:r>
              <a:rPr lang="en-US" sz="2000" b="1" i="1" dirty="0"/>
              <a:t>need to reinforce our collaboration with SEO (e.g. for FDA-10) and LSI-VC on FDA and ARD</a:t>
            </a:r>
            <a:r>
              <a:rPr lang="en-US" sz="2000" dirty="0" smtClean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Lot </a:t>
            </a:r>
            <a:r>
              <a:rPr lang="en-US" sz="2000" dirty="0"/>
              <a:t>of interest </a:t>
            </a:r>
            <a:r>
              <a:rPr lang="en-US" sz="2000" dirty="0" smtClean="0"/>
              <a:t>on the outcomes </a:t>
            </a:r>
            <a:r>
              <a:rPr lang="en-US" sz="2000" dirty="0"/>
              <a:t>of the WGISS FDA one day </a:t>
            </a:r>
            <a:r>
              <a:rPr lang="en-US" sz="2000" dirty="0" smtClean="0"/>
              <a:t>workshop at WGISS-47 </a:t>
            </a:r>
            <a:r>
              <a:rPr lang="en-US" sz="2000" dirty="0"/>
              <a:t>and expectations </a:t>
            </a:r>
            <a:r>
              <a:rPr lang="en-US" sz="2000" dirty="0" smtClean="0"/>
              <a:t>on </a:t>
            </a:r>
            <a:r>
              <a:rPr lang="en-US" sz="2000" i="1" dirty="0"/>
              <a:t>tangible results deriving from our work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smtClean="0">
                <a:sym typeface="Wingdings"/>
              </a:rPr>
              <a:t>		 </a:t>
            </a:r>
            <a:r>
              <a:rPr lang="en-US" sz="2000" b="1" i="1" dirty="0" smtClean="0"/>
              <a:t>Define </a:t>
            </a:r>
            <a:r>
              <a:rPr lang="en-US" sz="2000" b="1" i="1" dirty="0" smtClean="0"/>
              <a:t>at </a:t>
            </a:r>
            <a:r>
              <a:rPr lang="en-US" sz="2000" b="1" i="1" dirty="0"/>
              <a:t>WGISS-47 and then implement an FDA </a:t>
            </a:r>
            <a:r>
              <a:rPr lang="en-US" sz="2000" b="1" i="1" dirty="0" smtClean="0"/>
              <a:t>related</a:t>
            </a:r>
            <a:r>
              <a:rPr lang="en-US" sz="2000" b="1" i="1" dirty="0" smtClean="0"/>
              <a:t>	</a:t>
            </a:r>
            <a:r>
              <a:rPr lang="en-US" sz="2000" b="1" i="1" dirty="0"/>
              <a:t> </a:t>
            </a:r>
            <a:r>
              <a:rPr lang="en-US" sz="2000" b="1" i="1" dirty="0" smtClean="0"/>
              <a:t>   	</a:t>
            </a:r>
            <a:r>
              <a:rPr lang="en-US" sz="2000" b="1" i="1" dirty="0" smtClean="0"/>
              <a:t>		quick</a:t>
            </a:r>
            <a:r>
              <a:rPr lang="en-US" sz="2000" b="1" i="1" dirty="0"/>
              <a:t>-win </a:t>
            </a:r>
            <a:r>
              <a:rPr lang="en-US" sz="2000" b="1" i="1" dirty="0" smtClean="0"/>
              <a:t>project</a:t>
            </a:r>
            <a:r>
              <a:rPr lang="en-US" sz="2000" b="1" i="1" dirty="0" smtClean="0"/>
              <a:t>/demo to </a:t>
            </a:r>
            <a:r>
              <a:rPr lang="en-US" sz="2000" b="1" i="1" dirty="0"/>
              <a:t>be shown at </a:t>
            </a:r>
            <a:r>
              <a:rPr lang="en-US" sz="2000" b="1" i="1" dirty="0" smtClean="0"/>
              <a:t>next plenary</a:t>
            </a:r>
            <a:r>
              <a:rPr lang="en-US" sz="2000" b="1" i="1" dirty="0" smtClean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smtClean="0">
                <a:sym typeface="Wingdings"/>
              </a:rPr>
              <a:t>		 Which one?</a:t>
            </a:r>
            <a:endParaRPr lang="en-US" sz="2000" b="1" i="1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Need </a:t>
            </a:r>
            <a:r>
              <a:rPr lang="en-US" sz="2000" dirty="0"/>
              <a:t>to </a:t>
            </a:r>
            <a:r>
              <a:rPr lang="en-US" sz="2000" dirty="0" smtClean="0"/>
              <a:t>organize </a:t>
            </a:r>
            <a:r>
              <a:rPr lang="en-US" sz="2000" dirty="0"/>
              <a:t>at WGISS-48 a session on </a:t>
            </a:r>
            <a:r>
              <a:rPr lang="en-US" sz="2000" b="1" i="1" dirty="0"/>
              <a:t>STAC</a:t>
            </a:r>
            <a:r>
              <a:rPr lang="en-US" sz="2000" dirty="0"/>
              <a:t> and one on </a:t>
            </a:r>
            <a:r>
              <a:rPr lang="en-US" sz="2000" b="1" i="1" dirty="0"/>
              <a:t>ARD tools and Data Cubes</a:t>
            </a:r>
            <a:r>
              <a:rPr lang="en-US" sz="2000" dirty="0"/>
              <a:t>. </a:t>
            </a:r>
            <a:r>
              <a:rPr lang="en-US" sz="2000" dirty="0" smtClean="0"/>
              <a:t>They </a:t>
            </a:r>
            <a:r>
              <a:rPr lang="en-US" sz="2000" dirty="0"/>
              <a:t>might be a natural follow-on of the </a:t>
            </a:r>
            <a:r>
              <a:rPr lang="en-US" sz="2000" dirty="0" smtClean="0"/>
              <a:t>WGISS-47 workshop. </a:t>
            </a:r>
            <a:r>
              <a:rPr lang="en-US" sz="2000" dirty="0"/>
              <a:t>To be </a:t>
            </a:r>
            <a:r>
              <a:rPr lang="en-US" sz="2000" dirty="0" smtClean="0"/>
              <a:t>discussed/agreed with </a:t>
            </a:r>
            <a:r>
              <a:rPr lang="en-US" sz="2000" dirty="0"/>
              <a:t>Chris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24466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0085" y="269000"/>
            <a:ext cx="6609512" cy="533400"/>
          </a:xfrm>
        </p:spPr>
        <p:txBody>
          <a:bodyPr/>
          <a:lstStyle/>
          <a:p>
            <a:pPr algn="ctr"/>
            <a:r>
              <a:rPr lang="en-US" dirty="0" smtClean="0"/>
              <a:t>34</a:t>
            </a:r>
            <a:r>
              <a:rPr lang="en-US" baseline="30000" dirty="0" smtClean="0"/>
              <a:t>th</a:t>
            </a:r>
            <a:r>
              <a:rPr lang="en-US" dirty="0" smtClean="0"/>
              <a:t> CEOS SIT </a:t>
            </a:r>
            <a:r>
              <a:rPr lang="en-US" b="1" dirty="0" smtClean="0"/>
              <a:t>Meeting: WGISS related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85" y="1392963"/>
            <a:ext cx="881171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GEO Knowledge Hub side </a:t>
            </a:r>
            <a:r>
              <a:rPr lang="en-US" sz="2400" b="1" dirty="0"/>
              <a:t>event</a:t>
            </a:r>
            <a:r>
              <a:rPr lang="en-US" sz="2400" dirty="0"/>
              <a:t> </a:t>
            </a:r>
            <a:r>
              <a:rPr lang="en-US" sz="2400" dirty="0" smtClean="0"/>
              <a:t>organized by </a:t>
            </a:r>
            <a:r>
              <a:rPr lang="en-US" sz="2400" dirty="0"/>
              <a:t>WGISS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Very well attended (15-20 people), excellent discussions on GEO KH concept and proposed way forward for implementation; Rob is member of Expert Advisory Group (EAG) defining proposal for GEO KH.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GEO KH concept continuously evolving to align with comments received from GEO EXCOM and GEO Members delegations.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GEO </a:t>
            </a:r>
            <a:r>
              <a:rPr lang="en-US" sz="2000" dirty="0"/>
              <a:t>Work Plan </a:t>
            </a:r>
            <a:r>
              <a:rPr lang="en-US" sz="2000" dirty="0" smtClean="0"/>
              <a:t>is </a:t>
            </a:r>
            <a:r>
              <a:rPr lang="en-US" sz="2000" dirty="0"/>
              <a:t>also being updated with major changes which will impact </a:t>
            </a:r>
            <a:r>
              <a:rPr lang="en-US" sz="2000" dirty="0" smtClean="0"/>
              <a:t>WGISS participation </a:t>
            </a:r>
            <a:r>
              <a:rPr lang="en-US" sz="2000" dirty="0"/>
              <a:t>(e.g. </a:t>
            </a:r>
            <a:r>
              <a:rPr lang="en-US" sz="2000" dirty="0" smtClean="0"/>
              <a:t>possible termination of </a:t>
            </a:r>
            <a:r>
              <a:rPr lang="en-US" sz="2000" dirty="0"/>
              <a:t>the GEOSS-Evolve initiative). </a:t>
            </a:r>
            <a:r>
              <a:rPr lang="en-US" sz="2000" b="1" i="1" dirty="0" smtClean="0"/>
              <a:t>WGISS Exec </a:t>
            </a:r>
            <a:r>
              <a:rPr lang="en-US" sz="2000" b="1" i="1" dirty="0"/>
              <a:t>to </a:t>
            </a:r>
            <a:r>
              <a:rPr lang="en-US" sz="2000" b="1" i="1" dirty="0" smtClean="0"/>
              <a:t>define contribution to the new GEO work plan</a:t>
            </a:r>
            <a:r>
              <a:rPr lang="en-US" sz="20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ym typeface="Wingdings"/>
              </a:rPr>
              <a:t>	 </a:t>
            </a:r>
            <a:r>
              <a:rPr lang="en-US" sz="2000" dirty="0" smtClean="0"/>
              <a:t>Need a </a:t>
            </a:r>
            <a:r>
              <a:rPr lang="en-US" sz="2000" dirty="0"/>
              <a:t>representative in </a:t>
            </a:r>
            <a:r>
              <a:rPr lang="en-US" sz="2000" dirty="0" smtClean="0"/>
              <a:t>the </a:t>
            </a:r>
            <a:r>
              <a:rPr lang="en-US" sz="2000" dirty="0"/>
              <a:t>GEOSS </a:t>
            </a:r>
            <a:r>
              <a:rPr lang="en-US" sz="2000" dirty="0" smtClean="0"/>
              <a:t>	Infrastructure </a:t>
            </a:r>
            <a:r>
              <a:rPr lang="en-US" sz="2000" dirty="0"/>
              <a:t>Implementation </a:t>
            </a:r>
            <a:r>
              <a:rPr lang="en-US" sz="2000" dirty="0" smtClean="0"/>
              <a:t>		Task </a:t>
            </a:r>
            <a:r>
              <a:rPr lang="en-US" sz="2000" dirty="0"/>
              <a:t>Force which will replace the </a:t>
            </a:r>
            <a:r>
              <a:rPr lang="en-US" sz="2000" dirty="0" smtClean="0"/>
              <a:t>EAG.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CEOS </a:t>
            </a:r>
            <a:r>
              <a:rPr lang="en-US" sz="2000" dirty="0"/>
              <a:t>SIT Chair asked WGISS to better understand impacts/implications for CEOS overall deriving from the GEO </a:t>
            </a:r>
            <a:r>
              <a:rPr lang="en-US" sz="2000" dirty="0" smtClean="0"/>
              <a:t>KH concept </a:t>
            </a:r>
            <a:r>
              <a:rPr lang="en-US" sz="2000" dirty="0"/>
              <a:t>and to develop a response to be used at CEOS level </a:t>
            </a:r>
            <a:r>
              <a:rPr lang="en-US" sz="2000" dirty="0" smtClean="0"/>
              <a:t>(</a:t>
            </a:r>
            <a:r>
              <a:rPr lang="en-US" sz="2000" dirty="0"/>
              <a:t>not a formal </a:t>
            </a:r>
            <a:r>
              <a:rPr lang="en-US" sz="2000" dirty="0" smtClean="0"/>
              <a:t>SIT action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2219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46085" y="1434016"/>
            <a:ext cx="8663348" cy="5304934"/>
          </a:xfrm>
        </p:spPr>
        <p:txBody>
          <a:bodyPr/>
          <a:lstStyle/>
          <a:p>
            <a:pPr marL="457200"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All CEOS Virtual Constellation Co-Leads, Working Group Chairs and Vice Chairs, and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Ad Hoc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Team Co-Leads to provide updated content and information for the CEOS website to CEOS SEO, with a cc to the CEO.  </a:t>
            </a:r>
            <a:r>
              <a:rPr lang="en-US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Due Date:  30 June </a:t>
            </a:r>
            <a:r>
              <a:rPr lang="en-US" dirty="0" smtClean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</a:p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WGISS would like a representative </a:t>
            </a:r>
            <a:r>
              <a:rPr lang="en-US" dirty="0" smtClean="0"/>
              <a:t>to be named on </a:t>
            </a:r>
            <a:r>
              <a:rPr lang="en-US" dirty="0"/>
              <a:t>the </a:t>
            </a:r>
            <a:r>
              <a:rPr lang="en-US" dirty="0" smtClean="0"/>
              <a:t>“GEOSS Infrastructure </a:t>
            </a:r>
            <a:r>
              <a:rPr lang="en-US" dirty="0"/>
              <a:t>Development Foundational Task /Implementation Coordination</a:t>
            </a:r>
            <a:r>
              <a:rPr lang="en-US" dirty="0" smtClean="0"/>
              <a:t>/Task Force”</a:t>
            </a:r>
            <a:endParaRPr lang="en-US" dirty="0"/>
          </a:p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 smtClean="0"/>
              <a:t>All WGs to provide feedback on new Deliverables Dashboard and to update CEOS deliverables tool. </a:t>
            </a:r>
            <a:r>
              <a:rPr lang="en-US" dirty="0" smtClean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Due </a:t>
            </a:r>
            <a:r>
              <a:rPr lang="en-US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Date: </a:t>
            </a:r>
            <a:r>
              <a:rPr lang="en-US" dirty="0" smtClean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31 August </a:t>
            </a:r>
            <a:r>
              <a:rPr lang="en-US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</a:p>
          <a:p>
            <a:pPr marL="457200"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56549" y="160500"/>
            <a:ext cx="5871456" cy="533400"/>
          </a:xfrm>
        </p:spPr>
        <p:txBody>
          <a:bodyPr/>
          <a:lstStyle/>
          <a:p>
            <a:pPr algn="ctr"/>
            <a:r>
              <a:rPr lang="en-US" dirty="0"/>
              <a:t>34</a:t>
            </a:r>
            <a:r>
              <a:rPr lang="en-US" baseline="30000" dirty="0"/>
              <a:t>th</a:t>
            </a:r>
            <a:r>
              <a:rPr lang="en-US" dirty="0"/>
              <a:t> CEOS SIT </a:t>
            </a:r>
            <a:r>
              <a:rPr lang="en-US" dirty="0" smtClean="0"/>
              <a:t>Meeting:</a:t>
            </a:r>
          </a:p>
          <a:p>
            <a:pPr algn="ctr"/>
            <a:r>
              <a:rPr lang="en-US" dirty="0" smtClean="0"/>
              <a:t>WGISS actions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93494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61737" y="274638"/>
            <a:ext cx="5994120" cy="663107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33</a:t>
            </a:r>
            <a:r>
              <a:rPr lang="en-US" sz="2400" b="1" baseline="30000" dirty="0" smtClean="0">
                <a:solidFill>
                  <a:schemeClr val="bg1"/>
                </a:solidFill>
                <a:latin typeface="+mj-lt"/>
              </a:rPr>
              <a:t>rd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CEOS Plenary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03682"/>
            <a:ext cx="2423347" cy="1557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303" y="2135117"/>
            <a:ext cx="5147010" cy="46397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067" y="4359541"/>
            <a:ext cx="333586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/>
              <a:t>VIETNAM ACADEMY OF SCIENCE AND TECHNOLOGY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72387"/>
            <a:ext cx="8153400" cy="90686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14-16 October </a:t>
            </a:r>
            <a:r>
              <a:rPr lang="en-US" sz="2800" b="1" dirty="0" smtClean="0"/>
              <a:t>2019 –</a:t>
            </a:r>
            <a:r>
              <a:rPr lang="en-US" sz="2800" b="1" dirty="0"/>
              <a:t> </a:t>
            </a:r>
            <a:r>
              <a:rPr lang="en-US" sz="2800" b="1" dirty="0" smtClean="0"/>
              <a:t>Hanoi, Vietnam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661737" y="6374740"/>
            <a:ext cx="5293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90"/>
                </a:solidFill>
              </a:rPr>
              <a:t>http</a:t>
            </a:r>
            <a:r>
              <a:rPr lang="en-US" sz="2000" dirty="0">
                <a:solidFill>
                  <a:srgbClr val="000090"/>
                </a:solidFill>
              </a:rPr>
              <a:t>://</a:t>
            </a:r>
            <a:r>
              <a:rPr lang="en-US" sz="2000" dirty="0" err="1">
                <a:solidFill>
                  <a:srgbClr val="000090"/>
                </a:solidFill>
              </a:rPr>
              <a:t>www.vast.ac.vn</a:t>
            </a:r>
            <a:r>
              <a:rPr lang="en-US" sz="2000" dirty="0">
                <a:solidFill>
                  <a:srgbClr val="000090"/>
                </a:solidFill>
              </a:rPr>
              <a:t>/en/about-vast</a:t>
            </a:r>
            <a:endParaRPr lang="en-GB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035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32965" y="1398400"/>
            <a:ext cx="7367781" cy="1344800"/>
          </a:xfrm>
        </p:spPr>
        <p:txBody>
          <a:bodyPr/>
          <a:lstStyle/>
          <a:p>
            <a:r>
              <a:rPr lang="en-GB" sz="4000" dirty="0" smtClean="0"/>
              <a:t>WGISS Cooperation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907280"/>
            <a:ext cx="2438400" cy="1950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953000"/>
            <a:ext cx="2692400" cy="17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8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991600" cy="5257800"/>
          </a:xfrm>
        </p:spPr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b="1" u="sng" dirty="0"/>
              <a:t>CEOS Carbon </a:t>
            </a:r>
            <a:r>
              <a:rPr lang="en-US" b="1" u="sng" dirty="0" smtClean="0"/>
              <a:t>Team</a:t>
            </a:r>
            <a:r>
              <a:rPr lang="en-US" b="1" dirty="0" smtClean="0"/>
              <a:t> </a:t>
            </a:r>
            <a:r>
              <a:rPr lang="en-US" dirty="0"/>
              <a:t>-</a:t>
            </a:r>
            <a:r>
              <a:rPr lang="en-US" b="1" dirty="0" smtClean="0"/>
              <a:t> </a:t>
            </a:r>
            <a:r>
              <a:rPr lang="en-US" b="0" dirty="0" smtClean="0"/>
              <a:t>ongoing</a:t>
            </a:r>
            <a:r>
              <a:rPr lang="en-US" b="1" dirty="0" smtClean="0"/>
              <a:t> </a:t>
            </a:r>
            <a:r>
              <a:rPr lang="en-US" b="0" dirty="0" smtClean="0"/>
              <a:t>development </a:t>
            </a:r>
            <a:r>
              <a:rPr lang="en-US" b="0" dirty="0"/>
              <a:t>of prototype Carbon </a:t>
            </a:r>
            <a:r>
              <a:rPr lang="en-US" b="0" dirty="0" smtClean="0"/>
              <a:t>Portal</a:t>
            </a:r>
            <a:endParaRPr lang="en-AU" sz="1050" b="1" u="sng" dirty="0" smtClean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AU" b="1" u="sng" dirty="0" smtClean="0"/>
              <a:t>WGClimate</a:t>
            </a:r>
            <a:r>
              <a:rPr lang="en-AU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AU" b="0" i="1" dirty="0" smtClean="0"/>
              <a:t>ECV/CDRs </a:t>
            </a:r>
            <a:r>
              <a:rPr lang="en-AU" b="0" dirty="0" smtClean="0"/>
              <a:t>registration in IDN in parallel with ECV inventory v3 </a:t>
            </a:r>
            <a:r>
              <a:rPr lang="en-AU" b="0" dirty="0"/>
              <a:t>update agreed </a:t>
            </a:r>
            <a:r>
              <a:rPr lang="en-AU" b="0" dirty="0" smtClean="0"/>
              <a:t>during WGClimate</a:t>
            </a:r>
            <a:r>
              <a:rPr lang="en-AU" b="0" dirty="0"/>
              <a:t>-10 </a:t>
            </a:r>
            <a:r>
              <a:rPr lang="en-AU" b="0" dirty="0" smtClean="0"/>
              <a:t>meeting</a:t>
            </a:r>
            <a:endParaRPr lang="en-AU" b="1" u="sng" dirty="0" smtClean="0"/>
          </a:p>
          <a:p>
            <a:pPr lvl="0" algn="l">
              <a:spcBef>
                <a:spcPts val="900"/>
              </a:spcBef>
              <a:spcAft>
                <a:spcPts val="900"/>
              </a:spcAft>
            </a:pPr>
            <a:r>
              <a:rPr lang="en-AU" b="1" u="sng" dirty="0" err="1" smtClean="0"/>
              <a:t>WGDisasters</a:t>
            </a:r>
            <a:r>
              <a:rPr lang="en-AU" b="1" dirty="0" smtClean="0"/>
              <a:t> </a:t>
            </a:r>
            <a:r>
              <a:rPr lang="en-US" dirty="0"/>
              <a:t>-</a:t>
            </a:r>
            <a:r>
              <a:rPr lang="en-US" b="1" dirty="0" smtClean="0"/>
              <a:t> </a:t>
            </a:r>
            <a:r>
              <a:rPr lang="en-US" b="0" dirty="0" smtClean="0"/>
              <a:t>possible cooperation on </a:t>
            </a:r>
            <a:r>
              <a:rPr lang="en-AU" b="0" dirty="0" smtClean="0"/>
              <a:t>generic recovery observatory</a:t>
            </a:r>
          </a:p>
          <a:p>
            <a:pPr lvl="0" algn="l">
              <a:spcBef>
                <a:spcPts val="900"/>
              </a:spcBef>
              <a:spcAft>
                <a:spcPts val="900"/>
              </a:spcAft>
            </a:pPr>
            <a:r>
              <a:rPr lang="en-AU" b="1" u="sng" dirty="0" smtClean="0"/>
              <a:t>WGCV</a:t>
            </a:r>
            <a:r>
              <a:rPr lang="en-AU" b="1" dirty="0" smtClean="0"/>
              <a:t> </a:t>
            </a:r>
            <a:r>
              <a:rPr lang="en-US" dirty="0"/>
              <a:t>-</a:t>
            </a:r>
            <a:r>
              <a:rPr lang="en-AU" dirty="0" smtClean="0"/>
              <a:t> </a:t>
            </a:r>
            <a:r>
              <a:rPr lang="en-AU" b="0" dirty="0" smtClean="0"/>
              <a:t>ongoing with two data cube prototypes </a:t>
            </a:r>
            <a:r>
              <a:rPr lang="en-US" b="0" dirty="0"/>
              <a:t>(ESA and GA/CSIRO</a:t>
            </a:r>
            <a:r>
              <a:rPr lang="en-US" b="0" dirty="0" smtClean="0"/>
              <a:t>) </a:t>
            </a:r>
            <a:r>
              <a:rPr lang="en-AU" b="0" dirty="0" smtClean="0"/>
              <a:t>supporting CAL/VAL activities through providing access </a:t>
            </a:r>
            <a:r>
              <a:rPr lang="en-US" b="0" dirty="0" smtClean="0"/>
              <a:t>to ACIX </a:t>
            </a:r>
            <a:r>
              <a:rPr lang="en-US" b="0" dirty="0"/>
              <a:t>(16 sites), </a:t>
            </a:r>
            <a:r>
              <a:rPr lang="en-US" b="0" dirty="0" err="1"/>
              <a:t>RadCalNet</a:t>
            </a:r>
            <a:r>
              <a:rPr lang="en-US" b="0" dirty="0"/>
              <a:t> (4 sites) and LPV (3 sites) </a:t>
            </a:r>
            <a:r>
              <a:rPr lang="en-US" b="0" dirty="0" smtClean="0"/>
              <a:t>sites </a:t>
            </a:r>
            <a:r>
              <a:rPr lang="en-US" b="0" dirty="0" err="1" smtClean="0"/>
              <a:t>cal</a:t>
            </a:r>
            <a:r>
              <a:rPr lang="en-US" b="0" dirty="0"/>
              <a:t>/</a:t>
            </a:r>
            <a:r>
              <a:rPr lang="en-US" b="0" dirty="0" err="1"/>
              <a:t>val</a:t>
            </a:r>
            <a:r>
              <a:rPr lang="en-US" b="0" dirty="0"/>
              <a:t> data</a:t>
            </a:r>
            <a:r>
              <a:rPr lang="en-US" b="0" dirty="0" smtClean="0"/>
              <a:t>.</a:t>
            </a:r>
            <a:endParaRPr lang="en-US" b="0" dirty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b="1" u="sng" dirty="0"/>
              <a:t>Virtual Constellations</a:t>
            </a:r>
            <a:r>
              <a:rPr lang="en-US" b="1" dirty="0"/>
              <a:t> </a:t>
            </a:r>
            <a:r>
              <a:rPr lang="en-US" b="0" dirty="0"/>
              <a:t>- </a:t>
            </a:r>
            <a:r>
              <a:rPr lang="en-US" b="0" dirty="0" smtClean="0"/>
              <a:t>inventory </a:t>
            </a:r>
            <a:r>
              <a:rPr lang="en-US" b="0" dirty="0"/>
              <a:t>of </a:t>
            </a:r>
            <a:r>
              <a:rPr lang="en-US" b="0" dirty="0" smtClean="0"/>
              <a:t>VC data to be updated to ensure </a:t>
            </a:r>
            <a:r>
              <a:rPr lang="en-US" b="0" dirty="0"/>
              <a:t>discoverability/accessibility through WGISS </a:t>
            </a:r>
            <a:r>
              <a:rPr lang="en-US" b="0" dirty="0" smtClean="0"/>
              <a:t>infrastructure </a:t>
            </a:r>
            <a:endParaRPr lang="en-US" b="0" dirty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AU" b="1" u="sng" dirty="0"/>
              <a:t>WGCapD</a:t>
            </a:r>
            <a:r>
              <a:rPr lang="en-AU" b="0" dirty="0"/>
              <a:t> </a:t>
            </a:r>
            <a:r>
              <a:rPr lang="en-US" b="0" dirty="0"/>
              <a:t>-</a:t>
            </a:r>
            <a:r>
              <a:rPr lang="en-AU" b="0" dirty="0" smtClean="0"/>
              <a:t> joint organization of </a:t>
            </a:r>
            <a:r>
              <a:rPr lang="en-US" b="0" dirty="0"/>
              <a:t>t</a:t>
            </a:r>
            <a:r>
              <a:rPr lang="en-US" b="0" dirty="0" smtClean="0"/>
              <a:t>echnology webinars and FDA events 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b="1" u="sng" dirty="0" smtClean="0"/>
              <a:t>SEO</a:t>
            </a:r>
            <a:r>
              <a:rPr lang="en-US" b="0" dirty="0" smtClean="0"/>
              <a:t> - COVE tool harvesting WGISS metadata, data cubes coordination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GB" b="1" u="sng" dirty="0" smtClean="0"/>
              <a:t>SDG AHT</a:t>
            </a:r>
            <a:r>
              <a:rPr lang="en-GB" b="1" dirty="0" smtClean="0"/>
              <a:t> </a:t>
            </a:r>
            <a:r>
              <a:rPr lang="en-US" dirty="0" smtClean="0"/>
              <a:t>- </a:t>
            </a:r>
            <a:r>
              <a:rPr lang="en-GB" b="0" dirty="0" smtClean="0"/>
              <a:t>SDGs platforms &amp; data interoperability pilot under discussion</a:t>
            </a:r>
            <a:endParaRPr lang="en-GB" b="1" dirty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endParaRPr lang="en-AU" b="1" dirty="0"/>
          </a:p>
          <a:p>
            <a:pPr lvl="1" algn="l">
              <a:spcBef>
                <a:spcPts val="900"/>
              </a:spcBef>
              <a:spcAft>
                <a:spcPts val="90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562600" cy="533400"/>
          </a:xfrm>
        </p:spPr>
        <p:txBody>
          <a:bodyPr/>
          <a:lstStyle/>
          <a:p>
            <a:pPr algn="ctr"/>
            <a:r>
              <a:rPr lang="en-US" b="1" dirty="0" smtClean="0"/>
              <a:t>Synergies </a:t>
            </a:r>
            <a:r>
              <a:rPr lang="en-US" dirty="0"/>
              <a:t>A</a:t>
            </a:r>
            <a:r>
              <a:rPr lang="en-US" b="1" dirty="0" smtClean="0"/>
              <a:t>mong CEOS </a:t>
            </a:r>
            <a:r>
              <a:rPr lang="en-US" dirty="0" smtClean="0"/>
              <a:t>T</a:t>
            </a:r>
            <a:r>
              <a:rPr lang="en-US" b="1" dirty="0" smtClean="0"/>
              <a:t>eams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95268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20039</TotalTime>
  <Words>1220</Words>
  <Application>Microsoft Macintosh PowerPoint</Application>
  <PresentationFormat>On-screen Show (4:3)</PresentationFormat>
  <Paragraphs>141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4_EUM_template_v03</vt:lpstr>
      <vt:lpstr>Default</vt:lpstr>
      <vt:lpstr>WGISS Working Group on Information Systems &amp;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33rd CEOS Plenary</vt:lpstr>
      <vt:lpstr>WGISS Cooperation</vt:lpstr>
      <vt:lpstr>PowerPoint Presentation</vt:lpstr>
      <vt:lpstr>PowerPoint Presentation</vt:lpstr>
      <vt:lpstr>WGISS Internal Matters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Mirko Albani</cp:lastModifiedBy>
  <cp:revision>735</cp:revision>
  <dcterms:created xsi:type="dcterms:W3CDTF">2012-08-31T01:11:17Z</dcterms:created>
  <dcterms:modified xsi:type="dcterms:W3CDTF">2019-04-29T00:28:33Z</dcterms:modified>
</cp:coreProperties>
</file>