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7"/>
  </p:notesMasterIdLst>
  <p:sldIdLst>
    <p:sldId id="260" r:id="rId2"/>
    <p:sldId id="398" r:id="rId3"/>
    <p:sldId id="369" r:id="rId4"/>
    <p:sldId id="387" r:id="rId5"/>
    <p:sldId id="353" r:id="rId6"/>
    <p:sldId id="390" r:id="rId7"/>
    <p:sldId id="391" r:id="rId8"/>
    <p:sldId id="392" r:id="rId9"/>
    <p:sldId id="394" r:id="rId10"/>
    <p:sldId id="375" r:id="rId11"/>
    <p:sldId id="372" r:id="rId12"/>
    <p:sldId id="365" r:id="rId13"/>
    <p:sldId id="395" r:id="rId14"/>
    <p:sldId id="396" r:id="rId15"/>
    <p:sldId id="397" r:id="rId16"/>
  </p:sldIdLst>
  <p:sldSz cx="9144000" cy="6858000" type="screen4x3"/>
  <p:notesSz cx="6881813" cy="92964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106"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106"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106"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106"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106" charset="-128"/>
        <a:cs typeface="+mn-cs"/>
      </a:defRPr>
    </a:lvl5pPr>
    <a:lvl6pPr marL="2286000" algn="l" defTabSz="914400" rtl="0" eaLnBrk="1" latinLnBrk="0" hangingPunct="1">
      <a:defRPr kern="1200">
        <a:solidFill>
          <a:schemeClr val="tx1"/>
        </a:solidFill>
        <a:latin typeface="Arial" charset="0"/>
        <a:ea typeface="ＭＳ Ｐゴシック" pitchFamily="-106" charset="-128"/>
        <a:cs typeface="+mn-cs"/>
      </a:defRPr>
    </a:lvl6pPr>
    <a:lvl7pPr marL="2743200" algn="l" defTabSz="914400" rtl="0" eaLnBrk="1" latinLnBrk="0" hangingPunct="1">
      <a:defRPr kern="1200">
        <a:solidFill>
          <a:schemeClr val="tx1"/>
        </a:solidFill>
        <a:latin typeface="Arial" charset="0"/>
        <a:ea typeface="ＭＳ Ｐゴシック" pitchFamily="-106" charset="-128"/>
        <a:cs typeface="+mn-cs"/>
      </a:defRPr>
    </a:lvl7pPr>
    <a:lvl8pPr marL="3200400" algn="l" defTabSz="914400" rtl="0" eaLnBrk="1" latinLnBrk="0" hangingPunct="1">
      <a:defRPr kern="1200">
        <a:solidFill>
          <a:schemeClr val="tx1"/>
        </a:solidFill>
        <a:latin typeface="Arial" charset="0"/>
        <a:ea typeface="ＭＳ Ｐゴシック" pitchFamily="-106" charset="-128"/>
        <a:cs typeface="+mn-cs"/>
      </a:defRPr>
    </a:lvl8pPr>
    <a:lvl9pPr marL="3657600" algn="l" defTabSz="914400" rtl="0" eaLnBrk="1" latinLnBrk="0" hangingPunct="1">
      <a:defRPr kern="1200">
        <a:solidFill>
          <a:schemeClr val="tx1"/>
        </a:solidFill>
        <a:latin typeface="Arial" charset="0"/>
        <a:ea typeface="ＭＳ Ｐゴシック" pitchFamily="-106"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uenther Landgraf" initials="GL"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434"/>
    <a:srgbClr val="40E85C"/>
    <a:srgbClr val="D6FEDE"/>
    <a:srgbClr val="26442D"/>
    <a:srgbClr val="FF7C80"/>
    <a:srgbClr val="FFFFFF"/>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中間スタイル 4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85BE263C-DBD7-4A20-BB59-AAB30ACAA65A}" styleName="中間スタイル 3 - アクセント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9C7853C-536D-4A76-A0AE-DD22124D55A5}" styleName="テーマ スタイル 1 - アクセント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202" autoAdjust="0"/>
    <p:restoredTop sz="96000" autoAdjust="0"/>
  </p:normalViewPr>
  <p:slideViewPr>
    <p:cSldViewPr snapToGrid="0">
      <p:cViewPr varScale="1">
        <p:scale>
          <a:sx n="69" d="100"/>
          <a:sy n="69" d="100"/>
        </p:scale>
        <p:origin x="1596"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0" d="100"/>
        <a:sy n="7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98102" y="0"/>
            <a:ext cx="2982119" cy="464820"/>
          </a:xfrm>
          <a:prstGeom prst="rect">
            <a:avLst/>
          </a:prstGeom>
        </p:spPr>
        <p:txBody>
          <a:bodyPr vert="horz" wrap="square" lIns="92446" tIns="46223" rIns="92446" bIns="46223" numCol="1" anchor="t" anchorCtr="0" compatLnSpc="1">
            <a:prstTxWarp prst="textNoShape">
              <a:avLst/>
            </a:prstTxWarp>
          </a:bodyPr>
          <a:lstStyle>
            <a:lvl1pPr algn="r">
              <a:defRPr sz="1200">
                <a:latin typeface="Calibri" pitchFamily="-106" charset="0"/>
              </a:defRPr>
            </a:lvl1pPr>
          </a:lstStyle>
          <a:p>
            <a:pPr>
              <a:defRPr/>
            </a:pPr>
            <a:fld id="{70C43DB1-6AE4-42F4-A030-67A0368BA2C1}" type="datetime1">
              <a:rPr lang="en-US"/>
              <a:pPr>
                <a:defRPr/>
              </a:pPr>
              <a:t>4/30/2019</a:t>
            </a:fld>
            <a:endParaRPr lang="en-US"/>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2446" tIns="46223" rIns="92446" bIns="46223" rtlCol="0" anchor="ctr"/>
          <a:lstStyle/>
          <a:p>
            <a:pPr lvl="0"/>
            <a:endParaRPr lang="en-US" noProof="0"/>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2446" tIns="46223" rIns="92446" bIns="46223"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967"/>
            <a:ext cx="2982119" cy="464820"/>
          </a:xfrm>
          <a:prstGeom prst="rect">
            <a:avLst/>
          </a:prstGeom>
        </p:spPr>
        <p:txBody>
          <a:bodyPr vert="horz" lIns="92446" tIns="46223" rIns="92446" bIns="46223"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wrap="square" lIns="92446" tIns="46223" rIns="92446" bIns="46223" numCol="1" anchor="b" anchorCtr="0" compatLnSpc="1">
            <a:prstTxWarp prst="textNoShape">
              <a:avLst/>
            </a:prstTxWarp>
          </a:bodyPr>
          <a:lstStyle>
            <a:lvl1pPr algn="r">
              <a:defRPr sz="1200">
                <a:latin typeface="Calibri" pitchFamily="-106" charset="0"/>
              </a:defRPr>
            </a:lvl1pPr>
          </a:lstStyle>
          <a:p>
            <a:pPr>
              <a:defRPr/>
            </a:pPr>
            <a:fld id="{3D31D474-A30B-46C7-A7CB-BF5BB52F9BBE}" type="slidenum">
              <a:rPr lang="en-US"/>
              <a:pPr>
                <a:defRPr/>
              </a:pPr>
              <a:t>‹#›</a:t>
            </a:fld>
            <a:endParaRPr lang="en-US"/>
          </a:p>
        </p:txBody>
      </p:sp>
    </p:spTree>
    <p:extLst>
      <p:ext uri="{BB962C8B-B14F-4D97-AF65-F5344CB8AC3E}">
        <p14:creationId xmlns:p14="http://schemas.microsoft.com/office/powerpoint/2010/main" val="545310681"/>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ＭＳ Ｐゴシック" pitchFamily="-106"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1C098A87-5171-4B75-93C2-5524BB9D1112}" type="slidenum">
              <a:rPr lang="de-DE" smtClean="0">
                <a:latin typeface="Times New Roman" pitchFamily="-106" charset="0"/>
              </a:rPr>
              <a:pPr/>
              <a:t>1</a:t>
            </a:fld>
            <a:endParaRPr lang="de-DE">
              <a:latin typeface="Times New Roman" pitchFamily="-106" charset="0"/>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endParaRPr lang="de-DE">
              <a:latin typeface="Times New Roman" pitchFamily="-106" charset="0"/>
            </a:endParaRPr>
          </a:p>
        </p:txBody>
      </p:sp>
    </p:spTree>
    <p:extLst>
      <p:ext uri="{BB962C8B-B14F-4D97-AF65-F5344CB8AC3E}">
        <p14:creationId xmlns:p14="http://schemas.microsoft.com/office/powerpoint/2010/main" val="42328470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4"/>
          <p:cNvSpPr>
            <a:spLocks noChangeArrowheads="1"/>
          </p:cNvSpPr>
          <p:nvPr/>
        </p:nvSpPr>
        <p:spPr bwMode="auto">
          <a:xfrm>
            <a:off x="8188325" y="6513023"/>
            <a:ext cx="617157" cy="184666"/>
          </a:xfrm>
          <a:prstGeom prst="rect">
            <a:avLst/>
          </a:prstGeom>
          <a:noFill/>
          <a:ln w="9525">
            <a:noFill/>
            <a:miter lim="800000"/>
            <a:headEnd/>
            <a:tailEnd/>
          </a:ln>
        </p:spPr>
        <p:txBody>
          <a:bodyPr wrap="none" lIns="0" tIns="0" rIns="0" bIns="0">
            <a:spAutoFit/>
          </a:bodyPr>
          <a:lstStyle/>
          <a:p>
            <a:pPr algn="l">
              <a:defRPr/>
            </a:pPr>
            <a:r>
              <a:rPr lang="de-DE" sz="1200" dirty="0">
                <a:solidFill>
                  <a:srgbClr val="5F758D"/>
                </a:solidFill>
                <a:latin typeface="Century Gothic" pitchFamily="34" charset="0"/>
              </a:rPr>
              <a:t>Slide: </a:t>
            </a:r>
            <a:fld id="{00674DB5-EA4F-4207-BB2F-8F03D6107A33}" type="slidenum">
              <a:rPr lang="de-DE" sz="1200">
                <a:solidFill>
                  <a:srgbClr val="5F758D"/>
                </a:solidFill>
                <a:latin typeface="Century Gothic" pitchFamily="34" charset="0"/>
              </a:rPr>
              <a:pPr algn="l">
                <a:defRPr/>
              </a:pPr>
              <a:t>‹#›</a:t>
            </a:fld>
            <a:endParaRPr lang="de-DE" sz="1200" dirty="0">
              <a:solidFill>
                <a:srgbClr val="5F758D"/>
              </a:solidFill>
              <a:latin typeface="Century Gothic" pitchFamily="34" charset="0"/>
            </a:endParaRPr>
          </a:p>
        </p:txBody>
      </p:sp>
      <p:sp>
        <p:nvSpPr>
          <p:cNvPr id="5" name="AutoShape 5"/>
          <p:cNvSpPr>
            <a:spLocks noChangeAspect="1" noChangeArrowheads="1" noTextEdit="1"/>
          </p:cNvSpPr>
          <p:nvPr/>
        </p:nvSpPr>
        <p:spPr bwMode="auto">
          <a:xfrm>
            <a:off x="0" y="3244851"/>
            <a:ext cx="9144000" cy="288925"/>
          </a:xfrm>
          <a:prstGeom prst="rect">
            <a:avLst/>
          </a:prstGeom>
          <a:noFill/>
          <a:ln w="9525">
            <a:noFill/>
            <a:miter lim="800000"/>
            <a:headEnd/>
            <a:tailEnd/>
          </a:ln>
        </p:spPr>
        <p:txBody>
          <a:bodyPr/>
          <a:lstStyle/>
          <a:p>
            <a:pPr>
              <a:defRPr/>
            </a:pPr>
            <a:endParaRPr lang="en-US">
              <a:latin typeface="Tahoma" pitchFamily="34" charset="0"/>
            </a:endParaRPr>
          </a:p>
        </p:txBody>
      </p:sp>
      <p:pic>
        <p:nvPicPr>
          <p:cNvPr id="7" name="Picture 2"/>
          <p:cNvPicPr>
            <a:picLocks noChangeAspect="1" noChangeArrowheads="1"/>
          </p:cNvPicPr>
          <p:nvPr userDrawn="1"/>
        </p:nvPicPr>
        <p:blipFill>
          <a:blip r:embed="rId3"/>
          <a:srcRect/>
          <a:stretch>
            <a:fillRect/>
          </a:stretch>
        </p:blipFill>
        <p:spPr bwMode="auto">
          <a:xfrm>
            <a:off x="7712320" y="4881563"/>
            <a:ext cx="1431680" cy="933450"/>
          </a:xfrm>
          <a:prstGeom prst="rect">
            <a:avLst/>
          </a:prstGeom>
          <a:noFill/>
          <a:ln w="12700">
            <a:noFill/>
            <a:miter lim="800000"/>
            <a:headEnd/>
            <a:tailEnd/>
          </a:ln>
        </p:spPr>
      </p:pic>
      <p:sp>
        <p:nvSpPr>
          <p:cNvPr id="328706" name="Rectangle 2"/>
          <p:cNvSpPr>
            <a:spLocks noGrp="1" noChangeArrowheads="1"/>
          </p:cNvSpPr>
          <p:nvPr>
            <p:ph type="ctrTitle" sz="quarter"/>
          </p:nvPr>
        </p:nvSpPr>
        <p:spPr>
          <a:xfrm>
            <a:off x="4089889" y="666750"/>
            <a:ext cx="4810857" cy="1874838"/>
          </a:xfrm>
        </p:spPr>
        <p:txBody>
          <a:bodyPr anchor="b"/>
          <a:lstStyle>
            <a:lvl1pPr>
              <a:defRPr sz="3200"/>
            </a:lvl1pPr>
          </a:lstStyle>
          <a:p>
            <a:r>
              <a:rPr lang="en-GB"/>
              <a:t>Click to edit Master title style</a:t>
            </a:r>
          </a:p>
        </p:txBody>
      </p:sp>
      <p:sp>
        <p:nvSpPr>
          <p:cNvPr id="328707" name="Rectangle 3"/>
          <p:cNvSpPr>
            <a:spLocks noGrp="1" noChangeArrowheads="1"/>
          </p:cNvSpPr>
          <p:nvPr>
            <p:ph type="subTitle" sz="quarter" idx="1"/>
          </p:nvPr>
        </p:nvSpPr>
        <p:spPr>
          <a:xfrm>
            <a:off x="4081097" y="2722564"/>
            <a:ext cx="4826977" cy="1093787"/>
          </a:xfrm>
        </p:spPr>
        <p:txBody>
          <a:bodyPr/>
          <a:lstStyle>
            <a:lvl1pPr marL="0" indent="0">
              <a:buNone/>
              <a:defRPr sz="1800">
                <a:solidFill>
                  <a:schemeClr val="bg1"/>
                </a:solidFill>
                <a:latin typeface="Century Gothic" pitchFamily="34" charset="0"/>
              </a:defRPr>
            </a:lvl1pPr>
          </a:lstStyle>
          <a:p>
            <a:r>
              <a:rPr lang="en-GB" dirty="0"/>
              <a:t>Click to edit Master subtitle style</a:t>
            </a: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r>
              <a:rPr lang="en-US" dirty="0">
                <a:solidFill>
                  <a:srgbClr val="002569"/>
                </a:solidFill>
              </a:rPr>
              <a:t>May 2013</a:t>
            </a: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srgbClr val="002569"/>
              </a:solidFill>
            </a:endParaRPr>
          </a:p>
        </p:txBody>
      </p:sp>
      <p:sp>
        <p:nvSpPr>
          <p:cNvPr id="6" name="Slide Number Placeholder 5"/>
          <p:cNvSpPr>
            <a:spLocks noGrp="1"/>
          </p:cNvSpPr>
          <p:nvPr>
            <p:ph type="sldNum" sz="quarter" idx="12"/>
          </p:nvPr>
        </p:nvSpPr>
        <p:spPr/>
        <p:txBody>
          <a:bodyPr/>
          <a:lstStyle/>
          <a:p>
            <a:fld id="{B4033504-764F-4D7D-8E80-01B1CC0E791C}" type="slidenum">
              <a:rPr lang="en-US" smtClean="0"/>
              <a:pPr/>
              <a:t>‹#›</a:t>
            </a:fld>
            <a:endParaRPr lang="en-US"/>
          </a:p>
        </p:txBody>
      </p:sp>
    </p:spTree>
    <p:extLst>
      <p:ext uri="{BB962C8B-B14F-4D97-AF65-F5344CB8AC3E}">
        <p14:creationId xmlns:p14="http://schemas.microsoft.com/office/powerpoint/2010/main" val="5205118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9" name="Rectangle 8"/>
          <p:cNvSpPr/>
          <p:nvPr userDrawn="1"/>
        </p:nvSpPr>
        <p:spPr bwMode="auto">
          <a:xfrm>
            <a:off x="0" y="1347788"/>
            <a:ext cx="9144000" cy="5510212"/>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wrap="none" anchor="ctr"/>
          <a:lstStyle/>
          <a:p>
            <a:pPr algn="r" defTabSz="914400" eaLnBrk="0" hangingPunct="0">
              <a:defRPr/>
            </a:pPr>
            <a:endParaRPr lang="en-US" sz="1500" dirty="0">
              <a:solidFill>
                <a:srgbClr val="000000"/>
              </a:solidFill>
              <a:latin typeface="Tahoma" pitchFamily="34" charset="0"/>
              <a:ea typeface="ＭＳ Ｐゴシック" pitchFamily="-105" charset="-128"/>
              <a:cs typeface="ＭＳ Ｐゴシック" pitchFamily="-105" charset="-128"/>
            </a:endParaRPr>
          </a:p>
        </p:txBody>
      </p:sp>
      <p:sp>
        <p:nvSpPr>
          <p:cNvPr id="1027" name="Rectangle 2"/>
          <p:cNvSpPr>
            <a:spLocks noGrp="1" noChangeArrowheads="1"/>
          </p:cNvSpPr>
          <p:nvPr>
            <p:ph type="title"/>
          </p:nvPr>
        </p:nvSpPr>
        <p:spPr bwMode="auto">
          <a:xfrm>
            <a:off x="2137144" y="188913"/>
            <a:ext cx="6930656" cy="5016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dirty="0"/>
              <a:t>Click to edit Master title style</a:t>
            </a:r>
          </a:p>
        </p:txBody>
      </p:sp>
      <p:sp>
        <p:nvSpPr>
          <p:cNvPr id="1028" name="Rectangle 58"/>
          <p:cNvSpPr>
            <a:spLocks noGrp="1" noChangeArrowheads="1"/>
          </p:cNvSpPr>
          <p:nvPr>
            <p:ph type="body" idx="1"/>
          </p:nvPr>
        </p:nvSpPr>
        <p:spPr bwMode="auto">
          <a:xfrm>
            <a:off x="296863" y="1457325"/>
            <a:ext cx="8445500" cy="48641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
        <p:nvSpPr>
          <p:cNvPr id="8" name="Rectangle 4"/>
          <p:cNvSpPr>
            <a:spLocks noGrp="1" noChangeArrowheads="1"/>
          </p:cNvSpPr>
          <p:nvPr>
            <p:ph type="sldNum" sz="quarter" idx="4"/>
          </p:nvPr>
        </p:nvSpPr>
        <p:spPr>
          <a:xfrm>
            <a:off x="7239000" y="6600825"/>
            <a:ext cx="1905000" cy="257175"/>
          </a:xfrm>
          <a:prstGeom prst="rect">
            <a:avLst/>
          </a:prstGeom>
        </p:spPr>
        <p:txBody>
          <a:bodyPr vert="horz" wrap="square" lIns="91440" tIns="45720" rIns="91440" bIns="45720" numCol="1" anchor="t" anchorCtr="0" compatLnSpc="1">
            <a:prstTxWarp prst="textNoShape">
              <a:avLst/>
            </a:prstTxWarp>
          </a:bodyPr>
          <a:lstStyle>
            <a:lvl1pPr algn="r" eaLnBrk="0" hangingPunct="0">
              <a:spcBef>
                <a:spcPct val="50000"/>
              </a:spcBef>
              <a:defRPr sz="1000">
                <a:solidFill>
                  <a:srgbClr val="002569"/>
                </a:solidFill>
                <a:latin typeface="Calibri" pitchFamily="-106" charset="0"/>
                <a:cs typeface="Calibri" pitchFamily="-106" charset="0"/>
              </a:defRPr>
            </a:lvl1pPr>
          </a:lstStyle>
          <a:p>
            <a:pPr>
              <a:defRPr/>
            </a:pPr>
            <a:fld id="{980EA4A0-E513-42EA-B292-B21C1B51B660}" type="slidenum">
              <a:rPr lang="en-US"/>
              <a:pPr>
                <a:defRPr/>
              </a:pPr>
              <a:t>‹#›</a:t>
            </a:fld>
            <a:endParaRPr lang="en-US"/>
          </a:p>
        </p:txBody>
      </p:sp>
      <p:pic>
        <p:nvPicPr>
          <p:cNvPr id="10" name="Picture 34"/>
          <p:cNvPicPr>
            <a:picLocks noChangeAspect="1" noChangeArrowheads="1"/>
          </p:cNvPicPr>
          <p:nvPr userDrawn="1"/>
        </p:nvPicPr>
        <p:blipFill>
          <a:blip r:embed="rId5" cstate="print"/>
          <a:srcRect t="16208"/>
          <a:stretch>
            <a:fillRect/>
          </a:stretch>
        </p:blipFill>
        <p:spPr bwMode="auto">
          <a:xfrm>
            <a:off x="1" y="0"/>
            <a:ext cx="1375442" cy="6905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2" r:id="rId1"/>
    <p:sldLayoutId id="2147483675" r:id="rId2"/>
  </p:sldLayoutIdLst>
  <p:transition spd="slow"/>
  <p:hf hdr="0" ftr="0" dt="0"/>
  <p:txStyles>
    <p:titleStyle>
      <a:lvl1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1pPr>
      <a:lvl2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2pPr>
      <a:lvl3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3pPr>
      <a:lvl4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4pPr>
      <a:lvl5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5pPr>
      <a:lvl6pPr marL="457200" algn="l" rtl="0" eaLnBrk="0" fontAlgn="base" hangingPunct="0">
        <a:spcBef>
          <a:spcPct val="0"/>
        </a:spcBef>
        <a:spcAft>
          <a:spcPct val="0"/>
        </a:spcAft>
        <a:defRPr sz="2800" b="1">
          <a:solidFill>
            <a:schemeClr val="bg1"/>
          </a:solidFill>
          <a:latin typeface="Century Gothic" pitchFamily="34" charset="0"/>
        </a:defRPr>
      </a:lvl6pPr>
      <a:lvl7pPr marL="914400" algn="l" rtl="0" eaLnBrk="0" fontAlgn="base" hangingPunct="0">
        <a:spcBef>
          <a:spcPct val="0"/>
        </a:spcBef>
        <a:spcAft>
          <a:spcPct val="0"/>
        </a:spcAft>
        <a:defRPr sz="2800" b="1">
          <a:solidFill>
            <a:schemeClr val="bg1"/>
          </a:solidFill>
          <a:latin typeface="Century Gothic" pitchFamily="34" charset="0"/>
        </a:defRPr>
      </a:lvl7pPr>
      <a:lvl8pPr marL="1371600" algn="l" rtl="0" eaLnBrk="0" fontAlgn="base" hangingPunct="0">
        <a:spcBef>
          <a:spcPct val="0"/>
        </a:spcBef>
        <a:spcAft>
          <a:spcPct val="0"/>
        </a:spcAft>
        <a:defRPr sz="2800" b="1">
          <a:solidFill>
            <a:schemeClr val="bg1"/>
          </a:solidFill>
          <a:latin typeface="Century Gothic" pitchFamily="34" charset="0"/>
        </a:defRPr>
      </a:lvl8pPr>
      <a:lvl9pPr marL="1828800" algn="l" rtl="0" eaLnBrk="0" fontAlgn="base" hangingPunct="0">
        <a:spcBef>
          <a:spcPct val="0"/>
        </a:spcBef>
        <a:spcAft>
          <a:spcPct val="0"/>
        </a:spcAft>
        <a:defRPr sz="2800" b="1">
          <a:solidFill>
            <a:schemeClr val="bg1"/>
          </a:solidFill>
          <a:latin typeface="Century Gothic" pitchFamily="34" charset="0"/>
        </a:defRPr>
      </a:lvl9pPr>
    </p:titleStyle>
    <p:bodyStyle>
      <a:lvl1pPr marL="342900" indent="-342900" algn="l" rtl="0" eaLnBrk="0" fontAlgn="base" hangingPunct="0">
        <a:spcBef>
          <a:spcPct val="20000"/>
        </a:spcBef>
        <a:spcAft>
          <a:spcPct val="0"/>
        </a:spcAft>
        <a:buFont typeface="Arial" charset="0"/>
        <a:buChar char="•"/>
        <a:defRPr sz="2400" b="1">
          <a:solidFill>
            <a:schemeClr val="tx2"/>
          </a:solidFill>
          <a:latin typeface="Arial" charset="0"/>
          <a:ea typeface="ＭＳ Ｐゴシック" charset="-128"/>
          <a:cs typeface="ＭＳ Ｐゴシック" charset="-128"/>
        </a:defRPr>
      </a:lvl1pPr>
      <a:lvl2pPr marL="742950" indent="-285750" algn="l" rtl="0" eaLnBrk="0" fontAlgn="base" hangingPunct="0">
        <a:spcBef>
          <a:spcPct val="20000"/>
        </a:spcBef>
        <a:spcAft>
          <a:spcPct val="0"/>
        </a:spcAft>
        <a:buFont typeface="Arial" pitchFamily="34" charset="0"/>
        <a:buChar char="–"/>
        <a:defRPr sz="2200" b="1">
          <a:solidFill>
            <a:schemeClr val="tx2"/>
          </a:solidFill>
          <a:latin typeface="Arial" charset="0"/>
          <a:ea typeface="ＭＳ Ｐゴシック" charset="-128"/>
        </a:defRPr>
      </a:lvl2pPr>
      <a:lvl3pPr marL="1143000" indent="-228600" algn="l" rtl="0" eaLnBrk="0" fontAlgn="base" hangingPunct="0">
        <a:spcBef>
          <a:spcPct val="20000"/>
        </a:spcBef>
        <a:spcAft>
          <a:spcPct val="0"/>
        </a:spcAft>
        <a:buSzPct val="75000"/>
        <a:buFont typeface="Courier New" pitchFamily="-106" charset="0"/>
        <a:buChar char="o"/>
        <a:defRPr sz="2000" b="1">
          <a:solidFill>
            <a:schemeClr val="tx2"/>
          </a:solidFill>
          <a:latin typeface="Arial" charset="0"/>
          <a:ea typeface="ＭＳ Ｐゴシック" charset="-128"/>
        </a:defRPr>
      </a:lvl3pPr>
      <a:lvl4pPr marL="1600200" indent="-228600" algn="l" rtl="0" eaLnBrk="0" fontAlgn="base" hangingPunct="0">
        <a:spcBef>
          <a:spcPct val="20000"/>
        </a:spcBef>
        <a:spcAft>
          <a:spcPct val="0"/>
        </a:spcAft>
        <a:buFont typeface="Wingdings" pitchFamily="-106" charset="2"/>
        <a:buChar char="§"/>
        <a:defRPr b="1">
          <a:solidFill>
            <a:schemeClr val="tx2"/>
          </a:solidFill>
          <a:latin typeface="Arial" charset="0"/>
          <a:ea typeface="ＭＳ Ｐゴシック" charset="-128"/>
        </a:defRPr>
      </a:lvl4pPr>
      <a:lvl5pPr marL="2057400" indent="-228600" algn="l" rtl="0" eaLnBrk="0" fontAlgn="base" hangingPunct="0">
        <a:spcBef>
          <a:spcPct val="20000"/>
        </a:spcBef>
        <a:spcAft>
          <a:spcPct val="0"/>
        </a:spcAft>
        <a:buFont typeface="Arial" charset="0"/>
        <a:buChar char="•"/>
        <a:defRPr sz="1600" b="1">
          <a:solidFill>
            <a:schemeClr val="tx2"/>
          </a:solidFill>
          <a:latin typeface="Arial" charset="0"/>
          <a:ea typeface="ＭＳ Ｐゴシック" charset="-128"/>
        </a:defRPr>
      </a:lvl5pPr>
      <a:lvl6pPr marL="2514600" indent="-228600" algn="l" rtl="0" eaLnBrk="0" fontAlgn="base" hangingPunct="0">
        <a:spcBef>
          <a:spcPct val="20000"/>
        </a:spcBef>
        <a:spcAft>
          <a:spcPct val="0"/>
        </a:spcAft>
        <a:defRPr sz="2400">
          <a:solidFill>
            <a:schemeClr val="tx2"/>
          </a:solidFill>
          <a:latin typeface="+mn-lt"/>
        </a:defRPr>
      </a:lvl6pPr>
      <a:lvl7pPr marL="2971800" indent="-228600" algn="l" rtl="0" eaLnBrk="0" fontAlgn="base" hangingPunct="0">
        <a:spcBef>
          <a:spcPct val="20000"/>
        </a:spcBef>
        <a:spcAft>
          <a:spcPct val="0"/>
        </a:spcAft>
        <a:defRPr sz="2400">
          <a:solidFill>
            <a:schemeClr val="tx2"/>
          </a:solidFill>
          <a:latin typeface="+mn-lt"/>
        </a:defRPr>
      </a:lvl7pPr>
      <a:lvl8pPr marL="3429000" indent="-228600" algn="l" rtl="0" eaLnBrk="0" fontAlgn="base" hangingPunct="0">
        <a:spcBef>
          <a:spcPct val="20000"/>
        </a:spcBef>
        <a:spcAft>
          <a:spcPct val="0"/>
        </a:spcAft>
        <a:defRPr sz="2400">
          <a:solidFill>
            <a:schemeClr val="tx2"/>
          </a:solidFill>
          <a:latin typeface="+mn-lt"/>
        </a:defRPr>
      </a:lvl8pPr>
      <a:lvl9pPr marL="3886200" indent="-228600" algn="l" rtl="0" eaLnBrk="0" fontAlgn="base" hangingPunct="0">
        <a:spcBef>
          <a:spcPct val="20000"/>
        </a:spcBef>
        <a:spcAft>
          <a:spcPct val="0"/>
        </a:spcAft>
        <a:defRPr sz="2400">
          <a:solidFill>
            <a:schemeClr val="tx2"/>
          </a:solidFill>
          <a:latin typeface="+mn-lt"/>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wgiss.ceos.org/access"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giss.ceos.org/access" TargetMode="External"/><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6.png"/><Relationship Id="rId5" Type="http://schemas.openxmlformats.org/officeDocument/2006/relationships/image" Target="../media/image5.wmf"/><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ceos.org/ourwork/workinggroups/wgiss/access/international-directory-network/"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ceos.org/wgiss-connected-data-assets-status/"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44"/>
          <p:cNvSpPr>
            <a:spLocks noGrp="1" noChangeArrowheads="1"/>
          </p:cNvSpPr>
          <p:nvPr>
            <p:ph type="ctrTitle"/>
          </p:nvPr>
        </p:nvSpPr>
        <p:spPr>
          <a:xfrm>
            <a:off x="2288457" y="909539"/>
            <a:ext cx="6568050" cy="3243445"/>
          </a:xfrm>
        </p:spPr>
        <p:txBody>
          <a:bodyPr/>
          <a:lstStyle/>
          <a:p>
            <a:r>
              <a:rPr lang="en-US" sz="4400" dirty="0"/>
              <a:t>WGISS Connected Data Assets Status Report </a:t>
            </a:r>
            <a:br>
              <a:rPr lang="en-US" sz="4400" dirty="0"/>
            </a:br>
            <a:r>
              <a:rPr lang="en-US" sz="4400" dirty="0"/>
              <a:t/>
            </a:r>
            <a:br>
              <a:rPr lang="en-US" sz="4400" dirty="0"/>
            </a:br>
            <a:r>
              <a:rPr lang="en-US" sz="2400" dirty="0"/>
              <a:t>April 30, 2019</a:t>
            </a:r>
            <a:br>
              <a:rPr lang="en-US" sz="2400" dirty="0"/>
            </a:br>
            <a:r>
              <a:rPr lang="en-US" sz="2400" dirty="0"/>
              <a:t>Yonsook Enloe</a:t>
            </a:r>
            <a:br>
              <a:rPr lang="en-US" sz="2400" dirty="0"/>
            </a:br>
            <a:endParaRPr lang="en-US" sz="4400" dirty="0"/>
          </a:p>
        </p:txBody>
      </p:sp>
      <p:sp>
        <p:nvSpPr>
          <p:cNvPr id="56322" name="AutoShape 2" descr="https://www.in-jaxa/fw/dfw/iwlx/kouho/intra/jaxabrand/logo/download/A2_1_blue_glay.jpg"/>
          <p:cNvSpPr>
            <a:spLocks noChangeAspect="1" noChangeArrowheads="1"/>
          </p:cNvSpPr>
          <p:nvPr/>
        </p:nvSpPr>
        <p:spPr bwMode="auto">
          <a:xfrm>
            <a:off x="63500" y="-136525"/>
            <a:ext cx="7162800" cy="4495800"/>
          </a:xfrm>
          <a:prstGeom prst="rect">
            <a:avLst/>
          </a:prstGeom>
          <a:noFill/>
        </p:spPr>
        <p:txBody>
          <a:bodyPr vert="horz" wrap="square" lIns="91440" tIns="45720" rIns="91440" bIns="45720" numCol="1" anchor="t" anchorCtr="0" compatLnSpc="1">
            <a:prstTxWarp prst="textNoShape">
              <a:avLst/>
            </a:prstTxWarp>
          </a:bodyPr>
          <a:lstStyle/>
          <a:p>
            <a:endParaRPr lang="ja-JP" altLang="en-US"/>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Working with GEOSS</a:t>
            </a:r>
          </a:p>
        </p:txBody>
      </p:sp>
      <p:sp>
        <p:nvSpPr>
          <p:cNvPr id="3" name="Content Placeholder 2"/>
          <p:cNvSpPr>
            <a:spLocks noGrp="1"/>
          </p:cNvSpPr>
          <p:nvPr>
            <p:ph idx="1"/>
          </p:nvPr>
        </p:nvSpPr>
        <p:spPr/>
        <p:txBody>
          <a:bodyPr/>
          <a:lstStyle/>
          <a:p>
            <a:r>
              <a:rPr lang="en-US" dirty="0"/>
              <a:t>IDN, </a:t>
            </a:r>
            <a:r>
              <a:rPr lang="en-US" dirty="0" err="1"/>
              <a:t>FedEO</a:t>
            </a:r>
            <a:r>
              <a:rPr lang="en-US" dirty="0"/>
              <a:t> and CWIC accessible from Geo Web Portal and integrated via GEO DAB</a:t>
            </a:r>
          </a:p>
          <a:p>
            <a:r>
              <a:rPr lang="en-US" dirty="0"/>
              <a:t>Continued participation in the GEO Data Providers</a:t>
            </a:r>
            <a:r>
              <a:rPr lang="en-US" dirty="0">
                <a:sym typeface="Wingdings" pitchFamily="2" charset="2"/>
              </a:rPr>
              <a:t>-GEO Data Technology</a:t>
            </a:r>
            <a:r>
              <a:rPr lang="en-US" dirty="0"/>
              <a:t> workshop</a:t>
            </a:r>
          </a:p>
          <a:p>
            <a:r>
              <a:rPr lang="en-US" dirty="0"/>
              <a:t>WGISS Connected Data Assets webpage on the WGISS webpage display metrics </a:t>
            </a:r>
            <a:r>
              <a:rPr lang="en-US" dirty="0">
                <a:sym typeface="Wingdings"/>
              </a:rPr>
              <a:t> this info given to the GEO Sec team;  The completely revamped automated page has been given to CEOS CEO and GEO Sec.  </a:t>
            </a:r>
          </a:p>
          <a:p>
            <a:r>
              <a:rPr lang="en-US" dirty="0">
                <a:sym typeface="Wingdings"/>
              </a:rPr>
              <a:t>Suggestion from </a:t>
            </a:r>
            <a:r>
              <a:rPr lang="en-US" dirty="0" err="1">
                <a:sym typeface="Wingdings"/>
              </a:rPr>
              <a:t>FedEO</a:t>
            </a:r>
            <a:r>
              <a:rPr lang="en-US" dirty="0">
                <a:sym typeface="Wingdings"/>
              </a:rPr>
              <a:t> team to share the CWIC Synchronization document with the GEO Sec.</a:t>
            </a:r>
          </a:p>
          <a:p>
            <a:r>
              <a:rPr lang="en-US" dirty="0">
                <a:sym typeface="Wingdings"/>
              </a:rPr>
              <a:t>Will share the WDCA Client Guide document with the GEO data providers</a:t>
            </a:r>
          </a:p>
          <a:p>
            <a:pPr marL="0" indent="0">
              <a:buNone/>
            </a:pPr>
            <a:endParaRPr lang="en-US" dirty="0"/>
          </a:p>
          <a:p>
            <a:endParaRPr lang="en-US" dirty="0"/>
          </a:p>
        </p:txBody>
      </p:sp>
      <p:sp>
        <p:nvSpPr>
          <p:cNvPr id="4" name="Slide Number Placeholder 3"/>
          <p:cNvSpPr>
            <a:spLocks noGrp="1"/>
          </p:cNvSpPr>
          <p:nvPr>
            <p:ph type="sldNum" sz="quarter" idx="12"/>
          </p:nvPr>
        </p:nvSpPr>
        <p:spPr/>
        <p:txBody>
          <a:bodyPr/>
          <a:lstStyle/>
          <a:p>
            <a:fld id="{B4033504-764F-4D7D-8E80-01B1CC0E791C}" type="slidenum">
              <a:rPr lang="en-US" smtClean="0"/>
              <a:pPr/>
              <a:t>10</a:t>
            </a:fld>
            <a:endParaRPr lang="en-US"/>
          </a:p>
        </p:txBody>
      </p:sp>
    </p:spTree>
    <p:extLst>
      <p:ext uri="{BB962C8B-B14F-4D97-AF65-F5344CB8AC3E}">
        <p14:creationId xmlns:p14="http://schemas.microsoft.com/office/powerpoint/2010/main" val="16242086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Outreach to Tool Developers</a:t>
            </a:r>
          </a:p>
        </p:txBody>
      </p:sp>
      <p:sp>
        <p:nvSpPr>
          <p:cNvPr id="3" name="Content Placeholder 2"/>
          <p:cNvSpPr>
            <a:spLocks noGrp="1"/>
          </p:cNvSpPr>
          <p:nvPr>
            <p:ph idx="1"/>
          </p:nvPr>
        </p:nvSpPr>
        <p:spPr/>
        <p:txBody>
          <a:bodyPr/>
          <a:lstStyle/>
          <a:p>
            <a:r>
              <a:rPr lang="en-US" dirty="0"/>
              <a:t>WDCA Client Partner Guide – new document written by the System Level Team;  Details how to search for collection and granule data at IDN, CWIC, and </a:t>
            </a:r>
            <a:r>
              <a:rPr lang="en-US" dirty="0" err="1"/>
              <a:t>FedEO</a:t>
            </a:r>
            <a:r>
              <a:rPr lang="en-US" dirty="0"/>
              <a:t>.  </a:t>
            </a:r>
          </a:p>
          <a:p>
            <a:pPr lvl="1"/>
            <a:r>
              <a:rPr lang="en-US" dirty="0"/>
              <a:t>How to search for CEOS data collections in IDN</a:t>
            </a:r>
          </a:p>
          <a:p>
            <a:pPr lvl="1"/>
            <a:r>
              <a:rPr lang="en-US" dirty="0"/>
              <a:t>How to search for CWIC/</a:t>
            </a:r>
            <a:r>
              <a:rPr lang="en-US" dirty="0" err="1"/>
              <a:t>FedEO</a:t>
            </a:r>
            <a:r>
              <a:rPr lang="en-US" dirty="0"/>
              <a:t> data granules</a:t>
            </a:r>
          </a:p>
          <a:p>
            <a:pPr lvl="1"/>
            <a:r>
              <a:rPr lang="en-US" dirty="0"/>
              <a:t>How to search for GEOSS tagged collections</a:t>
            </a:r>
          </a:p>
          <a:p>
            <a:pPr marL="457200" lvl="1" indent="0">
              <a:buNone/>
            </a:pPr>
            <a:endParaRPr lang="en-US" dirty="0"/>
          </a:p>
          <a:p>
            <a:r>
              <a:rPr lang="en-US" dirty="0"/>
              <a:t>Outreach to potential tool developers</a:t>
            </a:r>
          </a:p>
          <a:p>
            <a:pPr lvl="1"/>
            <a:r>
              <a:rPr lang="en-US" dirty="0"/>
              <a:t>One page flyer targeting tool developers</a:t>
            </a:r>
          </a:p>
          <a:p>
            <a:pPr lvl="1"/>
            <a:r>
              <a:rPr lang="en-US" dirty="0"/>
              <a:t>Soft copy of the flyer will be kept on the WGISS website</a:t>
            </a:r>
          </a:p>
          <a:p>
            <a:pPr lvl="1"/>
            <a:r>
              <a:rPr lang="en-US" dirty="0"/>
              <a:t>Local printing </a:t>
            </a:r>
          </a:p>
          <a:p>
            <a:pPr lvl="1"/>
            <a:r>
              <a:rPr lang="en-US" dirty="0"/>
              <a:t>Advertise the </a:t>
            </a:r>
            <a:r>
              <a:rPr lang="en-US" dirty="0" err="1"/>
              <a:t>url</a:t>
            </a:r>
            <a:r>
              <a:rPr lang="en-US" dirty="0"/>
              <a:t>  </a:t>
            </a:r>
            <a:r>
              <a:rPr lang="en-US" dirty="0">
                <a:solidFill>
                  <a:srgbClr val="FF0000"/>
                </a:solidFill>
                <a:hlinkClick r:id="rId2"/>
              </a:rPr>
              <a:t>http://wgiss.ceos.org/access</a:t>
            </a:r>
            <a:r>
              <a:rPr lang="en-US" dirty="0">
                <a:solidFill>
                  <a:srgbClr val="FF0000"/>
                </a:solidFill>
              </a:rPr>
              <a:t>  </a:t>
            </a:r>
          </a:p>
          <a:p>
            <a:pPr marL="57150" indent="0">
              <a:buNone/>
            </a:pPr>
            <a:endParaRPr lang="en-US" dirty="0"/>
          </a:p>
        </p:txBody>
      </p:sp>
      <p:sp>
        <p:nvSpPr>
          <p:cNvPr id="4" name="Slide Number Placeholder 3"/>
          <p:cNvSpPr>
            <a:spLocks noGrp="1"/>
          </p:cNvSpPr>
          <p:nvPr>
            <p:ph type="sldNum" sz="quarter" idx="12"/>
          </p:nvPr>
        </p:nvSpPr>
        <p:spPr/>
        <p:txBody>
          <a:bodyPr/>
          <a:lstStyle/>
          <a:p>
            <a:fld id="{B4033504-764F-4D7D-8E80-01B1CC0E791C}" type="slidenum">
              <a:rPr lang="en-US" smtClean="0"/>
              <a:pPr/>
              <a:t>11</a:t>
            </a:fld>
            <a:endParaRPr lang="en-US"/>
          </a:p>
        </p:txBody>
      </p:sp>
    </p:spTree>
    <p:extLst>
      <p:ext uri="{BB962C8B-B14F-4D97-AF65-F5344CB8AC3E}">
        <p14:creationId xmlns:p14="http://schemas.microsoft.com/office/powerpoint/2010/main" val="26483421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alpha val="68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3DB9D22-7C03-45B8-A3BD-8B2CA8D46D95}"/>
              </a:ext>
            </a:extLst>
          </p:cNvPr>
          <p:cNvSpPr/>
          <p:nvPr/>
        </p:nvSpPr>
        <p:spPr>
          <a:xfrm>
            <a:off x="0" y="0"/>
            <a:ext cx="9144000" cy="721461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E4ABAD82-399B-8541-8C8E-29F325CA2CA6}"/>
              </a:ext>
            </a:extLst>
          </p:cNvPr>
          <p:cNvSpPr txBox="1"/>
          <p:nvPr/>
        </p:nvSpPr>
        <p:spPr>
          <a:xfrm>
            <a:off x="-90308" y="859670"/>
            <a:ext cx="9144000" cy="861774"/>
          </a:xfrm>
          <a:prstGeom prst="rect">
            <a:avLst/>
          </a:prstGeom>
          <a:noFill/>
        </p:spPr>
        <p:txBody>
          <a:bodyPr wrap="square" rtlCol="0">
            <a:spAutoFit/>
          </a:bodyPr>
          <a:lstStyle/>
          <a:p>
            <a:pPr algn="ctr"/>
            <a:r>
              <a:rPr lang="en-US" sz="1400" b="1" dirty="0"/>
              <a:t>CEOS WGISS can help you include data collected from the vantage point of space!</a:t>
            </a:r>
          </a:p>
          <a:p>
            <a:pPr algn="ctr"/>
            <a:endParaRPr lang="en-US" b="1" dirty="0"/>
          </a:p>
          <a:p>
            <a:pPr algn="ctr"/>
            <a:endParaRPr lang="en-US" dirty="0"/>
          </a:p>
        </p:txBody>
      </p:sp>
      <p:sp>
        <p:nvSpPr>
          <p:cNvPr id="5" name="TextBox 4">
            <a:extLst>
              <a:ext uri="{FF2B5EF4-FFF2-40B4-BE49-F238E27FC236}">
                <a16:creationId xmlns:a16="http://schemas.microsoft.com/office/drawing/2014/main" id="{2060B9B9-3455-2D44-B95C-F1320CC6B71E}"/>
              </a:ext>
            </a:extLst>
          </p:cNvPr>
          <p:cNvSpPr txBox="1"/>
          <p:nvPr/>
        </p:nvSpPr>
        <p:spPr>
          <a:xfrm>
            <a:off x="312329" y="2312659"/>
            <a:ext cx="4169364" cy="2708433"/>
          </a:xfrm>
          <a:prstGeom prst="rect">
            <a:avLst/>
          </a:prstGeom>
          <a:noFill/>
          <a:ln>
            <a:noFill/>
          </a:ln>
        </p:spPr>
        <p:txBody>
          <a:bodyPr wrap="square" rtlCol="0">
            <a:spAutoFit/>
          </a:bodyPr>
          <a:lstStyle/>
          <a:p>
            <a:r>
              <a:rPr lang="en-US" sz="1700" b="1" dirty="0"/>
              <a:t>CEOS</a:t>
            </a:r>
            <a:r>
              <a:rPr lang="en-US" sz="1700" dirty="0"/>
              <a:t> is an international organization enabling partnership and collaboration across governmental agencies that develop and operate earth-observing satellites.  </a:t>
            </a:r>
          </a:p>
          <a:p>
            <a:pPr algn="ctr"/>
            <a:endParaRPr lang="en-US" sz="1700" dirty="0"/>
          </a:p>
          <a:p>
            <a:r>
              <a:rPr lang="en-US" sz="1700" dirty="0"/>
              <a:t>The 60+ CEOS member agencies currently operate 153 satellites that produce data useful for a broad set of applications. </a:t>
            </a:r>
          </a:p>
        </p:txBody>
      </p:sp>
      <p:sp>
        <p:nvSpPr>
          <p:cNvPr id="7" name="Rectangle 6">
            <a:extLst>
              <a:ext uri="{FF2B5EF4-FFF2-40B4-BE49-F238E27FC236}">
                <a16:creationId xmlns:a16="http://schemas.microsoft.com/office/drawing/2014/main" id="{CC659D65-8E6A-B54D-BEED-3F222F8DA6DD}"/>
              </a:ext>
            </a:extLst>
          </p:cNvPr>
          <p:cNvSpPr/>
          <p:nvPr/>
        </p:nvSpPr>
        <p:spPr>
          <a:xfrm>
            <a:off x="4752621" y="2315311"/>
            <a:ext cx="4169365" cy="1923604"/>
          </a:xfrm>
          <a:prstGeom prst="rect">
            <a:avLst/>
          </a:prstGeom>
          <a:ln>
            <a:noFill/>
          </a:ln>
        </p:spPr>
        <p:txBody>
          <a:bodyPr wrap="square">
            <a:spAutoFit/>
          </a:bodyPr>
          <a:lstStyle/>
          <a:p>
            <a:r>
              <a:rPr lang="en-US" sz="1700" dirty="0"/>
              <a:t>The Working Group for Information Systems and Standards (</a:t>
            </a:r>
            <a:r>
              <a:rPr lang="en-US" sz="1700" b="1" dirty="0"/>
              <a:t>WGISS</a:t>
            </a:r>
            <a:r>
              <a:rPr lang="en-US" sz="1700" dirty="0"/>
              <a:t>) brings together experts in satellite data management and services to develop  common internet-based standards that facilitate discovery, search, and access to data served by the CEOS agencies. </a:t>
            </a:r>
          </a:p>
        </p:txBody>
      </p:sp>
      <p:sp>
        <p:nvSpPr>
          <p:cNvPr id="9" name="Rectangle 8">
            <a:extLst>
              <a:ext uri="{FF2B5EF4-FFF2-40B4-BE49-F238E27FC236}">
                <a16:creationId xmlns:a16="http://schemas.microsoft.com/office/drawing/2014/main" id="{15F982C2-2246-FF44-9E5D-B852C8A45148}"/>
              </a:ext>
            </a:extLst>
          </p:cNvPr>
          <p:cNvSpPr/>
          <p:nvPr/>
        </p:nvSpPr>
        <p:spPr>
          <a:xfrm>
            <a:off x="263410" y="1234020"/>
            <a:ext cx="8436564" cy="1600438"/>
          </a:xfrm>
          <a:prstGeom prst="rect">
            <a:avLst/>
          </a:prstGeom>
          <a:ln>
            <a:noFill/>
          </a:ln>
        </p:spPr>
        <p:txBody>
          <a:bodyPr wrap="square">
            <a:spAutoFit/>
          </a:bodyPr>
          <a:lstStyle/>
          <a:p>
            <a:pPr algn="ctr"/>
            <a:r>
              <a:rPr lang="en-US" sz="1600" b="1" dirty="0">
                <a:solidFill>
                  <a:srgbClr val="70A814"/>
                </a:solidFill>
                <a:ea typeface="MS Mincho" panose="02020609040205080304" pitchFamily="49" charset="-128"/>
                <a:cs typeface="Times New Roman"/>
              </a:rPr>
              <a:t>30,000+ data collections that are discoverable with over 5500+ data collections that are searchable and data downloadable.</a:t>
            </a:r>
          </a:p>
          <a:p>
            <a:pPr algn="ctr"/>
            <a:endParaRPr lang="en-US" sz="1600" b="1" dirty="0">
              <a:solidFill>
                <a:srgbClr val="70A814"/>
              </a:solidFill>
              <a:ea typeface="MS Mincho" panose="02020609040205080304" pitchFamily="49" charset="-128"/>
            </a:endParaRPr>
          </a:p>
          <a:p>
            <a:pPr algn="ctr"/>
            <a:r>
              <a:rPr lang="en-US" sz="1600" b="1" dirty="0">
                <a:solidFill>
                  <a:srgbClr val="70A814"/>
                </a:solidFill>
              </a:rPr>
              <a:t>Visit  </a:t>
            </a:r>
            <a:r>
              <a:rPr lang="en-US" sz="1600" b="1" u="sng" dirty="0">
                <a:solidFill>
                  <a:srgbClr val="70A814"/>
                </a:solidFill>
                <a:hlinkClick r:id="rId3"/>
              </a:rPr>
              <a:t>http://wgiss.ceos.org/access</a:t>
            </a:r>
            <a:r>
              <a:rPr lang="en-US" sz="1600" b="1" u="sng" dirty="0">
                <a:solidFill>
                  <a:srgbClr val="70A814"/>
                </a:solidFill>
              </a:rPr>
              <a:t> </a:t>
            </a:r>
            <a:r>
              <a:rPr lang="en-US" sz="1600" b="1" dirty="0">
                <a:solidFill>
                  <a:srgbClr val="70A814"/>
                </a:solidFill>
              </a:rPr>
              <a:t>to learn how to start accessing and using our data!</a:t>
            </a:r>
          </a:p>
          <a:p>
            <a:pPr algn="ctr"/>
            <a:endParaRPr lang="en-US" dirty="0"/>
          </a:p>
        </p:txBody>
      </p:sp>
      <p:sp>
        <p:nvSpPr>
          <p:cNvPr id="8" name="TextBox 7">
            <a:extLst>
              <a:ext uri="{FF2B5EF4-FFF2-40B4-BE49-F238E27FC236}">
                <a16:creationId xmlns:a16="http://schemas.microsoft.com/office/drawing/2014/main" id="{67589582-0799-450E-B6D2-9CCC4016EA51}"/>
              </a:ext>
            </a:extLst>
          </p:cNvPr>
          <p:cNvSpPr txBox="1"/>
          <p:nvPr/>
        </p:nvSpPr>
        <p:spPr>
          <a:xfrm>
            <a:off x="997693" y="209768"/>
            <a:ext cx="6967998" cy="984885"/>
          </a:xfrm>
          <a:prstGeom prst="rect">
            <a:avLst/>
          </a:prstGeom>
          <a:noFill/>
        </p:spPr>
        <p:txBody>
          <a:bodyPr wrap="none" rtlCol="0">
            <a:spAutoFit/>
          </a:bodyPr>
          <a:lstStyle/>
          <a:p>
            <a:pPr algn="ctr"/>
            <a:r>
              <a:rPr lang="en-US" sz="2000" b="1" dirty="0"/>
              <a:t>Do you develop software tools </a:t>
            </a:r>
          </a:p>
          <a:p>
            <a:pPr algn="ctr"/>
            <a:r>
              <a:rPr lang="en-US" sz="2000" b="1" dirty="0"/>
              <a:t>for the distribution and analysis of environmental data?</a:t>
            </a:r>
          </a:p>
          <a:p>
            <a:pPr algn="ctr"/>
            <a:endParaRPr lang="en-US" dirty="0"/>
          </a:p>
        </p:txBody>
      </p:sp>
      <p:graphicFrame>
        <p:nvGraphicFramePr>
          <p:cNvPr id="6" name="Object 5">
            <a:extLst>
              <a:ext uri="{FF2B5EF4-FFF2-40B4-BE49-F238E27FC236}">
                <a16:creationId xmlns:a16="http://schemas.microsoft.com/office/drawing/2014/main" id="{6188389B-4F3A-4243-84F3-0088DB829396}"/>
              </a:ext>
            </a:extLst>
          </p:cNvPr>
          <p:cNvGraphicFramePr>
            <a:graphicFrameLocks noChangeAspect="1"/>
          </p:cNvGraphicFramePr>
          <p:nvPr>
            <p:extLst>
              <p:ext uri="{D42A27DB-BD31-4B8C-83A1-F6EECF244321}">
                <p14:modId xmlns:p14="http://schemas.microsoft.com/office/powerpoint/2010/main" val="3122401289"/>
              </p:ext>
            </p:extLst>
          </p:nvPr>
        </p:nvGraphicFramePr>
        <p:xfrm>
          <a:off x="16258" y="5551930"/>
          <a:ext cx="9143999" cy="1673579"/>
        </p:xfrm>
        <a:graphic>
          <a:graphicData uri="http://schemas.openxmlformats.org/presentationml/2006/ole">
            <mc:AlternateContent xmlns:mc="http://schemas.openxmlformats.org/markup-compatibility/2006">
              <mc:Choice xmlns:v="urn:schemas-microsoft-com:vml" Requires="v">
                <p:oleObj spid="_x0000_s1082" r:id="rId4" imgW="10158480" imgH="15238080" progId="">
                  <p:embed/>
                </p:oleObj>
              </mc:Choice>
              <mc:Fallback>
                <p:oleObj r:id="rId4" imgW="10158480" imgH="15238080" progId="">
                  <p:embed/>
                  <p:pic>
                    <p:nvPicPr>
                      <p:cNvPr id="0" name=""/>
                      <p:cNvPicPr/>
                      <p:nvPr/>
                    </p:nvPicPr>
                    <p:blipFill>
                      <a:blip r:embed="rId5"/>
                      <a:stretch>
                        <a:fillRect/>
                      </a:stretch>
                    </p:blipFill>
                    <p:spPr>
                      <a:xfrm>
                        <a:off x="16258" y="5551930"/>
                        <a:ext cx="9143999" cy="1673579"/>
                      </a:xfrm>
                      <a:prstGeom prst="rect">
                        <a:avLst/>
                      </a:prstGeom>
                    </p:spPr>
                  </p:pic>
                </p:oleObj>
              </mc:Fallback>
            </mc:AlternateContent>
          </a:graphicData>
        </a:graphic>
      </p:graphicFrame>
      <p:pic>
        <p:nvPicPr>
          <p:cNvPr id="12" name="Picture 11">
            <a:extLst>
              <a:ext uri="{FF2B5EF4-FFF2-40B4-BE49-F238E27FC236}">
                <a16:creationId xmlns:a16="http://schemas.microsoft.com/office/drawing/2014/main" id="{60CA2BD0-70A4-4C1B-A229-DF0E8A19F25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37118" y="4680028"/>
            <a:ext cx="6235455" cy="1388948"/>
          </a:xfrm>
          <a:prstGeom prst="rect">
            <a:avLst/>
          </a:prstGeom>
        </p:spPr>
      </p:pic>
      <p:sp>
        <p:nvSpPr>
          <p:cNvPr id="10" name="TextBox 9">
            <a:extLst>
              <a:ext uri="{FF2B5EF4-FFF2-40B4-BE49-F238E27FC236}">
                <a16:creationId xmlns:a16="http://schemas.microsoft.com/office/drawing/2014/main" id="{2F7777A8-EC6E-446E-AAD7-FF15A0CA8910}"/>
              </a:ext>
            </a:extLst>
          </p:cNvPr>
          <p:cNvSpPr txBox="1"/>
          <p:nvPr/>
        </p:nvSpPr>
        <p:spPr>
          <a:xfrm>
            <a:off x="184088" y="6746307"/>
            <a:ext cx="8775825" cy="830997"/>
          </a:xfrm>
          <a:prstGeom prst="rect">
            <a:avLst/>
          </a:prstGeom>
          <a:noFill/>
        </p:spPr>
        <p:txBody>
          <a:bodyPr wrap="square" rtlCol="0">
            <a:spAutoFit/>
          </a:bodyPr>
          <a:lstStyle/>
          <a:p>
            <a:pPr algn="ctr"/>
            <a:r>
              <a:rPr lang="en-US" sz="1000" b="1" dirty="0">
                <a:solidFill>
                  <a:schemeClr val="bg1"/>
                </a:solidFill>
              </a:rPr>
              <a:t>ATMOSPHERE LAND SURFACE    AGRICULTURE    OCEANS   BIOSPHERE    CLIMATE INDICATORS    CRYOSPHERE    HYDROSPHERE    SOLID EARTH    TERRESTRIAL HYDROSPHERE</a:t>
            </a:r>
          </a:p>
          <a:p>
            <a:pPr algn="ctr"/>
            <a:endParaRPr lang="en-US" sz="1000" dirty="0">
              <a:solidFill>
                <a:schemeClr val="bg1"/>
              </a:solidFill>
            </a:endParaRPr>
          </a:p>
          <a:p>
            <a:pPr algn="ctr"/>
            <a:endParaRPr lang="en-US" dirty="0"/>
          </a:p>
        </p:txBody>
      </p:sp>
    </p:spTree>
    <p:extLst>
      <p:ext uri="{BB962C8B-B14F-4D97-AF65-F5344CB8AC3E}">
        <p14:creationId xmlns:p14="http://schemas.microsoft.com/office/powerpoint/2010/main" val="1382717665"/>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C096E-49EB-914D-AE93-2D751AE8F6DA}"/>
              </a:ext>
            </a:extLst>
          </p:cNvPr>
          <p:cNvSpPr>
            <a:spLocks noGrp="1"/>
          </p:cNvSpPr>
          <p:nvPr>
            <p:ph type="title"/>
          </p:nvPr>
        </p:nvSpPr>
        <p:spPr/>
        <p:txBody>
          <a:bodyPr/>
          <a:lstStyle/>
          <a:p>
            <a:r>
              <a:rPr lang="en-US" dirty="0"/>
              <a:t>CWIC Update</a:t>
            </a:r>
          </a:p>
        </p:txBody>
      </p:sp>
      <p:sp>
        <p:nvSpPr>
          <p:cNvPr id="3" name="Content Placeholder 2">
            <a:extLst>
              <a:ext uri="{FF2B5EF4-FFF2-40B4-BE49-F238E27FC236}">
                <a16:creationId xmlns:a16="http://schemas.microsoft.com/office/drawing/2014/main" id="{E42C5C14-4D60-EB4D-8C91-7CE9380F6934}"/>
              </a:ext>
            </a:extLst>
          </p:cNvPr>
          <p:cNvSpPr>
            <a:spLocks noGrp="1"/>
          </p:cNvSpPr>
          <p:nvPr>
            <p:ph idx="1"/>
          </p:nvPr>
        </p:nvSpPr>
        <p:spPr/>
        <p:txBody>
          <a:bodyPr/>
          <a:lstStyle/>
          <a:p>
            <a:r>
              <a:rPr lang="en-US" dirty="0"/>
              <a:t>CWIC Synchronization document completed – gives description and details (test scripts) of the daily dataset accessibility testing that is performed automatically.</a:t>
            </a:r>
          </a:p>
          <a:p>
            <a:pPr lvl="1"/>
            <a:r>
              <a:rPr lang="en-US" dirty="0" err="1"/>
              <a:t>FedEO</a:t>
            </a:r>
            <a:r>
              <a:rPr lang="en-US" dirty="0"/>
              <a:t> team implemented the test scripts also</a:t>
            </a:r>
          </a:p>
          <a:p>
            <a:r>
              <a:rPr lang="en-US" dirty="0"/>
              <a:t>CWIC Data Partner Guides  (CSW, OpenSearch) updated and completed</a:t>
            </a:r>
          </a:p>
          <a:p>
            <a:r>
              <a:rPr lang="en-US" dirty="0"/>
              <a:t>Testing with NOAA One-Stop continues</a:t>
            </a:r>
          </a:p>
          <a:p>
            <a:pPr lvl="1"/>
            <a:r>
              <a:rPr lang="en-US" dirty="0"/>
              <a:t>Ingesting updated NOAA collection metadata into IDN</a:t>
            </a:r>
          </a:p>
          <a:p>
            <a:pPr lvl="1"/>
            <a:r>
              <a:rPr lang="en-US" dirty="0"/>
              <a:t>Testing for granule search </a:t>
            </a:r>
          </a:p>
          <a:p>
            <a:pPr lvl="1"/>
            <a:r>
              <a:rPr lang="en-US" dirty="0"/>
              <a:t>NOAA One-Stop system will contain NOAA’s current and heritage EO data collections</a:t>
            </a:r>
          </a:p>
        </p:txBody>
      </p:sp>
      <p:sp>
        <p:nvSpPr>
          <p:cNvPr id="4" name="Slide Number Placeholder 3">
            <a:extLst>
              <a:ext uri="{FF2B5EF4-FFF2-40B4-BE49-F238E27FC236}">
                <a16:creationId xmlns:a16="http://schemas.microsoft.com/office/drawing/2014/main" id="{2C93128F-BD1E-3149-B65E-4E7EE195EA94}"/>
              </a:ext>
            </a:extLst>
          </p:cNvPr>
          <p:cNvSpPr>
            <a:spLocks noGrp="1"/>
          </p:cNvSpPr>
          <p:nvPr>
            <p:ph type="sldNum" sz="quarter" idx="12"/>
          </p:nvPr>
        </p:nvSpPr>
        <p:spPr/>
        <p:txBody>
          <a:bodyPr/>
          <a:lstStyle/>
          <a:p>
            <a:fld id="{B4033504-764F-4D7D-8E80-01B1CC0E791C}" type="slidenum">
              <a:rPr lang="en-US" smtClean="0"/>
              <a:pPr/>
              <a:t>13</a:t>
            </a:fld>
            <a:endParaRPr lang="en-US"/>
          </a:p>
        </p:txBody>
      </p:sp>
    </p:spTree>
    <p:extLst>
      <p:ext uri="{BB962C8B-B14F-4D97-AF65-F5344CB8AC3E}">
        <p14:creationId xmlns:p14="http://schemas.microsoft.com/office/powerpoint/2010/main" val="31886490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FA66E-AE2E-284E-83BE-A39014C718A5}"/>
              </a:ext>
            </a:extLst>
          </p:cNvPr>
          <p:cNvSpPr>
            <a:spLocks noGrp="1"/>
          </p:cNvSpPr>
          <p:nvPr>
            <p:ph type="title"/>
          </p:nvPr>
        </p:nvSpPr>
        <p:spPr/>
        <p:txBody>
          <a:bodyPr/>
          <a:lstStyle/>
          <a:p>
            <a:r>
              <a:rPr lang="en-US" dirty="0"/>
              <a:t>CWIC Update</a:t>
            </a:r>
          </a:p>
        </p:txBody>
      </p:sp>
      <p:sp>
        <p:nvSpPr>
          <p:cNvPr id="3" name="Content Placeholder 2">
            <a:extLst>
              <a:ext uri="{FF2B5EF4-FFF2-40B4-BE49-F238E27FC236}">
                <a16:creationId xmlns:a16="http://schemas.microsoft.com/office/drawing/2014/main" id="{53B06EEF-A317-7048-80C7-AB25D50B3691}"/>
              </a:ext>
            </a:extLst>
          </p:cNvPr>
          <p:cNvSpPr>
            <a:spLocks noGrp="1"/>
          </p:cNvSpPr>
          <p:nvPr>
            <p:ph idx="1"/>
          </p:nvPr>
        </p:nvSpPr>
        <p:spPr/>
        <p:txBody>
          <a:bodyPr/>
          <a:lstStyle/>
          <a:p>
            <a:r>
              <a:rPr lang="en-US" dirty="0"/>
              <a:t>Support for China GEOSS system on hold until the China GEOSS system is ready for continuous access</a:t>
            </a:r>
          </a:p>
          <a:p>
            <a:endParaRPr lang="en-US" dirty="0"/>
          </a:p>
          <a:p>
            <a:r>
              <a:rPr lang="en-US" dirty="0"/>
              <a:t>Discontinued support for the prototype clients:  CWIC Start (CSW) client and the CWIC Smart (OpenSearch) client</a:t>
            </a:r>
          </a:p>
          <a:p>
            <a:pPr lvl="1"/>
            <a:r>
              <a:rPr lang="en-US" dirty="0"/>
              <a:t>Support will continue for the CEOS OpenSearch Validator </a:t>
            </a:r>
          </a:p>
          <a:p>
            <a:pPr lvl="1"/>
            <a:r>
              <a:rPr lang="en-US" dirty="0"/>
              <a:t>Software for both clients are open source for any agency that wants to stand up and operate their own client</a:t>
            </a:r>
          </a:p>
          <a:p>
            <a:pPr marL="0" indent="0">
              <a:buNone/>
            </a:pPr>
            <a:endParaRPr lang="en-US" dirty="0"/>
          </a:p>
        </p:txBody>
      </p:sp>
      <p:sp>
        <p:nvSpPr>
          <p:cNvPr id="4" name="Slide Number Placeholder 3">
            <a:extLst>
              <a:ext uri="{FF2B5EF4-FFF2-40B4-BE49-F238E27FC236}">
                <a16:creationId xmlns:a16="http://schemas.microsoft.com/office/drawing/2014/main" id="{2E5EC9A6-F1CE-3E46-818F-DA40D32569E3}"/>
              </a:ext>
            </a:extLst>
          </p:cNvPr>
          <p:cNvSpPr>
            <a:spLocks noGrp="1"/>
          </p:cNvSpPr>
          <p:nvPr>
            <p:ph type="sldNum" sz="quarter" idx="12"/>
          </p:nvPr>
        </p:nvSpPr>
        <p:spPr/>
        <p:txBody>
          <a:bodyPr/>
          <a:lstStyle/>
          <a:p>
            <a:fld id="{B4033504-764F-4D7D-8E80-01B1CC0E791C}" type="slidenum">
              <a:rPr lang="en-US" smtClean="0"/>
              <a:pPr/>
              <a:t>14</a:t>
            </a:fld>
            <a:endParaRPr lang="en-US"/>
          </a:p>
        </p:txBody>
      </p:sp>
    </p:spTree>
    <p:extLst>
      <p:ext uri="{BB962C8B-B14F-4D97-AF65-F5344CB8AC3E}">
        <p14:creationId xmlns:p14="http://schemas.microsoft.com/office/powerpoint/2010/main" val="10520959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C194D-DEC1-D249-BA29-C7149FAECF4C}"/>
              </a:ext>
            </a:extLst>
          </p:cNvPr>
          <p:cNvSpPr>
            <a:spLocks noGrp="1"/>
          </p:cNvSpPr>
          <p:nvPr>
            <p:ph type="title"/>
          </p:nvPr>
        </p:nvSpPr>
        <p:spPr/>
        <p:txBody>
          <a:bodyPr/>
          <a:lstStyle/>
          <a:p>
            <a:r>
              <a:rPr lang="en-US" dirty="0"/>
              <a:t>WGISS Actions for the Access Team</a:t>
            </a:r>
          </a:p>
        </p:txBody>
      </p:sp>
      <p:sp>
        <p:nvSpPr>
          <p:cNvPr id="3" name="Content Placeholder 2">
            <a:extLst>
              <a:ext uri="{FF2B5EF4-FFF2-40B4-BE49-F238E27FC236}">
                <a16:creationId xmlns:a16="http://schemas.microsoft.com/office/drawing/2014/main" id="{29AC76FE-7715-DF4F-B6B5-AAE6F925EFD4}"/>
              </a:ext>
            </a:extLst>
          </p:cNvPr>
          <p:cNvSpPr>
            <a:spLocks noGrp="1"/>
          </p:cNvSpPr>
          <p:nvPr>
            <p:ph idx="1"/>
          </p:nvPr>
        </p:nvSpPr>
        <p:spPr/>
        <p:txBody>
          <a:bodyPr/>
          <a:lstStyle/>
          <a:p>
            <a:pPr marL="0" indent="0">
              <a:buNone/>
            </a:pPr>
            <a:r>
              <a:rPr lang="en-US" dirty="0"/>
              <a:t>WGISS-46-17:  WGISS CDA System Level Team (SLT) to consider access feasibility to implement defined user metrics</a:t>
            </a:r>
          </a:p>
          <a:p>
            <a:pPr marL="0" indent="0">
              <a:buNone/>
            </a:pPr>
            <a:endParaRPr lang="en-US" dirty="0"/>
          </a:p>
          <a:p>
            <a:pPr marL="0" indent="0">
              <a:buNone/>
            </a:pPr>
            <a:r>
              <a:rPr lang="en-US" dirty="0"/>
              <a:t>WGISS-46-19: To discuss way forward to implement a single front-end/portal within the IDN to access the WGISS CDA for data discovery and access</a:t>
            </a:r>
          </a:p>
          <a:p>
            <a:r>
              <a:rPr lang="en-US" dirty="0"/>
              <a:t>Mirko emphasized that searches should have CEOS branding at the IDN portal to motivate IDN registration by data providers, and that the portal should share a look and feel with the CEOS website, while at the same time displaying the identity of the data partner</a:t>
            </a:r>
          </a:p>
        </p:txBody>
      </p:sp>
      <p:sp>
        <p:nvSpPr>
          <p:cNvPr id="4" name="Slide Number Placeholder 3">
            <a:extLst>
              <a:ext uri="{FF2B5EF4-FFF2-40B4-BE49-F238E27FC236}">
                <a16:creationId xmlns:a16="http://schemas.microsoft.com/office/drawing/2014/main" id="{BF3045B9-0702-4342-A671-9FF756AD9A68}"/>
              </a:ext>
            </a:extLst>
          </p:cNvPr>
          <p:cNvSpPr>
            <a:spLocks noGrp="1"/>
          </p:cNvSpPr>
          <p:nvPr>
            <p:ph type="sldNum" sz="quarter" idx="12"/>
          </p:nvPr>
        </p:nvSpPr>
        <p:spPr/>
        <p:txBody>
          <a:bodyPr/>
          <a:lstStyle/>
          <a:p>
            <a:fld id="{B4033504-764F-4D7D-8E80-01B1CC0E791C}" type="slidenum">
              <a:rPr lang="en-US" smtClean="0"/>
              <a:pPr/>
              <a:t>15</a:t>
            </a:fld>
            <a:endParaRPr lang="en-US"/>
          </a:p>
        </p:txBody>
      </p:sp>
    </p:spTree>
    <p:extLst>
      <p:ext uri="{BB962C8B-B14F-4D97-AF65-F5344CB8AC3E}">
        <p14:creationId xmlns:p14="http://schemas.microsoft.com/office/powerpoint/2010/main" val="42624422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75295-C465-E948-BDBE-A2A51BB92407}"/>
              </a:ext>
            </a:extLst>
          </p:cNvPr>
          <p:cNvSpPr>
            <a:spLocks noGrp="1"/>
          </p:cNvSpPr>
          <p:nvPr>
            <p:ph type="title"/>
          </p:nvPr>
        </p:nvSpPr>
        <p:spPr/>
        <p:txBody>
          <a:bodyPr/>
          <a:lstStyle/>
          <a:p>
            <a:r>
              <a:rPr lang="en-US" dirty="0"/>
              <a:t>WGISS Connected Data Assets Session Today</a:t>
            </a:r>
          </a:p>
        </p:txBody>
      </p:sp>
      <p:sp>
        <p:nvSpPr>
          <p:cNvPr id="3" name="Content Placeholder 2">
            <a:extLst>
              <a:ext uri="{FF2B5EF4-FFF2-40B4-BE49-F238E27FC236}">
                <a16:creationId xmlns:a16="http://schemas.microsoft.com/office/drawing/2014/main" id="{5AAA8872-5924-8E48-9D4D-361AD8C3915F}"/>
              </a:ext>
            </a:extLst>
          </p:cNvPr>
          <p:cNvSpPr>
            <a:spLocks noGrp="1"/>
          </p:cNvSpPr>
          <p:nvPr>
            <p:ph idx="1"/>
          </p:nvPr>
        </p:nvSpPr>
        <p:spPr/>
        <p:txBody>
          <a:bodyPr/>
          <a:lstStyle/>
          <a:p>
            <a:pPr marL="0" indent="0">
              <a:buNone/>
            </a:pPr>
            <a:endParaRPr lang="en-US" dirty="0"/>
          </a:p>
          <a:p>
            <a:r>
              <a:rPr lang="en-US" dirty="0"/>
              <a:t>Introduction</a:t>
            </a:r>
          </a:p>
          <a:p>
            <a:r>
              <a:rPr lang="en-US" dirty="0"/>
              <a:t>WGISS Connected Data Assets Status Report – Yonsook Enloe</a:t>
            </a:r>
          </a:p>
          <a:p>
            <a:r>
              <a:rPr lang="en-US" dirty="0"/>
              <a:t>IDN Update – Michael </a:t>
            </a:r>
            <a:r>
              <a:rPr lang="en-US" dirty="0" err="1"/>
              <a:t>Morahan</a:t>
            </a:r>
            <a:endParaRPr lang="en-US" dirty="0"/>
          </a:p>
          <a:p>
            <a:r>
              <a:rPr lang="en-US" dirty="0"/>
              <a:t>CWIC Update – Yonsook Enloe</a:t>
            </a:r>
          </a:p>
          <a:p>
            <a:r>
              <a:rPr lang="en-US" dirty="0" err="1"/>
              <a:t>FedEO</a:t>
            </a:r>
            <a:r>
              <a:rPr lang="en-US" dirty="0"/>
              <a:t> Evolution – Andrea Della </a:t>
            </a:r>
            <a:r>
              <a:rPr lang="en-US" dirty="0" err="1"/>
              <a:t>Veccia</a:t>
            </a:r>
            <a:endParaRPr lang="en-US" dirty="0"/>
          </a:p>
          <a:p>
            <a:r>
              <a:rPr lang="en-US" dirty="0"/>
              <a:t>NOAA NCEI  - Rich Baldwin</a:t>
            </a:r>
          </a:p>
          <a:p>
            <a:r>
              <a:rPr lang="en-US" dirty="0"/>
              <a:t>WGISS Actions for WCDA team</a:t>
            </a:r>
          </a:p>
        </p:txBody>
      </p:sp>
      <p:sp>
        <p:nvSpPr>
          <p:cNvPr id="4" name="Slide Number Placeholder 3">
            <a:extLst>
              <a:ext uri="{FF2B5EF4-FFF2-40B4-BE49-F238E27FC236}">
                <a16:creationId xmlns:a16="http://schemas.microsoft.com/office/drawing/2014/main" id="{305DB845-5946-CF4F-AEA3-F23831FDFE61}"/>
              </a:ext>
            </a:extLst>
          </p:cNvPr>
          <p:cNvSpPr>
            <a:spLocks noGrp="1"/>
          </p:cNvSpPr>
          <p:nvPr>
            <p:ph type="sldNum" sz="quarter" idx="12"/>
          </p:nvPr>
        </p:nvSpPr>
        <p:spPr/>
        <p:txBody>
          <a:bodyPr/>
          <a:lstStyle/>
          <a:p>
            <a:fld id="{B4033504-764F-4D7D-8E80-01B1CC0E791C}" type="slidenum">
              <a:rPr lang="en-US" smtClean="0"/>
              <a:pPr/>
              <a:t>2</a:t>
            </a:fld>
            <a:endParaRPr lang="en-US"/>
          </a:p>
        </p:txBody>
      </p:sp>
    </p:spTree>
    <p:extLst>
      <p:ext uri="{BB962C8B-B14F-4D97-AF65-F5344CB8AC3E}">
        <p14:creationId xmlns:p14="http://schemas.microsoft.com/office/powerpoint/2010/main" val="15933401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From the WGISS </a:t>
            </a:r>
            <a:r>
              <a:rPr lang="en-US" dirty="0" err="1"/>
              <a:t>Workplan</a:t>
            </a:r>
            <a:r>
              <a:rPr lang="en-US" dirty="0"/>
              <a:t> </a:t>
            </a:r>
          </a:p>
        </p:txBody>
      </p:sp>
      <p:sp>
        <p:nvSpPr>
          <p:cNvPr id="3" name="Content Placeholder 2"/>
          <p:cNvSpPr>
            <a:spLocks noGrp="1"/>
          </p:cNvSpPr>
          <p:nvPr>
            <p:ph idx="1"/>
          </p:nvPr>
        </p:nvSpPr>
        <p:spPr/>
        <p:txBody>
          <a:bodyPr/>
          <a:lstStyle/>
          <a:p>
            <a:pPr marL="0" indent="0">
              <a:buNone/>
            </a:pPr>
            <a:r>
              <a:rPr lang="en-US" dirty="0"/>
              <a:t>Discovery and Access</a:t>
            </a:r>
          </a:p>
          <a:p>
            <a:pPr marL="0" indent="0">
              <a:buNone/>
            </a:pPr>
            <a:r>
              <a:rPr lang="en-US" sz="1600" dirty="0"/>
              <a:t>The WGISS Connected Data Assets include the International Directory Network (IDN), </a:t>
            </a:r>
            <a:r>
              <a:rPr lang="en-US" sz="1600" dirty="0" err="1"/>
              <a:t>FedEO</a:t>
            </a:r>
            <a:r>
              <a:rPr lang="en-US" sz="1600" dirty="0"/>
              <a:t> (Federated Earth Observation Gateway), and CWIC (CEOS WGISS Integrated Catalog). WGISS- supported standards are now used to search and access data from thousands of collections and hundreds of millions of inventory records, with additional data collections and inventory records from CEOS Agencies being added daily to this integrated system.</a:t>
            </a:r>
          </a:p>
          <a:p>
            <a:pPr marL="0" indent="0">
              <a:buNone/>
            </a:pPr>
            <a:r>
              <a:rPr lang="en-US" sz="1600" dirty="0"/>
              <a:t>The WGISS Connected Data Assets also provide access to CEOS Agency datasets through their integration with the GEOSS (Global Observation System of Systems) Common Infrastructure (GCI). More and more, CEOS Agencies continue to adopt the WGISS-supported standards and make their data discoverable via the WGISS Connected Data Assets.</a:t>
            </a:r>
          </a:p>
          <a:p>
            <a:pPr marL="0" indent="0">
              <a:buNone/>
            </a:pPr>
            <a:endParaRPr lang="en-US" sz="1600" dirty="0"/>
          </a:p>
          <a:p>
            <a:pPr marL="0" indent="0">
              <a:buNone/>
            </a:pPr>
            <a:r>
              <a:rPr lang="en-US" sz="1600" dirty="0"/>
              <a:t>The WGISS Connected Data Assets System Level Team provides coordination and oversight of the operations and evolution of this integrated system and also provides technical support for CEOS partners that offer access to data and to client partners that connect to the data sources  </a:t>
            </a:r>
          </a:p>
          <a:p>
            <a:pPr marL="0" indent="0">
              <a:buNone/>
            </a:pPr>
            <a:endParaRPr lang="en-US" sz="1600" dirty="0"/>
          </a:p>
        </p:txBody>
      </p:sp>
      <p:sp>
        <p:nvSpPr>
          <p:cNvPr id="4" name="Slide Number Placeholder 3"/>
          <p:cNvSpPr>
            <a:spLocks noGrp="1"/>
          </p:cNvSpPr>
          <p:nvPr>
            <p:ph type="sldNum" sz="quarter" idx="12"/>
          </p:nvPr>
        </p:nvSpPr>
        <p:spPr/>
        <p:txBody>
          <a:bodyPr/>
          <a:lstStyle/>
          <a:p>
            <a:fld id="{B4033504-764F-4D7D-8E80-01B1CC0E791C}" type="slidenum">
              <a:rPr lang="en-US" smtClean="0"/>
              <a:pPr/>
              <a:t>3</a:t>
            </a:fld>
            <a:endParaRPr lang="en-US"/>
          </a:p>
        </p:txBody>
      </p:sp>
    </p:spTree>
    <p:extLst>
      <p:ext uri="{BB962C8B-B14F-4D97-AF65-F5344CB8AC3E}">
        <p14:creationId xmlns:p14="http://schemas.microsoft.com/office/powerpoint/2010/main" val="23482274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Architecture WGISS Data Assets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82639" y="1338263"/>
            <a:ext cx="6880347" cy="4864100"/>
          </a:xfrm>
        </p:spPr>
      </p:pic>
    </p:spTree>
    <p:extLst>
      <p:ext uri="{BB962C8B-B14F-4D97-AF65-F5344CB8AC3E}">
        <p14:creationId xmlns:p14="http://schemas.microsoft.com/office/powerpoint/2010/main" val="21229087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Towards a WGISS Federation</a:t>
            </a:r>
          </a:p>
        </p:txBody>
      </p:sp>
      <p:sp>
        <p:nvSpPr>
          <p:cNvPr id="3" name="Content Placeholder 2"/>
          <p:cNvSpPr>
            <a:spLocks noGrp="1"/>
          </p:cNvSpPr>
          <p:nvPr>
            <p:ph idx="1"/>
          </p:nvPr>
        </p:nvSpPr>
        <p:spPr/>
        <p:txBody>
          <a:bodyPr/>
          <a:lstStyle/>
          <a:p>
            <a:r>
              <a:rPr lang="en-US" sz="2000" dirty="0"/>
              <a:t>Data collection registration at the IDN using the IDN keywords;  Info about how granule search is supported will be included in the data collection registration;  Tag for granule access;</a:t>
            </a:r>
          </a:p>
          <a:p>
            <a:r>
              <a:rPr lang="en-US" sz="2000" dirty="0"/>
              <a:t>Data partners need to support 1 of the 2 supported WGISS standards </a:t>
            </a:r>
          </a:p>
          <a:p>
            <a:pPr lvl="1"/>
            <a:r>
              <a:rPr lang="en-US" sz="2000" dirty="0"/>
              <a:t>CEOS OpenSearch Best Practices (v 2)</a:t>
            </a:r>
          </a:p>
          <a:p>
            <a:pPr lvl="1"/>
            <a:r>
              <a:rPr lang="en-US" sz="2000" dirty="0"/>
              <a:t>OGC CSW 2.0.2</a:t>
            </a:r>
          </a:p>
          <a:p>
            <a:r>
              <a:rPr lang="en-US" sz="2000" dirty="0"/>
              <a:t>All searchable data must have a data access path</a:t>
            </a:r>
          </a:p>
          <a:p>
            <a:pPr lvl="1"/>
            <a:r>
              <a:rPr lang="en-US" sz="2000" dirty="0"/>
              <a:t>Data download</a:t>
            </a:r>
          </a:p>
          <a:p>
            <a:pPr lvl="1"/>
            <a:r>
              <a:rPr lang="en-US" sz="2000" dirty="0"/>
              <a:t>Data order  (free or with cost)</a:t>
            </a:r>
          </a:p>
          <a:p>
            <a:pPr lvl="1"/>
            <a:r>
              <a:rPr lang="en-US" sz="2000" dirty="0"/>
              <a:t>Email order (free or with cost)</a:t>
            </a:r>
          </a:p>
          <a:p>
            <a:r>
              <a:rPr lang="en-US" sz="2000" dirty="0"/>
              <a:t>Servers must have high availability (99%?)</a:t>
            </a:r>
          </a:p>
          <a:p>
            <a:r>
              <a:rPr lang="en-US" sz="2000" dirty="0"/>
              <a:t>A technical point of contact needed for each data partner</a:t>
            </a:r>
          </a:p>
          <a:p>
            <a:pPr marL="0" indent="0">
              <a:buNone/>
            </a:pPr>
            <a:endParaRPr lang="en-US" sz="2000" dirty="0"/>
          </a:p>
          <a:p>
            <a:endParaRPr lang="en-US" sz="2000" dirty="0"/>
          </a:p>
        </p:txBody>
      </p:sp>
    </p:spTree>
    <p:extLst>
      <p:ext uri="{BB962C8B-B14F-4D97-AF65-F5344CB8AC3E}">
        <p14:creationId xmlns:p14="http://schemas.microsoft.com/office/powerpoint/2010/main" val="25680039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E555C-377A-5449-A77E-942521CE45C5}"/>
              </a:ext>
            </a:extLst>
          </p:cNvPr>
          <p:cNvSpPr>
            <a:spLocks noGrp="1"/>
          </p:cNvSpPr>
          <p:nvPr>
            <p:ph type="title"/>
          </p:nvPr>
        </p:nvSpPr>
        <p:spPr/>
        <p:txBody>
          <a:bodyPr/>
          <a:lstStyle/>
          <a:p>
            <a:r>
              <a:rPr lang="en-US" dirty="0"/>
              <a:t>WGISS Federation- Where </a:t>
            </a:r>
            <a:br>
              <a:rPr lang="en-US" dirty="0"/>
            </a:br>
            <a:r>
              <a:rPr lang="en-US" dirty="0"/>
              <a:t>Are We Now?</a:t>
            </a:r>
          </a:p>
        </p:txBody>
      </p:sp>
      <p:sp>
        <p:nvSpPr>
          <p:cNvPr id="3" name="Content Placeholder 2">
            <a:extLst>
              <a:ext uri="{FF2B5EF4-FFF2-40B4-BE49-F238E27FC236}">
                <a16:creationId xmlns:a16="http://schemas.microsoft.com/office/drawing/2014/main" id="{82FB6C07-61C9-104D-AFF5-95066137BF93}"/>
              </a:ext>
            </a:extLst>
          </p:cNvPr>
          <p:cNvSpPr>
            <a:spLocks noGrp="1"/>
          </p:cNvSpPr>
          <p:nvPr>
            <p:ph idx="1"/>
          </p:nvPr>
        </p:nvSpPr>
        <p:spPr/>
        <p:txBody>
          <a:bodyPr/>
          <a:lstStyle/>
          <a:p>
            <a:pPr marL="0" indent="0">
              <a:buNone/>
            </a:pPr>
            <a:endParaRPr lang="en-US" sz="2000" dirty="0"/>
          </a:p>
          <a:p>
            <a:pPr marL="0" indent="0">
              <a:buNone/>
            </a:pPr>
            <a:r>
              <a:rPr lang="en-US" sz="2000" dirty="0"/>
              <a:t>IDN Metadata Registration set of docs and tools:  </a:t>
            </a:r>
          </a:p>
          <a:p>
            <a:pPr marL="0" indent="0">
              <a:buNone/>
            </a:pPr>
            <a:r>
              <a:rPr lang="en-US" sz="2000" dirty="0">
                <a:hlinkClick r:id="rId2"/>
              </a:rPr>
              <a:t>http://ceos.org/ourwork/workinggroups/wgiss/access/international-directory-network/</a:t>
            </a:r>
            <a:endParaRPr lang="en-US" sz="2000" dirty="0"/>
          </a:p>
          <a:p>
            <a:pPr marL="0" indent="0">
              <a:buNone/>
            </a:pPr>
            <a:endParaRPr lang="en-US" sz="2000" dirty="0"/>
          </a:p>
          <a:p>
            <a:pPr marL="0" indent="0">
              <a:buNone/>
            </a:pPr>
            <a:r>
              <a:rPr lang="en-US" sz="2000" dirty="0"/>
              <a:t>Documents completed since October 2018:</a:t>
            </a:r>
          </a:p>
          <a:p>
            <a:pPr marL="0" indent="0">
              <a:buNone/>
            </a:pPr>
            <a:r>
              <a:rPr lang="en-US" sz="2000" dirty="0"/>
              <a:t>WCDA (WGISS Connected Data Assets) Client Guide</a:t>
            </a:r>
          </a:p>
          <a:p>
            <a:pPr marL="0" indent="0">
              <a:buNone/>
            </a:pPr>
            <a:r>
              <a:rPr lang="en-US" sz="2000" dirty="0"/>
              <a:t>CWIC Data Partner Guide (CSW, OpenSearch)</a:t>
            </a:r>
          </a:p>
          <a:p>
            <a:pPr marL="0" indent="0">
              <a:buNone/>
            </a:pPr>
            <a:r>
              <a:rPr lang="en-US" sz="2000" dirty="0" err="1"/>
              <a:t>FedEO</a:t>
            </a:r>
            <a:r>
              <a:rPr lang="en-US" sz="2000" dirty="0"/>
              <a:t> Data Partner Guide</a:t>
            </a:r>
          </a:p>
          <a:p>
            <a:pPr marL="0" indent="0">
              <a:buNone/>
            </a:pPr>
            <a:r>
              <a:rPr lang="en-US" sz="2000" dirty="0"/>
              <a:t>CWIC Synchronization Document</a:t>
            </a:r>
          </a:p>
          <a:p>
            <a:pPr marL="0" indent="0">
              <a:buNone/>
            </a:pPr>
            <a:r>
              <a:rPr lang="en-US" sz="2000" dirty="0"/>
              <a:t>WCDA Error Handling </a:t>
            </a:r>
          </a:p>
          <a:p>
            <a:pPr marL="0" indent="0">
              <a:buNone/>
            </a:pPr>
            <a:endParaRPr lang="en-US" dirty="0"/>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DAFC25EE-C23E-9D4C-B419-356F9A579277}"/>
              </a:ext>
            </a:extLst>
          </p:cNvPr>
          <p:cNvSpPr>
            <a:spLocks noGrp="1"/>
          </p:cNvSpPr>
          <p:nvPr>
            <p:ph type="sldNum" sz="quarter" idx="12"/>
          </p:nvPr>
        </p:nvSpPr>
        <p:spPr/>
        <p:txBody>
          <a:bodyPr/>
          <a:lstStyle/>
          <a:p>
            <a:fld id="{B4033504-764F-4D7D-8E80-01B1CC0E791C}" type="slidenum">
              <a:rPr lang="en-US" smtClean="0"/>
              <a:pPr/>
              <a:t>6</a:t>
            </a:fld>
            <a:endParaRPr lang="en-US" dirty="0"/>
          </a:p>
        </p:txBody>
      </p:sp>
    </p:spTree>
    <p:extLst>
      <p:ext uri="{BB962C8B-B14F-4D97-AF65-F5344CB8AC3E}">
        <p14:creationId xmlns:p14="http://schemas.microsoft.com/office/powerpoint/2010/main" val="2892358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B6804-1B31-BF43-BC90-73B58B481609}"/>
              </a:ext>
            </a:extLst>
          </p:cNvPr>
          <p:cNvSpPr>
            <a:spLocks noGrp="1"/>
          </p:cNvSpPr>
          <p:nvPr>
            <p:ph type="title"/>
          </p:nvPr>
        </p:nvSpPr>
        <p:spPr/>
        <p:txBody>
          <a:bodyPr/>
          <a:lstStyle/>
          <a:p>
            <a:r>
              <a:rPr lang="en-US" dirty="0"/>
              <a:t>More Documents</a:t>
            </a:r>
          </a:p>
        </p:txBody>
      </p:sp>
      <p:sp>
        <p:nvSpPr>
          <p:cNvPr id="3" name="Content Placeholder 2">
            <a:extLst>
              <a:ext uri="{FF2B5EF4-FFF2-40B4-BE49-F238E27FC236}">
                <a16:creationId xmlns:a16="http://schemas.microsoft.com/office/drawing/2014/main" id="{0C663EA2-3043-0D48-81E5-28FDBA3A2288}"/>
              </a:ext>
            </a:extLst>
          </p:cNvPr>
          <p:cNvSpPr>
            <a:spLocks noGrp="1"/>
          </p:cNvSpPr>
          <p:nvPr>
            <p:ph idx="1"/>
          </p:nvPr>
        </p:nvSpPr>
        <p:spPr/>
        <p:txBody>
          <a:bodyPr/>
          <a:lstStyle/>
          <a:p>
            <a:pPr marL="0" indent="0">
              <a:buNone/>
            </a:pPr>
            <a:endParaRPr lang="en-US" dirty="0"/>
          </a:p>
          <a:p>
            <a:pPr marL="0" indent="0">
              <a:buNone/>
            </a:pPr>
            <a:r>
              <a:rPr lang="en-US" dirty="0"/>
              <a:t>WGISS search standard documents completed:</a:t>
            </a:r>
          </a:p>
          <a:p>
            <a:pPr marL="400050" lvl="1" indent="0">
              <a:buNone/>
            </a:pPr>
            <a:r>
              <a:rPr lang="en-US" dirty="0"/>
              <a:t>CEOS OpenSearch Best Practices v1.2</a:t>
            </a:r>
          </a:p>
          <a:p>
            <a:pPr marL="400050" lvl="1" indent="0">
              <a:buNone/>
            </a:pPr>
            <a:r>
              <a:rPr lang="en-US" dirty="0"/>
              <a:t>CEOS OpenSearch Best Practices Conformance Test Plan</a:t>
            </a:r>
          </a:p>
          <a:p>
            <a:pPr marL="400050" lvl="1" indent="0">
              <a:buNone/>
            </a:pPr>
            <a:r>
              <a:rPr lang="en-US" dirty="0"/>
              <a:t>CEOS OpenSearch Developer’s Guide</a:t>
            </a:r>
          </a:p>
          <a:p>
            <a:pPr marL="0" indent="0">
              <a:buNone/>
            </a:pPr>
            <a:endParaRPr lang="en-US" dirty="0"/>
          </a:p>
        </p:txBody>
      </p:sp>
      <p:sp>
        <p:nvSpPr>
          <p:cNvPr id="4" name="Slide Number Placeholder 3">
            <a:extLst>
              <a:ext uri="{FF2B5EF4-FFF2-40B4-BE49-F238E27FC236}">
                <a16:creationId xmlns:a16="http://schemas.microsoft.com/office/drawing/2014/main" id="{1BD04925-3B9B-3349-B3BD-FC75478415C2}"/>
              </a:ext>
            </a:extLst>
          </p:cNvPr>
          <p:cNvSpPr>
            <a:spLocks noGrp="1"/>
          </p:cNvSpPr>
          <p:nvPr>
            <p:ph type="sldNum" sz="quarter" idx="12"/>
          </p:nvPr>
        </p:nvSpPr>
        <p:spPr/>
        <p:txBody>
          <a:bodyPr/>
          <a:lstStyle/>
          <a:p>
            <a:fld id="{B4033504-764F-4D7D-8E80-01B1CC0E791C}" type="slidenum">
              <a:rPr lang="en-US" smtClean="0"/>
              <a:pPr/>
              <a:t>7</a:t>
            </a:fld>
            <a:endParaRPr lang="en-US"/>
          </a:p>
        </p:txBody>
      </p:sp>
    </p:spTree>
    <p:extLst>
      <p:ext uri="{BB962C8B-B14F-4D97-AF65-F5344CB8AC3E}">
        <p14:creationId xmlns:p14="http://schemas.microsoft.com/office/powerpoint/2010/main" val="41915388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A9701-C98B-D544-9D19-1B74AABCED64}"/>
              </a:ext>
            </a:extLst>
          </p:cNvPr>
          <p:cNvSpPr>
            <a:spLocks noGrp="1"/>
          </p:cNvSpPr>
          <p:nvPr>
            <p:ph type="title"/>
          </p:nvPr>
        </p:nvSpPr>
        <p:spPr/>
        <p:txBody>
          <a:bodyPr/>
          <a:lstStyle/>
          <a:p>
            <a:r>
              <a:rPr lang="en-US" dirty="0"/>
              <a:t>Current WCDA</a:t>
            </a:r>
          </a:p>
        </p:txBody>
      </p:sp>
      <p:sp>
        <p:nvSpPr>
          <p:cNvPr id="3" name="Content Placeholder 2">
            <a:extLst>
              <a:ext uri="{FF2B5EF4-FFF2-40B4-BE49-F238E27FC236}">
                <a16:creationId xmlns:a16="http://schemas.microsoft.com/office/drawing/2014/main" id="{B47BE61E-8746-7A45-8BD8-A9E96C2A9A4E}"/>
              </a:ext>
            </a:extLst>
          </p:cNvPr>
          <p:cNvSpPr>
            <a:spLocks noGrp="1"/>
          </p:cNvSpPr>
          <p:nvPr>
            <p:ph idx="1"/>
          </p:nvPr>
        </p:nvSpPr>
        <p:spPr/>
        <p:txBody>
          <a:bodyPr/>
          <a:lstStyle/>
          <a:p>
            <a:pPr marL="0" indent="0">
              <a:buNone/>
            </a:pPr>
            <a:r>
              <a:rPr lang="en-US" dirty="0"/>
              <a:t>WGISS Connected Data Assets Status Page</a:t>
            </a:r>
          </a:p>
          <a:p>
            <a:pPr marL="0" indent="0">
              <a:buNone/>
            </a:pPr>
            <a:r>
              <a:rPr lang="en-US" dirty="0">
                <a:hlinkClick r:id="rId2"/>
              </a:rPr>
              <a:t>http://ceos.org/wgiss-connected-data-assets-status/</a:t>
            </a:r>
            <a:endParaRPr lang="en-US" dirty="0"/>
          </a:p>
          <a:p>
            <a:pPr marL="0" indent="0">
              <a:buNone/>
            </a:pPr>
            <a:endParaRPr lang="en-US" dirty="0"/>
          </a:p>
          <a:p>
            <a:r>
              <a:rPr lang="en-US" dirty="0"/>
              <a:t>Automated updated (daily) metrics for WCDA searchable  collections/granules </a:t>
            </a:r>
          </a:p>
          <a:p>
            <a:pPr lvl="1"/>
            <a:r>
              <a:rPr lang="en-US" dirty="0"/>
              <a:t>Sharing of test scripts (CWIC Synchronization document)</a:t>
            </a:r>
          </a:p>
          <a:p>
            <a:r>
              <a:rPr lang="en-US" dirty="0"/>
              <a:t>Single document, WDCA Client Guide, gives details on how to search for all the data collections/granules in the WCDA</a:t>
            </a:r>
          </a:p>
          <a:p>
            <a:r>
              <a:rPr lang="en-US" dirty="0"/>
              <a:t>Error handling approach agreement </a:t>
            </a:r>
          </a:p>
          <a:p>
            <a:endParaRPr lang="en-US" dirty="0"/>
          </a:p>
          <a:p>
            <a:endParaRPr lang="en-US" dirty="0"/>
          </a:p>
        </p:txBody>
      </p:sp>
      <p:sp>
        <p:nvSpPr>
          <p:cNvPr id="4" name="Slide Number Placeholder 3">
            <a:extLst>
              <a:ext uri="{FF2B5EF4-FFF2-40B4-BE49-F238E27FC236}">
                <a16:creationId xmlns:a16="http://schemas.microsoft.com/office/drawing/2014/main" id="{9366C6B8-2FAF-FF48-9C52-C4ACF3D208B9}"/>
              </a:ext>
            </a:extLst>
          </p:cNvPr>
          <p:cNvSpPr>
            <a:spLocks noGrp="1"/>
          </p:cNvSpPr>
          <p:nvPr>
            <p:ph type="sldNum" sz="quarter" idx="12"/>
          </p:nvPr>
        </p:nvSpPr>
        <p:spPr/>
        <p:txBody>
          <a:bodyPr/>
          <a:lstStyle/>
          <a:p>
            <a:fld id="{B4033504-764F-4D7D-8E80-01B1CC0E791C}" type="slidenum">
              <a:rPr lang="en-US" smtClean="0"/>
              <a:pPr/>
              <a:t>8</a:t>
            </a:fld>
            <a:endParaRPr lang="en-US"/>
          </a:p>
        </p:txBody>
      </p:sp>
    </p:spTree>
    <p:extLst>
      <p:ext uri="{BB962C8B-B14F-4D97-AF65-F5344CB8AC3E}">
        <p14:creationId xmlns:p14="http://schemas.microsoft.com/office/powerpoint/2010/main" val="1438469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66012-8217-9042-8953-31F2073A1575}"/>
              </a:ext>
            </a:extLst>
          </p:cNvPr>
          <p:cNvSpPr>
            <a:spLocks noGrp="1"/>
          </p:cNvSpPr>
          <p:nvPr>
            <p:ph type="title"/>
          </p:nvPr>
        </p:nvSpPr>
        <p:spPr/>
        <p:txBody>
          <a:bodyPr/>
          <a:lstStyle/>
          <a:p>
            <a:r>
              <a:rPr lang="en-US" dirty="0"/>
              <a:t>Challenges Ahead </a:t>
            </a:r>
          </a:p>
        </p:txBody>
      </p:sp>
      <p:sp>
        <p:nvSpPr>
          <p:cNvPr id="3" name="Content Placeholder 2">
            <a:extLst>
              <a:ext uri="{FF2B5EF4-FFF2-40B4-BE49-F238E27FC236}">
                <a16:creationId xmlns:a16="http://schemas.microsoft.com/office/drawing/2014/main" id="{2CFF0E22-23B2-1445-9324-07A710B8C0A4}"/>
              </a:ext>
            </a:extLst>
          </p:cNvPr>
          <p:cNvSpPr>
            <a:spLocks noGrp="1"/>
          </p:cNvSpPr>
          <p:nvPr>
            <p:ph idx="1"/>
          </p:nvPr>
        </p:nvSpPr>
        <p:spPr/>
        <p:txBody>
          <a:bodyPr/>
          <a:lstStyle/>
          <a:p>
            <a:r>
              <a:rPr lang="en-US" dirty="0"/>
              <a:t>Developing FDA capabilities to give users a specialized “chunk” of data, preprocessed to be ready to analyze.</a:t>
            </a:r>
          </a:p>
          <a:p>
            <a:r>
              <a:rPr lang="en-US" dirty="0"/>
              <a:t>Adding processing, analytic services/tools to WCDA</a:t>
            </a:r>
          </a:p>
          <a:p>
            <a:pPr lvl="1"/>
            <a:r>
              <a:rPr lang="en-US" dirty="0"/>
              <a:t>How to describe these specialized services in a generalized way</a:t>
            </a:r>
          </a:p>
          <a:p>
            <a:pPr lvl="1"/>
            <a:r>
              <a:rPr lang="en-US" dirty="0"/>
              <a:t>How to find these services and know what data these can apply to</a:t>
            </a:r>
          </a:p>
          <a:p>
            <a:pPr lvl="1"/>
            <a:r>
              <a:rPr lang="en-US" dirty="0"/>
              <a:t>How to invoke these services with the special processed data </a:t>
            </a:r>
          </a:p>
          <a:p>
            <a:pPr marL="457200" lvl="1" indent="0">
              <a:buNone/>
            </a:pPr>
            <a:endParaRPr lang="en-US" dirty="0"/>
          </a:p>
        </p:txBody>
      </p:sp>
      <p:sp>
        <p:nvSpPr>
          <p:cNvPr id="4" name="Slide Number Placeholder 3">
            <a:extLst>
              <a:ext uri="{FF2B5EF4-FFF2-40B4-BE49-F238E27FC236}">
                <a16:creationId xmlns:a16="http://schemas.microsoft.com/office/drawing/2014/main" id="{ED24BF9F-8A55-824B-987C-B40A13A3BF8B}"/>
              </a:ext>
            </a:extLst>
          </p:cNvPr>
          <p:cNvSpPr>
            <a:spLocks noGrp="1"/>
          </p:cNvSpPr>
          <p:nvPr>
            <p:ph type="sldNum" sz="quarter" idx="12"/>
          </p:nvPr>
        </p:nvSpPr>
        <p:spPr/>
        <p:txBody>
          <a:bodyPr/>
          <a:lstStyle/>
          <a:p>
            <a:fld id="{B4033504-764F-4D7D-8E80-01B1CC0E791C}" type="slidenum">
              <a:rPr lang="en-US" smtClean="0"/>
              <a:pPr/>
              <a:t>9</a:t>
            </a:fld>
            <a:endParaRPr lang="en-US"/>
          </a:p>
        </p:txBody>
      </p:sp>
    </p:spTree>
    <p:extLst>
      <p:ext uri="{BB962C8B-B14F-4D97-AF65-F5344CB8AC3E}">
        <p14:creationId xmlns:p14="http://schemas.microsoft.com/office/powerpoint/2010/main" val="2173072222"/>
      </p:ext>
    </p:extLst>
  </p:cSld>
  <p:clrMapOvr>
    <a:masterClrMapping/>
  </p:clrMapOvr>
</p:sld>
</file>

<file path=ppt/theme/theme1.xml><?xml version="1.0" encoding="utf-8"?>
<a:theme xmlns:a="http://schemas.openxmlformats.org/drawingml/2006/main" name="4_EUM_template_v03">
  <a:themeElements>
    <a:clrScheme name="1_EUM_template_v03 4">
      <a:dk1>
        <a:srgbClr val="002569"/>
      </a:dk1>
      <a:lt1>
        <a:srgbClr val="FFFFFF"/>
      </a:lt1>
      <a:dk2>
        <a:srgbClr val="002569"/>
      </a:dk2>
      <a:lt2>
        <a:srgbClr val="5F758D"/>
      </a:lt2>
      <a:accent1>
        <a:srgbClr val="003F80"/>
      </a:accent1>
      <a:accent2>
        <a:srgbClr val="BDD7EE"/>
      </a:accent2>
      <a:accent3>
        <a:srgbClr val="FFFFFF"/>
      </a:accent3>
      <a:accent4>
        <a:srgbClr val="001E59"/>
      </a:accent4>
      <a:accent5>
        <a:srgbClr val="AAAFC0"/>
      </a:accent5>
      <a:accent6>
        <a:srgbClr val="ABC3D8"/>
      </a:accent6>
      <a:hlink>
        <a:srgbClr val="FFD350"/>
      </a:hlink>
      <a:folHlink>
        <a:srgbClr val="EB6F3F"/>
      </a:folHlink>
    </a:clrScheme>
    <a:fontScheme name="4_EUM_template_v03">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500" b="0" i="0" u="none" strike="noStrike" cap="none" normalizeH="0" baseline="0" smtClean="0">
            <a:ln>
              <a:noFill/>
            </a:ln>
            <a:solidFill>
              <a:srgbClr val="000000"/>
            </a:solidFill>
            <a:effectLst/>
            <a:latin typeface="Tahoma" pitchFamily="34" charset="0"/>
          </a:defRPr>
        </a:defPPr>
      </a:lstStyle>
    </a:spDef>
    <a:lnDef>
      <a:spPr bwMode="auto">
        <a:solidFill>
          <a:schemeClr val="accent1"/>
        </a:solidFill>
        <a:ln w="15875" cap="flat" cmpd="sng" algn="ctr">
          <a:solidFill>
            <a:schemeClr val="tx1"/>
          </a:solidFill>
          <a:prstDash val="solid"/>
          <a:round/>
          <a:headEnd type="arrow" w="med" len="med"/>
          <a:tailEnd type="arrow"/>
        </a:ln>
        <a:effectLst/>
      </a:spPr>
      <a:bodyPr/>
      <a:lstStyle/>
    </a:lnDef>
  </a:objectDefaults>
  <a:extraClrSchemeLst>
    <a:extraClrScheme>
      <a:clrScheme name="1_EUM_template_v03 1">
        <a:dk1>
          <a:srgbClr val="002569"/>
        </a:dk1>
        <a:lt1>
          <a:srgbClr val="FFFFFF"/>
        </a:lt1>
        <a:dk2>
          <a:srgbClr val="002569"/>
        </a:dk2>
        <a:lt2>
          <a:srgbClr val="5F758D"/>
        </a:lt2>
        <a:accent1>
          <a:srgbClr val="FF9A00"/>
        </a:accent1>
        <a:accent2>
          <a:srgbClr val="9F2D20"/>
        </a:accent2>
        <a:accent3>
          <a:srgbClr val="FFFFFF"/>
        </a:accent3>
        <a:accent4>
          <a:srgbClr val="001E59"/>
        </a:accent4>
        <a:accent5>
          <a:srgbClr val="FFCAAA"/>
        </a:accent5>
        <a:accent6>
          <a:srgbClr val="90281C"/>
        </a:accent6>
        <a:hlink>
          <a:srgbClr val="7498C0"/>
        </a:hlink>
        <a:folHlink>
          <a:srgbClr val="929497"/>
        </a:folHlink>
      </a:clrScheme>
      <a:clrMap bg1="lt1" tx1="dk1" bg2="lt2" tx2="dk2" accent1="accent1" accent2="accent2" accent3="accent3" accent4="accent4" accent5="accent5" accent6="accent6" hlink="hlink" folHlink="folHlink"/>
    </a:extraClrScheme>
    <a:extraClrScheme>
      <a:clrScheme name="1_EUM_template_v03 2">
        <a:dk1>
          <a:srgbClr val="002569"/>
        </a:dk1>
        <a:lt1>
          <a:srgbClr val="FFFFFF"/>
        </a:lt1>
        <a:dk2>
          <a:srgbClr val="002569"/>
        </a:dk2>
        <a:lt2>
          <a:srgbClr val="5F758D"/>
        </a:lt2>
        <a:accent1>
          <a:srgbClr val="F6D0A9"/>
        </a:accent1>
        <a:accent2>
          <a:srgbClr val="EBCAE3"/>
        </a:accent2>
        <a:accent3>
          <a:srgbClr val="FFFFFF"/>
        </a:accent3>
        <a:accent4>
          <a:srgbClr val="001E59"/>
        </a:accent4>
        <a:accent5>
          <a:srgbClr val="FAE4D1"/>
        </a:accent5>
        <a:accent6>
          <a:srgbClr val="D5B7CE"/>
        </a:accent6>
        <a:hlink>
          <a:srgbClr val="4E2029"/>
        </a:hlink>
        <a:folHlink>
          <a:srgbClr val="423B69"/>
        </a:folHlink>
      </a:clrScheme>
      <a:clrMap bg1="lt1" tx1="dk1" bg2="lt2" tx2="dk2" accent1="accent1" accent2="accent2" accent3="accent3" accent4="accent4" accent5="accent5" accent6="accent6" hlink="hlink" folHlink="folHlink"/>
    </a:extraClrScheme>
    <a:extraClrScheme>
      <a:clrScheme name="1_EUM_template_v03 3">
        <a:dk1>
          <a:srgbClr val="002569"/>
        </a:dk1>
        <a:lt1>
          <a:srgbClr val="FFFFFF"/>
        </a:lt1>
        <a:dk2>
          <a:srgbClr val="002569"/>
        </a:dk2>
        <a:lt2>
          <a:srgbClr val="5F758D"/>
        </a:lt2>
        <a:accent1>
          <a:srgbClr val="5B97B1"/>
        </a:accent1>
        <a:accent2>
          <a:srgbClr val="F39600"/>
        </a:accent2>
        <a:accent3>
          <a:srgbClr val="FFFFFF"/>
        </a:accent3>
        <a:accent4>
          <a:srgbClr val="001E59"/>
        </a:accent4>
        <a:accent5>
          <a:srgbClr val="B5C9D5"/>
        </a:accent5>
        <a:accent6>
          <a:srgbClr val="DC8700"/>
        </a:accent6>
        <a:hlink>
          <a:srgbClr val="FFE4AE"/>
        </a:hlink>
        <a:folHlink>
          <a:srgbClr val="002A3D"/>
        </a:folHlink>
      </a:clrScheme>
      <a:clrMap bg1="lt1" tx1="dk1" bg2="lt2" tx2="dk2" accent1="accent1" accent2="accent2" accent3="accent3" accent4="accent4" accent5="accent5" accent6="accent6" hlink="hlink" folHlink="folHlink"/>
    </a:extraClrScheme>
    <a:extraClrScheme>
      <a:clrScheme name="1_EUM_template_v03 4">
        <a:dk1>
          <a:srgbClr val="002569"/>
        </a:dk1>
        <a:lt1>
          <a:srgbClr val="FFFFFF"/>
        </a:lt1>
        <a:dk2>
          <a:srgbClr val="002569"/>
        </a:dk2>
        <a:lt2>
          <a:srgbClr val="5F758D"/>
        </a:lt2>
        <a:accent1>
          <a:srgbClr val="003F80"/>
        </a:accent1>
        <a:accent2>
          <a:srgbClr val="BDD7EE"/>
        </a:accent2>
        <a:accent3>
          <a:srgbClr val="FFFFFF"/>
        </a:accent3>
        <a:accent4>
          <a:srgbClr val="001E59"/>
        </a:accent4>
        <a:accent5>
          <a:srgbClr val="AAAFC0"/>
        </a:accent5>
        <a:accent6>
          <a:srgbClr val="ABC3D8"/>
        </a:accent6>
        <a:hlink>
          <a:srgbClr val="FFD350"/>
        </a:hlink>
        <a:folHlink>
          <a:srgbClr val="EB6F3F"/>
        </a:folHlink>
      </a:clrScheme>
      <a:clrMap bg1="lt1" tx1="dk1" bg2="lt2" tx2="dk2" accent1="accent1" accent2="accent2" accent3="accent3" accent4="accent4" accent5="accent5" accent6="accent6" hlink="hlink" folHlink="folHlink"/>
    </a:extraClrScheme>
    <a:extraClrScheme>
      <a:clrScheme name="1_EUM_template_v03 5">
        <a:dk1>
          <a:srgbClr val="002569"/>
        </a:dk1>
        <a:lt1>
          <a:srgbClr val="FFFFFF"/>
        </a:lt1>
        <a:dk2>
          <a:srgbClr val="002569"/>
        </a:dk2>
        <a:lt2>
          <a:srgbClr val="5F758D"/>
        </a:lt2>
        <a:accent1>
          <a:srgbClr val="C75B12"/>
        </a:accent1>
        <a:accent2>
          <a:srgbClr val="003359"/>
        </a:accent2>
        <a:accent3>
          <a:srgbClr val="FFFFFF"/>
        </a:accent3>
        <a:accent4>
          <a:srgbClr val="001E59"/>
        </a:accent4>
        <a:accent5>
          <a:srgbClr val="E0B5AA"/>
        </a:accent5>
        <a:accent6>
          <a:srgbClr val="002D50"/>
        </a:accent6>
        <a:hlink>
          <a:srgbClr val="92A2BD"/>
        </a:hlink>
        <a:folHlink>
          <a:srgbClr val="C7B37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54049</TotalTime>
  <Words>1111</Words>
  <Application>Microsoft Office PowerPoint</Application>
  <PresentationFormat>On-screen Show (4:3)</PresentationFormat>
  <Paragraphs>119</Paragraphs>
  <Slides>15</Slides>
  <Notes>1</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0</vt:i4>
      </vt:variant>
      <vt:variant>
        <vt:lpstr>Slide Titles</vt:lpstr>
      </vt:variant>
      <vt:variant>
        <vt:i4>15</vt:i4>
      </vt:variant>
    </vt:vector>
  </HeadingPairs>
  <TitlesOfParts>
    <vt:vector size="25" baseType="lpstr">
      <vt:lpstr>ＭＳ Ｐゴシック</vt:lpstr>
      <vt:lpstr>Arial</vt:lpstr>
      <vt:lpstr>Calibri</vt:lpstr>
      <vt:lpstr>Century Gothic</vt:lpstr>
      <vt:lpstr>Courier New</vt:lpstr>
      <vt:lpstr>MS Mincho</vt:lpstr>
      <vt:lpstr>Tahoma</vt:lpstr>
      <vt:lpstr>Times New Roman</vt:lpstr>
      <vt:lpstr>Wingdings</vt:lpstr>
      <vt:lpstr>4_EUM_template_v03</vt:lpstr>
      <vt:lpstr>WGISS Connected Data Assets Status Report   April 30, 2019 Yonsook Enloe </vt:lpstr>
      <vt:lpstr>WGISS Connected Data Assets Session Today</vt:lpstr>
      <vt:lpstr>From the WGISS Workplan </vt:lpstr>
      <vt:lpstr>Architecture WGISS Data Assets</vt:lpstr>
      <vt:lpstr>Towards a WGISS Federation</vt:lpstr>
      <vt:lpstr>WGISS Federation- Where  Are We Now?</vt:lpstr>
      <vt:lpstr>More Documents</vt:lpstr>
      <vt:lpstr>Current WCDA</vt:lpstr>
      <vt:lpstr>Challenges Ahead </vt:lpstr>
      <vt:lpstr>Working with GEOSS</vt:lpstr>
      <vt:lpstr>Outreach to Tool Developers</vt:lpstr>
      <vt:lpstr>PowerPoint Presentation</vt:lpstr>
      <vt:lpstr>CWIC Update</vt:lpstr>
      <vt:lpstr>CWIC Update</vt:lpstr>
      <vt:lpstr>WGISS Actions for the Access Team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Brian Killough</dc:creator>
  <cp:lastModifiedBy>Anne Kennerley</cp:lastModifiedBy>
  <cp:revision>493</cp:revision>
  <cp:lastPrinted>2013-07-23T19:08:48Z</cp:lastPrinted>
  <dcterms:created xsi:type="dcterms:W3CDTF">2011-11-16T09:23:13Z</dcterms:created>
  <dcterms:modified xsi:type="dcterms:W3CDTF">2019-04-30T17:47:21Z</dcterms:modified>
</cp:coreProperties>
</file>