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  <p:sldMasterId id="2147483773" r:id="rId5"/>
    <p:sldMasterId id="2147483786" r:id="rId6"/>
    <p:sldMasterId id="2147483906" r:id="rId7"/>
    <p:sldMasterId id="2147483917" r:id="rId8"/>
    <p:sldMasterId id="2147483928" r:id="rId9"/>
    <p:sldMasterId id="2147483937" r:id="rId10"/>
  </p:sldMasterIdLst>
  <p:notesMasterIdLst>
    <p:notesMasterId r:id="rId32"/>
  </p:notesMasterIdLst>
  <p:sldIdLst>
    <p:sldId id="256" r:id="rId11"/>
    <p:sldId id="267" r:id="rId12"/>
    <p:sldId id="266" r:id="rId13"/>
    <p:sldId id="269" r:id="rId14"/>
    <p:sldId id="268" r:id="rId15"/>
    <p:sldId id="263" r:id="rId16"/>
    <p:sldId id="265" r:id="rId17"/>
    <p:sldId id="264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3" r:id="rId29"/>
    <p:sldId id="284" r:id="rId30"/>
    <p:sldId id="285" r:id="rId31"/>
  </p:sldIdLst>
  <p:sldSz cx="10160000" cy="5715000"/>
  <p:notesSz cx="6858000" cy="9144000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256"/>
            <p14:sldId id="267"/>
            <p14:sldId id="266"/>
            <p14:sldId id="269"/>
            <p14:sldId id="268"/>
            <p14:sldId id="263"/>
            <p14:sldId id="265"/>
            <p14:sldId id="264"/>
            <p14:sldId id="270"/>
            <p14:sldId id="271"/>
            <p14:sldId id="272"/>
            <p14:sldId id="273"/>
            <p14:sldId id="274"/>
            <p14:sldId id="275"/>
            <p14:sldId id="277"/>
            <p14:sldId id="278"/>
            <p14:sldId id="279"/>
            <p14:sldId id="280"/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 autoAdjust="0"/>
    <p:restoredTop sz="94659" autoAdjust="0"/>
  </p:normalViewPr>
  <p:slideViewPr>
    <p:cSldViewPr snapToGrid="0" snapToObjects="1">
      <p:cViewPr>
        <p:scale>
          <a:sx n="100" d="100"/>
          <a:sy n="100" d="100"/>
        </p:scale>
        <p:origin x="173" y="35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  <a:t>01/05/2019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1D474-A30B-46C7-A7CB-BF5BB52F9B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460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10890-62FC-4A72-AC60-97757228D65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69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1D474-A30B-46C7-A7CB-BF5BB52F9B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647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31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45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507991"/>
            <a:ext cx="7620000" cy="36933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1"/>
            <a:ext cx="7620000" cy="261610"/>
          </a:xfrm>
        </p:spPr>
        <p:txBody>
          <a:bodyPr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507991"/>
            <a:ext cx="3820160" cy="36933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1"/>
            <a:ext cx="3820160" cy="261610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607795"/>
            <a:ext cx="517873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7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8" y="1201485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8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0" y="544000"/>
            <a:ext cx="5302251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51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51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8" y="544000"/>
            <a:ext cx="8761523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9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90" y="565265"/>
            <a:ext cx="7974419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61897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82" y="1180216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9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60453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592406"/>
            <a:ext cx="5178736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4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smtClean="0"/>
              <a:t>PK KALIDEOS – 04/04/2018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smtClean="0"/>
              <a:t>PK KALIDEOS – 04/04/2018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smtClean="0"/>
              <a:t>PK KALIDEOS – 04/04/2018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smtClean="0"/>
              <a:t>PK KALIDEOS – 04/04/2018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48930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8385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/>
          <a:lstStyle/>
          <a:p>
            <a:fld id="{E5C859FA-827D-467A-9FD6-5076DF0FD4CA}" type="datetimeFigureOut">
              <a:rPr lang="en-GB" smtClean="0"/>
              <a:t>01/05/2019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71334" y="5296959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81333" y="5296959"/>
            <a:ext cx="2370667" cy="220510"/>
          </a:xfrm>
          <a:prstGeom prst="rect">
            <a:avLst/>
          </a:prstGeom>
        </p:spPr>
        <p:txBody>
          <a:bodyPr/>
          <a:lstStyle/>
          <a:p>
            <a:fld id="{66AA6AB1-06A8-4F22-9426-BBA463BEEA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7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66961" y="5378303"/>
            <a:ext cx="1821318" cy="246221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6106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736667" y="5524501"/>
            <a:ext cx="338667" cy="156143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917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761970"/>
            <a:fld id="{86CB4B4D-7CA3-9044-876B-883B54F8677D}" type="slidenum">
              <a:rPr lang="fr-FR" smtClean="0"/>
              <a:pPr defTabSz="761970"/>
              <a:t>‹N°›</a:t>
            </a:fld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8000" y="1333500"/>
            <a:ext cx="9059333" cy="3937000"/>
          </a:xfrm>
          <a:prstGeom prst="rect">
            <a:avLst/>
          </a:prstGeom>
        </p:spPr>
        <p:txBody>
          <a:bodyPr/>
          <a:lstStyle>
            <a:lvl1pPr>
              <a:defRPr sz="1667">
                <a:latin typeface="+mj-lt"/>
                <a:cs typeface="Arial" panose="020B0604020202020204" pitchFamily="34" charset="0"/>
              </a:defRPr>
            </a:lvl1pPr>
            <a:lvl2pPr marL="640747" indent="-259762">
              <a:buFont typeface="Courier New" panose="02070309020205020404" pitchFamily="49" charset="0"/>
              <a:buChar char="o"/>
              <a:defRPr sz="1667">
                <a:latin typeface="+mj-lt"/>
                <a:cs typeface="Arial" panose="020B0604020202020204" pitchFamily="34" charset="0"/>
              </a:defRPr>
            </a:lvl2pPr>
            <a:lvl3pPr marL="990560" indent="-228590">
              <a:buFont typeface="Wingdings" panose="05000000000000000000" pitchFamily="2" charset="2"/>
              <a:buChar char="§"/>
              <a:defRPr sz="1667">
                <a:latin typeface="+mj-lt"/>
                <a:cs typeface="Arial" panose="020B0604020202020204" pitchFamily="34" charset="0"/>
              </a:defRPr>
            </a:lvl3pPr>
            <a:lvl4pPr>
              <a:defRPr sz="1667">
                <a:latin typeface="+mj-lt"/>
                <a:cs typeface="Arial" panose="020B0604020202020204" pitchFamily="34" charset="0"/>
              </a:defRPr>
            </a:lvl4pPr>
            <a:lvl5pPr>
              <a:defRPr sz="1667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286000" y="254000"/>
            <a:ext cx="5503333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724138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8000" y="1333500"/>
            <a:ext cx="9059333" cy="3937000"/>
          </a:xfrm>
          <a:prstGeom prst="rect">
            <a:avLst/>
          </a:prstGeom>
        </p:spPr>
        <p:txBody>
          <a:bodyPr/>
          <a:lstStyle>
            <a:lvl1pPr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747" indent="-259762">
              <a:buFont typeface="Courier New" panose="02070309020205020404" pitchFamily="49" charset="0"/>
              <a:buChar char="o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90560" indent="-228590">
              <a:buFont typeface="Wingdings" panose="05000000000000000000" pitchFamily="2" charset="2"/>
              <a:buChar char="§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78000" y="18521"/>
            <a:ext cx="8382000" cy="762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6"/>
          <p:cNvSpPr>
            <a:spLocks noGrp="1"/>
          </p:cNvSpPr>
          <p:nvPr>
            <p:ph type="sldNum" sz="quarter" idx="11"/>
          </p:nvPr>
        </p:nvSpPr>
        <p:spPr>
          <a:xfrm>
            <a:off x="8043333" y="5455709"/>
            <a:ext cx="2116667" cy="2205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7BE0FA-9B2C-42E7-8E6B-75AFE8124BDE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040840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>
          <a:xfrm>
            <a:off x="8087432" y="5472907"/>
            <a:ext cx="1822097" cy="1706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457200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rgbClr val="002569"/>
                </a:solidFill>
                <a:latin typeface="Century Gothic" pitchFamily="34" charset="0"/>
                <a:ea typeface="ＭＳ Ｐゴシック" pitchFamily="-106" charset="-128"/>
                <a:cs typeface="Calibri" pitchFamily="-106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9pPr>
          </a:lstStyle>
          <a:p>
            <a:pPr>
              <a:defRPr/>
            </a:pPr>
            <a:fld id="{79DC89A4-01A6-4981-94AB-EE4509D2BF21}" type="slidenum">
              <a:rPr lang="en-US" sz="833" smtClean="0"/>
              <a:pPr>
                <a:defRPr/>
              </a:pPr>
              <a:t>‹N°›</a:t>
            </a:fld>
            <a:endParaRPr lang="en-US" sz="833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4604" y="157427"/>
            <a:ext cx="7700729" cy="418042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9848" y="1214437"/>
            <a:ext cx="9383889" cy="40534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 bwMode="auto">
          <a:xfrm>
            <a:off x="508000" y="5296959"/>
            <a:ext cx="2370667" cy="3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ea typeface="MS PGothic" pitchFamily="34" charset="-128"/>
              </a:defRPr>
            </a:lvl1pPr>
          </a:lstStyle>
          <a:p>
            <a:fld id="{4EA0CF30-25D2-4C8D-A6CF-387A351AB5D2}" type="datetimeFigureOut">
              <a:rPr lang="ja-JP" altLang="de-DE"/>
              <a:pPr/>
              <a:t>2019/5/1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 bwMode="auto">
          <a:xfrm>
            <a:off x="3471334" y="5296959"/>
            <a:ext cx="3217333" cy="3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ea typeface="MS PGothic" pitchFamily="34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043333" y="5455709"/>
            <a:ext cx="2116667" cy="246221"/>
          </a:xfrm>
          <a:prstGeom prst="rect">
            <a:avLst/>
          </a:prstGeom>
        </p:spPr>
        <p:txBody>
          <a:bodyPr/>
          <a:lstStyle>
            <a:lvl1pPr>
              <a:defRPr kumimoji="1" sz="1000">
                <a:ea typeface="MS PGothic" pitchFamily="34" charset="-128"/>
              </a:defRPr>
            </a:lvl1pPr>
          </a:lstStyle>
          <a:p>
            <a:fld id="{0B48ED23-893C-4B08-9048-D3B82A2D5C3E}" type="slidenum">
              <a:rPr lang="ja-JP" altLang="en-US"/>
              <a:pPr/>
              <a:t>‹N°›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904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3" r:id="rId2"/>
    <p:sldLayoutId id="2147483764" r:id="rId3"/>
    <p:sldLayoutId id="2147483769" r:id="rId4"/>
    <p:sldLayoutId id="2147483766" r:id="rId5"/>
    <p:sldLayoutId id="2147483768" r:id="rId6"/>
    <p:sldLayoutId id="2147483770" r:id="rId7"/>
    <p:sldLayoutId id="2147483771" r:id="rId8"/>
    <p:sldLayoutId id="2147483772" r:id="rId9"/>
    <p:sldLayoutId id="214748381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4000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8" r:id="rId2"/>
    <p:sldLayoutId id="2147483799" r:id="rId3"/>
    <p:sldLayoutId id="2147483798" r:id="rId4"/>
    <p:sldLayoutId id="2147483801" r:id="rId5"/>
    <p:sldLayoutId id="2147483803" r:id="rId6"/>
    <p:sldLayoutId id="2147483804" r:id="rId7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8043333" y="5455709"/>
            <a:ext cx="2116667" cy="22051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500"/>
              </a:spcBef>
              <a:defRPr sz="83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3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</p:sldLayoutIdLst>
  <p:transition spd="med"/>
  <p:hf hdr="0" ftr="0" dt="0"/>
  <p:txStyles>
    <p:titleStyle>
      <a:lvl1pPr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380985"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761970"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142954"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523939" algn="r">
        <a:defRPr sz="2667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285739" indent="-285739">
        <a:spcBef>
          <a:spcPts val="417"/>
        </a:spcBef>
        <a:buSzPct val="100000"/>
        <a:buFont typeface="Arial"/>
        <a:buChar char="•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640747" indent="-259762">
        <a:spcBef>
          <a:spcPts val="417"/>
        </a:spcBef>
        <a:buSzPct val="100000"/>
        <a:buFont typeface="Arial"/>
        <a:buChar char="•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990560" indent="-228590">
        <a:spcBef>
          <a:spcPts val="417"/>
        </a:spcBef>
        <a:buSzPct val="100000"/>
        <a:buFont typeface="Arial"/>
        <a:buChar char="o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396944" indent="-253990">
        <a:spcBef>
          <a:spcPts val="417"/>
        </a:spcBef>
        <a:buSzPct val="100000"/>
        <a:buFont typeface="Arial"/>
        <a:buChar char="▪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1809678" indent="-285739">
        <a:spcBef>
          <a:spcPts val="417"/>
        </a:spcBef>
        <a:buSzPct val="100000"/>
        <a:buFont typeface="Arial"/>
        <a:buChar char="•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1904924">
        <a:spcBef>
          <a:spcPts val="417"/>
        </a:spcBef>
        <a:buFont typeface="Arial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285909">
        <a:spcBef>
          <a:spcPts val="417"/>
        </a:spcBef>
        <a:buFont typeface="Arial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2666893">
        <a:spcBef>
          <a:spcPts val="417"/>
        </a:spcBef>
        <a:buFont typeface="Arial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047878">
        <a:spcBef>
          <a:spcPts val="417"/>
        </a:spcBef>
        <a:buFont typeface="Arial"/>
        <a:defRPr sz="20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380985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761970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142954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523939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1904924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285909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666893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047878" algn="r" defTabSz="380985">
        <a:spcBef>
          <a:spcPts val="500"/>
        </a:spcBef>
        <a:defRPr sz="833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270000" y="2461446"/>
            <a:ext cx="7620000" cy="400110"/>
          </a:xfrm>
        </p:spPr>
        <p:txBody>
          <a:bodyPr/>
          <a:lstStyle/>
          <a:p>
            <a:r>
              <a:rPr lang="fr-FR" dirty="0" err="1" smtClean="0"/>
              <a:t>Recovery</a:t>
            </a:r>
            <a:r>
              <a:rPr lang="fr-FR" dirty="0" smtClean="0"/>
              <a:t> </a:t>
            </a:r>
            <a:r>
              <a:rPr lang="fr-FR" dirty="0" err="1" smtClean="0"/>
              <a:t>Observatory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991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altLang="ja-JP" sz="1667" b="0" kern="0" dirty="0">
                <a:solidFill>
                  <a:prstClr val="white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sz="2667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RO </a:t>
            </a:r>
            <a:r>
              <a:rPr lang="en-GB" altLang="ja-JP" sz="2667" kern="0" dirty="0" err="1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Haïti</a:t>
            </a:r>
            <a:r>
              <a:rPr lang="en-GB" altLang="ja-JP" sz="2667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sz="2667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Status Overview</a:t>
            </a:r>
            <a:endParaRPr lang="en-US" sz="2667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35614" y="5472546"/>
            <a:ext cx="1365988" cy="246221"/>
          </a:xfrm>
        </p:spPr>
        <p:txBody>
          <a:bodyPr/>
          <a:lstStyle>
            <a:lvl1pPr>
              <a:defRPr sz="833">
                <a:latin typeface="Century Gothic" pitchFamily="34" charset="0"/>
              </a:defRPr>
            </a:lvl1pPr>
          </a:lstStyle>
          <a:p>
            <a:pPr defTabSz="380985">
              <a:defRPr/>
            </a:pPr>
            <a:fld id="{6BF8D2B0-EFB6-4DAA-9B0B-6F6B3A580823}" type="slidenum">
              <a:rPr lang="en-US" sz="1000" kern="0">
                <a:solidFill>
                  <a:srgbClr val="002569"/>
                </a:solidFill>
              </a:rPr>
              <a:pPr defTabSz="380985">
                <a:defRPr/>
              </a:pPr>
              <a:t>10</a:t>
            </a:fld>
            <a:endParaRPr lang="en-US" sz="1000" kern="0" dirty="0">
              <a:solidFill>
                <a:srgbClr val="00256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500" y="4064000"/>
            <a:ext cx="8128000" cy="173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Triggering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of the RO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by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CEOS Chair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- December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22,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2016</a:t>
            </a:r>
          </a:p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Mission #1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to Haiti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- end January 2017 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Definition of activities in Haiti</a:t>
            </a:r>
          </a:p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Mission #2 to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Haiti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29 May – 2 June 2017 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1st RO 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users 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workshop </a:t>
            </a:r>
          </a:p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Mission #3 to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Haiti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5 Dec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- </a:t>
            </a: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8 Dec 2017 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technical review , link universities</a:t>
            </a:r>
          </a:p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1667" b="1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Mission #4 to Haiti 8 – 11 Mai 2018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- 2</a:t>
            </a:r>
            <a:r>
              <a:rPr lang="en-GB" altLang="ja-JP" sz="1667" kern="0" baseline="3000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nd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User Workshop (</a:t>
            </a:r>
            <a:r>
              <a:rPr lang="en-GB" altLang="ja-JP" sz="1667" kern="0" dirty="0" err="1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PàP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+ Les </a:t>
            </a:r>
            <a:r>
              <a:rPr lang="en-GB" altLang="ja-JP" sz="1667" kern="0" dirty="0" err="1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Cayes</a:t>
            </a:r>
            <a:r>
              <a:rPr lang="en-GB" altLang="ja-JP" sz="16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)</a:t>
            </a:r>
            <a:endParaRPr lang="en-GB" altLang="ja-JP" sz="1667" kern="0" dirty="0">
              <a:solidFill>
                <a:srgbClr val="1F497D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666723" lvl="1" indent="-285739" defTabSz="76197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GB" altLang="ja-JP" sz="1667" kern="0" dirty="0">
              <a:solidFill>
                <a:srgbClr val="1F497D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5" name="AutoShape 2" descr="http://media1.s-nbcnews.com/j/newscms/2016_40/1739776/ss-161006-hurricane-matthew-01_ffe240edfc9cc0b20802c568efb397a6.nbcnews-ux-1024-900.jpg"/>
          <p:cNvSpPr>
            <a:spLocks noChangeAspect="1" noChangeArrowheads="1"/>
          </p:cNvSpPr>
          <p:nvPr/>
        </p:nvSpPr>
        <p:spPr bwMode="auto">
          <a:xfrm>
            <a:off x="1399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defTabSz="380985"/>
            <a:endParaRPr lang="fr-FR" sz="1500" kern="0">
              <a:solidFill>
                <a:srgbClr val="002569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15442"/>
          <a:stretch/>
        </p:blipFill>
        <p:spPr>
          <a:xfrm>
            <a:off x="1270000" y="952500"/>
            <a:ext cx="7620000" cy="30480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6508750" y="3744019"/>
            <a:ext cx="2380588" cy="2719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380985"/>
            <a:r>
              <a:rPr lang="en-US" sz="1167" kern="0" dirty="0">
                <a:solidFill>
                  <a:prstClr val="white"/>
                </a:solidFill>
              </a:rPr>
              <a:t>A Reminder of Haiti’s diversity</a:t>
            </a:r>
            <a:endParaRPr lang="en-US" sz="1167" kern="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353" y="1383457"/>
            <a:ext cx="2032000" cy="759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0985"/>
            <a:r>
              <a:rPr lang="en-GB" sz="1500" b="1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Hurricane Matthew </a:t>
            </a:r>
          </a:p>
          <a:p>
            <a:pPr algn="ctr" defTabSz="380985"/>
            <a:r>
              <a:rPr lang="en-GB" sz="1500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sz="1500" kern="0" dirty="0" err="1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sz="1500" kern="0" dirty="0">
              <a:solidFill>
                <a:srgbClr val="C0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 defTabSz="380985"/>
            <a:r>
              <a:rPr lang="en-GB" sz="1333" b="1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Oct 4</a:t>
            </a:r>
            <a:r>
              <a:rPr lang="en-GB" sz="1333" b="1" kern="0" baseline="3000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th</a:t>
            </a:r>
            <a:r>
              <a:rPr lang="en-GB" sz="1333" b="1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2016</a:t>
            </a:r>
            <a:endParaRPr lang="fr-FR" sz="1333" b="1" kern="0" dirty="0">
              <a:solidFill>
                <a:srgbClr val="C00000"/>
              </a:solidFill>
            </a:endParaRPr>
          </a:p>
        </p:txBody>
      </p:sp>
      <p:sp>
        <p:nvSpPr>
          <p:cNvPr id="9" name="Étoile à 10 branches 8"/>
          <p:cNvSpPr/>
          <p:nvPr/>
        </p:nvSpPr>
        <p:spPr>
          <a:xfrm>
            <a:off x="2588707" y="883153"/>
            <a:ext cx="459293" cy="611382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854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2857500" y="127000"/>
            <a:ext cx="4699000" cy="635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 defTabSz="380985"/>
            <a:r>
              <a:rPr lang="en-US" sz="2000" b="1" kern="0" dirty="0">
                <a:solidFill>
                  <a:prstClr val="white"/>
                </a:solidFill>
                <a:latin typeface="Helvetica"/>
              </a:rPr>
              <a:t>Haiti RO </a:t>
            </a:r>
            <a:r>
              <a:rPr lang="en-US" sz="2000" b="1" kern="0" dirty="0">
                <a:solidFill>
                  <a:prstClr val="white"/>
                </a:solidFill>
                <a:latin typeface="Helvetica"/>
              </a:rPr>
              <a:t>covers three </a:t>
            </a:r>
            <a:r>
              <a:rPr lang="en-US" sz="2000" b="1" kern="0" dirty="0">
                <a:solidFill>
                  <a:prstClr val="white"/>
                </a:solidFill>
                <a:latin typeface="Helvetica"/>
              </a:rPr>
              <a:t>departments: </a:t>
            </a:r>
            <a:r>
              <a:rPr lang="en-US" sz="2000" b="1" kern="0" dirty="0" err="1">
                <a:solidFill>
                  <a:prstClr val="white"/>
                </a:solidFill>
                <a:latin typeface="Helvetica"/>
              </a:rPr>
              <a:t>Grand’Anse</a:t>
            </a:r>
            <a:r>
              <a:rPr lang="en-US" sz="2000" b="1" kern="0" dirty="0">
                <a:solidFill>
                  <a:prstClr val="white"/>
                </a:solidFill>
                <a:latin typeface="Helvetica"/>
              </a:rPr>
              <a:t>, </a:t>
            </a:r>
            <a:r>
              <a:rPr lang="en-US" sz="2000" b="1" kern="0" dirty="0" err="1">
                <a:solidFill>
                  <a:prstClr val="white"/>
                </a:solidFill>
                <a:latin typeface="Helvetica"/>
              </a:rPr>
              <a:t>Sud</a:t>
            </a:r>
            <a:r>
              <a:rPr lang="en-US" sz="2000" b="1" kern="0" dirty="0">
                <a:solidFill>
                  <a:prstClr val="white"/>
                </a:solidFill>
                <a:latin typeface="Helvetica"/>
              </a:rPr>
              <a:t>, and </a:t>
            </a:r>
            <a:r>
              <a:rPr lang="en-US" sz="2000" b="1" kern="0" dirty="0" err="1">
                <a:solidFill>
                  <a:prstClr val="white"/>
                </a:solidFill>
                <a:latin typeface="Helvetica"/>
              </a:rPr>
              <a:t>Nippes</a:t>
            </a:r>
            <a:endParaRPr lang="en-US" sz="2000" b="1" kern="0" dirty="0">
              <a:solidFill>
                <a:prstClr val="white"/>
              </a:solidFill>
              <a:latin typeface="Helvetica"/>
            </a:endParaRPr>
          </a:p>
        </p:txBody>
      </p:sp>
      <p:pic>
        <p:nvPicPr>
          <p:cNvPr id="12" name="Picture 2" descr="D:\Utilisateurs\colleta\Documents\RO\0 - AOI\AOI 02 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397001"/>
            <a:ext cx="7620000" cy="35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30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0985">
              <a:defRPr/>
            </a:pPr>
            <a:fld id="{6BF8D2B0-EFB6-4DAA-9B0B-6F6B3A580823}" type="slidenum">
              <a:rPr lang="en-US" kern="0">
                <a:solidFill>
                  <a:srgbClr val="002569"/>
                </a:solidFill>
              </a:rPr>
              <a:pPr defTabSz="380985">
                <a:defRPr/>
              </a:pPr>
              <a:t>12</a:t>
            </a:fld>
            <a:endParaRPr lang="en-US" kern="0" dirty="0">
              <a:solidFill>
                <a:srgbClr val="002569"/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/>
          </p:nvPr>
        </p:nvGraphicFramePr>
        <p:xfrm>
          <a:off x="1362890" y="1153370"/>
          <a:ext cx="7433020" cy="368114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58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Produit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Utilisateur-clef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Elaboration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Données satellites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Buildings</a:t>
                      </a:r>
                      <a:endParaRPr lang="fr-FR" sz="1100" b="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CIAT/ Planning Ministry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SERTIT</a:t>
                      </a:r>
                      <a:r>
                        <a:rPr lang="fr-FR" sz="1100" baseline="0" noProof="0" dirty="0" smtClean="0"/>
                        <a:t>, Copernicus EMS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Pléiades, WV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667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Land Use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ALL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CNIGS/CNES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err="1" smtClean="0"/>
                        <a:t>Orthophotos</a:t>
                      </a:r>
                      <a:r>
                        <a:rPr lang="fr-FR" sz="1100" noProof="0" dirty="0" smtClean="0"/>
                        <a:t>, Sentinel-2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Forest 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ONEV /Environnement Ministry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err="1" smtClean="0"/>
                        <a:t>Copernicus</a:t>
                      </a:r>
                      <a:r>
                        <a:rPr lang="fr-FR" sz="1100" noProof="0" dirty="0" smtClean="0"/>
                        <a:t> EMS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S2,</a:t>
                      </a:r>
                      <a:r>
                        <a:rPr lang="fr-FR" sz="1100" baseline="0" noProof="0" dirty="0" smtClean="0"/>
                        <a:t> Spot6/7, Optique THR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387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smtClean="0"/>
                        <a:t>Agriculture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Agriculture Ministry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noProof="0" dirty="0" smtClean="0"/>
                        <a:t>Copernicus EMS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Sentinel-2, SPOT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697">
                <a:tc>
                  <a:txBody>
                    <a:bodyPr/>
                    <a:lstStyle/>
                    <a:p>
                      <a:pPr algn="ctr"/>
                      <a:r>
                        <a:rPr lang="fr-FR" sz="1200" baseline="0" noProof="0" dirty="0" smtClean="0"/>
                        <a:t>Macaya Park Monitoring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ANAP</a:t>
                      </a:r>
                      <a:r>
                        <a:rPr lang="fr-FR" sz="1100" baseline="0" noProof="0" dirty="0" smtClean="0"/>
                        <a:t> / </a:t>
                      </a:r>
                      <a:r>
                        <a:rPr lang="fr-FR" sz="1100" noProof="0" dirty="0" smtClean="0"/>
                        <a:t>ONEV / Env.</a:t>
                      </a:r>
                      <a:r>
                        <a:rPr lang="fr-FR" sz="1100" baseline="0" noProof="0" dirty="0" smtClean="0"/>
                        <a:t> </a:t>
                      </a:r>
                      <a:r>
                        <a:rPr lang="fr-FR" sz="1100" noProof="0" dirty="0" smtClean="0"/>
                        <a:t>Min.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noProof="0" dirty="0" err="1" smtClean="0"/>
                        <a:t>Copernicus</a:t>
                      </a:r>
                      <a:r>
                        <a:rPr lang="fr-FR" sz="1100" noProof="0" dirty="0" smtClean="0"/>
                        <a:t> EMS</a:t>
                      </a:r>
                    </a:p>
                    <a:p>
                      <a:pPr algn="ctr"/>
                      <a:r>
                        <a:rPr lang="fr-FR" sz="1100" noProof="0" dirty="0" smtClean="0"/>
                        <a:t>SERTIT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Optical THR,</a:t>
                      </a:r>
                      <a:r>
                        <a:rPr lang="fr-FR" sz="1100" baseline="0" noProof="0" dirty="0" smtClean="0"/>
                        <a:t> radar THR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ctr"/>
                      <a:r>
                        <a:rPr lang="fr-FR" sz="1200" noProof="0" dirty="0" err="1" smtClean="0"/>
                        <a:t>Watershed</a:t>
                      </a:r>
                      <a:r>
                        <a:rPr lang="fr-FR" sz="1200" noProof="0" dirty="0" smtClean="0"/>
                        <a:t> / Flood</a:t>
                      </a:r>
                      <a:endParaRPr lang="fr-FR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ONEV/ Agriculture Ministry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CIMA Foundation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noProof="0" dirty="0" smtClean="0"/>
                        <a:t>MNT 1m/20cm and radar</a:t>
                      </a:r>
                      <a:r>
                        <a:rPr lang="fr-FR" sz="1100" baseline="0" noProof="0" dirty="0" smtClean="0"/>
                        <a:t> THR</a:t>
                      </a:r>
                      <a:endParaRPr lang="fr-FR" sz="11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7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Terrain Motion / Mining </a:t>
                      </a:r>
                      <a:r>
                        <a:rPr lang="fr-FR" sz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quarries</a:t>
                      </a:r>
                      <a:endParaRPr lang="fr-FR" sz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BME / </a:t>
                      </a:r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Public </a:t>
                      </a: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</a:t>
                      </a:r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Ministry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EOST, ASI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CSK, Pléiades, Spot6/7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Vector</a:t>
                      </a:r>
                      <a:r>
                        <a:rPr lang="fr-FR" sz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Borne </a:t>
                      </a:r>
                      <a:r>
                        <a:rPr lang="fr-FR" sz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Disease</a:t>
                      </a:r>
                      <a:r>
                        <a:rPr lang="fr-FR" sz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risk</a:t>
                      </a:r>
                      <a:endParaRPr lang="fr-FR" sz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Heath </a:t>
                      </a: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Minister</a:t>
                      </a:r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/ OMS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NOAA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L8,</a:t>
                      </a:r>
                      <a:r>
                        <a:rPr lang="fr-FR" sz="1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Images NOAA</a:t>
                      </a:r>
                      <a:br>
                        <a:rPr lang="fr-FR" sz="1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fr-FR" sz="1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+ </a:t>
                      </a: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statistic</a:t>
                      </a:r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needs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9460"/>
                  </a:ext>
                </a:extLst>
              </a:tr>
              <a:tr h="3373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Air pollution</a:t>
                      </a:r>
                      <a:endParaRPr lang="fr-FR" sz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ONEV / Ministère Santé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NASA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S5P </a:t>
                      </a: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Tropomi</a:t>
                      </a:r>
                      <a: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/>
                      </a:r>
                      <a:br>
                        <a:rPr lang="fr-FR" sz="1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fr-FR" sz="11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Interest</a:t>
                      </a:r>
                      <a:r>
                        <a:rPr lang="fr-FR" sz="1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1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pronounced</a:t>
                      </a:r>
                      <a:endParaRPr lang="fr-FR"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696206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2857500" y="127000"/>
            <a:ext cx="4762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sz="2000" kern="0" dirty="0">
                <a:solidFill>
                  <a:prstClr val="white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RO Thematic Products</a:t>
            </a:r>
            <a:endParaRPr lang="en-US" sz="3000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87500" y="4829044"/>
            <a:ext cx="6858001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sz="2000" kern="0" dirty="0">
                <a:solidFill>
                  <a:srgbClr val="4F81BD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+ some new precise needs </a:t>
            </a:r>
          </a:p>
          <a:p>
            <a:pPr algn="ctr" defTabSz="380985" eaLnBrk="1" hangingPunct="1"/>
            <a:r>
              <a:rPr lang="en-GB" sz="1667" kern="0" dirty="0">
                <a:solidFill>
                  <a:srgbClr val="4F81BD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(more after on different </a:t>
            </a:r>
            <a:r>
              <a:rPr lang="en-GB" sz="1667" kern="0" dirty="0" err="1">
                <a:solidFill>
                  <a:srgbClr val="4F81BD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thematics</a:t>
            </a:r>
            <a:r>
              <a:rPr lang="en-GB" sz="1667" kern="0" dirty="0">
                <a:solidFill>
                  <a:srgbClr val="4F81BD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)</a:t>
            </a:r>
            <a:endParaRPr lang="en-US" sz="2667" kern="0" dirty="0">
              <a:solidFill>
                <a:srgbClr val="4F81BD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70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altLang="ja-JP" sz="1667" b="0" kern="0" dirty="0">
                <a:solidFill>
                  <a:prstClr val="white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sz="2667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RO </a:t>
            </a:r>
            <a:r>
              <a:rPr lang="en-GB" altLang="ja-JP" sz="2667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Timeline</a:t>
            </a:r>
            <a:endParaRPr lang="en-US" sz="2667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35614" y="5472546"/>
            <a:ext cx="1365988" cy="246221"/>
          </a:xfrm>
        </p:spPr>
        <p:txBody>
          <a:bodyPr/>
          <a:lstStyle>
            <a:lvl1pPr>
              <a:defRPr sz="833">
                <a:latin typeface="Century Gothic" pitchFamily="34" charset="0"/>
              </a:defRPr>
            </a:lvl1pPr>
          </a:lstStyle>
          <a:p>
            <a:pPr defTabSz="380985">
              <a:defRPr/>
            </a:pPr>
            <a:fld id="{6BF8D2B0-EFB6-4DAA-9B0B-6F6B3A580823}" type="slidenum">
              <a:rPr lang="en-US" sz="1000" kern="0">
                <a:solidFill>
                  <a:srgbClr val="002569"/>
                </a:solidFill>
              </a:rPr>
              <a:pPr defTabSz="380985">
                <a:defRPr/>
              </a:pPr>
              <a:t>13</a:t>
            </a:fld>
            <a:endParaRPr lang="en-US" sz="1000" kern="0" dirty="0">
              <a:solidFill>
                <a:srgbClr val="002569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2025994" y="2147782"/>
            <a:ext cx="6604000" cy="1477386"/>
          </a:xfrm>
          <a:prstGeom prst="rightArrow">
            <a:avLst>
              <a:gd name="adj1" fmla="val 50000"/>
              <a:gd name="adj2" fmla="val 17077"/>
            </a:avLst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r>
              <a:rPr lang="fr-FR" sz="1500" kern="0" dirty="0">
                <a:solidFill>
                  <a:srgbClr val="002569"/>
                </a:solidFill>
              </a:rPr>
              <a:t>       2015            2016            2017            2018           2019            2020</a:t>
            </a:r>
          </a:p>
          <a:p>
            <a:pPr defTabSz="380985" latinLnBrk="1" hangingPunct="0"/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r>
              <a:rPr lang="fr-FR" sz="1333" kern="0" dirty="0">
                <a:solidFill>
                  <a:srgbClr val="002569"/>
                </a:solidFill>
              </a:rPr>
              <a:t> </a:t>
            </a:r>
            <a:r>
              <a:rPr lang="fr-FR" sz="1333" kern="0" dirty="0" err="1">
                <a:solidFill>
                  <a:srgbClr val="002569"/>
                </a:solidFill>
              </a:rPr>
              <a:t>jfmamjjasond</a:t>
            </a:r>
            <a:endParaRPr lang="fr-FR" sz="1333" kern="0" dirty="0">
              <a:solidFill>
                <a:srgbClr val="002569"/>
              </a:solidFill>
            </a:endParaRPr>
          </a:p>
          <a:p>
            <a:pPr defTabSz="380985" latinLnBrk="1" hangingPunct="0"/>
            <a:endParaRPr lang="fr-FR" sz="1500" kern="0" dirty="0">
              <a:solidFill>
                <a:srgbClr val="00256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495" y="1079500"/>
            <a:ext cx="1067921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altLang="ja-JP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Infrastructure</a:t>
            </a:r>
            <a:endParaRPr lang="fr-FR" sz="1333" kern="0" dirty="0">
              <a:solidFill>
                <a:srgbClr val="00256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2401" y="1452717"/>
            <a:ext cx="2794355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altLang="ja-JP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Product definition, image </a:t>
            </a:r>
            <a:r>
              <a:rPr lang="en-GB" altLang="ja-JP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requirements </a:t>
            </a:r>
            <a:endParaRPr lang="fr-FR" sz="1167" kern="0" dirty="0">
              <a:solidFill>
                <a:srgbClr val="002569"/>
              </a:solidFill>
            </a:endParaRPr>
          </a:p>
        </p:txBody>
      </p:sp>
      <p:sp>
        <p:nvSpPr>
          <p:cNvPr id="9" name="Triangle isocèle 8"/>
          <p:cNvSpPr/>
          <p:nvPr/>
        </p:nvSpPr>
        <p:spPr>
          <a:xfrm flipH="1" flipV="1">
            <a:off x="3990075" y="2085670"/>
            <a:ext cx="152400" cy="611382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12" name="Triangle isocèle 11"/>
          <p:cNvSpPr/>
          <p:nvPr/>
        </p:nvSpPr>
        <p:spPr>
          <a:xfrm rot="16200000" flipH="1" flipV="1">
            <a:off x="2053264" y="931445"/>
            <a:ext cx="188268" cy="611382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14" name="Connecteur droit 13"/>
          <p:cNvCxnSpPr>
            <a:stCxn id="12" idx="2"/>
          </p:cNvCxnSpPr>
          <p:nvPr/>
        </p:nvCxnSpPr>
        <p:spPr>
          <a:xfrm>
            <a:off x="2051106" y="1143000"/>
            <a:ext cx="0" cy="1384090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riangle isocèle 14"/>
          <p:cNvSpPr/>
          <p:nvPr/>
        </p:nvSpPr>
        <p:spPr>
          <a:xfrm rot="16200000" flipH="1" flipV="1">
            <a:off x="2485430" y="1281465"/>
            <a:ext cx="188268" cy="611382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16" name="Connecteur droit 15"/>
          <p:cNvCxnSpPr>
            <a:stCxn id="15" idx="2"/>
          </p:cNvCxnSpPr>
          <p:nvPr/>
        </p:nvCxnSpPr>
        <p:spPr>
          <a:xfrm>
            <a:off x="2483273" y="1493020"/>
            <a:ext cx="0" cy="1034070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angle 18"/>
          <p:cNvSpPr/>
          <p:nvPr/>
        </p:nvSpPr>
        <p:spPr>
          <a:xfrm>
            <a:off x="3057830" y="4125951"/>
            <a:ext cx="1084646" cy="307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2540" y="4000500"/>
            <a:ext cx="1664030" cy="990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0985"/>
            <a:r>
              <a:rPr lang="en-GB" altLang="ja-JP" sz="1167" b="1" kern="0" dirty="0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Malawi, Nepal</a:t>
            </a:r>
          </a:p>
          <a:p>
            <a:pPr defTabSz="380985"/>
            <a:r>
              <a:rPr lang="en-GB" sz="1167" b="1" kern="0" dirty="0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Demonstrators</a:t>
            </a:r>
            <a:br>
              <a:rPr lang="en-GB" sz="1167" b="1" kern="0" dirty="0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pitchFamily="50" charset="-128"/>
                <a:cs typeface="Arial"/>
              </a:rPr>
            </a:br>
            <a:endParaRPr lang="en-GB" sz="1167" kern="0" dirty="0">
              <a:solidFill>
                <a:prstClr val="black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defTabSz="380985"/>
            <a:r>
              <a:rPr lang="en-GB" sz="1167" b="1" kern="0" dirty="0">
                <a:solidFill>
                  <a:srgbClr val="9BBB59">
                    <a:lumMod val="50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Missions to Haiti</a:t>
            </a:r>
            <a:br>
              <a:rPr lang="en-GB" sz="1167" b="1" kern="0" dirty="0">
                <a:solidFill>
                  <a:srgbClr val="9BBB59">
                    <a:lumMod val="50000"/>
                  </a:srgbClr>
                </a:solidFill>
                <a:latin typeface="Arial"/>
                <a:ea typeface="ＭＳ Ｐゴシック" pitchFamily="50" charset="-128"/>
                <a:cs typeface="Arial"/>
              </a:rPr>
            </a:br>
            <a:r>
              <a:rPr lang="en-GB" sz="1167" b="1" kern="0" dirty="0">
                <a:solidFill>
                  <a:srgbClr val="9BBB59">
                    <a:lumMod val="50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(2 to 3 per year)</a:t>
            </a:r>
            <a:endParaRPr lang="fr-FR" sz="1167" b="1" kern="0" dirty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41370" y="1849984"/>
            <a:ext cx="1649811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0985"/>
            <a:r>
              <a:rPr lang="en-GB" sz="1333" u="sng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RO Haiti Triggering</a:t>
            </a:r>
          </a:p>
          <a:p>
            <a:pPr algn="ctr" defTabSz="380985"/>
            <a:r>
              <a:rPr lang="en-GB" sz="1000" kern="0" dirty="0">
                <a:solidFill>
                  <a:srgbClr val="C0504D"/>
                </a:solidFill>
                <a:latin typeface="Arial"/>
                <a:ea typeface="ＭＳ Ｐゴシック" pitchFamily="50" charset="-128"/>
                <a:cs typeface="Arial"/>
              </a:rPr>
              <a:t>12/22/16</a:t>
            </a:r>
            <a:endParaRPr lang="fr-FR" sz="1000" kern="0" dirty="0">
              <a:solidFill>
                <a:srgbClr val="C0504D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99495" y="3045519"/>
            <a:ext cx="641006" cy="27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Today</a:t>
            </a:r>
            <a:endParaRPr lang="fr-FR" sz="1167" kern="0" dirty="0">
              <a:solidFill>
                <a:srgbClr val="00256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25994" y="3034413"/>
            <a:ext cx="3924502" cy="307775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98165" y="3359011"/>
            <a:ext cx="1441421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Hurricane Matthew</a:t>
            </a:r>
          </a:p>
          <a:p>
            <a:pPr algn="ct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sz="1167" kern="0" dirty="0" err="1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sz="1167" kern="0" dirty="0">
              <a:solidFill>
                <a:srgbClr val="1F497D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 defTabSz="380985"/>
            <a:r>
              <a:rPr lang="en-GB" sz="1000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10/04/16</a:t>
            </a:r>
            <a:endParaRPr lang="fr-FR" sz="1000" kern="0" dirty="0">
              <a:solidFill>
                <a:srgbClr val="C00000"/>
              </a:solidFill>
            </a:endParaRPr>
          </a:p>
        </p:txBody>
      </p:sp>
      <p:sp>
        <p:nvSpPr>
          <p:cNvPr id="36" name="Étoile à 10 branches 35"/>
          <p:cNvSpPr/>
          <p:nvPr/>
        </p:nvSpPr>
        <p:spPr>
          <a:xfrm>
            <a:off x="3808834" y="2998782"/>
            <a:ext cx="220084" cy="611382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64331" y="4513363"/>
            <a:ext cx="47664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78336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8291" y="2106463"/>
            <a:ext cx="1518364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altLang="ja-JP" sz="1167" kern="0" dirty="0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Early RO evaluation</a:t>
            </a:r>
            <a:endParaRPr lang="fr-FR" sz="1167" kern="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5" name="Triangle isocèle 44"/>
          <p:cNvSpPr/>
          <p:nvPr/>
        </p:nvSpPr>
        <p:spPr>
          <a:xfrm rot="16200000" flipH="1" flipV="1">
            <a:off x="5961320" y="1949045"/>
            <a:ext cx="188268" cy="611382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46" name="Connecteur droit 45"/>
          <p:cNvCxnSpPr>
            <a:stCxn id="45" idx="2"/>
          </p:cNvCxnSpPr>
          <p:nvPr/>
        </p:nvCxnSpPr>
        <p:spPr>
          <a:xfrm flipH="1">
            <a:off x="5950496" y="2160600"/>
            <a:ext cx="8667" cy="379400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/>
          <p:cNvSpPr/>
          <p:nvPr/>
        </p:nvSpPr>
        <p:spPr>
          <a:xfrm>
            <a:off x="8191500" y="1653674"/>
            <a:ext cx="744114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fr-FR" sz="1167" kern="0" dirty="0" err="1">
                <a:solidFill>
                  <a:srgbClr val="F79646">
                    <a:lumMod val="75000"/>
                  </a:srgbClr>
                </a:solidFill>
              </a:rPr>
              <a:t>Lessons</a:t>
            </a:r>
            <a:endParaRPr lang="fr-FR" sz="1167" kern="0" dirty="0">
              <a:solidFill>
                <a:srgbClr val="F79646">
                  <a:lumMod val="75000"/>
                </a:srgbClr>
              </a:solidFill>
            </a:endParaRPr>
          </a:p>
          <a:p>
            <a:pPr defTabSz="380985"/>
            <a:r>
              <a:rPr lang="fr-FR" sz="1167" kern="0" dirty="0" err="1">
                <a:solidFill>
                  <a:srgbClr val="F79646">
                    <a:lumMod val="75000"/>
                  </a:srgbClr>
                </a:solidFill>
              </a:rPr>
              <a:t>learned</a:t>
            </a:r>
            <a:endParaRPr lang="fr-FR" sz="1167" kern="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9" name="Triangle isocèle 48"/>
          <p:cNvSpPr/>
          <p:nvPr/>
        </p:nvSpPr>
        <p:spPr>
          <a:xfrm rot="16200000" flipH="1" flipV="1">
            <a:off x="8090204" y="1568045"/>
            <a:ext cx="188268" cy="611382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50" name="Connecteur droit 49"/>
          <p:cNvCxnSpPr>
            <a:stCxn id="49" idx="2"/>
          </p:cNvCxnSpPr>
          <p:nvPr/>
        </p:nvCxnSpPr>
        <p:spPr>
          <a:xfrm flipH="1">
            <a:off x="8079380" y="1779600"/>
            <a:ext cx="8667" cy="747490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Rectangle 51"/>
          <p:cNvSpPr/>
          <p:nvPr/>
        </p:nvSpPr>
        <p:spPr>
          <a:xfrm>
            <a:off x="4048714" y="4796630"/>
            <a:ext cx="1418978" cy="413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1</a:t>
            </a:r>
            <a:r>
              <a:rPr lang="en-GB" sz="1167" kern="0" baseline="3000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st</a:t>
            </a:r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User Workshop</a:t>
            </a:r>
          </a:p>
          <a:p>
            <a:pPr algn="ctr" defTabSz="380985"/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29 May – 2 June</a:t>
            </a:r>
            <a:endParaRPr lang="fr-FR" sz="917" kern="0" dirty="0">
              <a:solidFill>
                <a:srgbClr val="C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47864" y="4462064"/>
            <a:ext cx="970137" cy="413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1</a:t>
            </a:r>
            <a:r>
              <a:rPr lang="en-GB" sz="1167" kern="0" baseline="3000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st</a:t>
            </a:r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</a:t>
            </a:r>
          </a:p>
          <a:p>
            <a:pPr algn="r" defTabSz="380985"/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31 </a:t>
            </a:r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J</a:t>
            </a:r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an – 3 </a:t>
            </a:r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F</a:t>
            </a:r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eb</a:t>
            </a:r>
            <a:endParaRPr lang="fr-FR" sz="917" kern="0" dirty="0">
              <a:solidFill>
                <a:srgbClr val="C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959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7150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389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739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5184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128001" y="4513363"/>
            <a:ext cx="38099" cy="307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39" name="Triangle isocèle 38"/>
          <p:cNvSpPr/>
          <p:nvPr/>
        </p:nvSpPr>
        <p:spPr>
          <a:xfrm rot="16200000" flipH="1" flipV="1">
            <a:off x="4506599" y="2066028"/>
            <a:ext cx="38099" cy="611382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H="1">
            <a:off x="4311994" y="2222500"/>
            <a:ext cx="3923" cy="298435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ectangle 40"/>
          <p:cNvSpPr/>
          <p:nvPr/>
        </p:nvSpPr>
        <p:spPr>
          <a:xfrm>
            <a:off x="4246972" y="2156519"/>
            <a:ext cx="598241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altLang="ja-JP" sz="1167" kern="0" dirty="0">
                <a:solidFill>
                  <a:srgbClr val="C0504D"/>
                </a:solidFill>
                <a:latin typeface="Arial"/>
                <a:ea typeface="ＭＳ Ｐゴシック" pitchFamily="50" charset="-128"/>
                <a:cs typeface="Arial"/>
              </a:rPr>
              <a:t>PDNA</a:t>
            </a:r>
            <a:endParaRPr lang="fr-FR" sz="1167" kern="0" dirty="0">
              <a:solidFill>
                <a:srgbClr val="C0504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86500" y="5278984"/>
            <a:ext cx="1316386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Generic RO</a:t>
            </a:r>
          </a:p>
          <a:p>
            <a:pPr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WB + UNDP  DC</a:t>
            </a:r>
            <a:endParaRPr lang="fr-FR" sz="750" kern="0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69041" y="2157659"/>
            <a:ext cx="625492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0985"/>
            <a:r>
              <a:rPr lang="en-GB" altLang="ja-JP" sz="1167" kern="0" dirty="0">
                <a:solidFill>
                  <a:srgbClr val="C0504D"/>
                </a:solidFill>
                <a:latin typeface="Arial"/>
                <a:ea typeface="ＭＳ Ｐゴシック" pitchFamily="50" charset="-128"/>
                <a:cs typeface="Arial"/>
              </a:rPr>
              <a:t>ROOP</a:t>
            </a:r>
            <a:endParaRPr lang="fr-FR" sz="1167" kern="0" dirty="0">
              <a:solidFill>
                <a:srgbClr val="C0504D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65" name="Triangle isocèle 64"/>
          <p:cNvSpPr/>
          <p:nvPr/>
        </p:nvSpPr>
        <p:spPr>
          <a:xfrm rot="16200000" flipH="1" flipV="1">
            <a:off x="5029332" y="2068091"/>
            <a:ext cx="38099" cy="611382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4834667" y="2224100"/>
            <a:ext cx="0" cy="296835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 65"/>
          <p:cNvSpPr/>
          <p:nvPr/>
        </p:nvSpPr>
        <p:spPr>
          <a:xfrm>
            <a:off x="4637102" y="4140325"/>
            <a:ext cx="1359668" cy="413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Technical Review</a:t>
            </a:r>
          </a:p>
          <a:p>
            <a:pPr algn="ctr" defTabSz="380985"/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5-8 Dec</a:t>
            </a:r>
            <a:endParaRPr lang="fr-FR" sz="917" kern="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7431" y="5204519"/>
            <a:ext cx="1473069" cy="27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0985"/>
            <a:r>
              <a:rPr lang="en-GB" sz="1167" b="1" kern="0" dirty="0">
                <a:solidFill>
                  <a:srgbClr val="8064A2">
                    <a:lumMod val="75000"/>
                  </a:srgbClr>
                </a:solidFill>
                <a:latin typeface="Arial"/>
                <a:ea typeface="ＭＳ Ｐゴシック" pitchFamily="50" charset="-128"/>
                <a:cs typeface="Arial"/>
              </a:rPr>
              <a:t>External Mission</a:t>
            </a:r>
            <a:endParaRPr lang="fr-FR" sz="1167" b="1" kern="0" dirty="0">
              <a:solidFill>
                <a:srgbClr val="8064A2">
                  <a:lumMod val="75000"/>
                </a:srgbClr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311901" y="5211863"/>
            <a:ext cx="38099" cy="307775"/>
          </a:xfrm>
          <a:prstGeom prst="rect">
            <a:avLst/>
          </a:prstGeom>
          <a:solidFill>
            <a:srgbClr val="7030A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096000" y="5302250"/>
            <a:ext cx="4445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373789" y="4809455"/>
            <a:ext cx="1454244" cy="413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0985"/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2</a:t>
            </a:r>
            <a:r>
              <a:rPr lang="en-GB" sz="1167" kern="0" baseline="3000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nd</a:t>
            </a:r>
            <a:r>
              <a:rPr lang="en-GB" sz="1167" kern="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User Workshop</a:t>
            </a:r>
          </a:p>
          <a:p>
            <a:pPr algn="ctr" defTabSz="380985"/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8 </a:t>
            </a:r>
            <a:r>
              <a:rPr lang="mr-IN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–</a:t>
            </a:r>
            <a:r>
              <a:rPr lang="en-GB" sz="917" kern="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11  May</a:t>
            </a:r>
            <a:endParaRPr lang="fr-FR" sz="917" kern="0" dirty="0">
              <a:solidFill>
                <a:srgbClr val="C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239001" y="5217013"/>
            <a:ext cx="38099" cy="307775"/>
          </a:xfrm>
          <a:prstGeom prst="rect">
            <a:avLst/>
          </a:prstGeom>
          <a:solidFill>
            <a:srgbClr val="7030A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980510" y="5211863"/>
            <a:ext cx="38099" cy="307775"/>
          </a:xfrm>
          <a:prstGeom prst="rect">
            <a:avLst/>
          </a:prstGeom>
          <a:solidFill>
            <a:srgbClr val="7030A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/>
          <a:p>
            <a:pPr defTabSz="380985" latinLnBrk="1" hangingPunct="0"/>
            <a:endParaRPr lang="fr-FR" sz="1500"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93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0985">
              <a:defRPr/>
            </a:pPr>
            <a:fld id="{6BF8D2B0-EFB6-4DAA-9B0B-6F6B3A580823}" type="slidenum">
              <a:rPr lang="en-US" kern="0">
                <a:solidFill>
                  <a:srgbClr val="002569"/>
                </a:solidFill>
              </a:rPr>
              <a:pPr defTabSz="380985">
                <a:defRPr/>
              </a:pPr>
              <a:t>14</a:t>
            </a:fld>
            <a:endParaRPr lang="en-US" kern="0" dirty="0">
              <a:solidFill>
                <a:srgbClr val="002569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altLang="ja-JP" sz="2333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Mission : User Workshop #2</a:t>
            </a:r>
            <a:endParaRPr lang="en-US" sz="2333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361843" y="1016000"/>
            <a:ext cx="7464657" cy="307777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761970"/>
            <a:r>
              <a:rPr lang="fr-FR" sz="1667" b="1" u="sng" kern="0" dirty="0">
                <a:solidFill>
                  <a:srgbClr val="1F497D"/>
                </a:solidFill>
              </a:rPr>
              <a:t>First Workshop « local </a:t>
            </a:r>
            <a:r>
              <a:rPr lang="fr-FR" sz="1667" b="1" u="sng" kern="0" dirty="0" err="1">
                <a:solidFill>
                  <a:srgbClr val="1F497D"/>
                </a:solidFill>
              </a:rPr>
              <a:t>users</a:t>
            </a:r>
            <a:r>
              <a:rPr lang="fr-FR" sz="1667" b="1" u="sng" kern="0" dirty="0">
                <a:solidFill>
                  <a:srgbClr val="1F497D"/>
                </a:solidFill>
              </a:rPr>
              <a:t> » Les Cayes – 8 mai 2018</a:t>
            </a:r>
            <a:endParaRPr lang="fr-FR" sz="1667" b="1" u="sng" kern="0" dirty="0">
              <a:solidFill>
                <a:srgbClr val="1F497D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344748" y="1420930"/>
            <a:ext cx="7674389" cy="41670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85739" indent="-285739" defTabSz="761970">
              <a:spcBef>
                <a:spcPts val="417"/>
              </a:spcBef>
            </a:pPr>
            <a:r>
              <a:rPr lang="en-US" sz="1667" kern="0" dirty="0"/>
              <a:t>About Thirty participants, including :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The Major of </a:t>
            </a:r>
            <a:r>
              <a:rPr lang="en-US" sz="1667" kern="0" dirty="0" err="1"/>
              <a:t>Jérémie</a:t>
            </a:r>
            <a:endParaRPr lang="en-US" sz="1667" kern="0" dirty="0"/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Les </a:t>
            </a:r>
            <a:r>
              <a:rPr lang="en-US" sz="1667" kern="0" dirty="0" err="1"/>
              <a:t>Cayes</a:t>
            </a:r>
            <a:r>
              <a:rPr lang="en-US" sz="1667" kern="0" dirty="0"/>
              <a:t> councils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American University of les </a:t>
            </a:r>
            <a:r>
              <a:rPr lang="en-US" sz="1667" kern="0" dirty="0" err="1"/>
              <a:t>Cayes</a:t>
            </a:r>
            <a:endParaRPr lang="en-US" sz="1667" kern="0" dirty="0"/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MARNDR (Agriculture ministry)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MDE/ONEV (Environment ministry)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PADF (Pan American </a:t>
            </a:r>
            <a:r>
              <a:rPr lang="en-US" sz="1667" kern="0" dirty="0" err="1"/>
              <a:t>Devlpt</a:t>
            </a:r>
            <a:r>
              <a:rPr lang="en-US" sz="1667" kern="0" dirty="0"/>
              <a:t> Found.)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ONU-Habitat</a:t>
            </a:r>
          </a:p>
          <a:p>
            <a:pPr marL="640747" lvl="1" indent="-259762" defTabSz="761970">
              <a:spcBef>
                <a:spcPts val="417"/>
              </a:spcBef>
            </a:pPr>
            <a:r>
              <a:rPr lang="en-US" sz="1667" kern="0" dirty="0"/>
              <a:t>ONG Global</a:t>
            </a:r>
          </a:p>
          <a:p>
            <a:pPr marL="285739" indent="-285739" defTabSz="761970">
              <a:spcBef>
                <a:spcPts val="417"/>
              </a:spcBef>
              <a:buFont typeface="Arial" panose="020B0604020202020204" pitchFamily="34" charset="0"/>
              <a:buChar char="•"/>
            </a:pPr>
            <a:r>
              <a:rPr lang="en-US" sz="1667" kern="0" dirty="0"/>
              <a:t>First analysis of products </a:t>
            </a:r>
          </a:p>
          <a:p>
            <a:pPr marL="285739" indent="-285739" defTabSz="761970">
              <a:spcBef>
                <a:spcPts val="417"/>
              </a:spcBef>
              <a:buFont typeface="Arial" panose="020B0604020202020204" pitchFamily="34" charset="0"/>
              <a:buChar char="•"/>
            </a:pPr>
            <a:r>
              <a:rPr lang="en-US" sz="1667" kern="0" dirty="0"/>
              <a:t>Awareness of project objectives</a:t>
            </a:r>
          </a:p>
          <a:p>
            <a:pPr marL="285739" indent="-285739" defTabSz="761970">
              <a:spcBef>
                <a:spcPts val="417"/>
              </a:spcBef>
              <a:buFont typeface="Arial" panose="020B0604020202020204" pitchFamily="34" charset="0"/>
              <a:buChar char="•"/>
            </a:pPr>
            <a:r>
              <a:rPr lang="en-US" sz="1667" kern="0" dirty="0"/>
              <a:t>Clear involvement of local actors in support of the project</a:t>
            </a:r>
          </a:p>
          <a:p>
            <a:pPr marL="285739" indent="-285739" defTabSz="761970">
              <a:spcBef>
                <a:spcPts val="417"/>
              </a:spcBef>
              <a:buFont typeface="Arial" panose="020B0604020202020204" pitchFamily="34" charset="0"/>
              <a:buChar char="•"/>
            </a:pPr>
            <a:r>
              <a:rPr lang="en-US" sz="1667" kern="0" dirty="0"/>
              <a:t>Identification of training needs and capacity development</a:t>
            </a:r>
            <a:endParaRPr lang="en-US" sz="1667" kern="0" dirty="0"/>
          </a:p>
        </p:txBody>
      </p:sp>
      <p:pic>
        <p:nvPicPr>
          <p:cNvPr id="6" name="Picture 2" descr="IMG_66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652086"/>
            <a:ext cx="3048000" cy="228600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651500" y="3938086"/>
            <a:ext cx="2984500" cy="538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algn="ctr" defTabSz="380985" latinLnBrk="1" hangingPunct="0"/>
            <a:r>
              <a:rPr lang="fr-FR" sz="1500" kern="0" dirty="0">
                <a:solidFill>
                  <a:srgbClr val="002569"/>
                </a:solidFill>
              </a:rPr>
              <a:t>The Mayor of Jérémie </a:t>
            </a:r>
            <a:r>
              <a:rPr lang="fr-FR" sz="1500" kern="0" dirty="0" err="1">
                <a:solidFill>
                  <a:srgbClr val="002569"/>
                </a:solidFill>
              </a:rPr>
              <a:t>during</a:t>
            </a:r>
            <a:r>
              <a:rPr lang="fr-FR" sz="1500" kern="0" dirty="0">
                <a:solidFill>
                  <a:srgbClr val="002569"/>
                </a:solidFill>
              </a:rPr>
              <a:t> </a:t>
            </a:r>
            <a:br>
              <a:rPr lang="fr-FR" sz="1500" kern="0" dirty="0">
                <a:solidFill>
                  <a:srgbClr val="002569"/>
                </a:solidFill>
              </a:rPr>
            </a:br>
            <a:r>
              <a:rPr lang="fr-FR" sz="1500" kern="0" dirty="0">
                <a:solidFill>
                  <a:srgbClr val="002569"/>
                </a:solidFill>
              </a:rPr>
              <a:t>the workshop</a:t>
            </a:r>
            <a:endParaRPr lang="fr-FR" sz="1500" kern="0" dirty="0">
              <a:solidFill>
                <a:srgbClr val="00256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00" y="4414817"/>
            <a:ext cx="1564244" cy="117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353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08-29 à 09.08.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00" y="1143000"/>
            <a:ext cx="3302000" cy="1368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500" y="1760288"/>
            <a:ext cx="444500" cy="254000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fr-FR" sz="1500" kern="0">
              <a:solidFill>
                <a:prstClr val="white"/>
              </a:solidFill>
              <a:latin typeface="Avenir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45157" y="3212740"/>
            <a:ext cx="434412" cy="256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8099" tIns="38099" rIns="38099" bIns="38099" spcCol="38100">
            <a:spAutoFit/>
          </a:bodyPr>
          <a:lstStyle/>
          <a:p>
            <a:pPr defTabSz="380985" latinLnBrk="1" hangingPunct="0">
              <a:defRPr/>
            </a:pPr>
            <a:r>
              <a:rPr lang="fr-FR" sz="1167" kern="0" dirty="0">
                <a:solidFill>
                  <a:srgbClr val="FFFFFF"/>
                </a:solidFill>
                <a:latin typeface="Arial"/>
                <a:cs typeface="Arial"/>
              </a:rPr>
              <a:t>Cuba</a:t>
            </a:r>
          </a:p>
        </p:txBody>
      </p:sp>
      <p:pic>
        <p:nvPicPr>
          <p:cNvPr id="5" name="Image 4" descr="Capture d’écran 2017-05-28 à 08.44.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443" y="2095500"/>
            <a:ext cx="4736057" cy="304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826000" y="1155151"/>
            <a:ext cx="3873500" cy="749849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2569"/>
                </a:solidFill>
                <a:latin typeface="Arial" pitchFamily="34" charset="0"/>
              </a:defRPr>
            </a:lvl1pPr>
            <a:lvl2pPr marL="533400" indent="-173038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2pPr>
            <a:lvl3pPr marL="1187450" indent="-27305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3pPr>
            <a:lvl4pPr marL="1676400" indent="-30480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9pPr>
          </a:lstStyle>
          <a:p>
            <a:pPr marL="300290" lvl="1" indent="0" defTabSz="380985" eaLnBrk="1" hangingPunct="1">
              <a:spcBef>
                <a:spcPts val="417"/>
              </a:spcBef>
              <a:buSzPct val="100000"/>
            </a:pPr>
            <a:r>
              <a:rPr lang="en-US" altLang="de-DE" sz="1167" b="1" kern="0" dirty="0">
                <a:latin typeface="Arial"/>
                <a:ea typeface="Arial Bold" pitchFamily="34" charset="0"/>
                <a:cs typeface="Arial"/>
                <a:sym typeface="Arial Bold" pitchFamily="34" charset="0"/>
              </a:rPr>
              <a:t>First landslide susceptibility map for the country</a:t>
            </a:r>
          </a:p>
          <a:p>
            <a:pPr marL="300290" lvl="1" indent="0" defTabSz="380985" eaLnBrk="1" hangingPunct="1">
              <a:spcBef>
                <a:spcPts val="417"/>
              </a:spcBef>
              <a:buSzPct val="100000"/>
            </a:pPr>
            <a:r>
              <a:rPr lang="en-US" altLang="de-DE" sz="1167" kern="0" dirty="0" err="1">
                <a:latin typeface="Arial"/>
                <a:ea typeface="Arial Bold" pitchFamily="34" charset="0"/>
                <a:cs typeface="Arial"/>
                <a:sym typeface="Arial Bold" pitchFamily="34" charset="0"/>
              </a:rPr>
              <a:t>Topogragy</a:t>
            </a:r>
            <a:r>
              <a:rPr lang="en-US" altLang="de-DE" sz="1167" kern="0" dirty="0">
                <a:latin typeface="Arial"/>
                <a:ea typeface="Arial Bold" pitchFamily="34" charset="0"/>
                <a:cs typeface="Arial"/>
                <a:sym typeface="Arial Bold" pitchFamily="34" charset="0"/>
              </a:rPr>
              <a:t> = first driver of </a:t>
            </a:r>
            <a:r>
              <a:rPr lang="en-US" altLang="de-DE" sz="1167" kern="0" dirty="0" err="1">
                <a:latin typeface="Arial"/>
                <a:ea typeface="Arial Bold" pitchFamily="34" charset="0"/>
                <a:cs typeface="Arial"/>
                <a:sym typeface="Arial Bold" pitchFamily="34" charset="0"/>
              </a:rPr>
              <a:t>landsliding</a:t>
            </a:r>
            <a:endParaRPr lang="en-US" altLang="de-DE" sz="1167" kern="0" dirty="0">
              <a:latin typeface="Arial"/>
              <a:ea typeface="Arial Bold" pitchFamily="34" charset="0"/>
              <a:cs typeface="Arial"/>
              <a:sym typeface="Arial Bold" pitchFamily="34" charset="0"/>
            </a:endParaRPr>
          </a:p>
          <a:p>
            <a:pPr marL="300290" lvl="1" indent="0" defTabSz="380985" eaLnBrk="1" hangingPunct="1">
              <a:spcBef>
                <a:spcPts val="417"/>
              </a:spcBef>
              <a:buSzPct val="100000"/>
            </a:pPr>
            <a:r>
              <a:rPr lang="en-US" altLang="de-DE" sz="1167" kern="0" dirty="0">
                <a:latin typeface="Arial"/>
                <a:ea typeface="Arial Bold" pitchFamily="34" charset="0"/>
                <a:cs typeface="Arial"/>
                <a:sym typeface="Arial Bold" pitchFamily="34" charset="0"/>
              </a:rPr>
              <a:t>Map created without landslide information</a:t>
            </a:r>
            <a:endParaRPr lang="en-US" altLang="de-DE" sz="1167" kern="0" dirty="0">
              <a:latin typeface="Arial"/>
              <a:ea typeface="Arial Bold" pitchFamily="34" charset="0"/>
              <a:cs typeface="Arial"/>
              <a:sym typeface="Arial Bold" pitchFamily="34" charset="0"/>
            </a:endParaRPr>
          </a:p>
          <a:p>
            <a:pPr defTabSz="380985" eaLnBrk="1" hangingPunct="1">
              <a:spcBef>
                <a:spcPts val="417"/>
              </a:spcBef>
              <a:buSzPct val="100000"/>
              <a:buFont typeface="Arial" pitchFamily="34" charset="0"/>
              <a:buChar char="•"/>
            </a:pPr>
            <a:endParaRPr lang="en-US" altLang="de-DE" sz="1167" kern="0" dirty="0">
              <a:latin typeface="Arial"/>
              <a:ea typeface="Arial Bold" pitchFamily="34" charset="0"/>
              <a:cs typeface="Arial"/>
              <a:sym typeface="Arial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8000" y="4381500"/>
            <a:ext cx="317500" cy="254000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fr-FR" sz="1500" kern="0">
              <a:solidFill>
                <a:prstClr val="white"/>
              </a:solidFill>
              <a:latin typeface="Avenir Roman"/>
            </a:endParaRPr>
          </a:p>
        </p:txBody>
      </p:sp>
      <p:pic>
        <p:nvPicPr>
          <p:cNvPr id="8" name="Image 7" descr="Capture d’écran 2017-05-28 à 08.50.3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00" y="3238500"/>
            <a:ext cx="2749063" cy="2250833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1143000" y="2730501"/>
            <a:ext cx="2540000" cy="253999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2569"/>
                </a:solidFill>
                <a:latin typeface="Arial" pitchFamily="34" charset="0"/>
              </a:defRPr>
            </a:lvl1pPr>
            <a:lvl2pPr marL="533400" indent="-173038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2pPr>
            <a:lvl3pPr marL="1187450" indent="-27305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3pPr>
            <a:lvl4pPr marL="1676400" indent="-30480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rgbClr val="002569"/>
                </a:solidFill>
                <a:latin typeface="Arial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itchFamily="34" charset="0"/>
              </a:defRPr>
            </a:lvl9pPr>
          </a:lstStyle>
          <a:p>
            <a:pPr marL="300290" lvl="1" indent="0" defTabSz="380985" eaLnBrk="1" hangingPunct="1">
              <a:spcBef>
                <a:spcPts val="417"/>
              </a:spcBef>
              <a:buSzPct val="100000"/>
            </a:pPr>
            <a:r>
              <a:rPr lang="en-US" altLang="de-DE" sz="1167" kern="0" dirty="0">
                <a:solidFill>
                  <a:srgbClr val="8064A2"/>
                </a:solidFill>
                <a:ea typeface="Arial Bold" pitchFamily="34" charset="0"/>
                <a:sym typeface="Arial Bold" pitchFamily="34" charset="0"/>
              </a:rPr>
              <a:t>Landscape after Matthews</a:t>
            </a:r>
          </a:p>
          <a:p>
            <a:pPr marL="300290" lvl="1" indent="0" defTabSz="380985" eaLnBrk="1" hangingPunct="1">
              <a:spcBef>
                <a:spcPts val="417"/>
              </a:spcBef>
              <a:buSzPct val="100000"/>
            </a:pPr>
            <a:r>
              <a:rPr lang="en-US" altLang="de-DE" sz="1167" kern="0" dirty="0">
                <a:solidFill>
                  <a:srgbClr val="8064A2"/>
                </a:solidFill>
                <a:ea typeface="Arial Bold" pitchFamily="34" charset="0"/>
                <a:sym typeface="Arial Bold" pitchFamily="34" charset="0"/>
              </a:rPr>
              <a:t>Major rain events</a:t>
            </a:r>
            <a:endParaRPr lang="en-US" altLang="de-DE" sz="1333" kern="0" dirty="0">
              <a:solidFill>
                <a:srgbClr val="8064A2"/>
              </a:solidFill>
              <a:ea typeface="Arial Bold" pitchFamily="34" charset="0"/>
              <a:sym typeface="Arial Bold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857500" y="190500"/>
            <a:ext cx="4699000" cy="762000"/>
          </a:xfrm>
        </p:spPr>
        <p:txBody>
          <a:bodyPr>
            <a:normAutofit fontScale="925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380985"/>
            <a:r>
              <a:rPr lang="en-US" sz="2667" kern="0" dirty="0"/>
              <a:t>Post-hurricane landslide detection and mapping: Haiti</a:t>
            </a:r>
            <a:endParaRPr lang="en-US" sz="2667" kern="0" dirty="0"/>
          </a:p>
        </p:txBody>
      </p:sp>
      <p:pic>
        <p:nvPicPr>
          <p:cNvPr id="11" name="Image 10" descr="EOST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00" y="5397500"/>
            <a:ext cx="372803" cy="2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/>
          <p:cNvSpPr txBox="1">
            <a:spLocks/>
          </p:cNvSpPr>
          <p:nvPr/>
        </p:nvSpPr>
        <p:spPr>
          <a:xfrm>
            <a:off x="2857500" y="190500"/>
            <a:ext cx="4699000" cy="762000"/>
          </a:xfrm>
        </p:spPr>
        <p:txBody>
          <a:bodyPr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 pitchFamily="34" charset="0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380985"/>
            <a:r>
              <a:rPr lang="en-US" sz="2000" kern="0" dirty="0"/>
              <a:t>Post-hurricane landslide detection</a:t>
            </a:r>
          </a:p>
          <a:p>
            <a:pPr defTabSz="380985"/>
            <a:r>
              <a:rPr lang="en-US" sz="2000" kern="0" dirty="0"/>
              <a:t>and mapping: Haiti</a:t>
            </a:r>
            <a:endParaRPr lang="en-US" sz="2000" kern="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4781" y="1721115"/>
            <a:ext cx="3365500" cy="50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5000" tIns="37500" rIns="75000" bIns="37500"/>
          <a:lstStyle/>
          <a:p>
            <a:pPr algn="ctr" defTabSz="380985"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1333" kern="0" dirty="0">
                <a:solidFill>
                  <a:srgbClr val="000000"/>
                </a:solidFill>
                <a:latin typeface="Arial Narrow" panose="020B0606020202030204" pitchFamily="34" charset="0"/>
              </a:rPr>
              <a:t>Spot 6 pre-event 2016/04/14 (1.5m)</a:t>
            </a:r>
            <a:endParaRPr lang="en-US" sz="1333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54083" y="1721115"/>
            <a:ext cx="3481917" cy="50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5000" tIns="37500" rIns="75000" bIns="37500"/>
          <a:lstStyle/>
          <a:p>
            <a:pPr algn="ctr" defTabSz="380985"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1333" kern="0" dirty="0">
                <a:solidFill>
                  <a:srgbClr val="000000"/>
                </a:solidFill>
                <a:latin typeface="Arial Narrow" panose="020B0606020202030204" pitchFamily="34" charset="0"/>
              </a:rPr>
              <a:t>Spot 7 post-event 2017/04/04 (1.5m)</a:t>
            </a:r>
            <a:endParaRPr lang="en-US" sz="1333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2489" y="2061542"/>
            <a:ext cx="3701520" cy="261755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0" y="2061542"/>
            <a:ext cx="3701520" cy="261755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Image 6" descr="EOST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00" y="5397500"/>
            <a:ext cx="372803" cy="2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312" y="2523760"/>
            <a:ext cx="4446472" cy="2990156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sz="quarter" idx="10"/>
          </p:nvPr>
        </p:nvSpPr>
        <p:spPr>
          <a:xfrm>
            <a:off x="1428750" y="1131901"/>
            <a:ext cx="7270750" cy="1281099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Satellite data </a:t>
            </a:r>
            <a:r>
              <a:rPr lang="en-GB" b="1" dirty="0" smtClean="0">
                <a:sym typeface="Wingdings" panose="05000000000000000000" pitchFamily="2" charset="2"/>
              </a:rPr>
              <a:t> </a:t>
            </a:r>
            <a:r>
              <a:rPr lang="en-GB" b="1" dirty="0" smtClean="0"/>
              <a:t>newly acquired ASI’s COSMO-SkyMed X-band data</a:t>
            </a:r>
          </a:p>
          <a:p>
            <a:pPr indent="-137578">
              <a:spcBef>
                <a:spcPts val="500"/>
              </a:spcBef>
            </a:pPr>
            <a:r>
              <a:rPr lang="en-GB" sz="1500" dirty="0"/>
              <a:t>3-year long tailored monitoring campaign [</a:t>
            </a:r>
            <a:r>
              <a:rPr lang="en-GB" sz="1500" u="sng" dirty="0">
                <a:solidFill>
                  <a:srgbClr val="00B050"/>
                </a:solidFill>
              </a:rPr>
              <a:t>started on 1</a:t>
            </a:r>
            <a:r>
              <a:rPr lang="en-GB" sz="1500" u="sng" baseline="30000" dirty="0">
                <a:solidFill>
                  <a:srgbClr val="00B050"/>
                </a:solidFill>
              </a:rPr>
              <a:t>st</a:t>
            </a:r>
            <a:r>
              <a:rPr lang="en-GB" sz="1500" u="sng" dirty="0">
                <a:solidFill>
                  <a:srgbClr val="00B050"/>
                </a:solidFill>
              </a:rPr>
              <a:t> Dec 2017</a:t>
            </a:r>
            <a:r>
              <a:rPr lang="en-GB" sz="1500" dirty="0"/>
              <a:t>]</a:t>
            </a:r>
          </a:p>
          <a:p>
            <a:pPr indent="-137578">
              <a:spcBef>
                <a:spcPts val="500"/>
              </a:spcBef>
            </a:pPr>
            <a:r>
              <a:rPr lang="en-GB" sz="1500" dirty="0" err="1"/>
              <a:t>SpotLight</a:t>
            </a:r>
            <a:r>
              <a:rPr lang="en-GB" sz="1500" dirty="0"/>
              <a:t> images at very high spatial resolution (1 m)</a:t>
            </a:r>
          </a:p>
          <a:p>
            <a:pPr indent="-137578">
              <a:spcBef>
                <a:spcPts val="500"/>
              </a:spcBef>
            </a:pPr>
            <a:r>
              <a:rPr lang="en-GB" sz="1500" dirty="0"/>
              <a:t>Ascending and descending mode acquisition geometries, 16 days revisit time</a:t>
            </a:r>
            <a:endParaRPr lang="en-GB" sz="1500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2984500" y="127000"/>
            <a:ext cx="4445000" cy="762000"/>
          </a:xfrm>
        </p:spPr>
        <p:txBody>
          <a:bodyPr anchor="ctr" anchorCtr="0"/>
          <a:lstStyle/>
          <a:p>
            <a:pPr algn="ctr"/>
            <a:r>
              <a:rPr lang="it-IT" sz="2333" b="1" dirty="0"/>
              <a:t>ASI – </a:t>
            </a:r>
            <a:r>
              <a:rPr lang="it-IT" sz="2333" b="1" dirty="0" err="1"/>
              <a:t>Terrain</a:t>
            </a:r>
            <a:r>
              <a:rPr lang="it-IT" sz="2333" b="1" dirty="0"/>
              <a:t> </a:t>
            </a:r>
            <a:r>
              <a:rPr lang="it-IT" sz="2333" b="1" dirty="0" err="1"/>
              <a:t>motion</a:t>
            </a:r>
            <a:r>
              <a:rPr lang="it-IT" sz="2333" b="1" dirty="0"/>
              <a:t> </a:t>
            </a:r>
            <a:r>
              <a:rPr lang="it-IT" sz="2333" b="1" dirty="0" err="1"/>
              <a:t>products</a:t>
            </a:r>
            <a:endParaRPr lang="it-IT" sz="2333" b="1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572500" y="5524501"/>
            <a:ext cx="254000" cy="156143"/>
          </a:xfrm>
        </p:spPr>
        <p:txBody>
          <a:bodyPr/>
          <a:lstStyle/>
          <a:p>
            <a:pPr defTabSz="761970"/>
            <a:fld id="{86CB4B4D-7CA3-9044-876B-883B54F8677D}" type="slidenum">
              <a:rPr lang="uk-UA" kern="0">
                <a:solidFill>
                  <a:srgbClr val="1F497D"/>
                </a:solidFill>
                <a:latin typeface="Helvetica"/>
              </a:rPr>
              <a:pPr defTabSz="761970"/>
              <a:t>17</a:t>
            </a:fld>
            <a:endParaRPr lang="uk-UA" kern="0" dirty="0">
              <a:solidFill>
                <a:srgbClr val="1F497D"/>
              </a:solidFill>
              <a:latin typeface="Helvetica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004868" y="3085255"/>
            <a:ext cx="2797820" cy="173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578" algn="ctr" defTabSz="380985">
              <a:spcBef>
                <a:spcPts val="500"/>
              </a:spcBef>
            </a:pPr>
            <a:r>
              <a:rPr lang="en-GB" sz="1333" b="1" u="sng" kern="0" dirty="0">
                <a:solidFill>
                  <a:srgbClr val="00B050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More than 160 COSMO-SkyMed </a:t>
            </a:r>
            <a:r>
              <a:rPr lang="en-GB" sz="1333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SpotLight</a:t>
            </a:r>
            <a:r>
              <a:rPr lang="en-GB" sz="1333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 scenes already acquired for the target areas</a:t>
            </a:r>
          </a:p>
          <a:p>
            <a:pPr indent="-137578" algn="ctr" defTabSz="380985">
              <a:spcBef>
                <a:spcPts val="500"/>
              </a:spcBef>
            </a:pPr>
            <a:endParaRPr lang="en-GB" sz="1333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indent="-137578" algn="ctr" defTabSz="380985">
              <a:spcBef>
                <a:spcPts val="500"/>
              </a:spcBef>
            </a:pPr>
            <a:r>
              <a:rPr lang="en-GB" sz="1333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~16 scenes per site, per geometry</a:t>
            </a:r>
          </a:p>
          <a:p>
            <a:pPr indent="-137578" algn="ctr" defTabSz="380985">
              <a:spcBef>
                <a:spcPts val="500"/>
              </a:spcBef>
            </a:pPr>
            <a:endParaRPr lang="en-GB" sz="1167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indent="-137578" algn="ctr" defTabSz="380985">
              <a:spcBef>
                <a:spcPts val="500"/>
              </a:spcBef>
            </a:pPr>
            <a:r>
              <a:rPr lang="en-GB" sz="1167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(as </a:t>
            </a:r>
            <a:r>
              <a:rPr lang="en-GB" sz="1167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of </a:t>
            </a:r>
            <a:r>
              <a:rPr lang="en-GB" sz="1167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31/08/2018)</a:t>
            </a:r>
            <a:endParaRPr lang="en-GB" sz="1167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815465" y="2532142"/>
            <a:ext cx="2125903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80985"/>
            <a:r>
              <a:rPr lang="en-GB" sz="833" b="1" kern="0" dirty="0" err="1">
                <a:solidFill>
                  <a:prstClr val="white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SpotLight</a:t>
            </a:r>
            <a:r>
              <a:rPr lang="en-GB" sz="833" b="1" kern="0" dirty="0">
                <a:solidFill>
                  <a:prstClr val="white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 data status as of 31/08/2018</a:t>
            </a:r>
            <a:endParaRPr lang="it-IT" sz="833" b="1" kern="0" dirty="0">
              <a:solidFill>
                <a:prstClr val="white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33312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761970"/>
            <a:fld id="{86CB4B4D-7CA3-9044-876B-883B54F8677D}" type="slidenum">
              <a:rPr lang="uk-UA" kern="0">
                <a:solidFill>
                  <a:srgbClr val="1F497D"/>
                </a:solidFill>
                <a:latin typeface="Helvetica"/>
              </a:rPr>
              <a:pPr defTabSz="761970"/>
              <a:t>18</a:t>
            </a:fld>
            <a:endParaRPr lang="uk-UA" kern="0" dirty="0">
              <a:solidFill>
                <a:srgbClr val="1F497D"/>
              </a:solidFill>
              <a:latin typeface="Helvetica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2984500" y="127000"/>
            <a:ext cx="4445000" cy="762000"/>
          </a:xfrm>
        </p:spPr>
        <p:txBody>
          <a:bodyPr anchor="ctr" anchorCtr="0"/>
          <a:lstStyle/>
          <a:p>
            <a:pPr algn="ctr"/>
            <a:r>
              <a:rPr lang="it-IT" sz="2333" b="1" dirty="0"/>
              <a:t>ASI – </a:t>
            </a:r>
            <a:r>
              <a:rPr lang="it-IT" sz="2333" b="1" dirty="0" err="1"/>
              <a:t>Terrain</a:t>
            </a:r>
            <a:r>
              <a:rPr lang="it-IT" sz="2333" b="1" dirty="0"/>
              <a:t> </a:t>
            </a:r>
            <a:r>
              <a:rPr lang="it-IT" sz="2333" b="1" dirty="0" err="1"/>
              <a:t>motion</a:t>
            </a:r>
            <a:r>
              <a:rPr lang="it-IT" sz="2333" b="1" dirty="0"/>
              <a:t> </a:t>
            </a:r>
            <a:r>
              <a:rPr lang="it-IT" sz="2333" b="1" dirty="0" err="1"/>
              <a:t>products</a:t>
            </a:r>
            <a:endParaRPr lang="it-IT" sz="2333" b="1" dirty="0"/>
          </a:p>
        </p:txBody>
      </p:sp>
      <p:sp>
        <p:nvSpPr>
          <p:cNvPr id="11" name="Rettangolo 10"/>
          <p:cNvSpPr/>
          <p:nvPr/>
        </p:nvSpPr>
        <p:spPr>
          <a:xfrm>
            <a:off x="1524000" y="1146232"/>
            <a:ext cx="7202035" cy="213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0985"/>
            <a:r>
              <a:rPr lang="en-GB" sz="1667" b="1" kern="0" dirty="0">
                <a:solidFill>
                  <a:srgbClr val="002569"/>
                </a:solidFill>
                <a:ea typeface="Arial Bold"/>
                <a:cs typeface="Arial" panose="020B0604020202020204" pitchFamily="34" charset="0"/>
                <a:sym typeface="Arial Bold"/>
              </a:rPr>
              <a:t>Exploitation of ESA’s Geohazards Exploitation Platform (GEP)</a:t>
            </a:r>
          </a:p>
          <a:p>
            <a:pPr marL="285739" indent="-215627" defTabSz="380985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Feb 2018: RO-Haiti GEP project approved</a:t>
            </a:r>
          </a:p>
          <a:p>
            <a:pPr marL="285739" indent="-215627" defTabSz="380985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Mar/Apr </a:t>
            </a: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2018: work with ESA </a:t>
            </a: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and </a:t>
            </a:r>
            <a:r>
              <a:rPr lang="en-GB" sz="1500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Terradue</a:t>
            </a: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 to setup GEP account &amp; tools</a:t>
            </a:r>
          </a:p>
          <a:p>
            <a:pPr marL="285739" indent="-215627" defTabSz="380985">
              <a:spcBef>
                <a:spcPts val="500"/>
              </a:spcBef>
              <a:buSzPct val="100000"/>
              <a:buFont typeface="Arial"/>
              <a:buChar char="•"/>
            </a:pPr>
            <a:endParaRPr lang="en-GB" sz="1500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308227" indent="-238115" defTabSz="380985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GB" sz="1500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Task </a:t>
            </a:r>
            <a:r>
              <a:rPr lang="en-GB" sz="1500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1: </a:t>
            </a:r>
            <a:r>
              <a:rPr lang="en-GB" sz="1500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Ingestion of new SAR </a:t>
            </a:r>
            <a:r>
              <a:rPr lang="en-GB" sz="1500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data </a:t>
            </a:r>
            <a:r>
              <a:rPr lang="en-GB" sz="1500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into GEP</a:t>
            </a: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  [</a:t>
            </a:r>
            <a:r>
              <a:rPr lang="en-GB" sz="1500" i="1" kern="0" dirty="0">
                <a:solidFill>
                  <a:srgbClr val="00B050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Feb 2018 - present</a:t>
            </a:r>
            <a:r>
              <a:rPr lang="en-GB" sz="1500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]</a:t>
            </a:r>
            <a:endParaRPr lang="en-GB" sz="1500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479981" lvl="1" indent="-148161" defTabSz="380985">
              <a:spcBef>
                <a:spcPts val="1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GB" sz="1333" b="1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COSMO-SkyMed</a:t>
            </a:r>
            <a:r>
              <a:rPr lang="en-GB" sz="1333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: regularly uploaded by ASI and ESA onto ESA’s ftp since Feb. 2018</a:t>
            </a:r>
            <a:endParaRPr lang="en-GB" sz="1333" kern="0" dirty="0">
              <a:solidFill>
                <a:srgbClr val="002569"/>
              </a:solidFill>
              <a:ea typeface="Arial Bold"/>
              <a:cs typeface="Arial" panose="020B0604020202020204" pitchFamily="34" charset="0"/>
              <a:sym typeface="Arial Bold"/>
            </a:endParaRPr>
          </a:p>
          <a:p>
            <a:pPr marL="479981" lvl="1" indent="-148161" defTabSz="380985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GB" sz="1333" b="1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TerraSAR</a:t>
            </a:r>
            <a:r>
              <a:rPr lang="en-GB" sz="1333" b="1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-X</a:t>
            </a:r>
            <a:r>
              <a:rPr lang="en-GB" sz="1333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: link with DLR server established by DLR and ESA in Feb. - Mar. 2018</a:t>
            </a:r>
            <a:endParaRPr lang="en-GB" sz="1333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r="4376" b="12057"/>
          <a:stretch/>
        </p:blipFill>
        <p:spPr>
          <a:xfrm>
            <a:off x="1449917" y="3349769"/>
            <a:ext cx="2469172" cy="192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/>
          <a:srcRect r="4706" b="8426"/>
          <a:stretch/>
        </p:blipFill>
        <p:spPr>
          <a:xfrm>
            <a:off x="3938149" y="3365497"/>
            <a:ext cx="2392898" cy="192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/>
          <a:srcRect r="4068" b="11539"/>
          <a:stretch/>
        </p:blipFill>
        <p:spPr>
          <a:xfrm>
            <a:off x="6360271" y="3349769"/>
            <a:ext cx="2365764" cy="192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49917" y="5268019"/>
            <a:ext cx="2433925" cy="271934"/>
          </a:xfrm>
          <a:prstGeom prst="rect">
            <a:avLst/>
          </a:prstGeom>
          <a:noFill/>
          <a:ln>
            <a:noFill/>
          </a:ln>
        </p:spPr>
        <p:txBody>
          <a:bodyPr wrap="square" lIns="30000" rIns="30000">
            <a:spAutoFit/>
          </a:bodyPr>
          <a:lstStyle/>
          <a:p>
            <a:pPr algn="ctr" defTabSz="380985">
              <a:spcBef>
                <a:spcPts val="1500"/>
              </a:spcBef>
            </a:pPr>
            <a:r>
              <a:rPr lang="en-GB" sz="1167" b="1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COSMO-SkyMed </a:t>
            </a:r>
            <a:r>
              <a:rPr lang="en-GB" sz="1167" b="1" u="sng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SpotLight</a:t>
            </a:r>
            <a:endParaRPr lang="en-GB" sz="1167" b="1" u="sng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38148" y="5268019"/>
            <a:ext cx="2392899" cy="271934"/>
          </a:xfrm>
          <a:prstGeom prst="rect">
            <a:avLst/>
          </a:prstGeom>
          <a:noFill/>
          <a:ln>
            <a:noFill/>
          </a:ln>
        </p:spPr>
        <p:txBody>
          <a:bodyPr wrap="square" lIns="30000" rIns="30000">
            <a:spAutoFit/>
          </a:bodyPr>
          <a:lstStyle/>
          <a:p>
            <a:pPr algn="ctr" defTabSz="380985">
              <a:spcBef>
                <a:spcPts val="1500"/>
              </a:spcBef>
            </a:pPr>
            <a:r>
              <a:rPr lang="en-GB" sz="1167" b="1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COSMO-SkyMed </a:t>
            </a:r>
            <a:r>
              <a:rPr lang="en-GB" sz="1167" b="1" u="sng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StripMap</a:t>
            </a:r>
            <a:endParaRPr lang="en-GB" sz="1167" b="1" u="sng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360271" y="5268019"/>
            <a:ext cx="2365764" cy="271934"/>
          </a:xfrm>
          <a:prstGeom prst="rect">
            <a:avLst/>
          </a:prstGeom>
          <a:noFill/>
          <a:ln>
            <a:noFill/>
          </a:ln>
        </p:spPr>
        <p:txBody>
          <a:bodyPr wrap="square" lIns="30000" rIns="30000">
            <a:spAutoFit/>
          </a:bodyPr>
          <a:lstStyle/>
          <a:p>
            <a:pPr algn="ctr" defTabSz="380985">
              <a:spcBef>
                <a:spcPts val="1500"/>
              </a:spcBef>
            </a:pPr>
            <a:r>
              <a:rPr lang="en-GB" sz="1167" b="1" u="sng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TerraSAR</a:t>
            </a:r>
            <a:r>
              <a:rPr lang="en-GB" sz="1167" b="1" u="sng" kern="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-X </a:t>
            </a:r>
            <a:r>
              <a:rPr lang="en-GB" sz="1167" b="1" u="sng" kern="0" dirty="0" err="1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StripMap</a:t>
            </a:r>
            <a:endParaRPr lang="en-GB" sz="1167" b="1" u="sng" kern="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24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0985">
              <a:defRPr/>
            </a:pPr>
            <a:fld id="{6BF8D2B0-EFB6-4DAA-9B0B-6F6B3A580823}" type="slidenum">
              <a:rPr lang="en-US" kern="0">
                <a:solidFill>
                  <a:srgbClr val="002569"/>
                </a:solidFill>
              </a:rPr>
              <a:pPr defTabSz="380985">
                <a:defRPr/>
              </a:pPr>
              <a:t>19</a:t>
            </a:fld>
            <a:endParaRPr lang="en-US" kern="0" dirty="0">
              <a:solidFill>
                <a:srgbClr val="002569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sz="2333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Copernicus EMSN50 </a:t>
            </a:r>
            <a:r>
              <a:rPr lang="en-GB" sz="2000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(buildings)</a:t>
            </a:r>
            <a:endParaRPr lang="en-US" sz="2000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5" b="43436"/>
          <a:stretch/>
        </p:blipFill>
        <p:spPr>
          <a:xfrm>
            <a:off x="1270000" y="952500"/>
            <a:ext cx="7620000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1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143887"/>
            <a:ext cx="8749709" cy="369332"/>
          </a:xfrm>
        </p:spPr>
        <p:txBody>
          <a:bodyPr/>
          <a:lstStyle/>
          <a:p>
            <a:r>
              <a:rPr lang="fr-FR" dirty="0" err="1" smtClean="0"/>
              <a:t>Recovery</a:t>
            </a:r>
            <a:r>
              <a:rPr lang="fr-FR" dirty="0" smtClean="0"/>
              <a:t> </a:t>
            </a:r>
            <a:r>
              <a:rPr lang="fr-FR" dirty="0" err="1" smtClean="0"/>
              <a:t>Observatory</a:t>
            </a:r>
            <a:r>
              <a:rPr lang="fr-FR" dirty="0" smtClean="0"/>
              <a:t>: the </a:t>
            </a:r>
            <a:r>
              <a:rPr lang="fr-FR" dirty="0" err="1" smtClean="0"/>
              <a:t>idea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330791" y="2365734"/>
            <a:ext cx="9209267" cy="3381513"/>
          </a:xfrm>
        </p:spPr>
        <p:txBody>
          <a:bodyPr/>
          <a:lstStyle/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Space agencies already organize the emergency response after disasters (International Charter) …</a:t>
            </a:r>
          </a:p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… But have little or no coordination for the post-crisis part of the disaster management cycle</a:t>
            </a:r>
          </a:p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endParaRPr lang="en-US" altLang="fr-FR" sz="600" kern="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1588" lvl="0" indent="-1588" algn="just" defTabSz="914400" eaLnBrk="0" fontAlgn="base" hangingPunct="0">
              <a:spcBef>
                <a:spcPct val="0"/>
              </a:spcBef>
              <a:spcAft>
                <a:spcPct val="60000"/>
              </a:spcAft>
              <a:defRPr/>
            </a:pPr>
            <a:r>
              <a:rPr lang="en-US" sz="2000" b="0" kern="0" dirty="0">
                <a:solidFill>
                  <a:srgbClr val="EC7405"/>
                </a:solidFill>
                <a:latin typeface="Calibri"/>
                <a:cs typeface="Arial"/>
              </a:rPr>
              <a:t>A CEOS initiative (</a:t>
            </a:r>
            <a:r>
              <a:rPr lang="en-US" sz="2000" kern="0" dirty="0">
                <a:solidFill>
                  <a:srgbClr val="EC7405"/>
                </a:solidFill>
                <a:latin typeface="Calibri"/>
                <a:cs typeface="Arial"/>
              </a:rPr>
              <a:t>Working Group Disaster</a:t>
            </a:r>
            <a:r>
              <a:rPr lang="en-US" b="0" kern="0" dirty="0">
                <a:solidFill>
                  <a:srgbClr val="EC7405"/>
                </a:solidFill>
                <a:latin typeface="Calibri"/>
                <a:cs typeface="Arial"/>
              </a:rPr>
              <a:t>)</a:t>
            </a:r>
            <a:endParaRPr lang="en-US" sz="2000" b="0" kern="0" dirty="0">
              <a:solidFill>
                <a:srgbClr val="EC7405"/>
              </a:solidFill>
              <a:latin typeface="Calibri"/>
              <a:cs typeface="Arial"/>
            </a:endParaRPr>
          </a:p>
          <a:p>
            <a:pPr marL="184150" lvl="1" indent="-180975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kern="0" dirty="0">
                <a:solidFill>
                  <a:srgbClr val="000000"/>
                </a:solidFill>
                <a:latin typeface="Calibri"/>
                <a:cs typeface="Arial"/>
              </a:rPr>
              <a:t>Triggered through lessons learned by CNES from </a:t>
            </a:r>
            <a:r>
              <a:rPr lang="en-US" altLang="fr-FR" b="1" kern="0" dirty="0" err="1">
                <a:solidFill>
                  <a:srgbClr val="000000"/>
                </a:solidFill>
                <a:latin typeface="Calibri"/>
                <a:cs typeface="Arial"/>
              </a:rPr>
              <a:t>Kal</a:t>
            </a:r>
            <a:r>
              <a:rPr lang="en-US" altLang="fr-FR" b="1" kern="0" dirty="0">
                <a:solidFill>
                  <a:srgbClr val="000000"/>
                </a:solidFill>
                <a:latin typeface="Calibri"/>
                <a:cs typeface="Arial"/>
              </a:rPr>
              <a:t>-Haiti</a:t>
            </a:r>
            <a:r>
              <a:rPr lang="en-US" altLang="fr-FR" kern="0" dirty="0">
                <a:solidFill>
                  <a:srgbClr val="000000"/>
                </a:solidFill>
                <a:latin typeface="Calibri"/>
                <a:cs typeface="Arial"/>
              </a:rPr>
              <a:t> project (precursor of a Recovery Observatory) after 2010’s earthquake in Haiti</a:t>
            </a:r>
          </a:p>
          <a:p>
            <a:pPr marL="184150" lvl="1" indent="-180975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b="1" dirty="0">
                <a:latin typeface="Calibri"/>
                <a:cs typeface="Arial"/>
              </a:rPr>
              <a:t>Developed in the framework of CEOS/WGISS</a:t>
            </a:r>
            <a:endParaRPr lang="en-US" altLang="fr-FR" b="1" kern="0" dirty="0">
              <a:solidFill>
                <a:srgbClr val="000000"/>
              </a:solidFill>
              <a:latin typeface="Calibri"/>
              <a:cs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9" y="704356"/>
            <a:ext cx="712684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0985">
              <a:defRPr/>
            </a:pPr>
            <a:fld id="{6BF8D2B0-EFB6-4DAA-9B0B-6F6B3A580823}" type="slidenum">
              <a:rPr lang="en-US" kern="0">
                <a:solidFill>
                  <a:srgbClr val="002569"/>
                </a:solidFill>
              </a:rPr>
              <a:pPr defTabSz="380985">
                <a:defRPr/>
              </a:pPr>
              <a:t>20</a:t>
            </a:fld>
            <a:endParaRPr lang="en-US" kern="0" dirty="0">
              <a:solidFill>
                <a:srgbClr val="002569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en-GB" sz="2333" kern="0" dirty="0">
                <a:solidFill>
                  <a:prstClr val="white"/>
                </a:solidFill>
                <a:latin typeface="Helvetica"/>
                <a:ea typeface="ＭＳ Ｐゴシック" pitchFamily="-106" charset="-128"/>
                <a:cs typeface="Tahoma" pitchFamily="-106" charset="0"/>
              </a:rPr>
              <a:t>Copernicus EMSN50&amp;51</a:t>
            </a:r>
            <a:endParaRPr lang="en-US" sz="2333" kern="0" dirty="0">
              <a:solidFill>
                <a:prstClr val="white"/>
              </a:solidFill>
              <a:latin typeface="Helvetica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31980"/>
            <a:ext cx="7620000" cy="53830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57" y="517845"/>
            <a:ext cx="2748426" cy="2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5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0985">
              <a:defRPr/>
            </a:pPr>
            <a:fld id="{6BF8D2B0-EFB6-4DAA-9B0B-6F6B3A580823}" type="slidenum">
              <a:rPr lang="en-US" kern="0">
                <a:solidFill>
                  <a:srgbClr val="002569"/>
                </a:solidFill>
              </a:rPr>
              <a:pPr defTabSz="380985">
                <a:defRPr/>
              </a:pPr>
              <a:t>21</a:t>
            </a:fld>
            <a:endParaRPr lang="en-US" kern="0" dirty="0">
              <a:solidFill>
                <a:srgbClr val="002569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916570" y="210190"/>
            <a:ext cx="4576430" cy="6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defTabSz="380985" eaLnBrk="1" hangingPunct="1"/>
            <a:r>
              <a:rPr lang="fr-BE" altLang="en-US" sz="2333" kern="0" dirty="0">
                <a:solidFill>
                  <a:prstClr val="white"/>
                </a:solidFill>
              </a:rPr>
              <a:t>Links </a:t>
            </a:r>
            <a:r>
              <a:rPr lang="fr-BE" altLang="en-US" sz="2333" kern="0" dirty="0" err="1">
                <a:solidFill>
                  <a:prstClr val="white"/>
                </a:solidFill>
              </a:rPr>
              <a:t>with</a:t>
            </a:r>
            <a:r>
              <a:rPr lang="fr-BE" altLang="en-US" sz="2333" kern="0" dirty="0">
                <a:solidFill>
                  <a:prstClr val="white"/>
                </a:solidFill>
              </a:rPr>
              <a:t> NASA, </a:t>
            </a:r>
            <a:r>
              <a:rPr lang="fr-BE" altLang="en-US" sz="2333" kern="0" dirty="0">
                <a:solidFill>
                  <a:prstClr val="white"/>
                </a:solidFill>
              </a:rPr>
              <a:t>NOAA, WB </a:t>
            </a:r>
            <a:r>
              <a:rPr lang="fr-BE" altLang="en-US" sz="2333" kern="0" dirty="0" err="1">
                <a:solidFill>
                  <a:prstClr val="white"/>
                </a:solidFill>
              </a:rPr>
              <a:t>Haiti</a:t>
            </a:r>
            <a:endParaRPr lang="fr-BE" altLang="en-US" sz="2333" kern="0" dirty="0">
              <a:solidFill>
                <a:prstClr val="white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361843" y="952500"/>
            <a:ext cx="7464657" cy="31750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761970"/>
            <a:r>
              <a:rPr lang="fr-FR" sz="1667" b="1" u="sng" kern="0" dirty="0">
                <a:solidFill>
                  <a:srgbClr val="1F497D"/>
                </a:solidFill>
              </a:rPr>
              <a:t>WB </a:t>
            </a:r>
            <a:r>
              <a:rPr lang="fr-FR" sz="1667" b="1" u="sng" kern="0" dirty="0" err="1">
                <a:solidFill>
                  <a:srgbClr val="1F497D"/>
                </a:solidFill>
              </a:rPr>
              <a:t>Haiti</a:t>
            </a:r>
            <a:r>
              <a:rPr lang="fr-FR" sz="1667" b="1" u="sng" kern="0" dirty="0">
                <a:solidFill>
                  <a:srgbClr val="1F497D"/>
                </a:solidFill>
              </a:rPr>
              <a:t> - Les Cayes Agriculture</a:t>
            </a:r>
            <a:endParaRPr lang="fr-FR" sz="1667" b="1" u="sng" kern="0" dirty="0">
              <a:solidFill>
                <a:srgbClr val="1F497D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4598260" y="1414153"/>
            <a:ext cx="4164740" cy="34753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761970">
              <a:spcBef>
                <a:spcPts val="417"/>
              </a:spcBef>
              <a:spcAft>
                <a:spcPts val="500"/>
              </a:spcAft>
              <a:buNone/>
            </a:pPr>
            <a:r>
              <a:rPr lang="fr-FR" sz="1667" u="sng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Links </a:t>
            </a:r>
            <a:r>
              <a:rPr lang="fr-FR" sz="1667" u="sng" kern="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67" u="sng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new WB « post Irma » agriculture </a:t>
            </a:r>
            <a:r>
              <a:rPr lang="fr-FR" sz="1667" u="sng" kern="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sz="1667" u="sng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Les Cayes</a:t>
            </a:r>
          </a:p>
          <a:p>
            <a:pPr marL="285739" indent="-285739" defTabSz="761970">
              <a:spcBef>
                <a:spcPts val="417"/>
              </a:spcBef>
              <a:spcAft>
                <a:spcPts val="500"/>
              </a:spcAft>
            </a:pPr>
            <a:r>
              <a:rPr lang="en-US" sz="1500" kern="0" dirty="0">
                <a:solidFill>
                  <a:srgbClr val="1F497D"/>
                </a:solidFill>
              </a:rPr>
              <a:t>How does Climate Change </a:t>
            </a:r>
            <a:r>
              <a:rPr lang="en-US" sz="1500" kern="0" dirty="0" err="1">
                <a:solidFill>
                  <a:srgbClr val="1F497D"/>
                </a:solidFill>
              </a:rPr>
              <a:t>change</a:t>
            </a:r>
            <a:r>
              <a:rPr lang="en-US" sz="1500" kern="0" dirty="0">
                <a:solidFill>
                  <a:srgbClr val="1F497D"/>
                </a:solidFill>
              </a:rPr>
              <a:t> impact agriculture?</a:t>
            </a:r>
          </a:p>
          <a:p>
            <a:pPr marL="285739" indent="-285739" defTabSz="761970">
              <a:spcBef>
                <a:spcPts val="417"/>
              </a:spcBef>
              <a:spcAft>
                <a:spcPts val="500"/>
              </a:spcAft>
            </a:pPr>
            <a:r>
              <a:rPr lang="en-US" sz="1500" kern="0" dirty="0">
                <a:solidFill>
                  <a:srgbClr val="1F497D"/>
                </a:solidFill>
              </a:rPr>
              <a:t>Understand local impact of Climate Change</a:t>
            </a:r>
          </a:p>
          <a:p>
            <a:pPr marL="285739" indent="-285739" defTabSz="761970">
              <a:spcBef>
                <a:spcPts val="417"/>
              </a:spcBef>
              <a:spcAft>
                <a:spcPts val="500"/>
              </a:spcAft>
            </a:pPr>
            <a:r>
              <a:rPr lang="en-US" sz="1500" kern="0" dirty="0">
                <a:solidFill>
                  <a:srgbClr val="1F497D"/>
                </a:solidFill>
              </a:rPr>
              <a:t>Pioneering work on how one could make a sustainable plain irrigation system  </a:t>
            </a:r>
          </a:p>
          <a:p>
            <a:pPr marL="0" indent="0" defTabSz="761970">
              <a:spcBef>
                <a:spcPts val="417"/>
              </a:spcBef>
              <a:spcAft>
                <a:spcPts val="500"/>
              </a:spcAft>
              <a:buNone/>
            </a:pPr>
            <a:r>
              <a:rPr lang="en-US" sz="1667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Exchanges of Data (satellite images / ground observations) and sharing results</a:t>
            </a:r>
          </a:p>
          <a:p>
            <a:pPr marL="0" indent="0" defTabSz="761970">
              <a:spcBef>
                <a:spcPts val="417"/>
              </a:spcBef>
              <a:spcAft>
                <a:spcPts val="500"/>
              </a:spcAft>
              <a:buNone/>
            </a:pPr>
            <a:r>
              <a:rPr lang="en-US" sz="1667" u="sng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“post Irma” WB study should benefit from RO data in the coming months</a:t>
            </a:r>
            <a:endParaRPr lang="fr-FR" sz="1667" u="sng" kern="0" dirty="0" err="1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74" y="1397001"/>
            <a:ext cx="3236417" cy="3168319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333500" y="4699000"/>
            <a:ext cx="7464657" cy="31750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761970"/>
            <a:r>
              <a:rPr lang="fr-FR" sz="1667" b="1" u="sng" kern="0" dirty="0">
                <a:solidFill>
                  <a:srgbClr val="1F497D"/>
                </a:solidFill>
              </a:rPr>
              <a:t>NOAA</a:t>
            </a:r>
            <a:endParaRPr lang="fr-FR" sz="1667" b="1" u="sng" kern="0" dirty="0">
              <a:solidFill>
                <a:srgbClr val="1F497D"/>
              </a:solidFill>
            </a:endParaRP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1361844" y="4996316"/>
            <a:ext cx="7514526" cy="50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761970">
              <a:spcBef>
                <a:spcPts val="417"/>
              </a:spcBef>
              <a:spcAft>
                <a:spcPts val="500"/>
              </a:spcAft>
              <a:buNone/>
            </a:pPr>
            <a:r>
              <a:rPr lang="en-US" sz="1500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Discussions about vector borne diseases evaluation, further expression of interest by Health </a:t>
            </a:r>
            <a:r>
              <a:rPr lang="en-US" sz="1500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ministry. Will </a:t>
            </a:r>
            <a:r>
              <a:rPr lang="en-US" sz="1500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L8 and NOAA images but need public health statistical data (accessibility TBC during next mission)</a:t>
            </a:r>
          </a:p>
        </p:txBody>
      </p:sp>
    </p:spTree>
    <p:extLst>
      <p:ext uri="{BB962C8B-B14F-4D97-AF65-F5344CB8AC3E}">
        <p14:creationId xmlns:p14="http://schemas.microsoft.com/office/powerpoint/2010/main" val="142570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83080"/>
            <a:ext cx="8749709" cy="369332"/>
          </a:xfrm>
        </p:spPr>
        <p:txBody>
          <a:bodyPr/>
          <a:lstStyle/>
          <a:p>
            <a:r>
              <a:rPr lang="fr-FR" dirty="0" err="1"/>
              <a:t>Recovery</a:t>
            </a:r>
            <a:r>
              <a:rPr lang="fr-FR" dirty="0"/>
              <a:t> </a:t>
            </a:r>
            <a:r>
              <a:rPr lang="fr-FR" dirty="0" err="1"/>
              <a:t>Observatory</a:t>
            </a:r>
            <a:r>
              <a:rPr lang="fr-FR" dirty="0"/>
              <a:t> – </a:t>
            </a:r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330791" y="554869"/>
            <a:ext cx="9209267" cy="3971556"/>
          </a:xfrm>
        </p:spPr>
        <p:txBody>
          <a:bodyPr/>
          <a:lstStyle/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Demonstrate the </a:t>
            </a:r>
            <a:r>
              <a:rPr lang="en-US" altLang="fr-FR" sz="2000" b="1" kern="0" dirty="0">
                <a:solidFill>
                  <a:srgbClr val="000000"/>
                </a:solidFill>
                <a:latin typeface="Calibri"/>
                <a:cs typeface="Arial"/>
              </a:rPr>
              <a:t>value of using satellite </a:t>
            </a: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Earth Observations to support Recovery from a major disaster:</a:t>
            </a:r>
          </a:p>
          <a:p>
            <a:pPr marL="363538" lvl="2" indent="-1778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Font typeface="Wingdings 2" pitchFamily="18" charset="2"/>
              <a:buChar char="è"/>
              <a:defRPr/>
            </a:pPr>
            <a:r>
              <a:rPr lang="en-US" altLang="fr-FR" kern="0" dirty="0">
                <a:solidFill>
                  <a:srgbClr val="000000"/>
                </a:solidFill>
                <a:latin typeface="Calibri"/>
                <a:cs typeface="Arial"/>
              </a:rPr>
              <a:t>Assessment of damages, reconstruction planning,  reconstruction monitoring</a:t>
            </a:r>
          </a:p>
          <a:p>
            <a:pPr lvl="6" indent="-177800" defTabSz="914400">
              <a:buClr>
                <a:srgbClr val="EC7405"/>
              </a:buClr>
              <a:buFont typeface="Wingdings 2" pitchFamily="18" charset="2"/>
              <a:buChar char="è"/>
              <a:defRPr/>
            </a:pPr>
            <a:endParaRPr lang="en-US" altLang="fr-FR" sz="1050" kern="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Establish </a:t>
            </a:r>
            <a:r>
              <a:rPr lang="en-US" altLang="fr-FR" sz="2000" b="1" kern="0" dirty="0">
                <a:solidFill>
                  <a:srgbClr val="000000"/>
                </a:solidFill>
                <a:latin typeface="Calibri"/>
                <a:cs typeface="Arial"/>
              </a:rPr>
              <a:t>institutional relationships </a:t>
            </a: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between CEOS and stakeholders from the international recovery community.</a:t>
            </a:r>
          </a:p>
          <a:p>
            <a:pPr lvl="6" indent="-177800" defTabSz="914400">
              <a:buClr>
                <a:srgbClr val="EC7405"/>
              </a:buClr>
              <a:buFont typeface="Wingdings 2" pitchFamily="18" charset="2"/>
              <a:buChar char="è"/>
              <a:defRPr/>
            </a:pPr>
            <a:endParaRPr lang="en-US" altLang="fr-FR" sz="1100" kern="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184150" lvl="1" indent="-180975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defRPr/>
            </a:pPr>
            <a:r>
              <a:rPr lang="en-US" altLang="fr-FR" sz="2000" b="1" kern="0" dirty="0">
                <a:solidFill>
                  <a:srgbClr val="000000"/>
                </a:solidFill>
                <a:latin typeface="Calibri"/>
                <a:cs typeface="Arial"/>
              </a:rPr>
              <a:t>Promote innovation </a:t>
            </a:r>
            <a:r>
              <a:rPr lang="en-US" altLang="fr-FR" sz="2000" kern="0" dirty="0">
                <a:solidFill>
                  <a:srgbClr val="000000"/>
                </a:solidFill>
                <a:latin typeface="Calibri"/>
                <a:cs typeface="Arial"/>
              </a:rPr>
              <a:t>around high-technology applications to support recovery.</a:t>
            </a:r>
            <a:endParaRPr lang="en-US" altLang="fr-FR" kern="0" dirty="0">
              <a:solidFill>
                <a:srgbClr val="000000"/>
              </a:solidFill>
              <a:latin typeface="Calibri"/>
              <a:cs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" y="3192457"/>
            <a:ext cx="3802686" cy="252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4404025" y="3206068"/>
            <a:ext cx="4787900" cy="21677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lvl="1" defTabSz="914400" eaLnBrk="1" hangingPunct="1">
              <a:buClr>
                <a:srgbClr val="EC7405"/>
              </a:buClr>
              <a:defRPr/>
            </a:pPr>
            <a:r>
              <a:rPr lang="en-US" altLang="fr-FR" sz="1600" dirty="0">
                <a:latin typeface="Calibri"/>
                <a:cs typeface="Arial"/>
              </a:rPr>
              <a:t>In </a:t>
            </a:r>
            <a:r>
              <a:rPr lang="en-US" altLang="fr-FR" sz="1600" dirty="0" smtClean="0">
                <a:latin typeface="Calibri"/>
                <a:cs typeface="Arial"/>
              </a:rPr>
              <a:t>December, </a:t>
            </a:r>
            <a:r>
              <a:rPr lang="en-US" altLang="fr-FR" sz="1600" dirty="0">
                <a:latin typeface="Calibri"/>
                <a:cs typeface="Arial"/>
              </a:rPr>
              <a:t>2016</a:t>
            </a:r>
            <a:r>
              <a:rPr lang="en-US" altLang="fr-FR" sz="1600" dirty="0" smtClean="0">
                <a:latin typeface="Calibri"/>
                <a:cs typeface="Arial"/>
              </a:rPr>
              <a:t>, The CEOS (after a recommendation from Disaster WG) officially triggered </a:t>
            </a:r>
            <a:r>
              <a:rPr lang="en-US" altLang="fr-FR" sz="1600" dirty="0">
                <a:latin typeface="Calibri"/>
                <a:cs typeface="Arial"/>
              </a:rPr>
              <a:t>the Recovery Observatory for impact of </a:t>
            </a:r>
            <a:r>
              <a:rPr lang="en-US" altLang="fr-FR" sz="1600" b="1" dirty="0">
                <a:latin typeface="Calibri"/>
                <a:cs typeface="Arial"/>
              </a:rPr>
              <a:t>Hurricane Matthew in Haiti</a:t>
            </a:r>
            <a:r>
              <a:rPr lang="en-US" altLang="fr-FR" sz="1600" dirty="0">
                <a:latin typeface="Calibri"/>
                <a:cs typeface="Arial"/>
              </a:rPr>
              <a:t>. </a:t>
            </a:r>
            <a:endParaRPr lang="en-US" altLang="fr-FR" sz="1600" dirty="0" smtClean="0">
              <a:latin typeface="Calibri"/>
              <a:cs typeface="Arial"/>
            </a:endParaRPr>
          </a:p>
          <a:p>
            <a:pPr lvl="1" defTabSz="914400" eaLnBrk="1" hangingPunct="1">
              <a:buClr>
                <a:srgbClr val="EC7405"/>
              </a:buClr>
              <a:defRPr/>
            </a:pPr>
            <a:r>
              <a:rPr lang="en-US" altLang="fr-FR" sz="1600" dirty="0" smtClean="0">
                <a:latin typeface="Calibri"/>
                <a:cs typeface="Arial"/>
              </a:rPr>
              <a:t>This system aims at tracking </a:t>
            </a:r>
            <a:r>
              <a:rPr lang="en-US" altLang="fr-FR" sz="1600" dirty="0">
                <a:latin typeface="Calibri"/>
                <a:cs typeface="Arial"/>
              </a:rPr>
              <a:t>recovery of buildings, transportation networks, agricultural activities and environmental rehabilitation for a period of three-to-four years.</a:t>
            </a:r>
            <a:endParaRPr kumimoji="0" lang="en-US" altLang="fr-FR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451" y="94417"/>
            <a:ext cx="8749709" cy="369332"/>
          </a:xfrm>
        </p:spPr>
        <p:txBody>
          <a:bodyPr/>
          <a:lstStyle/>
          <a:p>
            <a:r>
              <a:rPr lang="fr-FR" dirty="0"/>
              <a:t>https://</a:t>
            </a:r>
            <a:r>
              <a:rPr lang="fr-FR" dirty="0" smtClean="0"/>
              <a:t>www.recovery-observatory.org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655"/>
            <a:ext cx="9265920" cy="50923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23755"/>
            <a:ext cx="9265920" cy="50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270000" y="2461446"/>
            <a:ext cx="7620000" cy="400110"/>
          </a:xfrm>
        </p:spPr>
        <p:txBody>
          <a:bodyPr/>
          <a:lstStyle/>
          <a:p>
            <a:r>
              <a:rPr lang="fr-FR" dirty="0" err="1" smtClean="0"/>
              <a:t>DotCloud</a:t>
            </a:r>
            <a:r>
              <a:rPr lang="fr-FR" dirty="0" smtClean="0"/>
              <a:t> Platform</a:t>
            </a:r>
          </a:p>
        </p:txBody>
      </p:sp>
    </p:spTree>
    <p:extLst>
      <p:ext uri="{BB962C8B-B14F-4D97-AF65-F5344CB8AC3E}">
        <p14:creationId xmlns:p14="http://schemas.microsoft.com/office/powerpoint/2010/main" val="35184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dirty="0" smtClean="0"/>
              <a:t>Dotcloud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64" y="2956706"/>
            <a:ext cx="5685736" cy="23866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 b="4667"/>
          <a:stretch/>
        </p:blipFill>
        <p:spPr>
          <a:xfrm>
            <a:off x="0" y="913329"/>
            <a:ext cx="4474264" cy="2043377"/>
          </a:xfrm>
          <a:prstGeom prst="rect">
            <a:avLst/>
          </a:prstGeom>
        </p:spPr>
      </p:pic>
      <p:sp>
        <p:nvSpPr>
          <p:cNvPr id="10" name="Espace réservé du contenu 3"/>
          <p:cNvSpPr txBox="1">
            <a:spLocks/>
          </p:cNvSpPr>
          <p:nvPr/>
        </p:nvSpPr>
        <p:spPr>
          <a:xfrm>
            <a:off x="4556759" y="1226820"/>
            <a:ext cx="5315729" cy="1427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Display full resolution data for authorized users, moderate resolution for </a:t>
            </a:r>
            <a:r>
              <a:rPr lang="en-US" dirty="0" smtClean="0"/>
              <a:t>others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RESTo</a:t>
            </a:r>
            <a:r>
              <a:rPr lang="en-US" dirty="0"/>
              <a:t>, </a:t>
            </a:r>
            <a:r>
              <a:rPr lang="en-US" dirty="0" err="1"/>
              <a:t>Mapshup</a:t>
            </a:r>
            <a:r>
              <a:rPr lang="en-US" dirty="0"/>
              <a:t>, </a:t>
            </a:r>
            <a:r>
              <a:rPr lang="en-US" dirty="0" err="1" smtClean="0"/>
              <a:t>MapServer</a:t>
            </a:r>
            <a:r>
              <a:rPr lang="en-US" dirty="0" smtClean="0"/>
              <a:t>, Drupal)</a:t>
            </a:r>
            <a:endParaRPr lang="en-US" dirty="0"/>
          </a:p>
          <a:p>
            <a:r>
              <a:rPr lang="en-US" dirty="0"/>
              <a:t>Catalog of data acquired in the framework of </a:t>
            </a:r>
            <a:r>
              <a:rPr lang="en-US" dirty="0" smtClean="0"/>
              <a:t>Projects </a:t>
            </a:r>
            <a:r>
              <a:rPr lang="en-US" dirty="0"/>
              <a:t>and its </a:t>
            </a:r>
            <a:r>
              <a:rPr lang="en-US" dirty="0" smtClean="0"/>
              <a:t>value added products</a:t>
            </a:r>
            <a:endParaRPr lang="en-US" dirty="0"/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106679" y="3611880"/>
            <a:ext cx="4229101" cy="1493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Quick access to QL, catalog metadata, advanced search function</a:t>
            </a:r>
          </a:p>
          <a:p>
            <a:endParaRPr lang="en-US" dirty="0"/>
          </a:p>
          <a:p>
            <a:r>
              <a:rPr lang="en-US" dirty="0"/>
              <a:t>Showcase of work within </a:t>
            </a:r>
            <a:r>
              <a:rPr lang="en-US" dirty="0" smtClean="0"/>
              <a:t>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GB" dirty="0" smtClean="0"/>
              <a:t>Dotcloud : a community of Users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46654"/>
            <a:ext cx="9285287" cy="45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dirty="0" smtClean="0"/>
              <a:t>Dotcloud</a:t>
            </a:r>
            <a:endParaRPr lang="fr-FR" dirty="0"/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6011056" y="1094925"/>
            <a:ext cx="3861432" cy="173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animation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Exchanges between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feedback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/>
          <a:stretch/>
        </p:blipFill>
        <p:spPr>
          <a:xfrm>
            <a:off x="0" y="944380"/>
            <a:ext cx="5688767" cy="26674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17" y="3793475"/>
            <a:ext cx="2986879" cy="13030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9" y="3983898"/>
            <a:ext cx="2591072" cy="7494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7" y="2833140"/>
            <a:ext cx="2605016" cy="19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5740" y="2263140"/>
            <a:ext cx="5080000" cy="13033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000" b="1" dirty="0">
                <a:solidFill>
                  <a:srgbClr val="FFFFFF"/>
                </a:solidFill>
              </a:rPr>
              <a:t>Recovery Observatory (RO)</a:t>
            </a:r>
            <a:br>
              <a:rPr lang="en-CA" sz="2000" b="1" dirty="0">
                <a:solidFill>
                  <a:srgbClr val="FFFFFF"/>
                </a:solidFill>
              </a:rPr>
            </a:br>
            <a:r>
              <a:rPr lang="en-CA" sz="1100" dirty="0"/>
              <a:t/>
            </a:r>
            <a:br>
              <a:rPr lang="en-CA" sz="1100" dirty="0"/>
            </a:br>
            <a:r>
              <a:rPr lang="en-CA" sz="1600" dirty="0">
                <a:solidFill>
                  <a:schemeClr val="bg2"/>
                </a:solidFill>
              </a:rPr>
              <a:t>Haiti Hurricane Matthew RO Status and Next Steps</a:t>
            </a:r>
            <a:br>
              <a:rPr lang="en-CA" sz="1600" dirty="0">
                <a:solidFill>
                  <a:schemeClr val="bg2"/>
                </a:solidFill>
              </a:rPr>
            </a:br>
            <a:r>
              <a:rPr lang="en-CA" sz="1600" dirty="0">
                <a:solidFill>
                  <a:schemeClr val="bg2"/>
                </a:solidFill>
              </a:rPr>
              <a:t/>
            </a:r>
            <a:br>
              <a:rPr lang="en-CA" sz="1600" dirty="0">
                <a:solidFill>
                  <a:schemeClr val="bg2"/>
                </a:solidFill>
              </a:rPr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 rot="20769367">
            <a:off x="4451559" y="972392"/>
            <a:ext cx="5400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Extract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from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presentation</a:t>
            </a:r>
            <a:r>
              <a:rPr lang="fr-FR" sz="2400" dirty="0" smtClean="0">
                <a:solidFill>
                  <a:srgbClr val="FF0000"/>
                </a:solidFill>
              </a:rPr>
              <a:t> to WGD #10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ulaires CNES" ma:contentTypeID="0x01010000DC6006A7BDDE4C8FF96CE1CE05F6EF002240421B177A4145A68A1D0509C7E11F" ma:contentTypeVersion="33" ma:contentTypeDescription="" ma:contentTypeScope="" ma:versionID="08cdbef7e56df9d360ee7718d116e75e">
  <xsd:schema xmlns:xsd="http://www.w3.org/2001/XMLSchema" xmlns:xs="http://www.w3.org/2001/XMLSchema" xmlns:p="http://schemas.microsoft.com/office/2006/metadata/properties" xmlns:ns1="http://schemas.microsoft.com/sharepoint/v3" xmlns:ns2="c04198d5-9d41-4f87-9c9b-25c9d99d68b2" xmlns:ns3="d98edb7b-4b69-42c3-ba31-f9a07c1e3c46" xmlns:ns4="1480e229-d1f0-4dea-859f-b8c45efabb7a" xmlns:ns5="http://schemas.microsoft.com/sharepoint/v4" targetNamespace="http://schemas.microsoft.com/office/2006/metadata/properties" ma:root="true" ma:fieldsID="4aea4023d7175b7552b17dec3dcafc70" ns1:_="" ns2:_="" ns3:_="" ns4:_="" ns5:_="">
    <xsd:import namespace="http://schemas.microsoft.com/sharepoint/v3"/>
    <xsd:import namespace="c04198d5-9d41-4f87-9c9b-25c9d99d68b2"/>
    <xsd:import namespace="d98edb7b-4b69-42c3-ba31-f9a07c1e3c46"/>
    <xsd:import namespace="1480e229-d1f0-4dea-859f-b8c45efabb7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Nature"/>
                <xsd:element ref="ns3:Thème_x0020_LL"/>
                <xsd:element ref="ns3:Services_x0020_Pratiques" minOccurs="0"/>
                <xsd:element ref="ns3:RespForm"/>
                <xsd:element ref="ns3:RespTheme" minOccurs="0"/>
                <xsd:element ref="ns3:Cible"/>
                <xsd:element ref="ns4:TaxCatchAll" minOccurs="0"/>
                <xsd:element ref="ns4:TaxCatchAllLabel" minOccurs="0"/>
                <xsd:element ref="ns3:cfCentres0" minOccurs="0"/>
                <xsd:element ref="ns1:DocumentSetDescription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Description de l’ensemble de documents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198d5-9d41-4f87-9c9b-25c9d99d68b2" elementFormDefault="qualified">
    <xsd:import namespace="http://schemas.microsoft.com/office/2006/documentManagement/types"/>
    <xsd:import namespace="http://schemas.microsoft.com/office/infopath/2007/PartnerControls"/>
    <xsd:element name="Nature" ma:index="2" ma:displayName="Nature" ma:default="Formulaire" ma:format="RadioButtons" ma:internalName="Nature">
      <xsd:simpleType>
        <xsd:restriction base="dms:Choice">
          <xsd:enumeration value="Formulaire"/>
          <xsd:enumeration value="Modè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edb7b-4b69-42c3-ba31-f9a07c1e3c46" elementFormDefault="qualified">
    <xsd:import namespace="http://schemas.microsoft.com/office/2006/documentManagement/types"/>
    <xsd:import namespace="http://schemas.microsoft.com/office/infopath/2007/PartnerControls"/>
    <xsd:element name="Thème_x0020_LL" ma:index="3" ma:displayName="Thème" ma:format="Dropdown" ma:internalName="Th_x00e8_me_x0020_LL">
      <xsd:simpleType>
        <xsd:restriction base="dms:Choice">
          <xsd:enumeration value="Z-archives"/>
          <xsd:enumeration value="Achats/recettes"/>
          <xsd:enumeration value="Actions R&amp;T"/>
          <xsd:enumeration value="ADHS"/>
          <xsd:enumeration value="Bureautique"/>
          <xsd:enumeration value="Conseil Administration"/>
          <xsd:enumeration value="Documentation Archives"/>
          <xsd:enumeration value="Gestion Finance"/>
          <xsd:enumeration value="Logistique, moyens généraux - Toulouse"/>
          <xsd:enumeration value="Logistique, moyens généraux - Kourou"/>
          <xsd:enumeration value="Logistique, moyens généraux, sécurité d'accès - Paris Daumesnil"/>
          <xsd:enumeration value="Logistique, moyens généraux, sécurité d'accès - Paris Les Halles"/>
          <xsd:enumeration value="Management des affaires et des projets"/>
          <xsd:enumeration value="Qualité"/>
          <xsd:enumeration value="Représentation"/>
          <xsd:enumeration value="Ressources Humaines"/>
          <xsd:enumeration value="Sécurité du travail Ergonomie Environnement"/>
          <xsd:enumeration value="SSI"/>
          <xsd:enumeration value="Sûreté Accès - Toulouse"/>
          <xsd:enumeration value="Sûreté Accès - Kourou"/>
          <xsd:enumeration value="Système d'information"/>
        </xsd:restriction>
      </xsd:simpleType>
    </xsd:element>
    <xsd:element name="Services_x0020_Pratiques" ma:index="4" nillable="true" ma:displayName="Thématique" ma:internalName="Services_x0020_Pratique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urrier&amp;Colis"/>
                    <xsd:enumeration value="Dépannage, réparation, installation"/>
                    <xsd:enumeration value="Déplacement&amp;missions"/>
                    <xsd:enumeration value="Espace de travail"/>
                    <xsd:enumeration value="Informatique"/>
                    <xsd:enumeration value="Imprimerie&amp;média"/>
                    <xsd:enumeration value="Prestations de services"/>
                    <xsd:enumeration value="Prêt"/>
                    <xsd:enumeration value="Prévention&amp;santé"/>
                    <xsd:enumeration value="Protection&amp;sécurité"/>
                    <xsd:enumeration value="Réunions, rencontres&amp;événements"/>
                    <xsd:enumeration value="Téléphonie"/>
                    <xsd:enumeration value="----"/>
                    <xsd:enumeration value="RH Carrière"/>
                    <xsd:enumeration value="RH Temps de travail"/>
                    <xsd:enumeration value="RH Rémunération"/>
                    <xsd:enumeration value="RH Protection sociale"/>
                    <xsd:enumeration value="RH Santé au travail"/>
                    <xsd:enumeration value="RH Missions&amp;remboursement de frais"/>
                    <xsd:enumeration value="RH Accord&amp;réglementation"/>
                    <xsd:enumeration value="Management"/>
                    <xsd:enumeration value="Projet"/>
                  </xsd:restriction>
                </xsd:simpleType>
              </xsd:element>
            </xsd:sequence>
          </xsd:extension>
        </xsd:complexContent>
      </xsd:complexType>
    </xsd:element>
    <xsd:element name="RespForm" ma:index="5" ma:displayName="Responsable du formulaire" ma:description="Responsable du formulaire" ma:list="UserInfo" ma:SharePointGroup="8" ma:internalName="RespForm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Theme" ma:index="6" nillable="true" ma:displayName="Correspondant de thème" ma:description="Correspondant de thème" ma:list="UserInfo" ma:SharePointGroup="41" ma:internalName="Responsable_x0020_de_x0020_th_x00e8_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ible" ma:index="8" ma:displayName="Cible" ma:format="Dropdown" ma:internalName="Cible" ma:readOnly="false">
      <xsd:simpleType>
        <xsd:restriction base="dms:Choice">
          <xsd:enumeration value="Manager-C/Projet"/>
          <xsd:enumeration value="Secrétaire"/>
          <xsd:enumeration value="Salariés CNES"/>
          <xsd:enumeration value="Tout public"/>
        </xsd:restriction>
      </xsd:simpleType>
    </xsd:element>
    <xsd:element name="cfCentres0" ma:index="13" ma:taxonomy="true" ma:internalName="cfCentres0" ma:taxonomyFieldName="cfCentres" ma:displayName="Centres - Etablissements" ma:readOnly="false" ma:fieldId="{cfae7dbf-fc1c-4884-b2c3-5ccd83607b77}" ma:taxonomyMulti="true" ma:sspId="43899476-92d5-47bd-aa4b-8ef5a50c3054" ma:termSetId="28451ea1-9d87-422f-b714-f82e1d7878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bfb6061-b2cf-40ef-b5f8-aa9297de9445}" ma:internalName="TaxCatchAll" ma:showField="CatchAllData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bfb6061-b2cf-40ef-b5f8-aa9297de9445}" ma:internalName="TaxCatchAllLabel" ma:readOnly="true" ma:showField="CatchAllDataLabel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s_x0020_Pratiques xmlns="d98edb7b-4b69-42c3-ba31-f9a07c1e3c46">
      <Value>Imprimerie&amp;média</Value>
    </Services_x0020_Pratiques>
    <Nature xmlns="c04198d5-9d41-4f87-9c9b-25c9d99d68b2">Modèle</Nature>
    <RespForm xmlns="d98edb7b-4b69-42c3-ba31-f9a07c1e3c46">
      <UserInfo>
        <DisplayName>i:0#.w|cnesnet\medaillee</DisplayName>
        <AccountId>1243</AccountId>
        <AccountType/>
      </UserInfo>
    </RespForm>
    <DocumentSetDescription xmlns="http://schemas.microsoft.com/sharepoint/v3" xsi:nil="true"/>
    <RespTheme xmlns="d98edb7b-4b69-42c3-ba31-f9a07c1e3c46">
      <UserInfo>
        <DisplayName>i:0#.w|cnesnet\lepinec</DisplayName>
        <AccountId>35</AccountId>
        <AccountType/>
      </UserInfo>
    </RespTheme>
    <Cible xmlns="d98edb7b-4b69-42c3-ba31-f9a07c1e3c46">Salariés CNES</Cible>
    <TaxCatchAll xmlns="1480e229-d1f0-4dea-859f-b8c45efabb7a">
      <Value>8</Value>
      <Value>26</Value>
      <Value>2</Value>
      <Value>1</Value>
    </TaxCatchAll>
    <cfCentres0 xmlns="d98edb7b-4b69-42c3-ba31-f9a07c1e3c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Kourou</TermName>
          <TermId xmlns="http://schemas.microsoft.com/office/infopath/2007/PartnerControls">10e6e4f8-5444-4c46-91d9-1d88f2248fca</TermId>
        </TermInfo>
        <TermInfo xmlns="http://schemas.microsoft.com/office/infopath/2007/PartnerControls">
          <TermName xmlns="http://schemas.microsoft.com/office/infopath/2007/PartnerControls"> Paris 2</TermName>
          <TermId xmlns="http://schemas.microsoft.com/office/infopath/2007/PartnerControls">e5d5a7c2-9e1f-49dd-b608-1d310d9817dc</TermId>
        </TermInfo>
        <TermInfo xmlns="http://schemas.microsoft.com/office/infopath/2007/PartnerControls">
          <TermName xmlns="http://schemas.microsoft.com/office/infopath/2007/PartnerControls"> Paris</TermName>
          <TermId xmlns="http://schemas.microsoft.com/office/infopath/2007/PartnerControls">808df145-e770-4e55-a124-c99bdc3fc87b</TermId>
        </TermInfo>
        <TermInfo xmlns="http://schemas.microsoft.com/office/infopath/2007/PartnerControls">
          <TermName xmlns="http://schemas.microsoft.com/office/infopath/2007/PartnerControls"> Toulouse</TermName>
          <TermId xmlns="http://schemas.microsoft.com/office/infopath/2007/PartnerControls">4631c293-d816-4767-8a32-a2fe4467ee72</TermId>
        </TermInfo>
      </Terms>
    </cfCentres0>
    <Thème_x0020_LL xmlns="d98edb7b-4b69-42c3-ba31-f9a07c1e3c46">Bureautique</Thème_x0020_LL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5C33FBEC-7AB9-46F9-AC66-66346D60A2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4CA995-6754-4510-86C8-FA7FF63B0C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4198d5-9d41-4f87-9c9b-25c9d99d68b2"/>
    <ds:schemaRef ds:uri="d98edb7b-4b69-42c3-ba31-f9a07c1e3c46"/>
    <ds:schemaRef ds:uri="1480e229-d1f0-4dea-859f-b8c45efabb7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36A867-4093-432E-8127-59A54A2971D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480e229-d1f0-4dea-859f-b8c45efabb7a"/>
    <ds:schemaRef ds:uri="http://purl.org/dc/elements/1.1/"/>
    <ds:schemaRef ds:uri="http://schemas.microsoft.com/office/2006/metadata/properties"/>
    <ds:schemaRef ds:uri="http://schemas.microsoft.com/sharepoint/v4"/>
    <ds:schemaRef ds:uri="http://schemas.microsoft.com/sharepoint/v3"/>
    <ds:schemaRef ds:uri="d98edb7b-4b69-42c3-ba31-f9a07c1e3c46"/>
    <ds:schemaRef ds:uri="c04198d5-9d41-4f87-9c9b-25c9d99d68b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3038</TotalTime>
  <Words>928</Words>
  <Application>Microsoft Office PowerPoint</Application>
  <PresentationFormat>Personnalisé</PresentationFormat>
  <Paragraphs>193</Paragraphs>
  <Slides>21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21</vt:i4>
      </vt:variant>
    </vt:vector>
  </HeadingPairs>
  <TitlesOfParts>
    <vt:vector size="44" baseType="lpstr">
      <vt:lpstr>ＭＳ Ｐゴシック</vt:lpstr>
      <vt:lpstr>ＭＳ Ｐゴシック</vt:lpstr>
      <vt:lpstr>Arial</vt:lpstr>
      <vt:lpstr>Arial Black</vt:lpstr>
      <vt:lpstr>Arial Bold</vt:lpstr>
      <vt:lpstr>Arial Narrow</vt:lpstr>
      <vt:lpstr>Avenir Roman</vt:lpstr>
      <vt:lpstr>Calibri</vt:lpstr>
      <vt:lpstr>Century Gothic</vt:lpstr>
      <vt:lpstr>Courier New</vt:lpstr>
      <vt:lpstr>Helvetica</vt:lpstr>
      <vt:lpstr>Proxima Nova Regular</vt:lpstr>
      <vt:lpstr>Tahoma</vt:lpstr>
      <vt:lpstr>Times New Roman</vt:lpstr>
      <vt:lpstr>Wingdings</vt:lpstr>
      <vt:lpstr>Wingdings 2</vt:lpstr>
      <vt:lpstr>CNES - Diapos Titre</vt:lpstr>
      <vt:lpstr>CNES - Sommaires</vt:lpstr>
      <vt:lpstr>CNES - Texte</vt:lpstr>
      <vt:lpstr>1_CNES - Diapos Titre</vt:lpstr>
      <vt:lpstr>2_CNES - Diapos Titre</vt:lpstr>
      <vt:lpstr>1_CNES - Texte</vt:lpstr>
      <vt:lpstr>Default</vt:lpstr>
      <vt:lpstr>Présentation PowerPoint</vt:lpstr>
      <vt:lpstr>Recovery Observatory: the idea</vt:lpstr>
      <vt:lpstr>Recovery Observatory – Objectives</vt:lpstr>
      <vt:lpstr>https://www.recovery-observatory.org</vt:lpstr>
      <vt:lpstr>Présentation PowerPoint</vt:lpstr>
      <vt:lpstr>Dotcloud</vt:lpstr>
      <vt:lpstr>Dotcloud : a community of Users</vt:lpstr>
      <vt:lpstr>Dotcloud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Lola PEIRE</dc:creator>
  <cp:lastModifiedBy>morenor</cp:lastModifiedBy>
  <cp:revision>123</cp:revision>
  <cp:lastPrinted>2017-05-14T20:42:22Z</cp:lastPrinted>
  <dcterms:created xsi:type="dcterms:W3CDTF">2017-04-10T17:55:28Z</dcterms:created>
  <dcterms:modified xsi:type="dcterms:W3CDTF">2019-05-01T12:06:40Z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fCentres">
    <vt:lpwstr>26;#Kourou|10e6e4f8-5444-4c46-91d9-1d88f2248fca;#1;# Paris 2|e5d5a7c2-9e1f-49dd-b608-1d310d9817dc;#8;# Paris|808df145-e770-4e55-a124-c99bdc3fc87b;#2;# Toulouse|4631c293-d816-4767-8a32-a2fe4467ee72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Direction">
    <vt:lpwstr/>
  </property>
  <property fmtid="{D5CDD505-2E9C-101B-9397-08002B2CF9AE}" pid="6" name="ContentTypeId">
    <vt:lpwstr>0x01010000DC6006A7BDDE4C8FF96CE1CE05F6EF002240421B177A4145A68A1D0509C7E11F</vt:lpwstr>
  </property>
  <property fmtid="{D5CDD505-2E9C-101B-9397-08002B2CF9AE}" pid="7" name="Affiliation">
    <vt:lpwstr>CNES</vt:lpwstr>
  </property>
  <property fmtid="{D5CDD505-2E9C-101B-9397-08002B2CF9AE}" pid="8" name="n23abec99e074c2aa90fa92cbc1c54cd">
    <vt:lpwstr/>
  </property>
  <property fmtid="{D5CDD505-2E9C-101B-9397-08002B2CF9AE}" pid="9" name="n5aee8f940e84a44a9d0a82d1e7cc607">
    <vt:lpwstr/>
  </property>
  <property fmtid="{D5CDD505-2E9C-101B-9397-08002B2CF9AE}" pid="10" name="m87c471c6bd344bca5d69bd9ba6ed2b9">
    <vt:lpwstr/>
  </property>
  <property fmtid="{D5CDD505-2E9C-101B-9397-08002B2CF9AE}" pid="11" name="_docset_NoMedatataSyncRequired">
    <vt:lpwstr>False</vt:lpwstr>
  </property>
</Properties>
</file>