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2" r:id="rId1"/>
  </p:sldMasterIdLst>
  <p:notesMasterIdLst>
    <p:notesMasterId r:id="rId15"/>
  </p:notesMasterIdLst>
  <p:sldIdLst>
    <p:sldId id="256" r:id="rId2"/>
    <p:sldId id="288" r:id="rId3"/>
    <p:sldId id="305" r:id="rId4"/>
    <p:sldId id="306" r:id="rId5"/>
    <p:sldId id="322" r:id="rId6"/>
    <p:sldId id="310" r:id="rId7"/>
    <p:sldId id="312" r:id="rId8"/>
    <p:sldId id="313" r:id="rId9"/>
    <p:sldId id="315" r:id="rId10"/>
    <p:sldId id="292" r:id="rId11"/>
    <p:sldId id="298" r:id="rId12"/>
    <p:sldId id="319" r:id="rId13"/>
    <p:sldId id="287" r:id="rId14"/>
  </p:sldIdLst>
  <p:sldSz cx="9144000" cy="6858000" type="screen4x3"/>
  <p:notesSz cx="7010400" cy="9296400"/>
  <p:embeddedFontLst>
    <p:embeddedFont>
      <p:font typeface="Arial Narrow" panose="020B060602020203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Comic Sans MS" panose="030F0702030302020204" pitchFamily="66"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2E6EBC"/>
    <a:srgbClr val="3D7499"/>
    <a:srgbClr val="9180F8"/>
    <a:srgbClr val="9E7CFC"/>
    <a:srgbClr val="993366"/>
    <a:srgbClr val="CA74AB"/>
    <a:srgbClr val="9966FF"/>
    <a:srgbClr val="8CBD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11" autoAdjust="0"/>
  </p:normalViewPr>
  <p:slideViewPr>
    <p:cSldViewPr snapToGrid="0" snapToObjects="1">
      <p:cViewPr varScale="1">
        <p:scale>
          <a:sx n="86" d="100"/>
          <a:sy n="86" d="100"/>
        </p:scale>
        <p:origin x="51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3.fntdata" /><Relationship Id="rId26" Type="http://schemas.openxmlformats.org/officeDocument/2006/relationships/font" Target="fonts/font11.fntdata" /><Relationship Id="rId3" Type="http://schemas.openxmlformats.org/officeDocument/2006/relationships/slide" Target="slides/slide2.xml" /><Relationship Id="rId21" Type="http://schemas.openxmlformats.org/officeDocument/2006/relationships/font" Target="fonts/font6.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2.fntdata" /><Relationship Id="rId25" Type="http://schemas.openxmlformats.org/officeDocument/2006/relationships/font" Target="fonts/font10.fntdata" /><Relationship Id="rId2" Type="http://schemas.openxmlformats.org/officeDocument/2006/relationships/slide" Target="slides/slide1.xml" /><Relationship Id="rId16" Type="http://schemas.openxmlformats.org/officeDocument/2006/relationships/font" Target="fonts/font1.fntdata" /><Relationship Id="rId20" Type="http://schemas.openxmlformats.org/officeDocument/2006/relationships/font" Target="fonts/font5.fntdata"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9.fntdata"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notesMaster" Target="notesMasters/notesMaster1.xml" /><Relationship Id="rId23" Type="http://schemas.openxmlformats.org/officeDocument/2006/relationships/font" Target="fonts/font8.fntdata" /><Relationship Id="rId28" Type="http://schemas.openxmlformats.org/officeDocument/2006/relationships/commentAuthors" Target="commentAuthors.xml" /><Relationship Id="rId10" Type="http://schemas.openxmlformats.org/officeDocument/2006/relationships/slide" Target="slides/slide9.xml" /><Relationship Id="rId19" Type="http://schemas.openxmlformats.org/officeDocument/2006/relationships/font" Target="fonts/font4.fntdata"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7.fntdata" /><Relationship Id="rId27" Type="http://schemas.openxmlformats.org/officeDocument/2006/relationships/font" Target="fonts/font12.fntdata" /><Relationship Id="rId30"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54DE4-D7B9-4B3F-BA54-15870AE5DE55}" type="doc">
      <dgm:prSet loTypeId="urn:microsoft.com/office/officeart/2005/8/layout/gear1" loCatId="process" qsTypeId="urn:microsoft.com/office/officeart/2005/8/quickstyle/simple1" qsCatId="simple" csTypeId="urn:microsoft.com/office/officeart/2005/8/colors/accent1_2" csCatId="accent1" phldr="1"/>
      <dgm:spPr/>
    </dgm:pt>
    <dgm:pt modelId="{E5C34EB3-E7F5-4EDA-BBA3-5AFA50EDC29A}">
      <dgm:prSet phldrT="[Text]"/>
      <dgm:spPr/>
      <dgm:t>
        <a:bodyPr/>
        <a:lstStyle/>
        <a:p>
          <a:r>
            <a:rPr lang="en-US" b="1" dirty="0"/>
            <a:t>DSMM Automated Processes</a:t>
          </a:r>
        </a:p>
      </dgm:t>
    </dgm:pt>
    <dgm:pt modelId="{F54DC456-A580-42B1-B9E3-2A6523495CC2}" type="parTrans" cxnId="{2FC388AA-46CB-40FA-A25D-869C9609E69E}">
      <dgm:prSet/>
      <dgm:spPr/>
      <dgm:t>
        <a:bodyPr/>
        <a:lstStyle/>
        <a:p>
          <a:endParaRPr lang="en-US"/>
        </a:p>
      </dgm:t>
    </dgm:pt>
    <dgm:pt modelId="{5175297F-A822-41D6-8A09-8D9199B97F36}" type="sibTrans" cxnId="{2FC388AA-46CB-40FA-A25D-869C9609E69E}">
      <dgm:prSet/>
      <dgm:spPr/>
      <dgm:t>
        <a:bodyPr/>
        <a:lstStyle/>
        <a:p>
          <a:endParaRPr lang="en-US"/>
        </a:p>
      </dgm:t>
    </dgm:pt>
    <dgm:pt modelId="{69A3E54D-55DA-4FC8-B642-F10D217E9021}">
      <dgm:prSet phldrT="[Text]" custT="1"/>
      <dgm:spPr/>
      <dgm:t>
        <a:bodyPr lIns="0" tIns="0" rIns="0" bIns="0" anchor="ctr" anchorCtr="0"/>
        <a:lstStyle/>
        <a:p>
          <a:r>
            <a:rPr lang="en-US" sz="1000" b="1" dirty="0"/>
            <a:t>Metadata</a:t>
          </a:r>
        </a:p>
      </dgm:t>
    </dgm:pt>
    <dgm:pt modelId="{1CC93AA1-EF89-4529-A794-9C75BB4D3FC2}" type="parTrans" cxnId="{EB820130-CE06-4EB7-B2B8-B60AA62C88E5}">
      <dgm:prSet/>
      <dgm:spPr/>
      <dgm:t>
        <a:bodyPr/>
        <a:lstStyle/>
        <a:p>
          <a:endParaRPr lang="en-US"/>
        </a:p>
      </dgm:t>
    </dgm:pt>
    <dgm:pt modelId="{B48E1BDD-BE45-4BF9-A8A4-AA51C8A540B7}" type="sibTrans" cxnId="{EB820130-CE06-4EB7-B2B8-B60AA62C88E5}">
      <dgm:prSet/>
      <dgm:spPr/>
      <dgm:t>
        <a:bodyPr/>
        <a:lstStyle/>
        <a:p>
          <a:endParaRPr lang="en-US"/>
        </a:p>
      </dgm:t>
    </dgm:pt>
    <dgm:pt modelId="{659C17AB-07E4-4485-9852-D53F261A418B}">
      <dgm:prSet phldrT="[Text]"/>
      <dgm:spPr/>
      <dgm:t>
        <a:bodyPr/>
        <a:lstStyle/>
        <a:p>
          <a:r>
            <a:rPr lang="en-US" b="1" dirty="0"/>
            <a:t>Input</a:t>
          </a:r>
        </a:p>
      </dgm:t>
    </dgm:pt>
    <dgm:pt modelId="{FC336F7D-68C4-4A64-A8FD-F9C3C15CA350}" type="parTrans" cxnId="{44E6833C-AED3-487E-859D-D3DFB20BCC12}">
      <dgm:prSet/>
      <dgm:spPr/>
      <dgm:t>
        <a:bodyPr/>
        <a:lstStyle/>
        <a:p>
          <a:endParaRPr lang="en-US"/>
        </a:p>
      </dgm:t>
    </dgm:pt>
    <dgm:pt modelId="{37F31B4D-3474-49D5-87CC-0C276BA46215}" type="sibTrans" cxnId="{44E6833C-AED3-487E-859D-D3DFB20BCC12}">
      <dgm:prSet/>
      <dgm:spPr/>
      <dgm:t>
        <a:bodyPr/>
        <a:lstStyle/>
        <a:p>
          <a:endParaRPr lang="en-US"/>
        </a:p>
      </dgm:t>
    </dgm:pt>
    <dgm:pt modelId="{B9C46D50-506D-4F0E-AFDA-6812779950CB}" type="pres">
      <dgm:prSet presAssocID="{59254DE4-D7B9-4B3F-BA54-15870AE5DE55}" presName="composite" presStyleCnt="0">
        <dgm:presLayoutVars>
          <dgm:chMax val="3"/>
          <dgm:animLvl val="lvl"/>
          <dgm:resizeHandles val="exact"/>
        </dgm:presLayoutVars>
      </dgm:prSet>
      <dgm:spPr/>
    </dgm:pt>
    <dgm:pt modelId="{2CAED256-21BA-4088-8DF6-B88038AB03A9}" type="pres">
      <dgm:prSet presAssocID="{E5C34EB3-E7F5-4EDA-BBA3-5AFA50EDC29A}" presName="gear1" presStyleLbl="node1" presStyleIdx="0" presStyleCnt="3" custLinFactNeighborX="-20599" custLinFactNeighborY="3648">
        <dgm:presLayoutVars>
          <dgm:chMax val="1"/>
          <dgm:bulletEnabled val="1"/>
        </dgm:presLayoutVars>
      </dgm:prSet>
      <dgm:spPr/>
    </dgm:pt>
    <dgm:pt modelId="{C1A8582B-556F-4F92-9892-9A150FAF5CF2}" type="pres">
      <dgm:prSet presAssocID="{E5C34EB3-E7F5-4EDA-BBA3-5AFA50EDC29A}" presName="gear1srcNode" presStyleLbl="node1" presStyleIdx="0" presStyleCnt="3"/>
      <dgm:spPr/>
    </dgm:pt>
    <dgm:pt modelId="{73E182E0-6EDC-4700-B78F-79C7E6F79959}" type="pres">
      <dgm:prSet presAssocID="{E5C34EB3-E7F5-4EDA-BBA3-5AFA50EDC29A}" presName="gear1dstNode" presStyleLbl="node1" presStyleIdx="0" presStyleCnt="3"/>
      <dgm:spPr/>
    </dgm:pt>
    <dgm:pt modelId="{B8EFA3AB-9366-453D-960B-41D15D5AE7C8}" type="pres">
      <dgm:prSet presAssocID="{69A3E54D-55DA-4FC8-B642-F10D217E9021}" presName="gear2" presStyleLbl="node1" presStyleIdx="1" presStyleCnt="3" custScaleX="114321" custScaleY="114452" custLinFactNeighborX="-28683" custLinFactNeighborY="3441">
        <dgm:presLayoutVars>
          <dgm:chMax val="1"/>
          <dgm:bulletEnabled val="1"/>
        </dgm:presLayoutVars>
      </dgm:prSet>
      <dgm:spPr/>
    </dgm:pt>
    <dgm:pt modelId="{4E81627A-B48B-4A94-8B9C-8D3FDE5B405A}" type="pres">
      <dgm:prSet presAssocID="{69A3E54D-55DA-4FC8-B642-F10D217E9021}" presName="gear2srcNode" presStyleLbl="node1" presStyleIdx="1" presStyleCnt="3"/>
      <dgm:spPr/>
    </dgm:pt>
    <dgm:pt modelId="{608EA64E-34EC-4BE3-A24C-B8FD277CE35A}" type="pres">
      <dgm:prSet presAssocID="{69A3E54D-55DA-4FC8-B642-F10D217E9021}" presName="gear2dstNode" presStyleLbl="node1" presStyleIdx="1" presStyleCnt="3"/>
      <dgm:spPr/>
    </dgm:pt>
    <dgm:pt modelId="{1127994E-97A4-43EA-BAF6-C19A2D8C076B}" type="pres">
      <dgm:prSet presAssocID="{659C17AB-07E4-4485-9852-D53F261A418B}" presName="gear3" presStyleLbl="node1" presStyleIdx="2" presStyleCnt="3" custLinFactNeighborX="-23904" custLinFactNeighborY="2868"/>
      <dgm:spPr/>
    </dgm:pt>
    <dgm:pt modelId="{3EE5C162-5579-4F5E-958E-9C00D2EBAC98}" type="pres">
      <dgm:prSet presAssocID="{659C17AB-07E4-4485-9852-D53F261A418B}" presName="gear3tx" presStyleLbl="node1" presStyleIdx="2" presStyleCnt="3">
        <dgm:presLayoutVars>
          <dgm:chMax val="1"/>
          <dgm:bulletEnabled val="1"/>
        </dgm:presLayoutVars>
      </dgm:prSet>
      <dgm:spPr/>
    </dgm:pt>
    <dgm:pt modelId="{FF6D8B01-5A01-4F64-A080-8ADF367E5280}" type="pres">
      <dgm:prSet presAssocID="{659C17AB-07E4-4485-9852-D53F261A418B}" presName="gear3srcNode" presStyleLbl="node1" presStyleIdx="2" presStyleCnt="3"/>
      <dgm:spPr/>
    </dgm:pt>
    <dgm:pt modelId="{DB5437C8-13BE-4900-8812-AE2122F1287F}" type="pres">
      <dgm:prSet presAssocID="{659C17AB-07E4-4485-9852-D53F261A418B}" presName="gear3dstNode" presStyleLbl="node1" presStyleIdx="2" presStyleCnt="3"/>
      <dgm:spPr/>
    </dgm:pt>
    <dgm:pt modelId="{4DB5060D-8065-4EC9-9767-AFFCC9EE2C51}" type="pres">
      <dgm:prSet presAssocID="{5175297F-A822-41D6-8A09-8D9199B97F36}" presName="connector1" presStyleLbl="sibTrans2D1" presStyleIdx="0" presStyleCnt="3" custLinFactNeighborX="-16300" custLinFactNeighborY="1956"/>
      <dgm:spPr/>
    </dgm:pt>
    <dgm:pt modelId="{FC6B32F8-72FA-4578-9DE5-84B28656FD54}" type="pres">
      <dgm:prSet presAssocID="{B48E1BDD-BE45-4BF9-A8A4-AA51C8A540B7}" presName="connector2" presStyleLbl="sibTrans2D1" presStyleIdx="1" presStyleCnt="3" custLinFactNeighborX="-22432" custLinFactNeighborY="2691"/>
      <dgm:spPr/>
    </dgm:pt>
    <dgm:pt modelId="{BADCA6D4-6456-4D82-B47B-CC2C0D24259F}" type="pres">
      <dgm:prSet presAssocID="{37F31B4D-3474-49D5-87CC-0C276BA46215}" presName="connector3" presStyleLbl="sibTrans2D1" presStyleIdx="2" presStyleCnt="3" custLinFactNeighborX="-20804" custLinFactNeighborY="2496"/>
      <dgm:spPr/>
    </dgm:pt>
  </dgm:ptLst>
  <dgm:cxnLst>
    <dgm:cxn modelId="{C992060C-21C2-4F5B-8CC2-801786653BF7}" type="presOf" srcId="{659C17AB-07E4-4485-9852-D53F261A418B}" destId="{3EE5C162-5579-4F5E-958E-9C00D2EBAC98}" srcOrd="1" destOrd="0" presId="urn:microsoft.com/office/officeart/2005/8/layout/gear1"/>
    <dgm:cxn modelId="{09024818-3EC8-441F-B290-39E2A2AC96D8}" type="presOf" srcId="{37F31B4D-3474-49D5-87CC-0C276BA46215}" destId="{BADCA6D4-6456-4D82-B47B-CC2C0D24259F}" srcOrd="0" destOrd="0" presId="urn:microsoft.com/office/officeart/2005/8/layout/gear1"/>
    <dgm:cxn modelId="{5CAB391E-07FA-48DB-A121-6521C404B948}" type="presOf" srcId="{69A3E54D-55DA-4FC8-B642-F10D217E9021}" destId="{608EA64E-34EC-4BE3-A24C-B8FD277CE35A}" srcOrd="2" destOrd="0" presId="urn:microsoft.com/office/officeart/2005/8/layout/gear1"/>
    <dgm:cxn modelId="{EB820130-CE06-4EB7-B2B8-B60AA62C88E5}" srcId="{59254DE4-D7B9-4B3F-BA54-15870AE5DE55}" destId="{69A3E54D-55DA-4FC8-B642-F10D217E9021}" srcOrd="1" destOrd="0" parTransId="{1CC93AA1-EF89-4529-A794-9C75BB4D3FC2}" sibTransId="{B48E1BDD-BE45-4BF9-A8A4-AA51C8A540B7}"/>
    <dgm:cxn modelId="{0B388439-E539-46A9-8A07-159B71C094C1}" type="presOf" srcId="{E5C34EB3-E7F5-4EDA-BBA3-5AFA50EDC29A}" destId="{2CAED256-21BA-4088-8DF6-B88038AB03A9}" srcOrd="0" destOrd="0" presId="urn:microsoft.com/office/officeart/2005/8/layout/gear1"/>
    <dgm:cxn modelId="{44E6833C-AED3-487E-859D-D3DFB20BCC12}" srcId="{59254DE4-D7B9-4B3F-BA54-15870AE5DE55}" destId="{659C17AB-07E4-4485-9852-D53F261A418B}" srcOrd="2" destOrd="0" parTransId="{FC336F7D-68C4-4A64-A8FD-F9C3C15CA350}" sibTransId="{37F31B4D-3474-49D5-87CC-0C276BA46215}"/>
    <dgm:cxn modelId="{17E5AF60-FD85-4BE4-8CC3-D0CFC33A98CA}" type="presOf" srcId="{B48E1BDD-BE45-4BF9-A8A4-AA51C8A540B7}" destId="{FC6B32F8-72FA-4578-9DE5-84B28656FD54}" srcOrd="0" destOrd="0" presId="urn:microsoft.com/office/officeart/2005/8/layout/gear1"/>
    <dgm:cxn modelId="{FFC63E62-B678-4E26-BA30-DDA62CEDDE4C}" type="presOf" srcId="{E5C34EB3-E7F5-4EDA-BBA3-5AFA50EDC29A}" destId="{C1A8582B-556F-4F92-9892-9A150FAF5CF2}" srcOrd="1" destOrd="0" presId="urn:microsoft.com/office/officeart/2005/8/layout/gear1"/>
    <dgm:cxn modelId="{97F47B6B-4448-48DA-8B67-4EDC1891C69D}" type="presOf" srcId="{E5C34EB3-E7F5-4EDA-BBA3-5AFA50EDC29A}" destId="{73E182E0-6EDC-4700-B78F-79C7E6F79959}" srcOrd="2" destOrd="0" presId="urn:microsoft.com/office/officeart/2005/8/layout/gear1"/>
    <dgm:cxn modelId="{3C90D877-968C-4F24-8BC4-0660F7021D9B}" type="presOf" srcId="{659C17AB-07E4-4485-9852-D53F261A418B}" destId="{DB5437C8-13BE-4900-8812-AE2122F1287F}" srcOrd="3" destOrd="0" presId="urn:microsoft.com/office/officeart/2005/8/layout/gear1"/>
    <dgm:cxn modelId="{2FC388AA-46CB-40FA-A25D-869C9609E69E}" srcId="{59254DE4-D7B9-4B3F-BA54-15870AE5DE55}" destId="{E5C34EB3-E7F5-4EDA-BBA3-5AFA50EDC29A}" srcOrd="0" destOrd="0" parTransId="{F54DC456-A580-42B1-B9E3-2A6523495CC2}" sibTransId="{5175297F-A822-41D6-8A09-8D9199B97F36}"/>
    <dgm:cxn modelId="{18A9F2B7-0F63-4000-BD49-959220D26736}" type="presOf" srcId="{59254DE4-D7B9-4B3F-BA54-15870AE5DE55}" destId="{B9C46D50-506D-4F0E-AFDA-6812779950CB}" srcOrd="0" destOrd="0" presId="urn:microsoft.com/office/officeart/2005/8/layout/gear1"/>
    <dgm:cxn modelId="{38FAE0BB-EFE9-412D-B2D7-FCCD21328A0D}" type="presOf" srcId="{659C17AB-07E4-4485-9852-D53F261A418B}" destId="{1127994E-97A4-43EA-BAF6-C19A2D8C076B}" srcOrd="0" destOrd="0" presId="urn:microsoft.com/office/officeart/2005/8/layout/gear1"/>
    <dgm:cxn modelId="{E43C3CD5-B11F-4884-B63F-6E7D9897ABC8}" type="presOf" srcId="{69A3E54D-55DA-4FC8-B642-F10D217E9021}" destId="{4E81627A-B48B-4A94-8B9C-8D3FDE5B405A}" srcOrd="1" destOrd="0" presId="urn:microsoft.com/office/officeart/2005/8/layout/gear1"/>
    <dgm:cxn modelId="{2063D6DF-C298-44EF-8D30-B57429978031}" type="presOf" srcId="{69A3E54D-55DA-4FC8-B642-F10D217E9021}" destId="{B8EFA3AB-9366-453D-960B-41D15D5AE7C8}" srcOrd="0" destOrd="0" presId="urn:microsoft.com/office/officeart/2005/8/layout/gear1"/>
    <dgm:cxn modelId="{C0480EE0-F8E0-4A2F-8635-34FEBB822362}" type="presOf" srcId="{5175297F-A822-41D6-8A09-8D9199B97F36}" destId="{4DB5060D-8065-4EC9-9767-AFFCC9EE2C51}" srcOrd="0" destOrd="0" presId="urn:microsoft.com/office/officeart/2005/8/layout/gear1"/>
    <dgm:cxn modelId="{50F58FED-8C88-480B-AE1B-0CEE64F829C1}" type="presOf" srcId="{659C17AB-07E4-4485-9852-D53F261A418B}" destId="{FF6D8B01-5A01-4F64-A080-8ADF367E5280}" srcOrd="2" destOrd="0" presId="urn:microsoft.com/office/officeart/2005/8/layout/gear1"/>
    <dgm:cxn modelId="{F9E19955-6181-4748-9EE6-1E42282BE1DA}" type="presParOf" srcId="{B9C46D50-506D-4F0E-AFDA-6812779950CB}" destId="{2CAED256-21BA-4088-8DF6-B88038AB03A9}" srcOrd="0" destOrd="0" presId="urn:microsoft.com/office/officeart/2005/8/layout/gear1"/>
    <dgm:cxn modelId="{B157897A-9691-4398-A3B3-BD2C5AAA88C5}" type="presParOf" srcId="{B9C46D50-506D-4F0E-AFDA-6812779950CB}" destId="{C1A8582B-556F-4F92-9892-9A150FAF5CF2}" srcOrd="1" destOrd="0" presId="urn:microsoft.com/office/officeart/2005/8/layout/gear1"/>
    <dgm:cxn modelId="{DB000DFD-3CED-4B7A-9045-BCDC0B5E262A}" type="presParOf" srcId="{B9C46D50-506D-4F0E-AFDA-6812779950CB}" destId="{73E182E0-6EDC-4700-B78F-79C7E6F79959}" srcOrd="2" destOrd="0" presId="urn:microsoft.com/office/officeart/2005/8/layout/gear1"/>
    <dgm:cxn modelId="{73A5AA13-D1BF-47F3-93DE-017DCC3A5876}" type="presParOf" srcId="{B9C46D50-506D-4F0E-AFDA-6812779950CB}" destId="{B8EFA3AB-9366-453D-960B-41D15D5AE7C8}" srcOrd="3" destOrd="0" presId="urn:microsoft.com/office/officeart/2005/8/layout/gear1"/>
    <dgm:cxn modelId="{9A7627DE-4B9D-4906-AE7C-15798F7F42A2}" type="presParOf" srcId="{B9C46D50-506D-4F0E-AFDA-6812779950CB}" destId="{4E81627A-B48B-4A94-8B9C-8D3FDE5B405A}" srcOrd="4" destOrd="0" presId="urn:microsoft.com/office/officeart/2005/8/layout/gear1"/>
    <dgm:cxn modelId="{3A302FE6-2EF1-494E-85C0-50E591FC2E47}" type="presParOf" srcId="{B9C46D50-506D-4F0E-AFDA-6812779950CB}" destId="{608EA64E-34EC-4BE3-A24C-B8FD277CE35A}" srcOrd="5" destOrd="0" presId="urn:microsoft.com/office/officeart/2005/8/layout/gear1"/>
    <dgm:cxn modelId="{BDD72684-1E16-4D24-A811-B9AEA89D03DC}" type="presParOf" srcId="{B9C46D50-506D-4F0E-AFDA-6812779950CB}" destId="{1127994E-97A4-43EA-BAF6-C19A2D8C076B}" srcOrd="6" destOrd="0" presId="urn:microsoft.com/office/officeart/2005/8/layout/gear1"/>
    <dgm:cxn modelId="{A2D5BF0B-EA20-4634-86CC-DCD2C95C0863}" type="presParOf" srcId="{B9C46D50-506D-4F0E-AFDA-6812779950CB}" destId="{3EE5C162-5579-4F5E-958E-9C00D2EBAC98}" srcOrd="7" destOrd="0" presId="urn:microsoft.com/office/officeart/2005/8/layout/gear1"/>
    <dgm:cxn modelId="{CEF640AF-5D6A-44C4-87C5-AD910782FEAF}" type="presParOf" srcId="{B9C46D50-506D-4F0E-AFDA-6812779950CB}" destId="{FF6D8B01-5A01-4F64-A080-8ADF367E5280}" srcOrd="8" destOrd="0" presId="urn:microsoft.com/office/officeart/2005/8/layout/gear1"/>
    <dgm:cxn modelId="{6FC68CE1-1AFD-4DB4-9E3E-39680B6D9612}" type="presParOf" srcId="{B9C46D50-506D-4F0E-AFDA-6812779950CB}" destId="{DB5437C8-13BE-4900-8812-AE2122F1287F}" srcOrd="9" destOrd="0" presId="urn:microsoft.com/office/officeart/2005/8/layout/gear1"/>
    <dgm:cxn modelId="{CC0457D8-D1E0-4910-BB02-E3390F2CE451}" type="presParOf" srcId="{B9C46D50-506D-4F0E-AFDA-6812779950CB}" destId="{4DB5060D-8065-4EC9-9767-AFFCC9EE2C51}" srcOrd="10" destOrd="0" presId="urn:microsoft.com/office/officeart/2005/8/layout/gear1"/>
    <dgm:cxn modelId="{C4397CAF-E29F-45AD-8DD3-A07694CFE6E5}" type="presParOf" srcId="{B9C46D50-506D-4F0E-AFDA-6812779950CB}" destId="{FC6B32F8-72FA-4578-9DE5-84B28656FD54}" srcOrd="11" destOrd="0" presId="urn:microsoft.com/office/officeart/2005/8/layout/gear1"/>
    <dgm:cxn modelId="{5C32DB22-1C8B-4245-A190-DBB22E473A0A}" type="presParOf" srcId="{B9C46D50-506D-4F0E-AFDA-6812779950CB}" destId="{BADCA6D4-6456-4D82-B47B-CC2C0D24259F}"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ED256-21BA-4088-8DF6-B88038AB03A9}">
      <dsp:nvSpPr>
        <dsp:cNvPr id="0" name=""/>
        <dsp:cNvSpPr/>
      </dsp:nvSpPr>
      <dsp:spPr>
        <a:xfrm>
          <a:off x="879309" y="1093360"/>
          <a:ext cx="1336330" cy="133633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DSMM Automated Processes</a:t>
          </a:r>
        </a:p>
      </dsp:txBody>
      <dsp:txXfrm>
        <a:off x="1147971" y="1406389"/>
        <a:ext cx="799006" cy="686901"/>
      </dsp:txXfrm>
    </dsp:sp>
    <dsp:sp modelId="{B8EFA3AB-9366-453D-960B-41D15D5AE7C8}">
      <dsp:nvSpPr>
        <dsp:cNvPr id="0" name=""/>
        <dsp:cNvSpPr/>
      </dsp:nvSpPr>
      <dsp:spPr>
        <a:xfrm>
          <a:off x="28724" y="740715"/>
          <a:ext cx="1111058" cy="1112331"/>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b="1" kern="1200" dirty="0"/>
            <a:t>Metadata</a:t>
          </a:r>
        </a:p>
      </dsp:txBody>
      <dsp:txXfrm>
        <a:off x="308436" y="1022306"/>
        <a:ext cx="551634" cy="549149"/>
      </dsp:txXfrm>
    </dsp:sp>
    <dsp:sp modelId="{1127994E-97A4-43EA-BAF6-C19A2D8C076B}">
      <dsp:nvSpPr>
        <dsp:cNvPr id="0" name=""/>
        <dsp:cNvSpPr/>
      </dsp:nvSpPr>
      <dsp:spPr>
        <a:xfrm rot="20700000">
          <a:off x="642647" y="140453"/>
          <a:ext cx="952240" cy="95224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Input</a:t>
          </a:r>
        </a:p>
      </dsp:txBody>
      <dsp:txXfrm rot="-20700000">
        <a:off x="851502" y="349307"/>
        <a:ext cx="534532" cy="534532"/>
      </dsp:txXfrm>
    </dsp:sp>
    <dsp:sp modelId="{4DB5060D-8065-4EC9-9767-AFFCC9EE2C51}">
      <dsp:nvSpPr>
        <dsp:cNvPr id="0" name=""/>
        <dsp:cNvSpPr/>
      </dsp:nvSpPr>
      <dsp:spPr>
        <a:xfrm>
          <a:off x="754802" y="935308"/>
          <a:ext cx="1710502" cy="1710502"/>
        </a:xfrm>
        <a:prstGeom prst="circularArrow">
          <a:avLst>
            <a:gd name="adj1" fmla="val 4688"/>
            <a:gd name="adj2" fmla="val 299029"/>
            <a:gd name="adj3" fmla="val 2450492"/>
            <a:gd name="adj4" fmla="val 1601079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6B32F8-72FA-4578-9DE5-84B28656FD54}">
      <dsp:nvSpPr>
        <dsp:cNvPr id="0" name=""/>
        <dsp:cNvSpPr/>
      </dsp:nvSpPr>
      <dsp:spPr>
        <a:xfrm>
          <a:off x="-73820" y="603477"/>
          <a:ext cx="1242786" cy="124278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DCA6D4-6456-4D82-B47B-CC2C0D24259F}">
      <dsp:nvSpPr>
        <dsp:cNvPr id="0" name=""/>
        <dsp:cNvSpPr/>
      </dsp:nvSpPr>
      <dsp:spPr>
        <a:xfrm>
          <a:off x="422397" y="-60552"/>
          <a:ext cx="1339974" cy="133997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EDC6D37-6035-4B2B-834F-44D33B844F4B}" type="datetimeFigureOut">
              <a:rPr lang="en-US" smtClean="0"/>
              <a:t>4/30/2019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3729DD-EBE7-45A7-ABA5-42B77ACE6464}" type="slidenum">
              <a:rPr lang="en-US" smtClean="0"/>
              <a:t>‹#›</a:t>
            </a:fld>
            <a:endParaRPr lang="en-US"/>
          </a:p>
        </p:txBody>
      </p:sp>
    </p:spTree>
    <p:extLst>
      <p:ext uri="{BB962C8B-B14F-4D97-AF65-F5344CB8AC3E}">
        <p14:creationId xmlns:p14="http://schemas.microsoft.com/office/powerpoint/2010/main" val="512767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63729DD-EBE7-45A7-ABA5-42B77ACE6464}" type="slidenum">
              <a:rPr lang="en-US" smtClean="0"/>
              <a:t>1</a:t>
            </a:fld>
            <a:endParaRPr lang="en-US"/>
          </a:p>
        </p:txBody>
      </p:sp>
    </p:spTree>
    <p:extLst>
      <p:ext uri="{BB962C8B-B14F-4D97-AF65-F5344CB8AC3E}">
        <p14:creationId xmlns:p14="http://schemas.microsoft.com/office/powerpoint/2010/main" val="2950054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E6E69-2900-4CEB-A41D-0F29377ADCEB}" type="slidenum">
              <a:rPr lang="en-US" smtClean="0"/>
              <a:pPr/>
              <a:t>13</a:t>
            </a:fld>
            <a:endParaRPr lang="en-US"/>
          </a:p>
        </p:txBody>
      </p:sp>
    </p:spTree>
    <p:extLst>
      <p:ext uri="{BB962C8B-B14F-4D97-AF65-F5344CB8AC3E}">
        <p14:creationId xmlns:p14="http://schemas.microsoft.com/office/powerpoint/2010/main" val="103513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buClr>
                <a:schemeClr val="accent5">
                  <a:lumMod val="50000"/>
                </a:schemeClr>
              </a:buClr>
            </a:pPr>
            <a:r>
              <a:rPr lang="en-US" dirty="0"/>
              <a:t>Examine processes and capabilities which will ultimately validate the trustworthiness of the archive.</a:t>
            </a:r>
          </a:p>
          <a:p>
            <a:pPr marL="0" marR="0" lvl="0" indent="0" algn="l" defTabSz="914400" rtl="0" eaLnBrk="1" fontAlgn="auto" latinLnBrk="0" hangingPunct="1">
              <a:lnSpc>
                <a:spcPct val="100000"/>
              </a:lnSpc>
              <a:spcBef>
                <a:spcPts val="360"/>
              </a:spcBef>
              <a:spcAft>
                <a:spcPts val="0"/>
              </a:spcAft>
              <a:buClr>
                <a:schemeClr val="accent5">
                  <a:lumMod val="50000"/>
                </a:schemeClr>
              </a:buClr>
              <a:buSzTx/>
              <a:buFontTx/>
              <a:buNone/>
              <a:tabLst/>
              <a:defRPr/>
            </a:pPr>
            <a:r>
              <a:rPr lang="en-US" dirty="0"/>
              <a:t>Core Trustworthy Data Repository, jointly offered by the Data Archiving and Networked Services archive in the Netherlands (creator of the Data Seal of Approval) and the International Council for Science World Data System (WDS). </a:t>
            </a:r>
          </a:p>
          <a:p>
            <a:pPr>
              <a:buClr>
                <a:schemeClr val="accent5">
                  <a:lumMod val="50000"/>
                </a:schemeClr>
              </a:buClr>
            </a:pPr>
            <a:endParaRPr lang="en-US" dirty="0"/>
          </a:p>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3</a:t>
            </a:fld>
            <a:endParaRPr lang="en-US"/>
          </a:p>
        </p:txBody>
      </p:sp>
    </p:spTree>
    <p:extLst>
      <p:ext uri="{BB962C8B-B14F-4D97-AF65-F5344CB8AC3E}">
        <p14:creationId xmlns:p14="http://schemas.microsoft.com/office/powerpoint/2010/main" val="158040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a:t>Initiating Field Teams to support data stewardship throughout the organization</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4</a:t>
            </a:fld>
            <a:endParaRPr lang="en-US"/>
          </a:p>
        </p:txBody>
      </p:sp>
    </p:spTree>
    <p:extLst>
      <p:ext uri="{BB962C8B-B14F-4D97-AF65-F5344CB8AC3E}">
        <p14:creationId xmlns:p14="http://schemas.microsoft.com/office/powerpoint/2010/main" val="151376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a:t>Initiating Field Teams to support data stewardship throughout the organization</a:t>
            </a:r>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5</a:t>
            </a:fld>
            <a:endParaRPr lang="en-US"/>
          </a:p>
        </p:txBody>
      </p:sp>
    </p:spTree>
    <p:extLst>
      <p:ext uri="{BB962C8B-B14F-4D97-AF65-F5344CB8AC3E}">
        <p14:creationId xmlns:p14="http://schemas.microsoft.com/office/powerpoint/2010/main" val="151376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 378 collections made </a:t>
            </a:r>
            <a:r>
              <a:rPr lang="en-US" i="1" dirty="0" err="1"/>
              <a:t>OneStop</a:t>
            </a:r>
            <a:r>
              <a:rPr lang="en-US" dirty="0"/>
              <a:t>-ready in 15 groups</a:t>
            </a:r>
          </a:p>
          <a:p>
            <a:endParaRPr lang="en-US" dirty="0"/>
          </a:p>
        </p:txBody>
      </p:sp>
      <p:sp>
        <p:nvSpPr>
          <p:cNvPr id="4" name="Slide Number Placeholder 3"/>
          <p:cNvSpPr>
            <a:spLocks noGrp="1"/>
          </p:cNvSpPr>
          <p:nvPr>
            <p:ph type="sldNum" sz="quarter" idx="10"/>
          </p:nvPr>
        </p:nvSpPr>
        <p:spPr/>
        <p:txBody>
          <a:bodyPr/>
          <a:lstStyle/>
          <a:p>
            <a:fld id="{E63729DD-EBE7-45A7-ABA5-42B77ACE6464}" type="slidenum">
              <a:rPr lang="en-US" smtClean="0"/>
              <a:t>8</a:t>
            </a:fld>
            <a:endParaRPr lang="en-US"/>
          </a:p>
        </p:txBody>
      </p:sp>
    </p:spTree>
    <p:extLst>
      <p:ext uri="{BB962C8B-B14F-4D97-AF65-F5344CB8AC3E}">
        <p14:creationId xmlns:p14="http://schemas.microsoft.com/office/powerpoint/2010/main" val="186267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Collection Manager supporting tools are </a:t>
            </a:r>
            <a:r>
              <a:rPr lang="en-US" dirty="0" err="1"/>
              <a:t>Docucomp</a:t>
            </a:r>
            <a:r>
              <a:rPr lang="en-US" dirty="0"/>
              <a:t>, </a:t>
            </a:r>
            <a:r>
              <a:rPr lang="en-US" dirty="0" err="1"/>
              <a:t>CEdit</a:t>
            </a:r>
            <a:r>
              <a:rPr lang="en-US" dirty="0"/>
              <a:t>, </a:t>
            </a:r>
            <a:r>
              <a:rPr lang="en-US" dirty="0" err="1"/>
              <a:t>Metaview</a:t>
            </a:r>
            <a:r>
              <a:rPr lang="en-US" dirty="0"/>
              <a:t>, </a:t>
            </a:r>
            <a:r>
              <a:rPr lang="en-US" dirty="0" err="1"/>
              <a:t>Metaserver</a:t>
            </a:r>
            <a:r>
              <a:rPr lang="en-US" dirty="0"/>
              <a:t> </a:t>
            </a:r>
          </a:p>
        </p:txBody>
      </p:sp>
      <p:sp>
        <p:nvSpPr>
          <p:cNvPr id="4" name="Slide Number Placeholder 3"/>
          <p:cNvSpPr>
            <a:spLocks noGrp="1"/>
          </p:cNvSpPr>
          <p:nvPr>
            <p:ph type="sldNum" sz="quarter" idx="10"/>
          </p:nvPr>
        </p:nvSpPr>
        <p:spPr/>
        <p:txBody>
          <a:bodyPr/>
          <a:lstStyle/>
          <a:p>
            <a:fld id="{E63729DD-EBE7-45A7-ABA5-42B77ACE6464}" type="slidenum">
              <a:rPr lang="en-US" smtClean="0"/>
              <a:t>9</a:t>
            </a:fld>
            <a:endParaRPr lang="en-US"/>
          </a:p>
        </p:txBody>
      </p:sp>
    </p:spTree>
    <p:extLst>
      <p:ext uri="{BB962C8B-B14F-4D97-AF65-F5344CB8AC3E}">
        <p14:creationId xmlns:p14="http://schemas.microsoft.com/office/powerpoint/2010/main" val="12609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701675" y="4416428"/>
            <a:ext cx="5607000" cy="41832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r>
              <a:rPr lang="en-US"/>
              <a:t>guidance, templates, ...</a:t>
            </a:r>
            <a:endParaRPr/>
          </a:p>
        </p:txBody>
      </p:sp>
      <p:sp>
        <p:nvSpPr>
          <p:cNvPr id="135" name="Shape 13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15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701675" y="4416428"/>
            <a:ext cx="5607000" cy="41832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US"/>
              <a:t>Automation first, then manual. Can help relieve poor metadata situations. Maybe pre-populate fields then allow the SME to confirm the selections.</a:t>
            </a:r>
            <a:endParaRPr/>
          </a:p>
        </p:txBody>
      </p:sp>
      <p:sp>
        <p:nvSpPr>
          <p:cNvPr id="143" name="Shape 143"/>
          <p:cNvSpPr txBox="1">
            <a:spLocks noGrp="1"/>
          </p:cNvSpPr>
          <p:nvPr>
            <p:ph type="sldNum" idx="12"/>
          </p:nvPr>
        </p:nvSpPr>
        <p:spPr>
          <a:xfrm>
            <a:off x="3970344" y="8829675"/>
            <a:ext cx="3038400" cy="465000"/>
          </a:xfrm>
          <a:prstGeom prst="rect">
            <a:avLst/>
          </a:prstGeom>
        </p:spPr>
        <p:txBody>
          <a:bodyPr spcFirstLastPara="1" wrap="square" lIns="93175" tIns="46575" rIns="93175" bIns="46575" anchor="b" anchorCtr="0">
            <a:noAutofit/>
          </a:bodyPr>
          <a:lstStyle/>
          <a:p>
            <a:pPr marL="0" lvl="0" indent="0">
              <a:spcBef>
                <a:spcPts val="0"/>
              </a:spcBef>
              <a:spcAft>
                <a:spcPts val="0"/>
              </a:spcAft>
              <a:buClr>
                <a:schemeClr val="dk1"/>
              </a:buClr>
              <a:buFont typeface="Calibri"/>
              <a:buNone/>
            </a:pPr>
            <a:fld id="{00000000-1234-1234-1234-123412341234}" type="slidenum">
              <a:rPr lang="en-US"/>
              <a:t>11</a:t>
            </a:fld>
            <a:endParaRPr/>
          </a:p>
        </p:txBody>
      </p:sp>
    </p:spTree>
    <p:extLst>
      <p:ext uri="{BB962C8B-B14F-4D97-AF65-F5344CB8AC3E}">
        <p14:creationId xmlns:p14="http://schemas.microsoft.com/office/powerpoint/2010/main" val="3155925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buClr>
                <a:schemeClr val="accent5">
                  <a:lumMod val="50000"/>
                </a:schemeClr>
              </a:buClr>
            </a:pPr>
            <a:r>
              <a:rPr lang="en-US" dirty="0"/>
              <a:t>Examine processes and capabilities which will ultimately validate the trustworthiness of the archive.</a:t>
            </a:r>
          </a:p>
          <a:p>
            <a:pPr marL="0" marR="0" lvl="0" indent="0" algn="l" defTabSz="914400" rtl="0" eaLnBrk="1" fontAlgn="auto" latinLnBrk="0" hangingPunct="1">
              <a:lnSpc>
                <a:spcPct val="100000"/>
              </a:lnSpc>
              <a:spcBef>
                <a:spcPts val="360"/>
              </a:spcBef>
              <a:spcAft>
                <a:spcPts val="0"/>
              </a:spcAft>
              <a:buClr>
                <a:schemeClr val="accent5">
                  <a:lumMod val="50000"/>
                </a:schemeClr>
              </a:buClr>
              <a:buSzTx/>
              <a:buFontTx/>
              <a:buNone/>
              <a:tabLst/>
              <a:defRPr/>
            </a:pPr>
            <a:r>
              <a:rPr lang="en-US" dirty="0"/>
              <a:t>Core Trustworthy Data Repository, jointly offered by the Data Archiving and Networked Services archive in the Netherlands (creator of the Data Seal of Approval) and the International Council for Science World Data System (WDS). </a:t>
            </a:r>
          </a:p>
          <a:p>
            <a:pPr>
              <a:buClr>
                <a:schemeClr val="accent5">
                  <a:lumMod val="50000"/>
                </a:schemeClr>
              </a:buClr>
            </a:pPr>
            <a:endParaRPr lang="en-US" dirty="0"/>
          </a:p>
          <a:p>
            <a:endParaRPr lang="en-US" dirty="0"/>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t>12</a:t>
            </a:fld>
            <a:endParaRPr lang="en-US"/>
          </a:p>
        </p:txBody>
      </p:sp>
    </p:spTree>
    <p:extLst>
      <p:ext uri="{BB962C8B-B14F-4D97-AF65-F5344CB8AC3E}">
        <p14:creationId xmlns:p14="http://schemas.microsoft.com/office/powerpoint/2010/main" val="35484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4/30/2019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4/30/2019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4/30/2019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4/30/2019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4/30/2019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4/30/2019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4/30/2019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4/30/2019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4/30/2019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4/30/2019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46AD94-6C3A-B946-A224-92F52E224171}" type="datetimeFigureOut">
              <a:rPr lang="en-US" smtClean="0"/>
              <a:pPr/>
              <a:t>4/30/2019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2714A5-1229-4647-B0D8-F7E1A6513B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0"/>
            <a:ext cx="9144000" cy="332045"/>
          </a:xfrm>
          <a:prstGeom prst="rect">
            <a:avLst/>
          </a:prstGeom>
          <a:solidFill>
            <a:srgbClr val="2E6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730923" y="6572250"/>
            <a:ext cx="7677469" cy="261610"/>
          </a:xfrm>
          <a:prstGeom prst="rect">
            <a:avLst/>
          </a:prstGeom>
          <a:noFill/>
        </p:spPr>
        <p:txBody>
          <a:bodyPr wrap="square" rtlCol="0">
            <a:spAutoFit/>
          </a:bodyPr>
          <a:lstStyle/>
          <a:p>
            <a:r>
              <a:rPr lang="en-US" sz="1100" dirty="0">
                <a:solidFill>
                  <a:srgbClr val="2E6EBC"/>
                </a:solidFill>
                <a:latin typeface="+mj-lt"/>
              </a:rPr>
              <a:t>NOAA National Centers for Environmental Information</a:t>
            </a:r>
          </a:p>
        </p:txBody>
      </p:sp>
      <p:sp>
        <p:nvSpPr>
          <p:cNvPr id="7" name="Rectangle 6"/>
          <p:cNvSpPr/>
          <p:nvPr userDrawn="1"/>
        </p:nvSpPr>
        <p:spPr>
          <a:xfrm>
            <a:off x="0" y="1547219"/>
            <a:ext cx="9144000" cy="5043589"/>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93344"/>
            <a:ext cx="9144000" cy="1089415"/>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9507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Click to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2"/>
          <p:cNvSpPr txBox="1">
            <a:spLocks/>
          </p:cNvSpPr>
          <p:nvPr userDrawn="1"/>
        </p:nvSpPr>
        <p:spPr>
          <a:xfrm>
            <a:off x="7010400" y="650768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F74ABD-1C85-4490-B210-5B286567E4CF}" type="slidenum">
              <a:rPr lang="en-US" sz="1600" smtClean="0"/>
              <a:pPr/>
              <a:t>‹#›</a:t>
            </a:fld>
            <a:endParaRPr lang="en-US" sz="1600" dirty="0"/>
          </a:p>
        </p:txBody>
      </p:sp>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881" y="6326628"/>
            <a:ext cx="519079" cy="5173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1" kern="1200">
          <a:solidFill>
            <a:srgbClr val="2E6EBC"/>
          </a:solidFill>
          <a:latin typeface="Arial Narrow" panose="020B0606020202030204"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a:solidFill>
            <a:schemeClr val="accent5">
              <a:lumMod val="5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5">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image" Target="../media/image8.png" /><Relationship Id="rId7" Type="http://schemas.openxmlformats.org/officeDocument/2006/relationships/image" Target="../media/image12.png"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image" Target="../media/image11.png" /><Relationship Id="rId5" Type="http://schemas.openxmlformats.org/officeDocument/2006/relationships/image" Target="../media/image10.png" /><Relationship Id="rId4" Type="http://schemas.openxmlformats.org/officeDocument/2006/relationships/image" Target="../media/image9.png" /><Relationship Id="rId9" Type="http://schemas.openxmlformats.org/officeDocument/2006/relationships/image" Target="../media/image14.jpg" /></Relationships>
</file>

<file path=ppt/slides/_rels/slide11.xml.rels><?xml version="1.0" encoding="UTF-8" standalone="yes"?>
<Relationships xmlns="http://schemas.openxmlformats.org/package/2006/relationships"><Relationship Id="rId8" Type="http://schemas.microsoft.com/office/2007/relationships/diagramDrawing" Target="../diagrams/drawing1.xml" /><Relationship Id="rId13" Type="http://schemas.openxmlformats.org/officeDocument/2006/relationships/image" Target="../media/image18.png" /><Relationship Id="rId3" Type="http://schemas.openxmlformats.org/officeDocument/2006/relationships/image" Target="../media/image15.png" /><Relationship Id="rId7" Type="http://schemas.openxmlformats.org/officeDocument/2006/relationships/diagramColors" Target="../diagrams/colors1.xml" /><Relationship Id="rId12" Type="http://schemas.openxmlformats.org/officeDocument/2006/relationships/image" Target="../media/image17.JPG"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diagramQuickStyle" Target="../diagrams/quickStyle1.xml" /><Relationship Id="rId11" Type="http://schemas.openxmlformats.org/officeDocument/2006/relationships/image" Target="../media/image16.JPG" /><Relationship Id="rId5" Type="http://schemas.openxmlformats.org/officeDocument/2006/relationships/diagramLayout" Target="../diagrams/layout1.xml" /><Relationship Id="rId10" Type="http://schemas.openxmlformats.org/officeDocument/2006/relationships/image" Target="../media/image10.png" /><Relationship Id="rId4" Type="http://schemas.openxmlformats.org/officeDocument/2006/relationships/diagramData" Target="../diagrams/data1.xml" /><Relationship Id="rId9" Type="http://schemas.openxmlformats.org/officeDocument/2006/relationships/image" Target="../media/image9.png" /><Relationship Id="rId14" Type="http://schemas.openxmlformats.org/officeDocument/2006/relationships/image" Target="../media/image12.png"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8" Type="http://schemas.openxmlformats.org/officeDocument/2006/relationships/image" Target="../media/image20.png" /><Relationship Id="rId3" Type="http://schemas.openxmlformats.org/officeDocument/2006/relationships/hyperlink" Target="http://www.facebook.com/NOAANCEIclimate" TargetMode="External" /><Relationship Id="rId7" Type="http://schemas.openxmlformats.org/officeDocument/2006/relationships/image" Target="../media/image19.jpg" /><Relationship Id="rId2" Type="http://schemas.openxmlformats.org/officeDocument/2006/relationships/notesSlide" Target="../notesSlides/notesSlide10.xml" /><Relationship Id="rId1" Type="http://schemas.openxmlformats.org/officeDocument/2006/relationships/slideLayout" Target="../slideLayouts/slideLayout7.xml" /><Relationship Id="rId6" Type="http://schemas.openxmlformats.org/officeDocument/2006/relationships/hyperlink" Target="http://www.twitter.com/NOAANCEIocngeo" TargetMode="External" /><Relationship Id="rId5" Type="http://schemas.openxmlformats.org/officeDocument/2006/relationships/hyperlink" Target="http://www.twitter.com/NOAANCEIclimate" TargetMode="External" /><Relationship Id="rId4" Type="http://schemas.openxmlformats.org/officeDocument/2006/relationships/hyperlink" Target="http://www.facebook.com/NOAANCEIoceangeo" TargetMode="Externa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 Id="rId5" Type="http://schemas.openxmlformats.org/officeDocument/2006/relationships/image" Target="../media/image7.png" /><Relationship Id="rId4" Type="http://schemas.openxmlformats.org/officeDocument/2006/relationships/image" Target="../media/image6.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6584" r="6586"/>
          <a:stretch/>
        </p:blipFill>
        <p:spPr>
          <a:xfrm>
            <a:off x="0" y="723900"/>
            <a:ext cx="9144000" cy="3570349"/>
          </a:xfrm>
          <a:prstGeom prst="rect">
            <a:avLst/>
          </a:prstGeom>
        </p:spPr>
      </p:pic>
      <p:sp>
        <p:nvSpPr>
          <p:cNvPr id="17" name="Rectangle 16"/>
          <p:cNvSpPr/>
          <p:nvPr/>
        </p:nvSpPr>
        <p:spPr>
          <a:xfrm>
            <a:off x="0" y="2054458"/>
            <a:ext cx="9144000" cy="2233881"/>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4387297"/>
            <a:ext cx="9144000" cy="2280695"/>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12642" y="6392911"/>
            <a:ext cx="8053448" cy="413861"/>
          </a:xfrm>
        </p:spPr>
        <p:txBody>
          <a:bodyPr>
            <a:normAutofit/>
          </a:bodyPr>
          <a:lstStyle/>
          <a:p>
            <a:pPr algn="l"/>
            <a:r>
              <a:rPr lang="en-US" sz="1400" dirty="0">
                <a:solidFill>
                  <a:srgbClr val="9B9DA0"/>
                </a:solidFill>
                <a:latin typeface="Arial Narrow" pitchFamily="34" charset="0"/>
                <a:cs typeface="Arial" pitchFamily="34" charset="0"/>
              </a:rPr>
              <a:t>01 May 2019</a:t>
            </a:r>
          </a:p>
        </p:txBody>
      </p:sp>
      <p:sp>
        <p:nvSpPr>
          <p:cNvPr id="18" name="Title 1"/>
          <p:cNvSpPr txBox="1">
            <a:spLocks/>
          </p:cNvSpPr>
          <p:nvPr/>
        </p:nvSpPr>
        <p:spPr>
          <a:xfrm>
            <a:off x="346982" y="2405794"/>
            <a:ext cx="9144000" cy="2173184"/>
          </a:xfrm>
          <a:prstGeom prst="rect">
            <a:avLst/>
          </a:prstGeom>
        </p:spPr>
        <p:txBody>
          <a:bodyPr vert="horz" lIns="91440" tIns="45720" rIns="91440" bIns="45720" rtlCol="0" anchor="ctr">
            <a:normAutofit/>
          </a:bodyPr>
          <a:lstStyle/>
          <a:p>
            <a:pPr lvl="0">
              <a:spcBef>
                <a:spcPct val="0"/>
              </a:spcBef>
              <a:defRPr/>
            </a:pPr>
            <a:r>
              <a:rPr lang="en-US" sz="4800" b="1" dirty="0">
                <a:solidFill>
                  <a:schemeClr val="bg1"/>
                </a:solidFill>
                <a:latin typeface="Arial Narrow" pitchFamily="34" charset="0"/>
              </a:rPr>
              <a:t>Data Preservation </a:t>
            </a:r>
            <a:r>
              <a:rPr lang="en-US" sz="4800" b="1">
                <a:solidFill>
                  <a:schemeClr val="bg1"/>
                </a:solidFill>
                <a:latin typeface="Arial Narrow" pitchFamily="34" charset="0"/>
              </a:rPr>
              <a:t>and Stewardship</a:t>
            </a:r>
            <a:endParaRPr lang="en-US" sz="4800" b="1" dirty="0">
              <a:solidFill>
                <a:schemeClr val="bg1"/>
              </a:solidFill>
              <a:latin typeface="Arial Narrow" pitchFamily="34" charset="0"/>
            </a:endParaRPr>
          </a:p>
        </p:txBody>
      </p:sp>
      <p:sp>
        <p:nvSpPr>
          <p:cNvPr id="19" name="Rectangle 18"/>
          <p:cNvSpPr/>
          <p:nvPr/>
        </p:nvSpPr>
        <p:spPr>
          <a:xfrm>
            <a:off x="0" y="0"/>
            <a:ext cx="9144000" cy="633469"/>
          </a:xfrm>
          <a:prstGeom prst="rect">
            <a:avLst/>
          </a:prstGeom>
          <a:solidFill>
            <a:srgbClr val="2E6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6467" y="2232951"/>
            <a:ext cx="6016831" cy="235527"/>
          </a:xfrm>
          <a:prstGeom prst="rect">
            <a:avLst/>
          </a:prstGeom>
          <a:solidFill>
            <a:srgbClr val="2E6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36467" y="2580789"/>
            <a:ext cx="6579918" cy="584775"/>
          </a:xfrm>
          <a:prstGeom prst="rect">
            <a:avLst/>
          </a:prstGeom>
          <a:noFill/>
        </p:spPr>
        <p:txBody>
          <a:bodyPr wrap="square" rtlCol="0">
            <a:spAutoFit/>
          </a:bodyPr>
          <a:lstStyle/>
          <a:p>
            <a:r>
              <a:rPr lang="en-US" sz="3200" b="1" dirty="0">
                <a:solidFill>
                  <a:srgbClr val="002060"/>
                </a:solidFill>
                <a:latin typeface="Calibri" pitchFamily="34" charset="0"/>
              </a:rPr>
              <a:t>NOAA/NCEI</a:t>
            </a:r>
          </a:p>
        </p:txBody>
      </p:sp>
      <p:sp>
        <p:nvSpPr>
          <p:cNvPr id="25" name="TextBox 24"/>
          <p:cNvSpPr txBox="1"/>
          <p:nvPr/>
        </p:nvSpPr>
        <p:spPr>
          <a:xfrm>
            <a:off x="4054929" y="5159240"/>
            <a:ext cx="5512253" cy="1015663"/>
          </a:xfrm>
          <a:prstGeom prst="rect">
            <a:avLst/>
          </a:prstGeom>
          <a:noFill/>
          <a:effectLst>
            <a:glow rad="63500">
              <a:schemeClr val="accent1">
                <a:satMod val="175000"/>
                <a:alpha val="40000"/>
              </a:schemeClr>
            </a:glow>
          </a:effectLst>
        </p:spPr>
        <p:txBody>
          <a:bodyPr wrap="square" rtlCol="0">
            <a:spAutoFit/>
          </a:bodyPr>
          <a:lstStyle/>
          <a:p>
            <a:r>
              <a:rPr lang="en-US" sz="2800" b="1" dirty="0">
                <a:solidFill>
                  <a:srgbClr val="002060"/>
                </a:solidFill>
                <a:latin typeface="Calibri" pitchFamily="34" charset="0"/>
              </a:rPr>
              <a:t>Nancy Ritchey</a:t>
            </a:r>
          </a:p>
          <a:p>
            <a:r>
              <a:rPr lang="en-US" sz="1600" i="1" dirty="0">
                <a:solidFill>
                  <a:srgbClr val="002060"/>
                </a:solidFill>
                <a:latin typeface="Calibri" pitchFamily="34" charset="0"/>
              </a:rPr>
              <a:t>Archive Branch, Chief</a:t>
            </a:r>
            <a:br>
              <a:rPr lang="en-US" sz="1600" i="1" dirty="0">
                <a:solidFill>
                  <a:srgbClr val="002060"/>
                </a:solidFill>
                <a:latin typeface="Calibri" pitchFamily="34" charset="0"/>
              </a:rPr>
            </a:br>
            <a:r>
              <a:rPr lang="en-US" sz="1600" i="1" dirty="0">
                <a:solidFill>
                  <a:srgbClr val="002060"/>
                </a:solidFill>
                <a:latin typeface="Calibri" pitchFamily="34" charset="0"/>
              </a:rPr>
              <a:t>NOAA National Centers for Environmental Information</a:t>
            </a:r>
          </a:p>
        </p:txBody>
      </p:sp>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57382" y="4415688"/>
            <a:ext cx="1222605" cy="1218529"/>
          </a:xfrm>
          <a:prstGeom prst="rect">
            <a:avLst/>
          </a:prstGeom>
          <a:effectLst/>
        </p:spPr>
      </p:pic>
      <p:sp>
        <p:nvSpPr>
          <p:cNvPr id="16" name="TextBox 15"/>
          <p:cNvSpPr txBox="1"/>
          <p:nvPr/>
        </p:nvSpPr>
        <p:spPr>
          <a:xfrm>
            <a:off x="336468" y="6406382"/>
            <a:ext cx="8430490" cy="261610"/>
          </a:xfrm>
          <a:prstGeom prst="rect">
            <a:avLst/>
          </a:prstGeom>
          <a:noFill/>
        </p:spPr>
        <p:txBody>
          <a:bodyPr wrap="square" rtlCol="0">
            <a:spAutoFit/>
          </a:bodyPr>
          <a:lstStyle/>
          <a:p>
            <a:pPr algn="ctr"/>
            <a:r>
              <a:rPr lang="en-US" sz="1100" dirty="0">
                <a:solidFill>
                  <a:srgbClr val="80AECC"/>
                </a:solidFill>
                <a:latin typeface="Arial Narrow" pitchFamily="34" charset="0"/>
              </a:rPr>
              <a:t>National Oceanic and Atmospheric Administration  |  National Centers for Environmental Information </a:t>
            </a:r>
          </a:p>
        </p:txBody>
      </p:sp>
    </p:spTree>
    <p:extLst>
      <p:ext uri="{BB962C8B-B14F-4D97-AF65-F5344CB8AC3E}">
        <p14:creationId xmlns:p14="http://schemas.microsoft.com/office/powerpoint/2010/main" val="6152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l="28738" t="18640" r="30088" b="12217"/>
          <a:stretch/>
        </p:blipFill>
        <p:spPr>
          <a:xfrm>
            <a:off x="32223" y="1569813"/>
            <a:ext cx="3768548" cy="4439586"/>
          </a:xfrm>
          <a:prstGeom prst="rect">
            <a:avLst/>
          </a:prstGeom>
          <a:noFill/>
          <a:ln>
            <a:noFill/>
          </a:ln>
          <a:effectLst/>
        </p:spPr>
      </p:pic>
      <p:sp>
        <p:nvSpPr>
          <p:cNvPr id="138" name="Shape 13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205867"/>
              </a:buClr>
              <a:buFont typeface="Arial Narrow"/>
              <a:buNone/>
            </a:pPr>
            <a:r>
              <a:rPr lang="en-US"/>
              <a:t>Guidance, Templates, Tools</a:t>
            </a:r>
            <a:endParaRPr sz="4000" b="0" i="0" u="none" strike="noStrike" cap="none">
              <a:solidFill>
                <a:srgbClr val="205867"/>
              </a:solidFill>
              <a:latin typeface="Arial Narrow"/>
              <a:ea typeface="Arial Narrow"/>
              <a:cs typeface="Arial Narrow"/>
              <a:sym typeface="Arial Narrow"/>
            </a:endParaRPr>
          </a:p>
        </p:txBody>
      </p:sp>
      <p:pic>
        <p:nvPicPr>
          <p:cNvPr id="140" name="Shape 140"/>
          <p:cNvPicPr preferRelativeResize="0"/>
          <p:nvPr/>
        </p:nvPicPr>
        <p:blipFill>
          <a:blip r:embed="rId4">
            <a:alphaModFix/>
          </a:blip>
          <a:stretch>
            <a:fillRect/>
          </a:stretch>
        </p:blipFill>
        <p:spPr>
          <a:xfrm>
            <a:off x="2835517" y="1830561"/>
            <a:ext cx="5246670" cy="2970645"/>
          </a:xfrm>
          <a:prstGeom prst="rect">
            <a:avLst/>
          </a:prstGeom>
          <a:noFill/>
          <a:ln>
            <a:noFill/>
          </a:ln>
          <a:effectLst/>
        </p:spPr>
      </p:pic>
      <p:pic>
        <p:nvPicPr>
          <p:cNvPr id="141" name="Shape 141"/>
          <p:cNvPicPr preferRelativeResize="0"/>
          <p:nvPr/>
        </p:nvPicPr>
        <p:blipFill rotWithShape="1">
          <a:blip r:embed="rId5">
            <a:alphaModFix/>
          </a:blip>
          <a:srcRect l="4889" t="1630" r="4889" b="-1630"/>
          <a:stretch/>
        </p:blipFill>
        <p:spPr>
          <a:xfrm>
            <a:off x="4548932" y="2795322"/>
            <a:ext cx="4334716" cy="2620473"/>
          </a:xfrm>
          <a:prstGeom prst="rect">
            <a:avLst/>
          </a:prstGeom>
          <a:noFill/>
          <a:ln>
            <a:noFill/>
          </a:ln>
          <a:effectLst/>
        </p:spPr>
      </p:pic>
      <p:pic>
        <p:nvPicPr>
          <p:cNvPr id="142" name="Shape 142"/>
          <p:cNvPicPr preferRelativeResize="0"/>
          <p:nvPr/>
        </p:nvPicPr>
        <p:blipFill rotWithShape="1">
          <a:blip r:embed="rId6">
            <a:alphaModFix/>
          </a:blip>
          <a:srcRect l="31467" t="26746" r="32022" b="35177"/>
          <a:stretch/>
        </p:blipFill>
        <p:spPr>
          <a:xfrm>
            <a:off x="558643" y="2869454"/>
            <a:ext cx="4410038" cy="3226569"/>
          </a:xfrm>
          <a:prstGeom prst="rect">
            <a:avLst/>
          </a:prstGeom>
          <a:noFill/>
          <a:ln>
            <a:noFill/>
          </a:ln>
          <a:effectLst/>
        </p:spPr>
      </p:pic>
      <p:sp>
        <p:nvSpPr>
          <p:cNvPr id="4" name="Rectangle 3"/>
          <p:cNvSpPr/>
          <p:nvPr/>
        </p:nvSpPr>
        <p:spPr>
          <a:xfrm>
            <a:off x="4231577" y="2441818"/>
            <a:ext cx="2094044" cy="400110"/>
          </a:xfrm>
          <a:prstGeom prst="rect">
            <a:avLst/>
          </a:prstGeom>
          <a:solidFill>
            <a:srgbClr val="FFFFCC"/>
          </a:solidFill>
          <a:ln>
            <a:solidFill>
              <a:schemeClr val="accent6">
                <a:lumMod val="50000"/>
              </a:schemeClr>
            </a:solidFill>
          </a:ln>
        </p:spPr>
        <p:txBody>
          <a:bodyPr wrap="square">
            <a:spAutoFit/>
          </a:bodyPr>
          <a:lstStyle/>
          <a:p>
            <a:pPr lvl="0" algn="ctr"/>
            <a:r>
              <a:rPr lang="en-US" sz="2000" b="1"/>
              <a:t>Scoring diagram</a:t>
            </a:r>
            <a:endParaRPr lang="en-US" sz="2000" b="1" dirty="0"/>
          </a:p>
        </p:txBody>
      </p:sp>
      <p:sp>
        <p:nvSpPr>
          <p:cNvPr id="12" name="Rectangle 11"/>
          <p:cNvSpPr/>
          <p:nvPr/>
        </p:nvSpPr>
        <p:spPr>
          <a:xfrm>
            <a:off x="6347865" y="3496419"/>
            <a:ext cx="2094044" cy="400110"/>
          </a:xfrm>
          <a:prstGeom prst="rect">
            <a:avLst/>
          </a:prstGeom>
          <a:solidFill>
            <a:srgbClr val="FFFFCC"/>
          </a:solidFill>
          <a:ln>
            <a:solidFill>
              <a:schemeClr val="accent6">
                <a:lumMod val="50000"/>
              </a:schemeClr>
            </a:solidFill>
          </a:ln>
        </p:spPr>
        <p:txBody>
          <a:bodyPr wrap="square">
            <a:spAutoFit/>
          </a:bodyPr>
          <a:lstStyle/>
          <a:p>
            <a:pPr lvl="0" algn="ctr"/>
            <a:r>
              <a:rPr lang="en-US" sz="2000" b="1"/>
              <a:t>Rating diagram</a:t>
            </a:r>
            <a:endParaRPr lang="en-US" sz="2000" b="1" dirty="0"/>
          </a:p>
        </p:txBody>
      </p:sp>
      <p:sp>
        <p:nvSpPr>
          <p:cNvPr id="13" name="Rectangle 12"/>
          <p:cNvSpPr/>
          <p:nvPr/>
        </p:nvSpPr>
        <p:spPr>
          <a:xfrm>
            <a:off x="765737" y="2309273"/>
            <a:ext cx="1188146" cy="400110"/>
          </a:xfrm>
          <a:prstGeom prst="rect">
            <a:avLst/>
          </a:prstGeom>
          <a:solidFill>
            <a:srgbClr val="FFFFCC"/>
          </a:solidFill>
          <a:ln>
            <a:solidFill>
              <a:schemeClr val="accent6">
                <a:lumMod val="50000"/>
              </a:schemeClr>
            </a:solidFill>
          </a:ln>
        </p:spPr>
        <p:txBody>
          <a:bodyPr wrap="none">
            <a:spAutoFit/>
          </a:bodyPr>
          <a:lstStyle/>
          <a:p>
            <a:r>
              <a:rPr lang="en-US" sz="2000" b="1" dirty="0"/>
              <a:t>Guidance</a:t>
            </a:r>
          </a:p>
        </p:txBody>
      </p:sp>
      <p:sp>
        <p:nvSpPr>
          <p:cNvPr id="15" name="Rectangle 14"/>
          <p:cNvSpPr/>
          <p:nvPr/>
        </p:nvSpPr>
        <p:spPr>
          <a:xfrm>
            <a:off x="1953883" y="3271593"/>
            <a:ext cx="1232132" cy="400110"/>
          </a:xfrm>
          <a:prstGeom prst="rect">
            <a:avLst/>
          </a:prstGeom>
          <a:solidFill>
            <a:srgbClr val="FFFFCC"/>
          </a:solidFill>
          <a:ln>
            <a:solidFill>
              <a:schemeClr val="accent6">
                <a:lumMod val="50000"/>
              </a:schemeClr>
            </a:solidFill>
          </a:ln>
        </p:spPr>
        <p:txBody>
          <a:bodyPr wrap="none">
            <a:spAutoFit/>
          </a:bodyPr>
          <a:lstStyle/>
          <a:p>
            <a:r>
              <a:rPr lang="en-US" sz="2000" b="1" dirty="0"/>
              <a:t>Workflow</a:t>
            </a:r>
          </a:p>
        </p:txBody>
      </p:sp>
      <p:pic>
        <p:nvPicPr>
          <p:cNvPr id="14" name="Shape 193"/>
          <p:cNvPicPr preferRelativeResize="0"/>
          <p:nvPr/>
        </p:nvPicPr>
        <p:blipFill rotWithShape="1">
          <a:blip r:embed="rId7">
            <a:alphaModFix/>
          </a:blip>
          <a:srcRect l="7233" t="12245" r="7471" b="9008"/>
          <a:stretch/>
        </p:blipFill>
        <p:spPr>
          <a:xfrm>
            <a:off x="2763662" y="4129597"/>
            <a:ext cx="3399512" cy="2167342"/>
          </a:xfrm>
          <a:prstGeom prst="rect">
            <a:avLst/>
          </a:prstGeom>
          <a:noFill/>
          <a:ln>
            <a:noFill/>
          </a:ln>
        </p:spPr>
      </p:pic>
      <p:sp>
        <p:nvSpPr>
          <p:cNvPr id="3" name="Rectangle 2"/>
          <p:cNvSpPr/>
          <p:nvPr/>
        </p:nvSpPr>
        <p:spPr>
          <a:xfrm>
            <a:off x="3442635" y="4910630"/>
            <a:ext cx="1656748" cy="400110"/>
          </a:xfrm>
          <a:prstGeom prst="rect">
            <a:avLst/>
          </a:prstGeom>
          <a:solidFill>
            <a:srgbClr val="FFFFCC"/>
          </a:solidFill>
          <a:ln>
            <a:solidFill>
              <a:schemeClr val="accent6">
                <a:lumMod val="50000"/>
              </a:schemeClr>
            </a:solidFill>
          </a:ln>
        </p:spPr>
        <p:txBody>
          <a:bodyPr wrap="square">
            <a:spAutoFit/>
          </a:bodyPr>
          <a:lstStyle/>
          <a:p>
            <a:r>
              <a:rPr lang="en-US" sz="2000" b="1" dirty="0"/>
              <a:t>ISO metadata </a:t>
            </a:r>
          </a:p>
        </p:txBody>
      </p:sp>
      <p:pic>
        <p:nvPicPr>
          <p:cNvPr id="143" name="Shape 143"/>
          <p:cNvPicPr preferRelativeResize="0"/>
          <p:nvPr/>
        </p:nvPicPr>
        <p:blipFill rotWithShape="1">
          <a:blip r:embed="rId8">
            <a:alphaModFix/>
          </a:blip>
          <a:srcRect l="33368" t="19944" r="33278" b="44522"/>
          <a:stretch/>
        </p:blipFill>
        <p:spPr>
          <a:xfrm>
            <a:off x="5278599" y="4344176"/>
            <a:ext cx="3901676" cy="2278018"/>
          </a:xfrm>
          <a:prstGeom prst="rect">
            <a:avLst/>
          </a:prstGeom>
          <a:noFill/>
          <a:ln>
            <a:noFill/>
          </a:ln>
          <a:effectLst/>
        </p:spPr>
      </p:pic>
      <p:sp>
        <p:nvSpPr>
          <p:cNvPr id="2" name="Rectangle 1"/>
          <p:cNvSpPr/>
          <p:nvPr/>
        </p:nvSpPr>
        <p:spPr>
          <a:xfrm>
            <a:off x="6489171" y="4924847"/>
            <a:ext cx="910249" cy="400110"/>
          </a:xfrm>
          <a:prstGeom prst="rect">
            <a:avLst/>
          </a:prstGeom>
          <a:solidFill>
            <a:srgbClr val="FFFFCC"/>
          </a:solidFill>
          <a:ln>
            <a:solidFill>
              <a:schemeClr val="accent6">
                <a:lumMod val="50000"/>
              </a:schemeClr>
            </a:solidFill>
          </a:ln>
        </p:spPr>
        <p:txBody>
          <a:bodyPr wrap="none">
            <a:spAutoFit/>
          </a:bodyPr>
          <a:lstStyle/>
          <a:p>
            <a:pPr lvl="0" algn="ctr"/>
            <a:r>
              <a:rPr lang="en-US" sz="2000" b="1"/>
              <a:t>Report</a:t>
            </a:r>
            <a:endParaRPr lang="en-US" sz="2000" b="1" dirty="0"/>
          </a:p>
        </p:txBody>
      </p:sp>
      <p:pic>
        <p:nvPicPr>
          <p:cNvPr id="5" name="Shape 177">
            <a:extLst>
              <a:ext uri="{FF2B5EF4-FFF2-40B4-BE49-F238E27FC236}">
                <a16:creationId xmlns:a16="http://schemas.microsoft.com/office/drawing/2014/main" id="{A91F20F7-4869-D641-9557-089B70D9FF27}"/>
              </a:ext>
            </a:extLst>
          </p:cNvPr>
          <p:cNvPicPr preferRelativeResize="0"/>
          <p:nvPr/>
        </p:nvPicPr>
        <p:blipFill rotWithShape="1">
          <a:blip r:embed="rId9">
            <a:alphaModFix/>
          </a:blip>
          <a:srcRect l="3251" t="5607" r="4474" b="36442"/>
          <a:stretch/>
        </p:blipFill>
        <p:spPr>
          <a:xfrm>
            <a:off x="761244" y="1925694"/>
            <a:ext cx="7575375" cy="3727824"/>
          </a:xfrm>
          <a:prstGeom prst="rect">
            <a:avLst/>
          </a:prstGeom>
          <a:noFill/>
          <a:ln w="19050" cap="flat" cmpd="sng">
            <a:solidFill>
              <a:srgbClr val="000000"/>
            </a:solidFill>
            <a:prstDash val="solid"/>
            <a:round/>
            <a:headEnd type="none" w="sm" len="sm"/>
            <a:tailEnd type="none" w="sm" len="sm"/>
          </a:ln>
        </p:spPr>
      </p:pic>
    </p:spTree>
    <p:extLst>
      <p:ext uri="{BB962C8B-B14F-4D97-AF65-F5344CB8AC3E}">
        <p14:creationId xmlns:p14="http://schemas.microsoft.com/office/powerpoint/2010/main" val="2369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DSMQ Workflow</a:t>
            </a:r>
            <a:endParaRPr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8" y="1572013"/>
            <a:ext cx="2362021" cy="1380193"/>
          </a:xfrm>
          <a:prstGeom prst="rect">
            <a:avLst/>
          </a:prstGeom>
        </p:spPr>
      </p:pic>
      <p:graphicFrame>
        <p:nvGraphicFramePr>
          <p:cNvPr id="18" name="Diagram 17"/>
          <p:cNvGraphicFramePr/>
          <p:nvPr>
            <p:extLst>
              <p:ext uri="{D42A27DB-BD31-4B8C-83A1-F6EECF244321}">
                <p14:modId xmlns:p14="http://schemas.microsoft.com/office/powerpoint/2010/main" val="655760428"/>
              </p:ext>
            </p:extLst>
          </p:nvPr>
        </p:nvGraphicFramePr>
        <p:xfrm>
          <a:off x="317826" y="3790139"/>
          <a:ext cx="2552129" cy="24296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3" name="Shape 140"/>
          <p:cNvPicPr preferRelativeResize="0"/>
          <p:nvPr/>
        </p:nvPicPr>
        <p:blipFill>
          <a:blip r:embed="rId9">
            <a:alphaModFix/>
          </a:blip>
          <a:stretch>
            <a:fillRect/>
          </a:stretch>
        </p:blipFill>
        <p:spPr>
          <a:xfrm>
            <a:off x="2965495" y="3000372"/>
            <a:ext cx="1181222" cy="1022605"/>
          </a:xfrm>
          <a:prstGeom prst="rect">
            <a:avLst/>
          </a:prstGeom>
          <a:noFill/>
          <a:ln>
            <a:noFill/>
          </a:ln>
        </p:spPr>
      </p:pic>
      <p:pic>
        <p:nvPicPr>
          <p:cNvPr id="54" name="Shape 141"/>
          <p:cNvPicPr preferRelativeResize="0"/>
          <p:nvPr/>
        </p:nvPicPr>
        <p:blipFill rotWithShape="1">
          <a:blip r:embed="rId10">
            <a:alphaModFix/>
          </a:blip>
          <a:srcRect l="4889" t="1630" r="4889" b="-1630"/>
          <a:stretch/>
        </p:blipFill>
        <p:spPr>
          <a:xfrm>
            <a:off x="3267114" y="3407765"/>
            <a:ext cx="994229" cy="1042624"/>
          </a:xfrm>
          <a:prstGeom prst="rect">
            <a:avLst/>
          </a:prstGeom>
          <a:noFill/>
          <a:ln>
            <a:noFill/>
          </a:ln>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0053" y="1734584"/>
            <a:ext cx="2018673" cy="1144807"/>
          </a:xfrm>
          <a:prstGeom prst="rect">
            <a:avLst/>
          </a:prstGeom>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13061" y="2663173"/>
            <a:ext cx="1741314" cy="1657304"/>
          </a:xfrm>
          <a:prstGeom prst="rect">
            <a:avLst/>
          </a:prstGeom>
        </p:spPr>
      </p:pic>
      <p:cxnSp>
        <p:nvCxnSpPr>
          <p:cNvPr id="39" name="Curved Connector 38"/>
          <p:cNvCxnSpPr>
            <a:cxnSpLocks/>
            <a:stCxn id="13" idx="2"/>
          </p:cNvCxnSpPr>
          <p:nvPr/>
        </p:nvCxnSpPr>
        <p:spPr>
          <a:xfrm rot="5400000">
            <a:off x="169681" y="3367632"/>
            <a:ext cx="1498185" cy="667332"/>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41" name="Curved Connector 40"/>
          <p:cNvCxnSpPr/>
          <p:nvPr/>
        </p:nvCxnSpPr>
        <p:spPr>
          <a:xfrm flipV="1">
            <a:off x="2665142" y="4501269"/>
            <a:ext cx="696259" cy="672897"/>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43" name="Curved Connector 42"/>
          <p:cNvCxnSpPr>
            <a:stCxn id="53" idx="0"/>
            <a:endCxn id="35" idx="1"/>
          </p:cNvCxnSpPr>
          <p:nvPr/>
        </p:nvCxnSpPr>
        <p:spPr>
          <a:xfrm rot="5400000" flipH="1" flipV="1">
            <a:off x="4071387" y="1791707"/>
            <a:ext cx="693384" cy="1723947"/>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pic>
        <p:nvPicPr>
          <p:cNvPr id="1028" name="Picture 4" descr="Free vector graphic: Contact, Friend, Icon, Pawn, Person - Free ..."/>
          <p:cNvPicPr>
            <a:picLocks noChangeAspect="1" noChangeArrowheads="1"/>
          </p:cNvPicPr>
          <p:nvPr/>
        </p:nvPicPr>
        <p:blipFill>
          <a:blip r:embed="rId1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5371" y="4271664"/>
            <a:ext cx="1185054" cy="1529103"/>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Free vector graphic: Contact, Friend, Icon, Pawn, Person - Free ..."/>
          <p:cNvPicPr>
            <a:picLocks noChangeAspect="1" noChangeArrowheads="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0053" y="4797562"/>
            <a:ext cx="992581" cy="128075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Free vector graphic: Contact, Friend, Icon, Pawn, Person - Free ..."/>
          <p:cNvPicPr>
            <a:picLocks noChangeAspect="1" noChangeArrowheads="1"/>
          </p:cNvPicPr>
          <p:nvPr/>
        </p:nvPicPr>
        <p:blipFill>
          <a:blip r:embed="rId1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06974" y="4597203"/>
            <a:ext cx="1176348" cy="151786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Free vector graphic: Contact, Friend, Icon, Pawn, Person - Free ..."/>
          <p:cNvPicPr>
            <a:picLocks noChangeAspect="1" noChangeArrowheads="1"/>
          </p:cNvPicPr>
          <p:nvPr/>
        </p:nvPicPr>
        <p:blipFill>
          <a:blip r:embed="rId1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647211" y="5001351"/>
            <a:ext cx="992581" cy="128075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urved Connector 16"/>
          <p:cNvCxnSpPr>
            <a:stCxn id="36" idx="2"/>
          </p:cNvCxnSpPr>
          <p:nvPr/>
        </p:nvCxnSpPr>
        <p:spPr>
          <a:xfrm rot="5400000">
            <a:off x="6833349" y="4314816"/>
            <a:ext cx="744709" cy="756031"/>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pic>
        <p:nvPicPr>
          <p:cNvPr id="31" name="Shape 193"/>
          <p:cNvPicPr preferRelativeResize="0"/>
          <p:nvPr/>
        </p:nvPicPr>
        <p:blipFill rotWithShape="1">
          <a:blip r:embed="rId14">
            <a:alphaModFix/>
          </a:blip>
          <a:srcRect l="9517" t="12518" r="41520" b="30481"/>
          <a:stretch/>
        </p:blipFill>
        <p:spPr>
          <a:xfrm>
            <a:off x="3482035" y="3983347"/>
            <a:ext cx="966302" cy="667503"/>
          </a:xfrm>
          <a:prstGeom prst="rect">
            <a:avLst/>
          </a:prstGeom>
          <a:noFill/>
          <a:ln>
            <a:noFill/>
          </a:ln>
        </p:spPr>
      </p:pic>
      <p:cxnSp>
        <p:nvCxnSpPr>
          <p:cNvPr id="37" name="Curved Connector 36"/>
          <p:cNvCxnSpPr/>
          <p:nvPr/>
        </p:nvCxnSpPr>
        <p:spPr>
          <a:xfrm>
            <a:off x="7298726" y="2249911"/>
            <a:ext cx="459208" cy="434274"/>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44" name="Rectangle 43"/>
          <p:cNvSpPr/>
          <p:nvPr/>
        </p:nvSpPr>
        <p:spPr>
          <a:xfrm>
            <a:off x="5264895" y="6235684"/>
            <a:ext cx="1757212" cy="400110"/>
          </a:xfrm>
          <a:prstGeom prst="rect">
            <a:avLst/>
          </a:prstGeom>
          <a:noFill/>
          <a:ln>
            <a:noFill/>
          </a:ln>
        </p:spPr>
        <p:txBody>
          <a:bodyPr wrap="none">
            <a:spAutoFit/>
          </a:bodyPr>
          <a:lstStyle/>
          <a:p>
            <a:r>
              <a:rPr lang="en-US" sz="2000" b="1" i="1" dirty="0">
                <a:solidFill>
                  <a:schemeClr val="tx1">
                    <a:lumMod val="75000"/>
                    <a:lumOff val="25000"/>
                  </a:schemeClr>
                </a:solidFill>
                <a:latin typeface="Comic Sans MS" panose="030F0702030302020204" pitchFamily="66" charset="0"/>
              </a:rPr>
              <a:t>Happy Users</a:t>
            </a:r>
          </a:p>
        </p:txBody>
      </p:sp>
      <p:sp>
        <p:nvSpPr>
          <p:cNvPr id="46" name="Rectangle 45"/>
          <p:cNvSpPr/>
          <p:nvPr/>
        </p:nvSpPr>
        <p:spPr>
          <a:xfrm rot="20733046">
            <a:off x="348642" y="1986066"/>
            <a:ext cx="585123" cy="277715"/>
          </a:xfrm>
          <a:prstGeom prst="rect">
            <a:avLst/>
          </a:prstGeom>
          <a:noFill/>
          <a:ln>
            <a:noFill/>
          </a:ln>
        </p:spPr>
        <p:txBody>
          <a:bodyPr wrap="square">
            <a:spAutoFit/>
          </a:bodyPr>
          <a:lstStyle/>
          <a:p>
            <a:r>
              <a:rPr lang="en-US" sz="1200" i="1" dirty="0">
                <a:latin typeface="Arial Narrow" panose="020B0606020202030204" pitchFamily="34" charset="0"/>
              </a:rPr>
              <a:t>DSMQ</a:t>
            </a:r>
          </a:p>
        </p:txBody>
      </p:sp>
    </p:spTree>
    <p:extLst>
      <p:ext uri="{BB962C8B-B14F-4D97-AF65-F5344CB8AC3E}">
        <p14:creationId xmlns:p14="http://schemas.microsoft.com/office/powerpoint/2010/main" val="1696782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NCEI Challenges</a:t>
            </a:r>
            <a:endParaRPr lang="en-US" dirty="0"/>
          </a:p>
        </p:txBody>
      </p:sp>
      <p:sp>
        <p:nvSpPr>
          <p:cNvPr id="3" name="Text Placeholder 2"/>
          <p:cNvSpPr>
            <a:spLocks noGrp="1"/>
          </p:cNvSpPr>
          <p:nvPr>
            <p:ph type="body" idx="1"/>
          </p:nvPr>
        </p:nvSpPr>
        <p:spPr>
          <a:xfrm>
            <a:off x="97277" y="1600200"/>
            <a:ext cx="8891080" cy="4959626"/>
          </a:xfrm>
        </p:spPr>
        <p:txBody>
          <a:bodyPr>
            <a:normAutofit/>
          </a:bodyPr>
          <a:lstStyle/>
          <a:p>
            <a:r>
              <a:rPr lang="en-US"/>
              <a:t>Ever increasing data volumes and diversity</a:t>
            </a:r>
          </a:p>
          <a:p>
            <a:r>
              <a:rPr lang="en-US"/>
              <a:t>Meeting user needs for easily consummable data</a:t>
            </a:r>
          </a:p>
          <a:p>
            <a:r>
              <a:rPr lang="en-US"/>
              <a:t>Adopting cloud technologies thoughtfully</a:t>
            </a:r>
            <a:endParaRPr lang="en-US" dirty="0"/>
          </a:p>
          <a:p>
            <a:pPr marL="203200" indent="0">
              <a:buNone/>
            </a:pPr>
            <a:br>
              <a:rPr lang="en-US" dirty="0"/>
            </a:br>
            <a:endParaRPr lang="en-US" dirty="0"/>
          </a:p>
        </p:txBody>
      </p:sp>
    </p:spTree>
    <p:extLst>
      <p:ext uri="{BB962C8B-B14F-4D97-AF65-F5344CB8AC3E}">
        <p14:creationId xmlns:p14="http://schemas.microsoft.com/office/powerpoint/2010/main" val="1596363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9906" y="675795"/>
            <a:ext cx="6579918" cy="584775"/>
          </a:xfrm>
          <a:prstGeom prst="rect">
            <a:avLst/>
          </a:prstGeom>
          <a:noFill/>
        </p:spPr>
        <p:txBody>
          <a:bodyPr wrap="square" rtlCol="0">
            <a:spAutoFit/>
          </a:bodyPr>
          <a:lstStyle/>
          <a:p>
            <a:r>
              <a:rPr lang="en-US" sz="3200" b="1" dirty="0">
                <a:solidFill>
                  <a:srgbClr val="002060"/>
                </a:solidFill>
                <a:latin typeface="Calibri" pitchFamily="34" charset="0"/>
              </a:rPr>
              <a:t>NOAA/NCEI</a:t>
            </a:r>
          </a:p>
        </p:txBody>
      </p:sp>
      <p:sp>
        <p:nvSpPr>
          <p:cNvPr id="14" name="TextBox 13"/>
          <p:cNvSpPr txBox="1"/>
          <p:nvPr/>
        </p:nvSpPr>
        <p:spPr>
          <a:xfrm>
            <a:off x="2286000" y="2590800"/>
            <a:ext cx="7010400" cy="1200329"/>
          </a:xfrm>
          <a:prstGeom prst="rect">
            <a:avLst/>
          </a:prstGeom>
          <a:noFill/>
        </p:spPr>
        <p:txBody>
          <a:bodyPr wrap="square" rtlCol="0">
            <a:spAutoFit/>
          </a:bodyPr>
          <a:lstStyle/>
          <a:p>
            <a:r>
              <a:rPr lang="en-US" sz="7200" b="1" dirty="0">
                <a:solidFill>
                  <a:srgbClr val="2E6EBC"/>
                </a:solidFill>
                <a:latin typeface="Calibri" pitchFamily="34" charset="0"/>
              </a:rPr>
              <a:t>Questions?</a:t>
            </a:r>
          </a:p>
        </p:txBody>
      </p:sp>
      <p:sp>
        <p:nvSpPr>
          <p:cNvPr id="4" name="Shape 219"/>
          <p:cNvSpPr txBox="1"/>
          <p:nvPr/>
        </p:nvSpPr>
        <p:spPr>
          <a:xfrm>
            <a:off x="6129244" y="4688642"/>
            <a:ext cx="2889569"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Font typeface="Arial"/>
              <a:buNone/>
            </a:pPr>
            <a:r>
              <a:rPr lang="en-US" sz="2000" b="1" i="0" u="none" strike="noStrike" cap="none" dirty="0">
                <a:solidFill>
                  <a:srgbClr val="002060"/>
                </a:solidFill>
                <a:latin typeface="Arial"/>
                <a:ea typeface="Arial"/>
                <a:cs typeface="Arial"/>
                <a:sym typeface="Arial"/>
              </a:rPr>
              <a:t>www.ncei.noaa.gov</a:t>
            </a:r>
            <a:endParaRPr dirty="0"/>
          </a:p>
          <a:p>
            <a:pPr marL="0" marR="0" lvl="0" indent="0" algn="l" rtl="0">
              <a:lnSpc>
                <a:spcPct val="100000"/>
              </a:lnSpc>
              <a:spcBef>
                <a:spcPts val="0"/>
              </a:spcBef>
              <a:spcAft>
                <a:spcPts val="0"/>
              </a:spcAft>
              <a:buClr>
                <a:srgbClr val="002060"/>
              </a:buClr>
              <a:buFont typeface="Arial"/>
              <a:buNone/>
            </a:pPr>
            <a:r>
              <a:rPr lang="en-US" sz="2000" b="1" i="0" u="none" strike="noStrike" cap="none" dirty="0">
                <a:solidFill>
                  <a:srgbClr val="002060"/>
                </a:solidFill>
                <a:latin typeface="Arial"/>
                <a:ea typeface="Arial"/>
                <a:cs typeface="Arial"/>
                <a:sym typeface="Arial"/>
              </a:rPr>
              <a:t>www.climate.gov</a:t>
            </a:r>
            <a:endParaRPr sz="2000" b="1" i="0" u="none" strike="noStrike" cap="none" dirty="0">
              <a:solidFill>
                <a:srgbClr val="002060"/>
              </a:solidFill>
              <a:latin typeface="Arial"/>
              <a:ea typeface="Arial"/>
              <a:cs typeface="Arial"/>
              <a:sym typeface="Arial"/>
            </a:endParaRPr>
          </a:p>
        </p:txBody>
      </p:sp>
      <p:sp>
        <p:nvSpPr>
          <p:cNvPr id="5" name="Shape 218"/>
          <p:cNvSpPr txBox="1"/>
          <p:nvPr/>
        </p:nvSpPr>
        <p:spPr>
          <a:xfrm>
            <a:off x="179613" y="5429981"/>
            <a:ext cx="8839200"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1400" b="0" i="0" u="none" strike="noStrike" cap="none" dirty="0">
                <a:solidFill>
                  <a:srgbClr val="000000"/>
                </a:solidFill>
                <a:latin typeface="Arial"/>
                <a:ea typeface="Arial"/>
                <a:cs typeface="Arial"/>
                <a:sym typeface="Arial"/>
              </a:rPr>
              <a:t>NCEI Climate Facebook: </a:t>
            </a:r>
            <a:r>
              <a:rPr lang="en-US" sz="1400" b="0" i="0" u="sng" strike="noStrike" cap="none" dirty="0">
                <a:solidFill>
                  <a:schemeClr val="hlink"/>
                </a:solidFill>
                <a:latin typeface="Arial"/>
                <a:ea typeface="Arial"/>
                <a:cs typeface="Arial"/>
                <a:sym typeface="Arial"/>
                <a:hlinkClick r:id="rId3"/>
              </a:rPr>
              <a:t>http://www.facebook.com/NOAANCEIclimate</a:t>
            </a:r>
            <a:br>
              <a:rPr lang="en-US" sz="1400" b="0" i="0" u="none" strike="noStrike" cap="none" dirty="0">
                <a:solidFill>
                  <a:srgbClr val="000000"/>
                </a:solidFill>
                <a:latin typeface="Arial"/>
                <a:ea typeface="Arial"/>
                <a:cs typeface="Arial"/>
                <a:sym typeface="Arial"/>
              </a:rPr>
            </a:br>
            <a:r>
              <a:rPr lang="en-US" sz="1400" b="0" i="0" u="none" strike="noStrike" cap="none" dirty="0">
                <a:solidFill>
                  <a:srgbClr val="000000"/>
                </a:solidFill>
                <a:latin typeface="Arial"/>
                <a:ea typeface="Arial"/>
                <a:cs typeface="Arial"/>
                <a:sym typeface="Arial"/>
              </a:rPr>
              <a:t>NCEI Ocean &amp; Geophysics Facebook: </a:t>
            </a:r>
            <a:r>
              <a:rPr lang="en-US" sz="1400" b="0" i="0" u="sng" strike="noStrike" cap="none" dirty="0">
                <a:solidFill>
                  <a:schemeClr val="hlink"/>
                </a:solidFill>
                <a:latin typeface="Arial"/>
                <a:ea typeface="Arial"/>
                <a:cs typeface="Arial"/>
                <a:sym typeface="Arial"/>
                <a:hlinkClick r:id="rId4"/>
              </a:rPr>
              <a:t>http://www.facebook.com/NOAANCEIoceangeo</a:t>
            </a:r>
            <a:br>
              <a:rPr lang="en-US" sz="1400" b="0" i="0" u="none" strike="noStrike" cap="none" dirty="0">
                <a:solidFill>
                  <a:srgbClr val="000000"/>
                </a:solidFill>
                <a:latin typeface="Arial"/>
                <a:ea typeface="Arial"/>
                <a:cs typeface="Arial"/>
                <a:sym typeface="Arial"/>
              </a:rPr>
            </a:br>
            <a:r>
              <a:rPr lang="en-US" sz="1400" b="0" i="0" u="none" strike="noStrike" cap="none" dirty="0">
                <a:solidFill>
                  <a:srgbClr val="000000"/>
                </a:solidFill>
                <a:latin typeface="Arial"/>
                <a:ea typeface="Arial"/>
                <a:cs typeface="Arial"/>
                <a:sym typeface="Arial"/>
              </a:rPr>
              <a:t>NCEI Climate Twitter (@</a:t>
            </a:r>
            <a:r>
              <a:rPr lang="en-US" sz="1400" b="0" i="0" u="none" strike="noStrike" cap="none" dirty="0" err="1">
                <a:solidFill>
                  <a:srgbClr val="000000"/>
                </a:solidFill>
                <a:latin typeface="Arial"/>
                <a:ea typeface="Arial"/>
                <a:cs typeface="Arial"/>
                <a:sym typeface="Arial"/>
              </a:rPr>
              <a:t>NOAANCEIclimate</a:t>
            </a:r>
            <a:r>
              <a:rPr lang="en-US" sz="1400" b="0" i="0" u="none" strike="noStrike" cap="none" dirty="0">
                <a:solidFill>
                  <a:srgbClr val="000000"/>
                </a:solidFill>
                <a:latin typeface="Arial"/>
                <a:ea typeface="Arial"/>
                <a:cs typeface="Arial"/>
                <a:sym typeface="Arial"/>
              </a:rPr>
              <a:t>): </a:t>
            </a:r>
            <a:r>
              <a:rPr lang="en-US" sz="1400" b="0" i="0" u="sng" strike="noStrike" cap="none" dirty="0">
                <a:solidFill>
                  <a:schemeClr val="hlink"/>
                </a:solidFill>
                <a:latin typeface="Arial"/>
                <a:ea typeface="Arial"/>
                <a:cs typeface="Arial"/>
                <a:sym typeface="Arial"/>
                <a:hlinkClick r:id="rId5"/>
              </a:rPr>
              <a:t>http://www.twitter.com/NOAANCEIclimate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r>
              <a:rPr lang="en-US" sz="1400" b="0" i="0" u="none" strike="noStrike" cap="none" dirty="0">
                <a:solidFill>
                  <a:srgbClr val="000000"/>
                </a:solidFill>
                <a:latin typeface="Arial"/>
                <a:ea typeface="Arial"/>
                <a:cs typeface="Arial"/>
                <a:sym typeface="Arial"/>
              </a:rPr>
              <a:t>NCEI Ocean &amp; Geophysics Twitter (@</a:t>
            </a:r>
            <a:r>
              <a:rPr lang="en-US" sz="1400" b="0" i="0" u="none" strike="noStrike" cap="none" dirty="0" err="1">
                <a:solidFill>
                  <a:srgbClr val="000000"/>
                </a:solidFill>
                <a:latin typeface="Arial"/>
                <a:ea typeface="Arial"/>
                <a:cs typeface="Arial"/>
                <a:sym typeface="Arial"/>
              </a:rPr>
              <a:t>NOAANCEIocngeo</a:t>
            </a:r>
            <a:r>
              <a:rPr lang="en-US" sz="1400" b="0" i="0" u="none" strike="noStrike" cap="none" dirty="0">
                <a:solidFill>
                  <a:srgbClr val="000000"/>
                </a:solidFill>
                <a:latin typeface="Arial"/>
                <a:ea typeface="Arial"/>
                <a:cs typeface="Arial"/>
                <a:sym typeface="Arial"/>
              </a:rPr>
              <a:t>): </a:t>
            </a:r>
            <a:r>
              <a:rPr lang="en-US" sz="1400" b="0" i="0" u="sng" strike="noStrike" cap="none" dirty="0">
                <a:solidFill>
                  <a:schemeClr val="hlink"/>
                </a:solidFill>
                <a:latin typeface="Arial"/>
                <a:ea typeface="Arial"/>
                <a:cs typeface="Arial"/>
                <a:sym typeface="Arial"/>
                <a:hlinkClick r:id="rId6"/>
              </a:rPr>
              <a:t>http://www.twitter.com/NOAANCEIocngeo</a:t>
            </a:r>
            <a:endParaRPr sz="1400" b="0" i="0" u="none" strike="noStrike" cap="none" dirty="0">
              <a:solidFill>
                <a:srgbClr val="000000"/>
              </a:solidFill>
              <a:latin typeface="Arial"/>
              <a:ea typeface="Arial"/>
              <a:cs typeface="Arial"/>
              <a:sym typeface="Arial"/>
            </a:endParaRPr>
          </a:p>
        </p:txBody>
      </p:sp>
      <p:pic>
        <p:nvPicPr>
          <p:cNvPr id="6" name="Shape 220"/>
          <p:cNvPicPr preferRelativeResize="0"/>
          <p:nvPr/>
        </p:nvPicPr>
        <p:blipFill rotWithShape="1">
          <a:blip r:embed="rId7">
            <a:alphaModFix/>
          </a:blip>
          <a:srcRect/>
          <a:stretch/>
        </p:blipFill>
        <p:spPr>
          <a:xfrm>
            <a:off x="316744" y="5015528"/>
            <a:ext cx="381000" cy="381000"/>
          </a:xfrm>
          <a:prstGeom prst="rect">
            <a:avLst/>
          </a:prstGeom>
          <a:noFill/>
          <a:ln>
            <a:noFill/>
          </a:ln>
        </p:spPr>
      </p:pic>
      <p:pic>
        <p:nvPicPr>
          <p:cNvPr id="7" name="Shape 221"/>
          <p:cNvPicPr preferRelativeResize="0"/>
          <p:nvPr/>
        </p:nvPicPr>
        <p:blipFill rotWithShape="1">
          <a:blip r:embed="rId8">
            <a:alphaModFix/>
          </a:blip>
          <a:srcRect/>
          <a:stretch/>
        </p:blipFill>
        <p:spPr>
          <a:xfrm>
            <a:off x="882804" y="5015528"/>
            <a:ext cx="381000" cy="381000"/>
          </a:xfrm>
          <a:prstGeom prst="rect">
            <a:avLst/>
          </a:prstGeom>
          <a:noFill/>
          <a:ln>
            <a:noFill/>
          </a:ln>
        </p:spPr>
      </p:pic>
    </p:spTree>
    <p:extLst>
      <p:ext uri="{BB962C8B-B14F-4D97-AF65-F5344CB8AC3E}">
        <p14:creationId xmlns:p14="http://schemas.microsoft.com/office/powerpoint/2010/main" val="118761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r>
              <a:rPr lang="en-US"/>
              <a:t>Trusted Archive</a:t>
            </a:r>
            <a:endParaRPr lang="en-US" dirty="0"/>
          </a:p>
          <a:p>
            <a:r>
              <a:rPr lang="en-US"/>
              <a:t>Data Stewardship (DS) Challenges</a:t>
            </a:r>
          </a:p>
          <a:p>
            <a:r>
              <a:rPr lang="en-US"/>
              <a:t>DS End-to-End Proces</a:t>
            </a:r>
            <a:endParaRPr lang="en-US" dirty="0"/>
          </a:p>
          <a:p>
            <a:r>
              <a:rPr lang="en-US" i="1" dirty="0" err="1"/>
              <a:t>OneStop</a:t>
            </a:r>
            <a:r>
              <a:rPr lang="en-US" dirty="0"/>
              <a:t> Achievements</a:t>
            </a:r>
          </a:p>
          <a:p>
            <a:r>
              <a:rPr lang="en-US" dirty="0"/>
              <a:t>Data </a:t>
            </a:r>
            <a:r>
              <a:rPr lang="en-US"/>
              <a:t>Stewardship Maturity Matrix (DSMM)</a:t>
            </a:r>
            <a:endParaRPr lang="en-US" dirty="0"/>
          </a:p>
        </p:txBody>
      </p:sp>
    </p:spTree>
    <p:extLst>
      <p:ext uri="{BB962C8B-B14F-4D97-AF65-F5344CB8AC3E}">
        <p14:creationId xmlns:p14="http://schemas.microsoft.com/office/powerpoint/2010/main" val="138844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Trusted Archive</a:t>
            </a:r>
          </a:p>
        </p:txBody>
      </p:sp>
      <p:sp>
        <p:nvSpPr>
          <p:cNvPr id="3" name="Text Placeholder 2"/>
          <p:cNvSpPr>
            <a:spLocks noGrp="1"/>
          </p:cNvSpPr>
          <p:nvPr>
            <p:ph type="body" idx="1"/>
          </p:nvPr>
        </p:nvSpPr>
        <p:spPr>
          <a:xfrm>
            <a:off x="97277" y="1600200"/>
            <a:ext cx="8891080" cy="4959626"/>
          </a:xfrm>
        </p:spPr>
        <p:txBody>
          <a:bodyPr>
            <a:normAutofit fontScale="92500" lnSpcReduction="10000"/>
          </a:bodyPr>
          <a:lstStyle/>
          <a:p>
            <a:pPr>
              <a:buClr>
                <a:schemeClr val="accent5">
                  <a:lumMod val="50000"/>
                </a:schemeClr>
              </a:buClr>
            </a:pPr>
            <a:r>
              <a:rPr lang="en-US" sz="2800" dirty="0"/>
              <a:t>Strengthen the trust of user communities, partners and the public by quantifiably demonstrating capabilities for ensuring data integrity and reliability over the long term. </a:t>
            </a:r>
          </a:p>
          <a:p>
            <a:endParaRPr lang="en-US" sz="2800" dirty="0"/>
          </a:p>
          <a:p>
            <a:r>
              <a:rPr lang="en-US" sz="2800" dirty="0"/>
              <a:t>NCEI leads four World Data Systems: Geophysics, Meteorology, Oceanography, and Paleoclimatology</a:t>
            </a:r>
          </a:p>
          <a:p>
            <a:pPr>
              <a:buClr>
                <a:schemeClr val="accent5">
                  <a:lumMod val="50000"/>
                </a:schemeClr>
              </a:buClr>
            </a:pPr>
            <a:endParaRPr lang="en-US" sz="2800" dirty="0"/>
          </a:p>
          <a:p>
            <a:r>
              <a:rPr lang="en-US" sz="2800" dirty="0"/>
              <a:t>Working toward Core Trustworthy </a:t>
            </a:r>
            <a:r>
              <a:rPr lang="en-US" sz="2800"/>
              <a:t>Data Repository for all of NCEI</a:t>
            </a:r>
            <a:endParaRPr lang="en-US" sz="2800" dirty="0"/>
          </a:p>
          <a:p>
            <a:pPr marL="203200" indent="0">
              <a:buNone/>
            </a:pPr>
            <a:br>
              <a:rPr lang="en-US" dirty="0"/>
            </a:br>
            <a:endParaRPr lang="en-US" dirty="0"/>
          </a:p>
        </p:txBody>
      </p:sp>
    </p:spTree>
    <p:extLst>
      <p:ext uri="{BB962C8B-B14F-4D97-AF65-F5344CB8AC3E}">
        <p14:creationId xmlns:p14="http://schemas.microsoft.com/office/powerpoint/2010/main" val="6190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Stewardship </a:t>
            </a:r>
            <a:r>
              <a:rPr lang="en-US" dirty="0"/>
              <a:t>Challenges</a:t>
            </a:r>
          </a:p>
        </p:txBody>
      </p:sp>
      <p:sp>
        <p:nvSpPr>
          <p:cNvPr id="3" name="Text Placeholder 2"/>
          <p:cNvSpPr>
            <a:spLocks noGrp="1"/>
          </p:cNvSpPr>
          <p:nvPr>
            <p:ph type="body" idx="1"/>
          </p:nvPr>
        </p:nvSpPr>
        <p:spPr>
          <a:xfrm>
            <a:off x="0" y="1574141"/>
            <a:ext cx="9144000" cy="4701209"/>
          </a:xfrm>
        </p:spPr>
        <p:txBody>
          <a:bodyPr>
            <a:normAutofit/>
          </a:bodyPr>
          <a:lstStyle/>
          <a:p>
            <a:pPr>
              <a:spcAft>
                <a:spcPts val="600"/>
              </a:spcAft>
            </a:pPr>
            <a:r>
              <a:rPr lang="en-US"/>
              <a:t>Location-based </a:t>
            </a:r>
            <a:r>
              <a:rPr lang="en-US" sz="3200"/>
              <a:t>processes and guidance</a:t>
            </a:r>
          </a:p>
          <a:p>
            <a:pPr>
              <a:spcAft>
                <a:spcPts val="600"/>
              </a:spcAft>
            </a:pPr>
            <a:r>
              <a:rPr lang="en-US"/>
              <a:t>Roles and responsibilities for data preservation and stewardship varied</a:t>
            </a:r>
            <a:endParaRPr lang="en-US" sz="3200" dirty="0"/>
          </a:p>
          <a:p>
            <a:pPr>
              <a:spcAft>
                <a:spcPts val="600"/>
              </a:spcAft>
            </a:pPr>
            <a:r>
              <a:rPr lang="en-US"/>
              <a:t>Uneven distribution of DSD</a:t>
            </a:r>
            <a:r>
              <a:rPr lang="en-US" sz="3200"/>
              <a:t> staff across locations</a:t>
            </a:r>
          </a:p>
          <a:p>
            <a:pPr>
              <a:spcAft>
                <a:spcPts val="600"/>
              </a:spcAft>
            </a:pPr>
            <a:r>
              <a:rPr lang="en-US" sz="3200"/>
              <a:t>Geographically dispersed NCEI staff made it difficult to communicate and to build trust </a:t>
            </a:r>
          </a:p>
          <a:p>
            <a:pPr marL="0" indent="0">
              <a:spcAft>
                <a:spcPts val="600"/>
              </a:spcAft>
              <a:buNone/>
            </a:pPr>
            <a:endParaRPr lang="en-US" sz="3200" dirty="0"/>
          </a:p>
          <a:p>
            <a:pPr>
              <a:spcAft>
                <a:spcPts val="600"/>
              </a:spcAft>
            </a:pPr>
            <a:endParaRPr lang="en-US" sz="3200" dirty="0"/>
          </a:p>
          <a:p>
            <a:pPr>
              <a:spcAft>
                <a:spcPts val="600"/>
              </a:spcAft>
            </a:pPr>
            <a:endParaRPr lang="en-US" sz="3400" dirty="0"/>
          </a:p>
        </p:txBody>
      </p:sp>
    </p:spTree>
    <p:extLst>
      <p:ext uri="{BB962C8B-B14F-4D97-AF65-F5344CB8AC3E}">
        <p14:creationId xmlns:p14="http://schemas.microsoft.com/office/powerpoint/2010/main" val="317269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141"/>
            <a:ext cx="8229600" cy="1143000"/>
          </a:xfrm>
        </p:spPr>
        <p:txBody>
          <a:bodyPr/>
          <a:lstStyle/>
          <a:p>
            <a:r>
              <a:rPr lang="en-US" dirty="0"/>
              <a:t>Data </a:t>
            </a:r>
            <a:r>
              <a:rPr lang="en-US"/>
              <a:t>Stewardship Solutions</a:t>
            </a:r>
            <a:endParaRPr lang="en-US" dirty="0"/>
          </a:p>
        </p:txBody>
      </p:sp>
      <p:sp>
        <p:nvSpPr>
          <p:cNvPr id="3" name="Text Placeholder 2"/>
          <p:cNvSpPr>
            <a:spLocks noGrp="1"/>
          </p:cNvSpPr>
          <p:nvPr>
            <p:ph type="body" idx="1"/>
          </p:nvPr>
        </p:nvSpPr>
        <p:spPr>
          <a:xfrm>
            <a:off x="0" y="1574141"/>
            <a:ext cx="9144000" cy="4565138"/>
          </a:xfrm>
        </p:spPr>
        <p:txBody>
          <a:bodyPr/>
          <a:lstStyle/>
          <a:p>
            <a:pPr>
              <a:spcAft>
                <a:spcPts val="600"/>
              </a:spcAft>
            </a:pPr>
            <a:r>
              <a:rPr lang="en-US" sz="3200"/>
              <a:t>Initiated the NCEI Data Stewardship Council to address data preservation and stewardship topics</a:t>
            </a:r>
          </a:p>
          <a:p>
            <a:pPr>
              <a:spcAft>
                <a:spcPts val="600"/>
              </a:spcAft>
            </a:pPr>
            <a:r>
              <a:rPr lang="en-US" sz="3200"/>
              <a:t>Recently rebooted the Data Stewardship E2E process and communication strategy</a:t>
            </a:r>
            <a:endParaRPr lang="en-US" dirty="0"/>
          </a:p>
          <a:p>
            <a:pPr>
              <a:spcAft>
                <a:spcPts val="600"/>
              </a:spcAft>
            </a:pPr>
            <a:r>
              <a:rPr lang="en-US"/>
              <a:t>Developed </a:t>
            </a:r>
            <a:r>
              <a:rPr lang="en-US" sz="3200"/>
              <a:t>staffing plan to support data stewardship throughout the organization, at all locations</a:t>
            </a:r>
          </a:p>
          <a:p>
            <a:pPr marL="0" indent="0">
              <a:spcAft>
                <a:spcPts val="600"/>
              </a:spcAft>
              <a:buNone/>
            </a:pPr>
            <a:endParaRPr lang="en-US" sz="3200"/>
          </a:p>
          <a:p>
            <a:pPr>
              <a:spcAft>
                <a:spcPts val="600"/>
              </a:spcAft>
            </a:pPr>
            <a:endParaRPr lang="en-US" sz="3200" dirty="0"/>
          </a:p>
          <a:p>
            <a:pPr>
              <a:spcAft>
                <a:spcPts val="600"/>
              </a:spcAft>
            </a:pPr>
            <a:endParaRPr lang="en-US" sz="3400" dirty="0"/>
          </a:p>
        </p:txBody>
      </p:sp>
    </p:spTree>
    <p:extLst>
      <p:ext uri="{BB962C8B-B14F-4D97-AF65-F5344CB8AC3E}">
        <p14:creationId xmlns:p14="http://schemas.microsoft.com/office/powerpoint/2010/main" val="320637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Stewardship End-to-End Process</a:t>
            </a:r>
          </a:p>
        </p:txBody>
      </p:sp>
      <p:grpSp>
        <p:nvGrpSpPr>
          <p:cNvPr id="21" name="Group 20"/>
          <p:cNvGrpSpPr/>
          <p:nvPr/>
        </p:nvGrpSpPr>
        <p:grpSpPr>
          <a:xfrm>
            <a:off x="127972" y="2865389"/>
            <a:ext cx="4619077" cy="927851"/>
            <a:chOff x="88900" y="2682875"/>
            <a:chExt cx="4756150" cy="920750"/>
          </a:xfrm>
        </p:grpSpPr>
        <p:sp>
          <p:nvSpPr>
            <p:cNvPr id="7" name="Rectangle 6"/>
            <p:cNvSpPr/>
            <p:nvPr/>
          </p:nvSpPr>
          <p:spPr>
            <a:xfrm>
              <a:off x="88900" y="2692401"/>
              <a:ext cx="4178300" cy="91122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Requirements Gathering</a:t>
              </a:r>
            </a:p>
          </p:txBody>
        </p:sp>
        <p:sp>
          <p:nvSpPr>
            <p:cNvPr id="11" name="Oval 10"/>
            <p:cNvSpPr/>
            <p:nvPr/>
          </p:nvSpPr>
          <p:spPr>
            <a:xfrm>
              <a:off x="3956050" y="2682875"/>
              <a:ext cx="889000" cy="920750"/>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https://lh3.googleusercontent.com/WtQWVoD_Ud56AseCNf3PIUlZwoNQXx_M-8yZwwKCjuai1nl8FXOxcnXVlRt5Sn21EVpr-sxkBL9h9tVnkNoclpCDgrdOz1Hvq1LqF8c51bL8IkuMqYHpf2PNSOUk1VsEjcXAxgMhS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223" y="2743405"/>
              <a:ext cx="706947" cy="722437"/>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127972" y="4119363"/>
            <a:ext cx="4619077" cy="927851"/>
            <a:chOff x="88900" y="3756025"/>
            <a:chExt cx="4756150" cy="920750"/>
          </a:xfrm>
        </p:grpSpPr>
        <p:sp>
          <p:nvSpPr>
            <p:cNvPr id="8" name="Rectangle 7"/>
            <p:cNvSpPr/>
            <p:nvPr/>
          </p:nvSpPr>
          <p:spPr>
            <a:xfrm>
              <a:off x="88900" y="3756025"/>
              <a:ext cx="4178300" cy="9207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a:t>Development and Configuration</a:t>
              </a:r>
            </a:p>
          </p:txBody>
        </p:sp>
        <p:sp>
          <p:nvSpPr>
            <p:cNvPr id="12" name="Oval 11"/>
            <p:cNvSpPr/>
            <p:nvPr/>
          </p:nvSpPr>
          <p:spPr>
            <a:xfrm>
              <a:off x="3956050" y="3756025"/>
              <a:ext cx="889000" cy="920750"/>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6" descr="https://lh5.googleusercontent.com/PaErX81xSJHkaN6UD62qCgd7tBMGKFYnbJtnfpKE8FZDJe_MuUsgJfjkeVVZbevewYH3Dm6pU2kju4yMLEWTwx4PGDS6SWm09f75jzMP0E_ENTGeESRx6j90XqujrgS2D7IhNdbrdz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909" y="3855320"/>
              <a:ext cx="801282" cy="72215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127972" y="5373337"/>
            <a:ext cx="4619077" cy="927851"/>
            <a:chOff x="88900" y="5095875"/>
            <a:chExt cx="4756150" cy="920750"/>
          </a:xfrm>
        </p:grpSpPr>
        <p:sp>
          <p:nvSpPr>
            <p:cNvPr id="9" name="Rectangle 8"/>
            <p:cNvSpPr/>
            <p:nvPr/>
          </p:nvSpPr>
          <p:spPr>
            <a:xfrm>
              <a:off x="88900" y="5095875"/>
              <a:ext cx="4178300" cy="92075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Fully Operational:</a:t>
              </a:r>
            </a:p>
            <a:p>
              <a:r>
                <a:rPr lang="en-US" sz="1600" b="1" dirty="0"/>
                <a:t>Ingest -&gt; Archive -&gt; Discovery -&gt; Access</a:t>
              </a:r>
            </a:p>
          </p:txBody>
        </p:sp>
        <p:sp>
          <p:nvSpPr>
            <p:cNvPr id="13" name="Oval 12"/>
            <p:cNvSpPr/>
            <p:nvPr/>
          </p:nvSpPr>
          <p:spPr>
            <a:xfrm>
              <a:off x="3956050" y="5095875"/>
              <a:ext cx="889000" cy="920750"/>
            </a:xfrm>
            <a:prstGeom prst="ellips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7" name="Picture 8" descr="https://lh6.googleusercontent.com/o_P6YoOV8F3CTELNSdWNRxIzSGfhgRA6kuTm3tPyCLB-YVMy-gsJ5Zs4mOQGYfJY5_LEsdqL7wn2Q7A17UfwXLY0ZWDX7HFAmUg_dUCwO04vgIf5-gbB8NLAE2h9dfjKuheSUZAE_J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214" y="5199925"/>
              <a:ext cx="726672" cy="718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152104" y="1611415"/>
            <a:ext cx="4572204" cy="927851"/>
            <a:chOff x="215309" y="1633868"/>
            <a:chExt cx="4707886" cy="920750"/>
          </a:xfrm>
        </p:grpSpPr>
        <p:sp>
          <p:nvSpPr>
            <p:cNvPr id="35" name="Rectangle 34"/>
            <p:cNvSpPr/>
            <p:nvPr/>
          </p:nvSpPr>
          <p:spPr>
            <a:xfrm>
              <a:off x="215309" y="1633868"/>
              <a:ext cx="4178300" cy="92075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Planning with Data Provider</a:t>
              </a:r>
            </a:p>
          </p:txBody>
        </p:sp>
        <p:sp>
          <p:nvSpPr>
            <p:cNvPr id="36" name="Oval 35"/>
            <p:cNvSpPr/>
            <p:nvPr/>
          </p:nvSpPr>
          <p:spPr>
            <a:xfrm>
              <a:off x="4034195" y="1633868"/>
              <a:ext cx="889000" cy="920750"/>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2" descr="https://lh6.googleusercontent.com/U6GbX0FTTfYpZTtwiPBjqkUAl2EP66N430Vzrwp6q-5kJaP23msPbqqnKIbgk29kZJD3_jCjfvhAgrByZKAJTL83nwURZBQyvWXWtfQEKwAYiWRhvNw2VcJns8JSY-TVjn82GOkXRy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3368" y="1754423"/>
              <a:ext cx="550655" cy="753938"/>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TextBox 38"/>
          <p:cNvSpPr txBox="1"/>
          <p:nvPr/>
        </p:nvSpPr>
        <p:spPr>
          <a:xfrm>
            <a:off x="4809891" y="1536731"/>
            <a:ext cx="4445621" cy="1077218"/>
          </a:xfrm>
          <a:prstGeom prst="rect">
            <a:avLst/>
          </a:prstGeom>
          <a:solidFill>
            <a:srgbClr val="FFFFCC"/>
          </a:solidFill>
        </p:spPr>
        <p:txBody>
          <a:bodyPr wrap="square" rtlCol="0">
            <a:spAutoFit/>
          </a:bodyPr>
          <a:lstStyle/>
          <a:p>
            <a:pPr marL="285750" indent="-285750" fontAlgn="base">
              <a:buFont typeface="Arial" panose="020B0604020202020204" pitchFamily="34" charset="0"/>
              <a:buChar char="•"/>
            </a:pPr>
            <a:r>
              <a:rPr lang="en-US" sz="1600" dirty="0"/>
              <a:t>Support long term planning with data providers </a:t>
            </a:r>
          </a:p>
          <a:p>
            <a:pPr marL="285750" indent="-285750" fontAlgn="base">
              <a:buFont typeface="Arial" panose="020B0604020202020204" pitchFamily="34" charset="0"/>
              <a:buChar char="•"/>
            </a:pPr>
            <a:r>
              <a:rPr lang="en-US" sz="1600" dirty="0"/>
              <a:t>Provide cost estimates for stewardship support</a:t>
            </a:r>
          </a:p>
          <a:p>
            <a:pPr marL="285750" indent="-285750" fontAlgn="base">
              <a:buFont typeface="Arial" panose="020B0604020202020204" pitchFamily="34" charset="0"/>
              <a:buChar char="•"/>
            </a:pPr>
            <a:r>
              <a:rPr lang="en-US" sz="1600" dirty="0"/>
              <a:t>Develop high level agreements</a:t>
            </a:r>
          </a:p>
          <a:p>
            <a:pPr marL="285750" indent="-285750" fontAlgn="base">
              <a:buFont typeface="Arial" panose="020B0604020202020204" pitchFamily="34" charset="0"/>
              <a:buChar char="•"/>
            </a:pPr>
            <a:r>
              <a:rPr lang="en-US" sz="1600" dirty="0"/>
              <a:t>Provide preservation guidance</a:t>
            </a:r>
          </a:p>
        </p:txBody>
      </p:sp>
      <p:sp>
        <p:nvSpPr>
          <p:cNvPr id="40" name="TextBox 39"/>
          <p:cNvSpPr txBox="1"/>
          <p:nvPr/>
        </p:nvSpPr>
        <p:spPr>
          <a:xfrm>
            <a:off x="4831996" y="2928070"/>
            <a:ext cx="4378911" cy="830997"/>
          </a:xfrm>
          <a:prstGeom prst="rect">
            <a:avLst/>
          </a:prstGeom>
          <a:solidFill>
            <a:srgbClr val="FFFFCC"/>
          </a:solidFill>
          <a:ln>
            <a:noFill/>
          </a:ln>
        </p:spPr>
        <p:txBody>
          <a:bodyPr wrap="square" rtlCol="0">
            <a:spAutoFit/>
          </a:bodyPr>
          <a:lstStyle/>
          <a:p>
            <a:pPr marL="285750" indent="-285750" fontAlgn="base">
              <a:buFont typeface="Arial" panose="020B0604020202020204" pitchFamily="34" charset="0"/>
              <a:buChar char="•"/>
            </a:pPr>
            <a:r>
              <a:rPr lang="en-US" sz="1600" dirty="0"/>
              <a:t>Identify best approach to support project</a:t>
            </a:r>
          </a:p>
          <a:p>
            <a:pPr marL="285750" indent="-285750" fontAlgn="base">
              <a:buFont typeface="Arial" panose="020B0604020202020204" pitchFamily="34" charset="0"/>
              <a:buChar char="•"/>
            </a:pPr>
            <a:r>
              <a:rPr lang="en-US" sz="1600" dirty="0"/>
              <a:t>Document support decisions in submission agreement</a:t>
            </a:r>
          </a:p>
        </p:txBody>
      </p:sp>
      <p:sp>
        <p:nvSpPr>
          <p:cNvPr id="41" name="TextBox 40"/>
          <p:cNvSpPr txBox="1"/>
          <p:nvPr/>
        </p:nvSpPr>
        <p:spPr>
          <a:xfrm>
            <a:off x="4831980" y="4183409"/>
            <a:ext cx="4330679" cy="830997"/>
          </a:xfrm>
          <a:prstGeom prst="rect">
            <a:avLst/>
          </a:prstGeom>
          <a:solidFill>
            <a:srgbClr val="FFFFCC"/>
          </a:solidFill>
        </p:spPr>
        <p:txBody>
          <a:bodyPr wrap="square" rtlCol="0">
            <a:spAutoFit/>
          </a:bodyPr>
          <a:lstStyle/>
          <a:p>
            <a:pPr marL="285750" indent="-285750" fontAlgn="base">
              <a:buFont typeface="Arial" panose="020B0604020202020204" pitchFamily="34" charset="0"/>
              <a:buChar char="•"/>
            </a:pPr>
            <a:r>
              <a:rPr lang="en-US" sz="1600" dirty="0"/>
              <a:t>Develop metadata to meet standards</a:t>
            </a:r>
          </a:p>
          <a:p>
            <a:pPr marL="285750" indent="-285750" fontAlgn="base">
              <a:buFont typeface="Arial" panose="020B0604020202020204" pitchFamily="34" charset="0"/>
              <a:buChar char="•"/>
            </a:pPr>
            <a:r>
              <a:rPr lang="en-US" sz="1600" dirty="0"/>
              <a:t>Develop </a:t>
            </a:r>
            <a:r>
              <a:rPr lang="en-US" sz="1600"/>
              <a:t>ingest and access configurations</a:t>
            </a:r>
            <a:endParaRPr lang="en-US" sz="1600" dirty="0"/>
          </a:p>
          <a:p>
            <a:pPr marL="285750" indent="-285750">
              <a:buFont typeface="Arial" panose="020B0604020202020204" pitchFamily="34" charset="0"/>
              <a:buChar char="•"/>
            </a:pPr>
            <a:r>
              <a:rPr lang="en-US" sz="1600" dirty="0"/>
              <a:t>Develop software as needed</a:t>
            </a:r>
          </a:p>
        </p:txBody>
      </p:sp>
      <p:sp>
        <p:nvSpPr>
          <p:cNvPr id="42" name="TextBox 41"/>
          <p:cNvSpPr txBox="1"/>
          <p:nvPr/>
        </p:nvSpPr>
        <p:spPr>
          <a:xfrm>
            <a:off x="4848176" y="5421764"/>
            <a:ext cx="4314483" cy="830997"/>
          </a:xfrm>
          <a:prstGeom prst="rect">
            <a:avLst/>
          </a:prstGeom>
          <a:solidFill>
            <a:srgbClr val="FFFFCC"/>
          </a:solidFill>
        </p:spPr>
        <p:txBody>
          <a:bodyPr wrap="square" rtlCol="0">
            <a:spAutoFit/>
          </a:bodyPr>
          <a:lstStyle/>
          <a:p>
            <a:pPr marL="285750" indent="-285750" fontAlgn="base">
              <a:buFont typeface="Arial" panose="020B0604020202020204" pitchFamily="34" charset="0"/>
              <a:buChar char="•"/>
            </a:pPr>
            <a:r>
              <a:rPr lang="en-US" sz="1600" dirty="0"/>
              <a:t>Ingest and archive data </a:t>
            </a:r>
          </a:p>
          <a:p>
            <a:pPr marL="285750" indent="-285750" fontAlgn="base">
              <a:buFont typeface="Arial" panose="020B0604020202020204" pitchFamily="34" charset="0"/>
              <a:buChar char="•"/>
            </a:pPr>
            <a:r>
              <a:rPr lang="en-US" sz="1600" dirty="0"/>
              <a:t>Publish data and metadata, Mint DOIs</a:t>
            </a:r>
          </a:p>
          <a:p>
            <a:pPr marL="285750" indent="-285750" fontAlgn="base">
              <a:buFont typeface="Arial" panose="020B0604020202020204" pitchFamily="34" charset="0"/>
              <a:buChar char="•"/>
            </a:pPr>
            <a:r>
              <a:rPr lang="en-US" sz="1600" dirty="0"/>
              <a:t>Manage discovery and access to data </a:t>
            </a:r>
          </a:p>
        </p:txBody>
      </p:sp>
      <p:sp>
        <p:nvSpPr>
          <p:cNvPr id="49" name="Down Arrow 48"/>
          <p:cNvSpPr/>
          <p:nvPr/>
        </p:nvSpPr>
        <p:spPr>
          <a:xfrm>
            <a:off x="1864178" y="2539266"/>
            <a:ext cx="663122" cy="326123"/>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p:cNvSpPr/>
          <p:nvPr/>
        </p:nvSpPr>
        <p:spPr>
          <a:xfrm>
            <a:off x="1864178" y="3793241"/>
            <a:ext cx="663122" cy="316523"/>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1864178" y="5037615"/>
            <a:ext cx="663122" cy="326123"/>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723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OneStop</a:t>
            </a:r>
            <a:endParaRPr lang="en-US" i="1" dirty="0"/>
          </a:p>
        </p:txBody>
      </p:sp>
      <p:sp>
        <p:nvSpPr>
          <p:cNvPr id="3" name="Content Placeholder 2"/>
          <p:cNvSpPr>
            <a:spLocks noGrp="1"/>
          </p:cNvSpPr>
          <p:nvPr>
            <p:ph idx="1"/>
          </p:nvPr>
        </p:nvSpPr>
        <p:spPr>
          <a:xfrm>
            <a:off x="0" y="1600200"/>
            <a:ext cx="8887522" cy="4525963"/>
          </a:xfrm>
        </p:spPr>
        <p:txBody>
          <a:bodyPr/>
          <a:lstStyle/>
          <a:p>
            <a:pPr marL="0" indent="0" algn="ctr">
              <a:buNone/>
            </a:pPr>
            <a:r>
              <a:rPr lang="en-US" b="1" dirty="0"/>
              <a:t>To improve the discovery of, access to, and usability of NOAA’s vast and diverse collection of big data</a:t>
            </a:r>
            <a:endParaRPr lang="en-US" dirty="0"/>
          </a:p>
        </p:txBody>
      </p:sp>
      <p:sp>
        <p:nvSpPr>
          <p:cNvPr id="6" name="TextBox 5"/>
          <p:cNvSpPr txBox="1"/>
          <p:nvPr/>
        </p:nvSpPr>
        <p:spPr>
          <a:xfrm>
            <a:off x="323386" y="4240809"/>
            <a:ext cx="4025590" cy="954107"/>
          </a:xfrm>
          <a:prstGeom prst="rect">
            <a:avLst/>
          </a:prstGeom>
          <a:solidFill>
            <a:srgbClr val="FFFFCC"/>
          </a:solidFill>
        </p:spPr>
        <p:txBody>
          <a:bodyPr wrap="square" rtlCol="0">
            <a:spAutoFit/>
          </a:bodyPr>
          <a:lstStyle/>
          <a:p>
            <a:pPr algn="ctr"/>
            <a:r>
              <a:rPr lang="en-US" sz="2800" b="1" i="1" dirty="0"/>
              <a:t>Modern, user-friendly discovery interface</a:t>
            </a:r>
            <a:endParaRPr lang="en-US" sz="2800" dirty="0"/>
          </a:p>
        </p:txBody>
      </p:sp>
      <p:sp>
        <p:nvSpPr>
          <p:cNvPr id="7" name="TextBox 6"/>
          <p:cNvSpPr txBox="1"/>
          <p:nvPr/>
        </p:nvSpPr>
        <p:spPr>
          <a:xfrm>
            <a:off x="4348975" y="4240809"/>
            <a:ext cx="4538547" cy="954107"/>
          </a:xfrm>
          <a:prstGeom prst="rect">
            <a:avLst/>
          </a:prstGeom>
          <a:solidFill>
            <a:srgbClr val="FFFFCC"/>
          </a:solidFill>
        </p:spPr>
        <p:txBody>
          <a:bodyPr wrap="square" rtlCol="0">
            <a:spAutoFit/>
          </a:bodyPr>
          <a:lstStyle/>
          <a:p>
            <a:pPr algn="ctr"/>
            <a:r>
              <a:rPr lang="en-US" sz="2800" b="1" i="1" dirty="0"/>
              <a:t>Open infrastructure, standards, and best practices</a:t>
            </a:r>
            <a:endParaRPr lang="en-US" sz="2800" dirty="0"/>
          </a:p>
        </p:txBody>
      </p:sp>
    </p:spTree>
    <p:extLst>
      <p:ext uri="{BB962C8B-B14F-4D97-AF65-F5344CB8AC3E}">
        <p14:creationId xmlns:p14="http://schemas.microsoft.com/office/powerpoint/2010/main" val="360500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 y="295070"/>
            <a:ext cx="8766810" cy="1143000"/>
          </a:xfrm>
        </p:spPr>
        <p:txBody>
          <a:bodyPr>
            <a:normAutofit fontScale="90000"/>
          </a:bodyPr>
          <a:lstStyle/>
          <a:p>
            <a:r>
              <a:rPr lang="en-US" i="1" dirty="0" err="1"/>
              <a:t>OneStop</a:t>
            </a:r>
            <a:r>
              <a:rPr lang="en-US" dirty="0"/>
              <a:t> Data Stewardship Achievements</a:t>
            </a:r>
          </a:p>
        </p:txBody>
      </p:sp>
      <p:sp>
        <p:nvSpPr>
          <p:cNvPr id="3" name="Content Placeholder 2"/>
          <p:cNvSpPr>
            <a:spLocks noGrp="1"/>
          </p:cNvSpPr>
          <p:nvPr>
            <p:ph idx="1"/>
          </p:nvPr>
        </p:nvSpPr>
        <p:spPr>
          <a:xfrm>
            <a:off x="160020" y="1600200"/>
            <a:ext cx="8766810" cy="4811751"/>
          </a:xfrm>
        </p:spPr>
        <p:txBody>
          <a:bodyPr>
            <a:normAutofit/>
          </a:bodyPr>
          <a:lstStyle/>
          <a:p>
            <a:pPr fontAlgn="base"/>
            <a:r>
              <a:rPr lang="en-US"/>
              <a:t>Developed a collection metadata standard</a:t>
            </a:r>
          </a:p>
          <a:p>
            <a:pPr fontAlgn="base"/>
            <a:r>
              <a:rPr lang="en-US"/>
              <a:t>ISO-lite </a:t>
            </a:r>
            <a:r>
              <a:rPr lang="en-US" dirty="0"/>
              <a:t>granule metadata specification developed with </a:t>
            </a:r>
            <a:r>
              <a:rPr lang="en-US"/>
              <a:t>millions generated</a:t>
            </a:r>
          </a:p>
          <a:p>
            <a:pPr fontAlgn="base"/>
            <a:r>
              <a:rPr lang="en-US"/>
              <a:t>Metadata and data format best practices </a:t>
            </a:r>
          </a:p>
          <a:p>
            <a:pPr fontAlgn="base"/>
            <a:r>
              <a:rPr lang="en-US"/>
              <a:t>Tiers of </a:t>
            </a:r>
            <a:r>
              <a:rPr lang="en-US" i="1"/>
              <a:t>OneStop</a:t>
            </a:r>
            <a:r>
              <a:rPr lang="en-US"/>
              <a:t> readiness (Bronze-Silver-Gold) established</a:t>
            </a:r>
            <a:endParaRPr lang="en-US" dirty="0"/>
          </a:p>
          <a:p>
            <a:r>
              <a:rPr lang="en-US"/>
              <a:t>Developed and deployed of Common Metadata Editor Tool (CoMET)</a:t>
            </a:r>
            <a:endParaRPr lang="en-US" dirty="0"/>
          </a:p>
        </p:txBody>
      </p:sp>
    </p:spTree>
    <p:extLst>
      <p:ext uri="{BB962C8B-B14F-4D97-AF65-F5344CB8AC3E}">
        <p14:creationId xmlns:p14="http://schemas.microsoft.com/office/powerpoint/2010/main" val="56214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 y="295070"/>
            <a:ext cx="8766810" cy="1143000"/>
          </a:xfrm>
        </p:spPr>
        <p:txBody>
          <a:bodyPr>
            <a:normAutofit fontScale="90000"/>
          </a:bodyPr>
          <a:lstStyle/>
          <a:p>
            <a:r>
              <a:rPr lang="en-US" i="1" dirty="0" err="1"/>
              <a:t>OneStop</a:t>
            </a:r>
            <a:r>
              <a:rPr lang="en-US" dirty="0"/>
              <a:t> Data Stewardship Achievements</a:t>
            </a:r>
          </a:p>
        </p:txBody>
      </p:sp>
      <p:sp>
        <p:nvSpPr>
          <p:cNvPr id="3" name="Content Placeholder 2"/>
          <p:cNvSpPr>
            <a:spLocks noGrp="1"/>
          </p:cNvSpPr>
          <p:nvPr>
            <p:ph idx="1"/>
          </p:nvPr>
        </p:nvSpPr>
        <p:spPr>
          <a:xfrm>
            <a:off x="32060" y="1641021"/>
            <a:ext cx="8894770" cy="4811751"/>
          </a:xfrm>
        </p:spPr>
        <p:txBody>
          <a:bodyPr>
            <a:normAutofit/>
          </a:bodyPr>
          <a:lstStyle/>
          <a:p>
            <a:pPr fontAlgn="base"/>
            <a:r>
              <a:rPr lang="en-US"/>
              <a:t>DSMM assessed over 800 datasets</a:t>
            </a:r>
          </a:p>
          <a:p>
            <a:pPr fontAlgn="base"/>
            <a:r>
              <a:rPr lang="en-US"/>
              <a:t>Developed report templates, guidance and workflows </a:t>
            </a:r>
          </a:p>
          <a:p>
            <a:pPr fontAlgn="base"/>
            <a:r>
              <a:rPr lang="en-US"/>
              <a:t>DSMM results in ISO metadata</a:t>
            </a:r>
          </a:p>
          <a:p>
            <a:pPr fontAlgn="base"/>
            <a:r>
              <a:rPr lang="en-US"/>
              <a:t>Streamlined </a:t>
            </a:r>
            <a:r>
              <a:rPr lang="en-US" dirty="0"/>
              <a:t>Data Stewardship Maturity Questionnaire (DSMQ) </a:t>
            </a:r>
          </a:p>
          <a:p>
            <a:pPr fontAlgn="base"/>
            <a:r>
              <a:rPr lang="en-US" dirty="0"/>
              <a:t>DSMQ is </a:t>
            </a:r>
            <a:r>
              <a:rPr lang="en-US"/>
              <a:t>incorporated into CoMET</a:t>
            </a:r>
            <a:endParaRPr lang="en-US" dirty="0"/>
          </a:p>
          <a:p>
            <a:pPr fontAlgn="base"/>
            <a:r>
              <a:rPr lang="en-US" dirty="0"/>
              <a:t>User’s Guide and DSMQ glossary published</a:t>
            </a:r>
          </a:p>
        </p:txBody>
      </p:sp>
    </p:spTree>
    <p:extLst>
      <p:ext uri="{BB962C8B-B14F-4D97-AF65-F5344CB8AC3E}">
        <p14:creationId xmlns:p14="http://schemas.microsoft.com/office/powerpoint/2010/main" val="1878219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7382</TotalTime>
  <Words>1393</Words>
  <Application>Microsoft Office PowerPoint</Application>
  <PresentationFormat>On-screen Show (4:3)</PresentationFormat>
  <Paragraphs>209</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Topics</vt:lpstr>
      <vt:lpstr>Trusted Archive</vt:lpstr>
      <vt:lpstr>Data Stewardship Challenges</vt:lpstr>
      <vt:lpstr>Data Stewardship Solutions</vt:lpstr>
      <vt:lpstr>Data Stewardship End-to-End Process</vt:lpstr>
      <vt:lpstr>OneStop</vt:lpstr>
      <vt:lpstr>OneStop Data Stewardship Achievements</vt:lpstr>
      <vt:lpstr>OneStop Data Stewardship Achievements</vt:lpstr>
      <vt:lpstr>Guidance, Templates, Tools</vt:lpstr>
      <vt:lpstr>DSMQ Workflow</vt:lpstr>
      <vt:lpstr>NCEI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NESDIS Strategic Communications</dc:title>
  <dc:creator>George Jungbluth</dc:creator>
  <cp:lastModifiedBy>Nancy Ritchey</cp:lastModifiedBy>
  <cp:revision>247</cp:revision>
  <cp:lastPrinted>2015-01-16T13:53:43Z</cp:lastPrinted>
  <dcterms:created xsi:type="dcterms:W3CDTF">2014-09-23T17:28:20Z</dcterms:created>
  <dcterms:modified xsi:type="dcterms:W3CDTF">2019-05-01T03:59:26Z</dcterms:modified>
</cp:coreProperties>
</file>