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Verdana" panose="020B0604030504040204" pitchFamily="34" charset="0"/>
      <p:regular r:id="rId14"/>
      <p:bold r:id="rId15"/>
      <p:italic r:id="rId16"/>
      <p:boldItalic r:id="rId17"/>
    </p:embeddedFont>
    <p:embeddedFont>
      <p:font typeface="Helvetica Neue"/>
      <p:regular r:id="rId18"/>
      <p:bold r:id="rId19"/>
      <p:italic r:id="rId20"/>
      <p:boldItalic r:id="rId21"/>
    </p:embeddedFont>
    <p:embeddedFont>
      <p:font typeface="Source Sans Pro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6363F07-1280-4B6F-B304-CA2DA4D014EC}">
  <a:tblStyle styleId="{96363F07-1280-4B6F-B304-CA2DA4D014E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8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527843f01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Google Shape;25;g527843f01e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546c7a00df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546c7a00df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546c7a00df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546c7a00df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54379721fe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" name="Google Shape;30;g54379721fe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54379721fe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" name="Google Shape;36;g54379721fe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54379721fe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54379721fe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4379721fe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54379721fe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4379721fe_1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54379721fe_1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54379721fe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54379721fe_1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54379721fe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54379721fe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546c7a00df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546c7a00df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4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32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32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32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32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32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32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32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32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85800" y="3007117"/>
            <a:ext cx="70866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ts val="3200"/>
              <a:buFont typeface="Arial"/>
              <a:buNone/>
              <a:defRPr sz="2400" b="0" i="0" u="none" strike="noStrike" cap="none">
                <a:solidFill>
                  <a:srgbClr val="BFBFB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pic>
        <p:nvPicPr>
          <p:cNvPr id="12" name="Google Shape;12;p2" descr="eosdis-logo-white.png"/>
          <p:cNvPicPr preferRelativeResize="0"/>
          <p:nvPr/>
        </p:nvPicPr>
        <p:blipFill rotWithShape="1">
          <a:blip r:embed="rId2">
            <a:alphaModFix/>
          </a:blip>
          <a:srcRect r="16163"/>
          <a:stretch/>
        </p:blipFill>
        <p:spPr>
          <a:xfrm>
            <a:off x="7358575" y="144987"/>
            <a:ext cx="1692300" cy="56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 descr="This image rendered as PNG in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875" y="118050"/>
            <a:ext cx="752750" cy="62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rgbClr val="FFFFFF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1048900" y="53575"/>
            <a:ext cx="7725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indent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indent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indent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indent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indent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indent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indent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6" name="Google Shape;16;p3"/>
          <p:cNvSpPr txBox="1"/>
          <p:nvPr/>
        </p:nvSpPr>
        <p:spPr>
          <a:xfrm>
            <a:off x="8359537" y="4786160"/>
            <a:ext cx="5295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Verdana"/>
              <a:buNone/>
            </a:pPr>
            <a:fld id="{00000000-1234-1234-1234-123412341234}" type="slidenum">
              <a:rPr lang="en" sz="1200" b="0" i="0" u="none" strike="noStrike" cap="none"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200" b="0" i="0" u="none" strike="noStrike" cap="none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" name="Google Shape;17;p3" descr="This image rendered as PNG in ...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2875" y="118050"/>
            <a:ext cx="752750" cy="62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solidFill>
          <a:srgbClr val="FFFFFF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457200" y="8953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/>
          <p:nvPr/>
        </p:nvSpPr>
        <p:spPr>
          <a:xfrm>
            <a:off x="8359537" y="4786160"/>
            <a:ext cx="5295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Verdana"/>
              <a:buNone/>
            </a:pPr>
            <a:fld id="{00000000-1234-1234-1234-123412341234}" type="slidenum">
              <a:rPr lang="en" sz="1200" b="0" i="0" u="none" strike="noStrike" cap="none"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200" b="0" i="0" u="none" strike="noStrike" cap="none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1" name="Google Shape;21;p4" descr="This image rendered as PNG in ...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2875" y="118050"/>
            <a:ext cx="752750" cy="62327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1048900" y="53575"/>
            <a:ext cx="7725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indent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indent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indent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indent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indent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indent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indent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34495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indent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indent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indent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indent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indent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indent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indent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393939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393939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39393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8A8A8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8A8A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8A8A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8A8A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>
            <a:off x="0" y="0"/>
            <a:ext cx="9147900" cy="101400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774350" y="2143050"/>
            <a:ext cx="77250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EOSDIS Approach to </a:t>
            </a:r>
            <a:endParaRPr sz="360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Data Services in the Cloud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"/>
          <p:cNvSpPr txBox="1">
            <a:spLocks noGrp="1"/>
          </p:cNvSpPr>
          <p:nvPr>
            <p:ph type="title"/>
          </p:nvPr>
        </p:nvSpPr>
        <p:spPr>
          <a:xfrm>
            <a:off x="1048900" y="53575"/>
            <a:ext cx="77250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User-Application Interface Convergence in Jupyter</a:t>
            </a:r>
            <a:endParaRPr sz="2600"/>
          </a:p>
        </p:txBody>
      </p:sp>
      <p:pic>
        <p:nvPicPr>
          <p:cNvPr id="164" name="Google Shape;1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2675" y="1004825"/>
            <a:ext cx="5976025" cy="373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5"/>
          <p:cNvSpPr txBox="1">
            <a:spLocks noGrp="1"/>
          </p:cNvSpPr>
          <p:nvPr>
            <p:ph type="title"/>
          </p:nvPr>
        </p:nvSpPr>
        <p:spPr>
          <a:xfrm>
            <a:off x="1048900" y="53575"/>
            <a:ext cx="7725000" cy="70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Search - Analysis Convergence</a:t>
            </a:r>
            <a:endParaRPr/>
          </a:p>
        </p:txBody>
      </p:sp>
      <p:sp>
        <p:nvSpPr>
          <p:cNvPr id="170" name="Google Shape;170;p15"/>
          <p:cNvSpPr/>
          <p:nvPr/>
        </p:nvSpPr>
        <p:spPr>
          <a:xfrm>
            <a:off x="840250" y="1355900"/>
            <a:ext cx="2208000" cy="744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Search</a:t>
            </a:r>
            <a:endParaRPr sz="2000"/>
          </a:p>
        </p:txBody>
      </p:sp>
      <p:sp>
        <p:nvSpPr>
          <p:cNvPr id="171" name="Google Shape;171;p15"/>
          <p:cNvSpPr/>
          <p:nvPr/>
        </p:nvSpPr>
        <p:spPr>
          <a:xfrm>
            <a:off x="840250" y="2545125"/>
            <a:ext cx="2208000" cy="744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Download</a:t>
            </a:r>
            <a:endParaRPr sz="2000"/>
          </a:p>
        </p:txBody>
      </p:sp>
      <p:sp>
        <p:nvSpPr>
          <p:cNvPr id="172" name="Google Shape;172;p15"/>
          <p:cNvSpPr/>
          <p:nvPr/>
        </p:nvSpPr>
        <p:spPr>
          <a:xfrm>
            <a:off x="840250" y="3793150"/>
            <a:ext cx="2208000" cy="744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Analyze</a:t>
            </a:r>
            <a:endParaRPr sz="2000"/>
          </a:p>
        </p:txBody>
      </p:sp>
      <p:cxnSp>
        <p:nvCxnSpPr>
          <p:cNvPr id="173" name="Google Shape;173;p15"/>
          <p:cNvCxnSpPr>
            <a:stCxn id="170" idx="2"/>
            <a:endCxn id="171" idx="0"/>
          </p:cNvCxnSpPr>
          <p:nvPr/>
        </p:nvCxnSpPr>
        <p:spPr>
          <a:xfrm>
            <a:off x="1944250" y="2100200"/>
            <a:ext cx="0" cy="444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4" name="Google Shape;174;p15"/>
          <p:cNvCxnSpPr>
            <a:stCxn id="171" idx="2"/>
            <a:endCxn id="172" idx="0"/>
          </p:cNvCxnSpPr>
          <p:nvPr/>
        </p:nvCxnSpPr>
        <p:spPr>
          <a:xfrm>
            <a:off x="1944250" y="3289425"/>
            <a:ext cx="0" cy="503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5" name="Google Shape;175;p15"/>
          <p:cNvSpPr/>
          <p:nvPr/>
        </p:nvSpPr>
        <p:spPr>
          <a:xfrm>
            <a:off x="2228575" y="3855850"/>
            <a:ext cx="629400" cy="618900"/>
          </a:xfrm>
          <a:prstGeom prst="arc">
            <a:avLst>
              <a:gd name="adj1" fmla="val 0"/>
              <a:gd name="adj2" fmla="val 20553723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triangl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5"/>
          <p:cNvSpPr/>
          <p:nvPr/>
        </p:nvSpPr>
        <p:spPr>
          <a:xfrm>
            <a:off x="2228575" y="1422500"/>
            <a:ext cx="629400" cy="618900"/>
          </a:xfrm>
          <a:prstGeom prst="arc">
            <a:avLst>
              <a:gd name="adj1" fmla="val 0"/>
              <a:gd name="adj2" fmla="val 20553723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triangl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7" name="Google Shape;177;p15"/>
          <p:cNvCxnSpPr>
            <a:stCxn id="172" idx="1"/>
            <a:endCxn id="170" idx="1"/>
          </p:cNvCxnSpPr>
          <p:nvPr/>
        </p:nvCxnSpPr>
        <p:spPr>
          <a:xfrm rot="10800000" flipH="1">
            <a:off x="840250" y="1728100"/>
            <a:ext cx="600" cy="2437200"/>
          </a:xfrm>
          <a:prstGeom prst="curvedConnector3">
            <a:avLst>
              <a:gd name="adj1" fmla="val -65512500"/>
            </a:avLst>
          </a:prstGeom>
          <a:noFill/>
          <a:ln w="38100" cap="flat" cmpd="sng">
            <a:solidFill>
              <a:schemeClr val="dk2"/>
            </a:solidFill>
            <a:prstDash val="dot"/>
            <a:round/>
            <a:headEnd type="none" w="med" len="med"/>
            <a:tailEnd type="triangle" w="med" len="med"/>
          </a:ln>
        </p:spPr>
      </p:cxnSp>
      <p:sp>
        <p:nvSpPr>
          <p:cNvPr id="178" name="Google Shape;178;p15"/>
          <p:cNvSpPr/>
          <p:nvPr/>
        </p:nvSpPr>
        <p:spPr>
          <a:xfrm>
            <a:off x="3807400" y="1800800"/>
            <a:ext cx="2208000" cy="744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Search</a:t>
            </a:r>
            <a:endParaRPr sz="2000"/>
          </a:p>
        </p:txBody>
      </p:sp>
      <p:sp>
        <p:nvSpPr>
          <p:cNvPr id="179" name="Google Shape;179;p15"/>
          <p:cNvSpPr/>
          <p:nvPr/>
        </p:nvSpPr>
        <p:spPr>
          <a:xfrm>
            <a:off x="5195725" y="1867400"/>
            <a:ext cx="629400" cy="618900"/>
          </a:xfrm>
          <a:prstGeom prst="arc">
            <a:avLst>
              <a:gd name="adj1" fmla="val 0"/>
              <a:gd name="adj2" fmla="val 20553723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triangl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5"/>
          <p:cNvSpPr/>
          <p:nvPr/>
        </p:nvSpPr>
        <p:spPr>
          <a:xfrm>
            <a:off x="3807400" y="3183550"/>
            <a:ext cx="2208000" cy="744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Analyze</a:t>
            </a:r>
            <a:endParaRPr sz="2000"/>
          </a:p>
        </p:txBody>
      </p:sp>
      <p:sp>
        <p:nvSpPr>
          <p:cNvPr id="181" name="Google Shape;181;p15"/>
          <p:cNvSpPr/>
          <p:nvPr/>
        </p:nvSpPr>
        <p:spPr>
          <a:xfrm>
            <a:off x="5195725" y="3246250"/>
            <a:ext cx="629400" cy="618900"/>
          </a:xfrm>
          <a:prstGeom prst="arc">
            <a:avLst>
              <a:gd name="adj1" fmla="val 0"/>
              <a:gd name="adj2" fmla="val 20553723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triangl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2" name="Google Shape;182;p15"/>
          <p:cNvCxnSpPr/>
          <p:nvPr/>
        </p:nvCxnSpPr>
        <p:spPr>
          <a:xfrm>
            <a:off x="4441175" y="2535125"/>
            <a:ext cx="0" cy="635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3" name="Google Shape;183;p15"/>
          <p:cNvCxnSpPr/>
          <p:nvPr/>
        </p:nvCxnSpPr>
        <p:spPr>
          <a:xfrm rot="10800000">
            <a:off x="5028475" y="2535125"/>
            <a:ext cx="0" cy="635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4" name="Google Shape;184;p15"/>
          <p:cNvSpPr/>
          <p:nvPr/>
        </p:nvSpPr>
        <p:spPr>
          <a:xfrm>
            <a:off x="6565900" y="2041400"/>
            <a:ext cx="2208000" cy="1436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Search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Analyze</a:t>
            </a:r>
            <a:endParaRPr sz="2000"/>
          </a:p>
        </p:txBody>
      </p:sp>
      <p:sp>
        <p:nvSpPr>
          <p:cNvPr id="185" name="Google Shape;185;p15"/>
          <p:cNvSpPr/>
          <p:nvPr/>
        </p:nvSpPr>
        <p:spPr>
          <a:xfrm>
            <a:off x="7594175" y="2167150"/>
            <a:ext cx="1095600" cy="1122300"/>
          </a:xfrm>
          <a:prstGeom prst="arc">
            <a:avLst>
              <a:gd name="adj1" fmla="val 0"/>
              <a:gd name="adj2" fmla="val 20553723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triangl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1048900" y="53575"/>
            <a:ext cx="77250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Data Transformation Services in the Cloud</a:t>
            </a:r>
            <a:endParaRPr sz="2800"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457200" y="971550"/>
            <a:ext cx="8229600" cy="33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Subsetting:  Variable, Spatial, Temporal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Reformatting: shapefile, etc.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Regridding / Reprojection / Orthorectification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Stitching / Mosaicking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Dataset-Specific Preprocessing</a:t>
            </a:r>
            <a:endParaRPr sz="2400"/>
          </a:p>
          <a:p>
            <a:pPr marL="914400" lvl="1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–"/>
            </a:pPr>
            <a:r>
              <a:rPr lang="en" sz="2000"/>
              <a:t>Despeckling for Synthetic Aperture Radar</a:t>
            </a:r>
            <a:endParaRPr sz="2000"/>
          </a:p>
          <a:p>
            <a:pPr marL="914400" lvl="1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–"/>
            </a:pPr>
            <a:r>
              <a:rPr lang="en" sz="2000"/>
              <a:t>Geophysical Retrievals</a:t>
            </a:r>
            <a:endParaRPr sz="2000"/>
          </a:p>
          <a:p>
            <a:pPr marL="914400" lvl="1" indent="-355600" algn="l" rtl="0">
              <a:spcBef>
                <a:spcPts val="1000"/>
              </a:spcBef>
              <a:spcAft>
                <a:spcPts val="1000"/>
              </a:spcAft>
              <a:buSzPts val="2000"/>
              <a:buChar char="–"/>
            </a:pPr>
            <a:r>
              <a:rPr lang="en" sz="2000"/>
              <a:t>Etc.</a:t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1048900" y="53575"/>
            <a:ext cx="77250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Makes Cloud Different?</a:t>
            </a:r>
            <a:endParaRPr/>
          </a:p>
        </p:txBody>
      </p:sp>
      <p:graphicFrame>
        <p:nvGraphicFramePr>
          <p:cNvPr id="39" name="Google Shape;39;p7"/>
          <p:cNvGraphicFramePr/>
          <p:nvPr/>
        </p:nvGraphicFramePr>
        <p:xfrm>
          <a:off x="379150" y="966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{96363F07-1280-4B6F-B304-CA2DA4D014EC}</a:tableStyleId>
              </a:tblPr>
              <a:tblGrid>
                <a:gridCol w="419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What’s New?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So What?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Data egress costs money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Subsetting saves money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Data processing costs money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We have to watch costs of transformations 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Processing faster does not cost more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Transformations that used to be orders may be streamable (synchronous)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Transformation code is easily shared via containers or machine images</a:t>
                      </a: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Users can transform at their own speed</a:t>
                      </a: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Data are stored in Web Object Storage, not filesystems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Current tools (may) need to be adapted to read the input data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1048900" y="53575"/>
            <a:ext cx="77250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Interaction Patterns</a:t>
            </a:r>
            <a:endParaRPr/>
          </a:p>
        </p:txBody>
      </p:sp>
      <p:pic>
        <p:nvPicPr>
          <p:cNvPr id="45" name="Google Shape;45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4326" y="1424576"/>
            <a:ext cx="328374" cy="328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0726" y="2416576"/>
            <a:ext cx="554798" cy="554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9326" y="3819651"/>
            <a:ext cx="328374" cy="328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8126" y="4034951"/>
            <a:ext cx="328374" cy="328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09983">
            <a:off x="6600526" y="4263550"/>
            <a:ext cx="328373" cy="3283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" name="Google Shape;50;p8"/>
          <p:cNvGrpSpPr/>
          <p:nvPr/>
        </p:nvGrpSpPr>
        <p:grpSpPr>
          <a:xfrm>
            <a:off x="1852025" y="3770000"/>
            <a:ext cx="404700" cy="1189025"/>
            <a:chOff x="1013825" y="3236600"/>
            <a:chExt cx="404700" cy="1189025"/>
          </a:xfrm>
        </p:grpSpPr>
        <p:sp>
          <p:nvSpPr>
            <p:cNvPr id="51" name="Google Shape;51;p8"/>
            <p:cNvSpPr/>
            <p:nvPr/>
          </p:nvSpPr>
          <p:spPr>
            <a:xfrm>
              <a:off x="1034825" y="3236600"/>
              <a:ext cx="373200" cy="373200"/>
            </a:xfrm>
            <a:prstGeom prst="ellipse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2" name="Google Shape;52;p8"/>
            <p:cNvCxnSpPr>
              <a:stCxn id="51" idx="4"/>
            </p:cNvCxnSpPr>
            <p:nvPr/>
          </p:nvCxnSpPr>
          <p:spPr>
            <a:xfrm>
              <a:off x="1221425" y="3609800"/>
              <a:ext cx="0" cy="4239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8"/>
            <p:cNvCxnSpPr/>
            <p:nvPr/>
          </p:nvCxnSpPr>
          <p:spPr>
            <a:xfrm flipH="1">
              <a:off x="1034825" y="4042525"/>
              <a:ext cx="186600" cy="383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Google Shape;54;p8"/>
            <p:cNvCxnSpPr/>
            <p:nvPr/>
          </p:nvCxnSpPr>
          <p:spPr>
            <a:xfrm>
              <a:off x="1221425" y="4042525"/>
              <a:ext cx="186600" cy="383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Google Shape;55;p8"/>
            <p:cNvCxnSpPr/>
            <p:nvPr/>
          </p:nvCxnSpPr>
          <p:spPr>
            <a:xfrm flipH="1">
              <a:off x="1013825" y="3761475"/>
              <a:ext cx="207600" cy="181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" name="Google Shape;56;p8"/>
            <p:cNvCxnSpPr/>
            <p:nvPr/>
          </p:nvCxnSpPr>
          <p:spPr>
            <a:xfrm>
              <a:off x="1210925" y="3761463"/>
              <a:ext cx="207600" cy="181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57" name="Google Shape;57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6213" y="1390326"/>
            <a:ext cx="460311" cy="460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0188" y="2451526"/>
            <a:ext cx="411387" cy="411387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8"/>
          <p:cNvSpPr txBox="1"/>
          <p:nvPr/>
        </p:nvSpPr>
        <p:spPr>
          <a:xfrm>
            <a:off x="6998700" y="1301550"/>
            <a:ext cx="18807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subsetting 1 file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0" name="Google Shape;60;p8"/>
          <p:cNvSpPr txBox="1"/>
          <p:nvPr/>
        </p:nvSpPr>
        <p:spPr>
          <a:xfrm>
            <a:off x="-76000" y="1227350"/>
            <a:ext cx="18807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synchronous streaming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1" name="Google Shape;61;p8"/>
          <p:cNvSpPr txBox="1"/>
          <p:nvPr/>
        </p:nvSpPr>
        <p:spPr>
          <a:xfrm>
            <a:off x="-76000" y="2276713"/>
            <a:ext cx="18807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synchronous staging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" name="Google Shape;62;p8"/>
          <p:cNvSpPr txBox="1"/>
          <p:nvPr/>
        </p:nvSpPr>
        <p:spPr>
          <a:xfrm>
            <a:off x="-142900" y="4025500"/>
            <a:ext cx="18807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asynchronous staging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3" name="Google Shape;63;p8"/>
          <p:cNvSpPr txBox="1"/>
          <p:nvPr/>
        </p:nvSpPr>
        <p:spPr>
          <a:xfrm>
            <a:off x="6852700" y="2241775"/>
            <a:ext cx="22470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preprocessing 1 file to Analysis-Ready Data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4" name="Google Shape;64;p8"/>
          <p:cNvSpPr txBox="1"/>
          <p:nvPr/>
        </p:nvSpPr>
        <p:spPr>
          <a:xfrm>
            <a:off x="7012000" y="3796900"/>
            <a:ext cx="18807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aggregating many files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65" name="Google Shape;65;p8"/>
          <p:cNvCxnSpPr/>
          <p:nvPr/>
        </p:nvCxnSpPr>
        <p:spPr>
          <a:xfrm>
            <a:off x="2518275" y="1488150"/>
            <a:ext cx="282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66" name="Google Shape;66;p8"/>
          <p:cNvGrpSpPr/>
          <p:nvPr/>
        </p:nvGrpSpPr>
        <p:grpSpPr>
          <a:xfrm>
            <a:off x="5516636" y="1169787"/>
            <a:ext cx="804000" cy="768967"/>
            <a:chOff x="5592836" y="1322187"/>
            <a:chExt cx="804000" cy="768967"/>
          </a:xfrm>
        </p:grpSpPr>
        <p:sp>
          <p:nvSpPr>
            <p:cNvPr id="67" name="Google Shape;67;p8"/>
            <p:cNvSpPr/>
            <p:nvPr/>
          </p:nvSpPr>
          <p:spPr>
            <a:xfrm rot="10800000" flipH="1">
              <a:off x="5592836" y="1361111"/>
              <a:ext cx="804000" cy="676200"/>
            </a:xfrm>
            <a:prstGeom prst="trapezoid">
              <a:avLst>
                <a:gd name="adj" fmla="val 25000"/>
              </a:avLst>
            </a:pr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8"/>
            <p:cNvSpPr/>
            <p:nvPr/>
          </p:nvSpPr>
          <p:spPr>
            <a:xfrm rot="10800000" flipH="1">
              <a:off x="5761260" y="1980454"/>
              <a:ext cx="467100" cy="110700"/>
            </a:xfrm>
            <a:prstGeom prst="arc">
              <a:avLst>
                <a:gd name="adj1" fmla="val 10790844"/>
                <a:gd name="adj2" fmla="val 0"/>
              </a:avLst>
            </a:pr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8"/>
            <p:cNvSpPr/>
            <p:nvPr/>
          </p:nvSpPr>
          <p:spPr>
            <a:xfrm>
              <a:off x="5618254" y="1322187"/>
              <a:ext cx="753111" cy="110726"/>
            </a:xfrm>
            <a:prstGeom prst="ellipse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70;p8"/>
          <p:cNvSpPr txBox="1"/>
          <p:nvPr/>
        </p:nvSpPr>
        <p:spPr>
          <a:xfrm>
            <a:off x="2734325" y="1706600"/>
            <a:ext cx="2460900" cy="3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100100110001010111...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71" name="Google Shape;71;p8"/>
          <p:cNvCxnSpPr/>
          <p:nvPr/>
        </p:nvCxnSpPr>
        <p:spPr>
          <a:xfrm rot="10800000">
            <a:off x="2518275" y="1759400"/>
            <a:ext cx="282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2" name="Google Shape;72;p8"/>
          <p:cNvSpPr/>
          <p:nvPr/>
        </p:nvSpPr>
        <p:spPr>
          <a:xfrm rot="10800000" flipH="1">
            <a:off x="5782300" y="1442325"/>
            <a:ext cx="258600" cy="272700"/>
          </a:xfrm>
          <a:prstGeom prst="foldedCorner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8"/>
          <p:cNvSpPr txBox="1"/>
          <p:nvPr/>
        </p:nvSpPr>
        <p:spPr>
          <a:xfrm>
            <a:off x="2938450" y="1134725"/>
            <a:ext cx="1782600" cy="3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request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74" name="Google Shape;74;p8"/>
          <p:cNvCxnSpPr/>
          <p:nvPr/>
        </p:nvCxnSpPr>
        <p:spPr>
          <a:xfrm>
            <a:off x="2565800" y="2661900"/>
            <a:ext cx="282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5" name="Google Shape;75;p8"/>
          <p:cNvCxnSpPr/>
          <p:nvPr/>
        </p:nvCxnSpPr>
        <p:spPr>
          <a:xfrm rot="10800000">
            <a:off x="2565800" y="3085550"/>
            <a:ext cx="282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6" name="Google Shape;76;p8"/>
          <p:cNvSpPr txBox="1"/>
          <p:nvPr/>
        </p:nvSpPr>
        <p:spPr>
          <a:xfrm>
            <a:off x="2985975" y="2308475"/>
            <a:ext cx="1782600" cy="3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request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77" name="Google Shape;77;p8"/>
          <p:cNvGrpSpPr/>
          <p:nvPr/>
        </p:nvGrpSpPr>
        <p:grpSpPr>
          <a:xfrm>
            <a:off x="5545535" y="2398038"/>
            <a:ext cx="559343" cy="462765"/>
            <a:chOff x="5654361" y="2236587"/>
            <a:chExt cx="804000" cy="768967"/>
          </a:xfrm>
        </p:grpSpPr>
        <p:grpSp>
          <p:nvGrpSpPr>
            <p:cNvPr id="78" name="Google Shape;78;p8"/>
            <p:cNvGrpSpPr/>
            <p:nvPr/>
          </p:nvGrpSpPr>
          <p:grpSpPr>
            <a:xfrm>
              <a:off x="5654361" y="2236587"/>
              <a:ext cx="804000" cy="768967"/>
              <a:chOff x="5592836" y="1322187"/>
              <a:chExt cx="804000" cy="768967"/>
            </a:xfrm>
          </p:grpSpPr>
          <p:sp>
            <p:nvSpPr>
              <p:cNvPr id="79" name="Google Shape;79;p8"/>
              <p:cNvSpPr/>
              <p:nvPr/>
            </p:nvSpPr>
            <p:spPr>
              <a:xfrm rot="10800000" flipH="1">
                <a:off x="5592836" y="1361111"/>
                <a:ext cx="804000" cy="676200"/>
              </a:xfrm>
              <a:prstGeom prst="trapezoid">
                <a:avLst>
                  <a:gd name="adj" fmla="val 25000"/>
                </a:avLst>
              </a:prstGeom>
              <a:solidFill>
                <a:srgbClr val="C9DA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8"/>
              <p:cNvSpPr/>
              <p:nvPr/>
            </p:nvSpPr>
            <p:spPr>
              <a:xfrm rot="10800000" flipH="1">
                <a:off x="5761260" y="1980454"/>
                <a:ext cx="467100" cy="110700"/>
              </a:xfrm>
              <a:prstGeom prst="arc">
                <a:avLst>
                  <a:gd name="adj1" fmla="val 10790844"/>
                  <a:gd name="adj2" fmla="val 0"/>
                </a:avLst>
              </a:prstGeom>
              <a:solidFill>
                <a:srgbClr val="C9DA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8"/>
              <p:cNvSpPr/>
              <p:nvPr/>
            </p:nvSpPr>
            <p:spPr>
              <a:xfrm>
                <a:off x="5618254" y="1322187"/>
                <a:ext cx="753000" cy="110700"/>
              </a:xfrm>
              <a:prstGeom prst="ellipse">
                <a:avLst/>
              </a:pr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" name="Google Shape;82;p8"/>
            <p:cNvSpPr/>
            <p:nvPr/>
          </p:nvSpPr>
          <p:spPr>
            <a:xfrm rot="10800000" flipH="1">
              <a:off x="5920025" y="2509125"/>
              <a:ext cx="258600" cy="272700"/>
            </a:xfrm>
            <a:prstGeom prst="foldedCorner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" name="Google Shape;83;p8"/>
          <p:cNvSpPr txBox="1"/>
          <p:nvPr/>
        </p:nvSpPr>
        <p:spPr>
          <a:xfrm>
            <a:off x="2972700" y="3032725"/>
            <a:ext cx="1782600" cy="3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data “handle”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4" name="Google Shape;84;p8"/>
          <p:cNvSpPr/>
          <p:nvPr/>
        </p:nvSpPr>
        <p:spPr>
          <a:xfrm>
            <a:off x="5608225" y="2978900"/>
            <a:ext cx="496350" cy="328575"/>
          </a:xfrm>
          <a:prstGeom prst="flowChartMagneticDrum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5" name="Google Shape;85;p8"/>
          <p:cNvCxnSpPr>
            <a:stCxn id="79" idx="3"/>
            <a:endCxn id="46" idx="1"/>
          </p:cNvCxnSpPr>
          <p:nvPr/>
        </p:nvCxnSpPr>
        <p:spPr>
          <a:xfrm>
            <a:off x="6054011" y="2624931"/>
            <a:ext cx="306600" cy="69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6" name="Google Shape;86;p8"/>
          <p:cNvCxnSpPr>
            <a:stCxn id="46" idx="1"/>
            <a:endCxn id="84" idx="3"/>
          </p:cNvCxnSpPr>
          <p:nvPr/>
        </p:nvCxnSpPr>
        <p:spPr>
          <a:xfrm flipH="1">
            <a:off x="5939226" y="2693975"/>
            <a:ext cx="421500" cy="449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87" name="Google Shape;87;p8"/>
          <p:cNvGrpSpPr/>
          <p:nvPr/>
        </p:nvGrpSpPr>
        <p:grpSpPr>
          <a:xfrm>
            <a:off x="5494261" y="3803937"/>
            <a:ext cx="804000" cy="768967"/>
            <a:chOff x="5592836" y="1322187"/>
            <a:chExt cx="804000" cy="768967"/>
          </a:xfrm>
        </p:grpSpPr>
        <p:sp>
          <p:nvSpPr>
            <p:cNvPr id="88" name="Google Shape;88;p8"/>
            <p:cNvSpPr/>
            <p:nvPr/>
          </p:nvSpPr>
          <p:spPr>
            <a:xfrm rot="10800000" flipH="1">
              <a:off x="5592836" y="1361111"/>
              <a:ext cx="804000" cy="676200"/>
            </a:xfrm>
            <a:prstGeom prst="trapezoid">
              <a:avLst>
                <a:gd name="adj" fmla="val 25000"/>
              </a:avLst>
            </a:pr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8"/>
            <p:cNvSpPr/>
            <p:nvPr/>
          </p:nvSpPr>
          <p:spPr>
            <a:xfrm rot="10800000" flipH="1">
              <a:off x="5761260" y="1980454"/>
              <a:ext cx="467100" cy="110700"/>
            </a:xfrm>
            <a:prstGeom prst="arc">
              <a:avLst>
                <a:gd name="adj1" fmla="val 10790844"/>
                <a:gd name="adj2" fmla="val 0"/>
              </a:avLst>
            </a:pr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5618254" y="1322187"/>
              <a:ext cx="753000" cy="110700"/>
            </a:xfrm>
            <a:prstGeom prst="ellipse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" name="Google Shape;91;p8"/>
          <p:cNvSpPr/>
          <p:nvPr/>
        </p:nvSpPr>
        <p:spPr>
          <a:xfrm rot="10800000" flipH="1">
            <a:off x="5739650" y="4034550"/>
            <a:ext cx="258600" cy="272700"/>
          </a:xfrm>
          <a:prstGeom prst="foldedCorner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8"/>
          <p:cNvSpPr/>
          <p:nvPr/>
        </p:nvSpPr>
        <p:spPr>
          <a:xfrm rot="10800000" flipH="1">
            <a:off x="5787175" y="4075100"/>
            <a:ext cx="258600" cy="272700"/>
          </a:xfrm>
          <a:prstGeom prst="foldedCorner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8"/>
          <p:cNvSpPr/>
          <p:nvPr/>
        </p:nvSpPr>
        <p:spPr>
          <a:xfrm rot="10800000" flipH="1">
            <a:off x="5827725" y="4101675"/>
            <a:ext cx="258600" cy="272700"/>
          </a:xfrm>
          <a:prstGeom prst="foldedCorner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4" name="Google Shape;94;p8"/>
          <p:cNvCxnSpPr/>
          <p:nvPr/>
        </p:nvCxnSpPr>
        <p:spPr>
          <a:xfrm>
            <a:off x="2571375" y="4128575"/>
            <a:ext cx="282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5" name="Google Shape;95;p8"/>
          <p:cNvSpPr txBox="1"/>
          <p:nvPr/>
        </p:nvSpPr>
        <p:spPr>
          <a:xfrm>
            <a:off x="3089425" y="3838075"/>
            <a:ext cx="1782600" cy="3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request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6" name="Google Shape;96;p8"/>
          <p:cNvSpPr/>
          <p:nvPr/>
        </p:nvSpPr>
        <p:spPr>
          <a:xfrm>
            <a:off x="5641775" y="4669275"/>
            <a:ext cx="496350" cy="328575"/>
          </a:xfrm>
          <a:prstGeom prst="flowChartMagneticDrum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7" name="Google Shape;97;p8"/>
          <p:cNvCxnSpPr/>
          <p:nvPr/>
        </p:nvCxnSpPr>
        <p:spPr>
          <a:xfrm>
            <a:off x="6191736" y="4175506"/>
            <a:ext cx="306600" cy="69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8" name="Google Shape;98;p8"/>
          <p:cNvCxnSpPr>
            <a:endCxn id="96" idx="3"/>
          </p:cNvCxnSpPr>
          <p:nvPr/>
        </p:nvCxnSpPr>
        <p:spPr>
          <a:xfrm flipH="1">
            <a:off x="5972675" y="4412363"/>
            <a:ext cx="659400" cy="421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9" name="Google Shape;99;p8"/>
          <p:cNvCxnSpPr/>
          <p:nvPr/>
        </p:nvCxnSpPr>
        <p:spPr>
          <a:xfrm rot="10800000">
            <a:off x="2536425" y="4675275"/>
            <a:ext cx="282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0" name="Google Shape;100;p8"/>
          <p:cNvSpPr txBox="1"/>
          <p:nvPr/>
        </p:nvSpPr>
        <p:spPr>
          <a:xfrm>
            <a:off x="2943325" y="4622450"/>
            <a:ext cx="1782600" cy="3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data “handle”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"/>
          <p:cNvSpPr txBox="1">
            <a:spLocks noGrp="1"/>
          </p:cNvSpPr>
          <p:nvPr>
            <p:ph type="body" idx="1"/>
          </p:nvPr>
        </p:nvSpPr>
        <p:spPr>
          <a:xfrm>
            <a:off x="457200" y="1020525"/>
            <a:ext cx="8229600" cy="32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4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Source Code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Package Installation (conda, homebrew, …)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Python module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Container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Amazon Machine Image (AMI)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1000"/>
              </a:spcAft>
              <a:buSzPts val="2400"/>
              <a:buAutoNum type="arabicPeriod"/>
            </a:pPr>
            <a:r>
              <a:rPr lang="en" sz="2400"/>
              <a:t>Service</a:t>
            </a:r>
            <a:endParaRPr sz="2400"/>
          </a:p>
        </p:txBody>
      </p:sp>
      <p:sp>
        <p:nvSpPr>
          <p:cNvPr id="106" name="Google Shape;106;p9"/>
          <p:cNvSpPr txBox="1">
            <a:spLocks noGrp="1"/>
          </p:cNvSpPr>
          <p:nvPr>
            <p:ph type="title"/>
          </p:nvPr>
        </p:nvSpPr>
        <p:spPr>
          <a:xfrm>
            <a:off x="1048900" y="53575"/>
            <a:ext cx="77250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Reuse Can Work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0"/>
          <p:cNvSpPr txBox="1">
            <a:spLocks noGrp="1"/>
          </p:cNvSpPr>
          <p:nvPr>
            <p:ph type="body" idx="1"/>
          </p:nvPr>
        </p:nvSpPr>
        <p:spPr>
          <a:xfrm>
            <a:off x="276250" y="666750"/>
            <a:ext cx="8589300" cy="41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Legacy Source</a:t>
            </a:r>
            <a:endParaRPr sz="24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" sz="2000"/>
              <a:t>gdal:  the core of virtually every Geographic Information System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" sz="2000"/>
              <a:t>nco (netCDF Command Operators):  fast netCDF preprocessing and analysis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" sz="2000"/>
              <a:t>Sentinel Application Platform (SNAP):  easy to use Synthetic Aperture Radar and other processing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Open Geospatial Consortium Services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Recent Packages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" sz="2000"/>
              <a:t>Python:  pandas, xarray, scikit-learn…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" sz="2000"/>
              <a:t>R:  ?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Future:  Analysis-Ready Data processing components and chains</a:t>
            </a:r>
            <a:endParaRPr sz="2000"/>
          </a:p>
        </p:txBody>
      </p:sp>
      <p:sp>
        <p:nvSpPr>
          <p:cNvPr id="112" name="Google Shape;112;p10"/>
          <p:cNvSpPr txBox="1">
            <a:spLocks noGrp="1"/>
          </p:cNvSpPr>
          <p:nvPr>
            <p:ph type="title"/>
          </p:nvPr>
        </p:nvSpPr>
        <p:spPr>
          <a:xfrm>
            <a:off x="1048900" y="53575"/>
            <a:ext cx="7725000" cy="60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Reuse Targets</a:t>
            </a:r>
            <a:endParaRPr/>
          </a:p>
        </p:txBody>
      </p:sp>
      <p:sp>
        <p:nvSpPr>
          <p:cNvPr id="113" name="Google Shape;113;p10"/>
          <p:cNvSpPr txBox="1"/>
          <p:nvPr/>
        </p:nvSpPr>
        <p:spPr>
          <a:xfrm>
            <a:off x="2751800" y="4809975"/>
            <a:ext cx="4006200" cy="2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*netCDF = network Common Data Form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1"/>
          <p:cNvSpPr txBox="1">
            <a:spLocks noGrp="1"/>
          </p:cNvSpPr>
          <p:nvPr>
            <p:ph type="body" idx="1"/>
          </p:nvPr>
        </p:nvSpPr>
        <p:spPr>
          <a:xfrm>
            <a:off x="450225" y="747850"/>
            <a:ext cx="8229600" cy="32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Egress vs. Processing vs. Storage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“Easy” Calls:</a:t>
            </a:r>
            <a:endParaRPr sz="24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" sz="2000"/>
              <a:t>Promote subsetting and other data reduction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" sz="2000"/>
              <a:t>Promote analysis “in place”</a:t>
            </a:r>
            <a:endParaRPr sz="20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Harder tradeoffs</a:t>
            </a:r>
            <a:endParaRPr sz="24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" sz="2000"/>
              <a:t>How much to do for the user?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" sz="2000"/>
              <a:t>How much to cache?</a:t>
            </a:r>
            <a:endParaRPr sz="20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New Tasks</a:t>
            </a:r>
            <a:endParaRPr sz="24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" sz="2000"/>
              <a:t>Developing the most cost-effective data transformation capabilities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" sz="2000"/>
              <a:t>Monitoring ongoing expenditures vs. budget</a:t>
            </a:r>
            <a:endParaRPr sz="2000"/>
          </a:p>
        </p:txBody>
      </p:sp>
      <p:sp>
        <p:nvSpPr>
          <p:cNvPr id="119" name="Google Shape;119;p11"/>
          <p:cNvSpPr txBox="1">
            <a:spLocks noGrp="1"/>
          </p:cNvSpPr>
          <p:nvPr>
            <p:ph type="title"/>
          </p:nvPr>
        </p:nvSpPr>
        <p:spPr>
          <a:xfrm>
            <a:off x="1048900" y="53575"/>
            <a:ext cx="77250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Managing Cost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2"/>
          <p:cNvSpPr txBox="1">
            <a:spLocks noGrp="1"/>
          </p:cNvSpPr>
          <p:nvPr>
            <p:ph type="title"/>
          </p:nvPr>
        </p:nvSpPr>
        <p:spPr>
          <a:xfrm>
            <a:off x="1048900" y="53575"/>
            <a:ext cx="77250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Interfaces:  User vs. Application</a:t>
            </a:r>
            <a:endParaRPr/>
          </a:p>
        </p:txBody>
      </p:sp>
      <p:sp>
        <p:nvSpPr>
          <p:cNvPr id="125" name="Google Shape;125;p12"/>
          <p:cNvSpPr/>
          <p:nvPr/>
        </p:nvSpPr>
        <p:spPr>
          <a:xfrm>
            <a:off x="6206875" y="1629100"/>
            <a:ext cx="1898400" cy="535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Python</a:t>
            </a:r>
            <a:endParaRPr sz="1800"/>
          </a:p>
        </p:txBody>
      </p:sp>
      <p:sp>
        <p:nvSpPr>
          <p:cNvPr id="126" name="Google Shape;126;p12"/>
          <p:cNvSpPr/>
          <p:nvPr/>
        </p:nvSpPr>
        <p:spPr>
          <a:xfrm>
            <a:off x="6206875" y="2347425"/>
            <a:ext cx="1898400" cy="535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pandas</a:t>
            </a:r>
            <a:endParaRPr sz="1800"/>
          </a:p>
        </p:txBody>
      </p:sp>
      <p:sp>
        <p:nvSpPr>
          <p:cNvPr id="127" name="Google Shape;127;p12"/>
          <p:cNvSpPr/>
          <p:nvPr/>
        </p:nvSpPr>
        <p:spPr>
          <a:xfrm>
            <a:off x="6206875" y="3065750"/>
            <a:ext cx="1898400" cy="535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xarray</a:t>
            </a:r>
            <a:endParaRPr sz="1800"/>
          </a:p>
        </p:txBody>
      </p:sp>
      <p:grpSp>
        <p:nvGrpSpPr>
          <p:cNvPr id="128" name="Google Shape;128;p12"/>
          <p:cNvGrpSpPr/>
          <p:nvPr/>
        </p:nvGrpSpPr>
        <p:grpSpPr>
          <a:xfrm>
            <a:off x="6034407" y="4230125"/>
            <a:ext cx="999318" cy="328025"/>
            <a:chOff x="6034463" y="3772925"/>
            <a:chExt cx="1898400" cy="328025"/>
          </a:xfrm>
        </p:grpSpPr>
        <p:sp>
          <p:nvSpPr>
            <p:cNvPr id="129" name="Google Shape;129;p12"/>
            <p:cNvSpPr/>
            <p:nvPr/>
          </p:nvSpPr>
          <p:spPr>
            <a:xfrm>
              <a:off x="6034463" y="3772925"/>
              <a:ext cx="1898400" cy="327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netcdf</a:t>
              </a:r>
              <a:endParaRPr/>
            </a:p>
          </p:txBody>
        </p:sp>
        <p:cxnSp>
          <p:nvCxnSpPr>
            <p:cNvPr id="130" name="Google Shape;130;p12"/>
            <p:cNvCxnSpPr/>
            <p:nvPr/>
          </p:nvCxnSpPr>
          <p:spPr>
            <a:xfrm>
              <a:off x="6034463" y="3781275"/>
              <a:ext cx="1898400" cy="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12"/>
            <p:cNvCxnSpPr/>
            <p:nvPr/>
          </p:nvCxnSpPr>
          <p:spPr>
            <a:xfrm>
              <a:off x="6034463" y="4100950"/>
              <a:ext cx="1898400" cy="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32" name="Google Shape;132;p12"/>
          <p:cNvGrpSpPr/>
          <p:nvPr/>
        </p:nvGrpSpPr>
        <p:grpSpPr>
          <a:xfrm>
            <a:off x="7299157" y="4230125"/>
            <a:ext cx="999318" cy="328025"/>
            <a:chOff x="6034463" y="3772925"/>
            <a:chExt cx="1898400" cy="328025"/>
          </a:xfrm>
        </p:grpSpPr>
        <p:sp>
          <p:nvSpPr>
            <p:cNvPr id="133" name="Google Shape;133;p12"/>
            <p:cNvSpPr/>
            <p:nvPr/>
          </p:nvSpPr>
          <p:spPr>
            <a:xfrm>
              <a:off x="6034463" y="3772925"/>
              <a:ext cx="1898400" cy="327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zarr</a:t>
              </a:r>
              <a:endParaRPr/>
            </a:p>
          </p:txBody>
        </p:sp>
        <p:cxnSp>
          <p:nvCxnSpPr>
            <p:cNvPr id="134" name="Google Shape;134;p12"/>
            <p:cNvCxnSpPr/>
            <p:nvPr/>
          </p:nvCxnSpPr>
          <p:spPr>
            <a:xfrm>
              <a:off x="6034463" y="3781275"/>
              <a:ext cx="1898400" cy="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12"/>
            <p:cNvCxnSpPr/>
            <p:nvPr/>
          </p:nvCxnSpPr>
          <p:spPr>
            <a:xfrm>
              <a:off x="6034463" y="4100950"/>
              <a:ext cx="1898400" cy="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136" name="Google Shape;136;p12"/>
          <p:cNvCxnSpPr>
            <a:stCxn id="129" idx="0"/>
            <a:endCxn id="127" idx="2"/>
          </p:cNvCxnSpPr>
          <p:nvPr/>
        </p:nvCxnSpPr>
        <p:spPr>
          <a:xfrm rot="10800000" flipH="1">
            <a:off x="6534066" y="3601025"/>
            <a:ext cx="621900" cy="629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7" name="Google Shape;137;p12"/>
          <p:cNvCxnSpPr>
            <a:stCxn id="133" idx="0"/>
            <a:endCxn id="127" idx="2"/>
          </p:cNvCxnSpPr>
          <p:nvPr/>
        </p:nvCxnSpPr>
        <p:spPr>
          <a:xfrm rot="10800000">
            <a:off x="7156216" y="3601025"/>
            <a:ext cx="642600" cy="629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38" name="Google Shape;13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63375"/>
            <a:ext cx="5340178" cy="3927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3"/>
          <p:cNvSpPr txBox="1">
            <a:spLocks noGrp="1"/>
          </p:cNvSpPr>
          <p:nvPr>
            <p:ph type="title"/>
          </p:nvPr>
        </p:nvSpPr>
        <p:spPr>
          <a:xfrm>
            <a:off x="1048900" y="53575"/>
            <a:ext cx="77250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Interface Convergence in Jupyter</a:t>
            </a:r>
            <a:endParaRPr/>
          </a:p>
        </p:txBody>
      </p:sp>
      <p:sp>
        <p:nvSpPr>
          <p:cNvPr id="144" name="Google Shape;144;p13"/>
          <p:cNvSpPr/>
          <p:nvPr/>
        </p:nvSpPr>
        <p:spPr>
          <a:xfrm>
            <a:off x="6206875" y="1781500"/>
            <a:ext cx="1898400" cy="535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Python</a:t>
            </a:r>
            <a:endParaRPr sz="1800"/>
          </a:p>
        </p:txBody>
      </p:sp>
      <p:sp>
        <p:nvSpPr>
          <p:cNvPr id="145" name="Google Shape;145;p13"/>
          <p:cNvSpPr/>
          <p:nvPr/>
        </p:nvSpPr>
        <p:spPr>
          <a:xfrm>
            <a:off x="6206875" y="2499825"/>
            <a:ext cx="1898400" cy="535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pandas</a:t>
            </a:r>
            <a:endParaRPr sz="1800"/>
          </a:p>
        </p:txBody>
      </p:sp>
      <p:sp>
        <p:nvSpPr>
          <p:cNvPr id="146" name="Google Shape;146;p13"/>
          <p:cNvSpPr/>
          <p:nvPr/>
        </p:nvSpPr>
        <p:spPr>
          <a:xfrm>
            <a:off x="6206875" y="3218150"/>
            <a:ext cx="1898400" cy="535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xarray</a:t>
            </a:r>
            <a:endParaRPr sz="1800"/>
          </a:p>
        </p:txBody>
      </p:sp>
      <p:grpSp>
        <p:nvGrpSpPr>
          <p:cNvPr id="147" name="Google Shape;147;p13"/>
          <p:cNvGrpSpPr/>
          <p:nvPr/>
        </p:nvGrpSpPr>
        <p:grpSpPr>
          <a:xfrm>
            <a:off x="6034407" y="4382525"/>
            <a:ext cx="999318" cy="328025"/>
            <a:chOff x="6034463" y="3772925"/>
            <a:chExt cx="1898400" cy="328025"/>
          </a:xfrm>
        </p:grpSpPr>
        <p:sp>
          <p:nvSpPr>
            <p:cNvPr id="148" name="Google Shape;148;p13"/>
            <p:cNvSpPr/>
            <p:nvPr/>
          </p:nvSpPr>
          <p:spPr>
            <a:xfrm>
              <a:off x="6034463" y="3772925"/>
              <a:ext cx="1898400" cy="327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netcdf</a:t>
              </a:r>
              <a:endParaRPr/>
            </a:p>
          </p:txBody>
        </p:sp>
        <p:cxnSp>
          <p:nvCxnSpPr>
            <p:cNvPr id="149" name="Google Shape;149;p13"/>
            <p:cNvCxnSpPr/>
            <p:nvPr/>
          </p:nvCxnSpPr>
          <p:spPr>
            <a:xfrm>
              <a:off x="6034463" y="3781275"/>
              <a:ext cx="1898400" cy="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3"/>
            <p:cNvCxnSpPr/>
            <p:nvPr/>
          </p:nvCxnSpPr>
          <p:spPr>
            <a:xfrm>
              <a:off x="6034463" y="4100950"/>
              <a:ext cx="1898400" cy="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1" name="Google Shape;151;p13"/>
          <p:cNvGrpSpPr/>
          <p:nvPr/>
        </p:nvGrpSpPr>
        <p:grpSpPr>
          <a:xfrm>
            <a:off x="7299157" y="4382525"/>
            <a:ext cx="999318" cy="328025"/>
            <a:chOff x="6034463" y="3772925"/>
            <a:chExt cx="1898400" cy="328025"/>
          </a:xfrm>
        </p:grpSpPr>
        <p:sp>
          <p:nvSpPr>
            <p:cNvPr id="152" name="Google Shape;152;p13"/>
            <p:cNvSpPr/>
            <p:nvPr/>
          </p:nvSpPr>
          <p:spPr>
            <a:xfrm>
              <a:off x="6034463" y="3772925"/>
              <a:ext cx="1898400" cy="327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zarr</a:t>
              </a:r>
              <a:endParaRPr/>
            </a:p>
          </p:txBody>
        </p:sp>
        <p:cxnSp>
          <p:nvCxnSpPr>
            <p:cNvPr id="153" name="Google Shape;153;p13"/>
            <p:cNvCxnSpPr/>
            <p:nvPr/>
          </p:nvCxnSpPr>
          <p:spPr>
            <a:xfrm>
              <a:off x="6034463" y="3781275"/>
              <a:ext cx="1898400" cy="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13"/>
            <p:cNvCxnSpPr/>
            <p:nvPr/>
          </p:nvCxnSpPr>
          <p:spPr>
            <a:xfrm>
              <a:off x="6034463" y="4100950"/>
              <a:ext cx="1898400" cy="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155" name="Google Shape;155;p13"/>
          <p:cNvCxnSpPr>
            <a:stCxn id="148" idx="0"/>
            <a:endCxn id="146" idx="2"/>
          </p:cNvCxnSpPr>
          <p:nvPr/>
        </p:nvCxnSpPr>
        <p:spPr>
          <a:xfrm rot="10800000" flipH="1">
            <a:off x="6534066" y="3753425"/>
            <a:ext cx="621900" cy="629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6" name="Google Shape;156;p13"/>
          <p:cNvCxnSpPr>
            <a:stCxn id="152" idx="0"/>
            <a:endCxn id="146" idx="2"/>
          </p:cNvCxnSpPr>
          <p:nvPr/>
        </p:nvCxnSpPr>
        <p:spPr>
          <a:xfrm rot="10800000">
            <a:off x="7156216" y="3753425"/>
            <a:ext cx="642600" cy="629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7" name="Google Shape;157;p13"/>
          <p:cNvSpPr/>
          <p:nvPr/>
        </p:nvSpPr>
        <p:spPr>
          <a:xfrm>
            <a:off x="6206875" y="1097550"/>
            <a:ext cx="1898400" cy="535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Jupyter</a:t>
            </a:r>
            <a:endParaRPr sz="1800"/>
          </a:p>
        </p:txBody>
      </p:sp>
      <p:pic>
        <p:nvPicPr>
          <p:cNvPr id="158" name="Google Shape;1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63375"/>
            <a:ext cx="5340178" cy="3927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OSDIS">
  <a:themeElements>
    <a:clrScheme name="EOSDIS">
      <a:dk1>
        <a:srgbClr val="171717"/>
      </a:dk1>
      <a:lt1>
        <a:srgbClr val="FFFFFF"/>
      </a:lt1>
      <a:dk2>
        <a:srgbClr val="1F497D"/>
      </a:dk2>
      <a:lt2>
        <a:srgbClr val="ECF0F1"/>
      </a:lt2>
      <a:accent1>
        <a:srgbClr val="3498DB"/>
      </a:accent1>
      <a:accent2>
        <a:srgbClr val="C0392B"/>
      </a:accent2>
      <a:accent3>
        <a:srgbClr val="2ECC71"/>
      </a:accent3>
      <a:accent4>
        <a:srgbClr val="9B59B6"/>
      </a:accent4>
      <a:accent5>
        <a:srgbClr val="1ABC9C"/>
      </a:accent5>
      <a:accent6>
        <a:srgbClr val="E67E22"/>
      </a:accent6>
      <a:hlink>
        <a:srgbClr val="2980B9"/>
      </a:hlink>
      <a:folHlink>
        <a:srgbClr val="8E44A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357</Words>
  <Application>Microsoft Office PowerPoint</Application>
  <PresentationFormat>On-screen Show (16:9)</PresentationFormat>
  <Paragraphs>90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Verdana</vt:lpstr>
      <vt:lpstr>Helvetica Neue</vt:lpstr>
      <vt:lpstr>Arial</vt:lpstr>
      <vt:lpstr>Source Sans Pro</vt:lpstr>
      <vt:lpstr>Courier New</vt:lpstr>
      <vt:lpstr>EOSDIS</vt:lpstr>
      <vt:lpstr>EOSDIS Approach to  Data Services in the Cloud</vt:lpstr>
      <vt:lpstr>Data Transformation Services in the Cloud</vt:lpstr>
      <vt:lpstr>What Makes Cloud Different?</vt:lpstr>
      <vt:lpstr>User Interaction Patterns</vt:lpstr>
      <vt:lpstr>How Reuse Can Work</vt:lpstr>
      <vt:lpstr>Reuse Targets</vt:lpstr>
      <vt:lpstr>Managing Cost</vt:lpstr>
      <vt:lpstr>Interfaces:  User vs. Application</vt:lpstr>
      <vt:lpstr>Interface Convergence in Jupyter</vt:lpstr>
      <vt:lpstr>User-Application Interface Convergence in Jupyter</vt:lpstr>
      <vt:lpstr>Search - Analysis Convergence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EOSDIS Approach to  Data Services in the Cloud</dc:title>
  <dc:creator>Anne Kennerley</dc:creator>
  <cp:lastModifiedBy>Anne Kennerley</cp:lastModifiedBy>
  <cp:revision>1</cp:revision>
  <dcterms:modified xsi:type="dcterms:W3CDTF">2019-04-29T15:57:39Z</dcterms:modified>
</cp:coreProperties>
</file>