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7" r:id="rId3"/>
    <p:sldId id="266" r:id="rId4"/>
    <p:sldId id="257" r:id="rId5"/>
    <p:sldId id="273" r:id="rId6"/>
    <p:sldId id="267" r:id="rId7"/>
    <p:sldId id="268" r:id="rId8"/>
    <p:sldId id="278" r:id="rId9"/>
    <p:sldId id="265" r:id="rId10"/>
    <p:sldId id="274" r:id="rId11"/>
    <p:sldId id="275" r:id="rId12"/>
    <p:sldId id="276" r:id="rId13"/>
    <p:sldId id="264" r:id="rId14"/>
    <p:sldId id="279" r:id="rId15"/>
    <p:sldId id="280"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0" autoAdjust="0"/>
    <p:restoredTop sz="94660"/>
  </p:normalViewPr>
  <p:slideViewPr>
    <p:cSldViewPr snapToGrid="0">
      <p:cViewPr varScale="1">
        <p:scale>
          <a:sx n="83" d="100"/>
          <a:sy n="83" d="100"/>
        </p:scale>
        <p:origin x="12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3086C-0CBF-425E-B835-5889953ED802}" type="datetimeFigureOut">
              <a:rPr lang="en-US" smtClean="0"/>
              <a:t>4/29/2019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D869A-66F7-4543-8710-BED53F5904BE}" type="slidenum">
              <a:rPr lang="en-US" smtClean="0"/>
              <a:t>‹#›</a:t>
            </a:fld>
            <a:endParaRPr lang="en-US"/>
          </a:p>
        </p:txBody>
      </p:sp>
    </p:spTree>
    <p:extLst>
      <p:ext uri="{BB962C8B-B14F-4D97-AF65-F5344CB8AC3E}">
        <p14:creationId xmlns:p14="http://schemas.microsoft.com/office/powerpoint/2010/main" val="1493830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sorts of things can we do with deep neural networks? Many many things.</a:t>
            </a:r>
          </a:p>
          <a:p>
            <a:endParaRPr lang="en-US" sz="1100" dirty="0"/>
          </a:p>
          <a:p>
            <a:r>
              <a:rPr lang="en-US" sz="1100" dirty="0"/>
              <a:t>When brainstorming about ways to apply deep learning to NWP, I came up with a large list of ideas, which is growing all the time.</a:t>
            </a:r>
          </a:p>
          <a:p>
            <a:endParaRPr lang="en-US" sz="1100" dirty="0"/>
          </a:p>
          <a:p>
            <a:r>
              <a:rPr lang="en-US" sz="1100" dirty="0"/>
              <a:t>Potential applications include: detection of extreme weather events, enhancement and repair of satellite data, satellite to model variable conversion for data assimilation, automated acceleration of expensive routines using neural-net emulation, time series prediction for now-casting or storm tracking, and the development of improved physical parameterizations from data.</a:t>
            </a:r>
          </a:p>
          <a:p>
            <a:endParaRPr lang="en-US" sz="110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346075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results of inputting 11 images and outputting 110 interpolated frames.</a:t>
            </a:r>
          </a:p>
          <a:p>
            <a:r>
              <a:rPr lang="en-US" dirty="0"/>
              <a:t>This type of slow motion movie can be used for visualization, for data augmentation, replacing dropped frames, or for reducing data storage requirements.</a:t>
            </a:r>
          </a:p>
          <a:p>
            <a:r>
              <a:rPr lang="en-US" dirty="0"/>
              <a:t>For a first attempt, it works pretty well. However, the wind fields are only an initial guess, and simple advection fails to capture cloud formation, evaporating, and the three dimensional nature of the flow.</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746065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23149E-3008-4502-A6AC-FF2C84F9E117}"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23A55-6C80-4678-8696-77989A6327AE}" type="slidenum">
              <a:rPr lang="en-US" smtClean="0"/>
              <a:t>‹#›</a:t>
            </a:fld>
            <a:endParaRPr lang="en-US"/>
          </a:p>
        </p:txBody>
      </p:sp>
      <p:pic>
        <p:nvPicPr>
          <p:cNvPr id="7" name="Picture 18" descr="http://www.nmfs.noaa.gov/aquaculture/images/notices_support/agency_logos/noaa_logo_transparent.gif"/>
          <p:cNvPicPr>
            <a:picLocks noChangeAspect="1" noChangeArrowheads="1"/>
          </p:cNvPicPr>
          <p:nvPr userDrawn="1"/>
        </p:nvPicPr>
        <p:blipFill>
          <a:blip r:embed="rId2" cstate="print"/>
          <a:srcRect/>
          <a:stretch>
            <a:fillRect/>
          </a:stretch>
        </p:blipFill>
        <p:spPr bwMode="auto">
          <a:xfrm>
            <a:off x="11271466" y="23813"/>
            <a:ext cx="920534" cy="914869"/>
          </a:xfrm>
          <a:prstGeom prst="rect">
            <a:avLst/>
          </a:prstGeom>
          <a:noFill/>
        </p:spPr>
      </p:pic>
    </p:spTree>
    <p:extLst>
      <p:ext uri="{BB962C8B-B14F-4D97-AF65-F5344CB8AC3E}">
        <p14:creationId xmlns:p14="http://schemas.microsoft.com/office/powerpoint/2010/main" val="232584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23149E-3008-4502-A6AC-FF2C84F9E117}"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175409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23149E-3008-4502-A6AC-FF2C84F9E117}"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1901230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ubtitle, and Conten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B77A87-1C41-BD4E-B93A-E27C39F225B0}"/>
              </a:ext>
            </a:extLst>
          </p:cNvPr>
          <p:cNvSpPr/>
          <p:nvPr userDrawn="1"/>
        </p:nvSpPr>
        <p:spPr>
          <a:xfrm>
            <a:off x="0" y="6350002"/>
            <a:ext cx="12192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EE156E2E-D96E-5C4C-B193-1743395C192D}"/>
              </a:ext>
            </a:extLst>
          </p:cNvPr>
          <p:cNvSpPr/>
          <p:nvPr userDrawn="1"/>
        </p:nvSpPr>
        <p:spPr>
          <a:xfrm>
            <a:off x="4483100" y="1"/>
            <a:ext cx="7708900" cy="6350000"/>
          </a:xfrm>
          <a:prstGeom prst="rect">
            <a:avLst/>
          </a:prstGeom>
          <a:solidFill>
            <a:schemeClr val="tx1">
              <a:lumMod val="95000"/>
            </a:schemeClr>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ectangle 6">
            <a:extLst>
              <a:ext uri="{FF2B5EF4-FFF2-40B4-BE49-F238E27FC236}">
                <a16:creationId xmlns:a16="http://schemas.microsoft.com/office/drawing/2014/main" id="{F885F318-1D0F-9746-8FD2-88DEB6811D43}"/>
              </a:ext>
            </a:extLst>
          </p:cNvPr>
          <p:cNvSpPr/>
          <p:nvPr userDrawn="1"/>
        </p:nvSpPr>
        <p:spPr>
          <a:xfrm>
            <a:off x="0" y="1"/>
            <a:ext cx="4483100" cy="6350000"/>
          </a:xfrm>
          <a:prstGeom prst="rect">
            <a:avLst/>
          </a:prstGeom>
          <a:solidFill>
            <a:schemeClr val="tx1"/>
          </a:solidFill>
          <a:ln w="285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title"/>
          </p:nvPr>
        </p:nvSpPr>
        <p:spPr>
          <a:xfrm>
            <a:off x="482600" y="774137"/>
            <a:ext cx="3492500" cy="656590"/>
          </a:xfrm>
        </p:spPr>
        <p:txBody>
          <a:bodyPr/>
          <a:lstStyle>
            <a:lvl1pPr algn="ctr">
              <a:defRPr sz="2667" b="1"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82600" y="4241940"/>
            <a:ext cx="3479800" cy="1790700"/>
          </a:xfrm>
        </p:spPr>
        <p:txBody>
          <a:bodyPr/>
          <a:lstStyle>
            <a:lvl1pPr marL="0" indent="0">
              <a:buClr>
                <a:schemeClr val="bg2"/>
              </a:buClr>
              <a:buSzPct val="100000"/>
              <a:buFontTx/>
              <a:buNone/>
              <a:defRPr sz="2000">
                <a:solidFill>
                  <a:schemeClr val="tx1">
                    <a:lumMod val="95000"/>
                  </a:schemeClr>
                </a:solidFill>
              </a:defRPr>
            </a:lvl1pPr>
            <a:lvl2pPr marL="634994" indent="0">
              <a:buClr>
                <a:schemeClr val="bg2"/>
              </a:buClr>
              <a:buSzPct val="100000"/>
              <a:buFontTx/>
              <a:buNone/>
              <a:defRPr sz="1778">
                <a:solidFill>
                  <a:schemeClr val="tx1">
                    <a:lumMod val="95000"/>
                  </a:schemeClr>
                </a:solidFill>
              </a:defRPr>
            </a:lvl2pPr>
            <a:lvl3pPr marL="1210016" indent="0">
              <a:buClr>
                <a:schemeClr val="bg2"/>
              </a:buClr>
              <a:buSzPct val="100000"/>
              <a:buFontTx/>
              <a:buNone/>
              <a:defRPr sz="1556">
                <a:solidFill>
                  <a:schemeClr val="tx1">
                    <a:lumMod val="95000"/>
                  </a:schemeClr>
                </a:solidFill>
              </a:defRPr>
            </a:lvl3pPr>
            <a:lvl4pPr marL="1972008" indent="-253997">
              <a:buClr>
                <a:schemeClr val="bg2"/>
              </a:buClr>
              <a:buFont typeface="Wingdings" panose="05000000000000000000" pitchFamily="2" charset="2"/>
              <a:buChar char="§"/>
              <a:defRPr sz="2000">
                <a:solidFill>
                  <a:schemeClr val="tx1"/>
                </a:solidFill>
              </a:defRPr>
            </a:lvl4pPr>
            <a:lvl5pPr marL="2353004" indent="-253997">
              <a:buClr>
                <a:schemeClr val="bg2"/>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82600" y="1430727"/>
            <a:ext cx="3479800" cy="583848"/>
          </a:xfrm>
        </p:spPr>
        <p:txBody>
          <a:bodyPr/>
          <a:lstStyle>
            <a:lvl1pPr marL="0" indent="0" algn="ctr">
              <a:buFontTx/>
              <a:buNone/>
              <a:defRPr sz="2000" b="1">
                <a:solidFill>
                  <a:schemeClr val="tx2">
                    <a:lumMod val="50000"/>
                  </a:schemeClr>
                </a:solidFill>
                <a:latin typeface="Trebuchet MS" panose="020B0603020202020204" pitchFamily="34" charset="0"/>
              </a:defRPr>
            </a:lvl1pPr>
            <a:lvl2pPr marL="634994" indent="0" algn="ctr">
              <a:buFontTx/>
              <a:buNone/>
              <a:defRPr sz="3111">
                <a:solidFill>
                  <a:schemeClr val="tx2"/>
                </a:solidFill>
                <a:latin typeface="Trebuchet MS" panose="020B0603020202020204" pitchFamily="34" charset="0"/>
              </a:defRPr>
            </a:lvl2pPr>
            <a:lvl3pPr marL="1210016" indent="0" algn="ctr">
              <a:buFontTx/>
              <a:buNone/>
              <a:defRPr sz="3111">
                <a:solidFill>
                  <a:schemeClr val="tx2"/>
                </a:solidFill>
                <a:latin typeface="Trebuchet MS" panose="020B0603020202020204" pitchFamily="34" charset="0"/>
              </a:defRPr>
            </a:lvl3pPr>
            <a:lvl4pPr marL="1718011" indent="0" algn="ctr">
              <a:buFontTx/>
              <a:buNone/>
              <a:defRPr sz="3111">
                <a:solidFill>
                  <a:schemeClr val="tx2"/>
                </a:solidFill>
                <a:latin typeface="Trebuchet MS" panose="020B0603020202020204" pitchFamily="34" charset="0"/>
              </a:defRPr>
            </a:lvl4pPr>
            <a:lvl5pPr marL="2099007" indent="0" algn="ctr">
              <a:buFontTx/>
              <a:buNone/>
              <a:defRPr sz="3111">
                <a:solidFill>
                  <a:schemeClr val="tx2"/>
                </a:solidFill>
                <a:latin typeface="Trebuchet MS" panose="020B0603020202020204" pitchFamily="34" charset="0"/>
              </a:defRPr>
            </a:lvl5pPr>
          </a:lstStyle>
          <a:p>
            <a:pPr lvl="0"/>
            <a:r>
              <a:rPr lang="en-US" dirty="0"/>
              <a:t>Edit Master text styles</a:t>
            </a:r>
          </a:p>
        </p:txBody>
      </p:sp>
      <p:sp>
        <p:nvSpPr>
          <p:cNvPr id="11" name="Picture Placeholder 10">
            <a:extLst>
              <a:ext uri="{FF2B5EF4-FFF2-40B4-BE49-F238E27FC236}">
                <a16:creationId xmlns:a16="http://schemas.microsoft.com/office/drawing/2014/main" id="{DA794CDC-EF3B-0847-8926-1CE9FD6CB904}"/>
              </a:ext>
            </a:extLst>
          </p:cNvPr>
          <p:cNvSpPr>
            <a:spLocks noGrp="1"/>
          </p:cNvSpPr>
          <p:nvPr>
            <p:ph type="pic" sz="quarter" idx="11"/>
          </p:nvPr>
        </p:nvSpPr>
        <p:spPr>
          <a:xfrm>
            <a:off x="4787900" y="368300"/>
            <a:ext cx="7061200" cy="5664201"/>
          </a:xfrm>
        </p:spPr>
        <p:txBody>
          <a:bodyPr/>
          <a:lstStyle/>
          <a:p>
            <a:endParaRPr lang="en-US"/>
          </a:p>
        </p:txBody>
      </p:sp>
      <p:sp>
        <p:nvSpPr>
          <p:cNvPr id="8" name="Text Placeholder 7">
            <a:extLst>
              <a:ext uri="{FF2B5EF4-FFF2-40B4-BE49-F238E27FC236}">
                <a16:creationId xmlns:a16="http://schemas.microsoft.com/office/drawing/2014/main" id="{8431A6A9-8C99-1D48-A603-01437DF2AB1B}"/>
              </a:ext>
            </a:extLst>
          </p:cNvPr>
          <p:cNvSpPr>
            <a:spLocks noGrp="1"/>
          </p:cNvSpPr>
          <p:nvPr>
            <p:ph type="body" sz="quarter" idx="12"/>
          </p:nvPr>
        </p:nvSpPr>
        <p:spPr>
          <a:xfrm>
            <a:off x="305154" y="6452306"/>
            <a:ext cx="10592152" cy="317500"/>
          </a:xfrm>
        </p:spPr>
        <p:txBody>
          <a:bodyPr numCol="3"/>
          <a:lstStyle>
            <a:lvl1pPr>
              <a:defRPr sz="1556">
                <a:solidFill>
                  <a:schemeClr val="tx1"/>
                </a:solidFill>
              </a:defRPr>
            </a:lvl1pPr>
            <a:lvl2pPr>
              <a:defRPr sz="1556">
                <a:solidFill>
                  <a:schemeClr val="tx1"/>
                </a:solidFill>
              </a:defRPr>
            </a:lvl2pPr>
            <a:lvl3pPr>
              <a:defRPr sz="1556">
                <a:solidFill>
                  <a:schemeClr val="tx1"/>
                </a:solidFill>
              </a:defRPr>
            </a:lvl3pPr>
            <a:lvl4pPr>
              <a:defRPr sz="1556">
                <a:solidFill>
                  <a:schemeClr val="tx1"/>
                </a:solidFill>
              </a:defRPr>
            </a:lvl4pPr>
            <a:lvl5pPr>
              <a:defRPr sz="1556">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able Placeholder 9">
            <a:extLst>
              <a:ext uri="{FF2B5EF4-FFF2-40B4-BE49-F238E27FC236}">
                <a16:creationId xmlns:a16="http://schemas.microsoft.com/office/drawing/2014/main" id="{ADF83F0D-FAB0-D34E-BD92-420DEBC0A5AD}"/>
              </a:ext>
            </a:extLst>
          </p:cNvPr>
          <p:cNvSpPr>
            <a:spLocks noGrp="1"/>
          </p:cNvSpPr>
          <p:nvPr>
            <p:ph type="tbl" sz="quarter" idx="13"/>
          </p:nvPr>
        </p:nvSpPr>
        <p:spPr>
          <a:xfrm>
            <a:off x="482600" y="2235200"/>
            <a:ext cx="3479800" cy="1803400"/>
          </a:xfrm>
        </p:spPr>
        <p:txBody>
          <a:bodyPr/>
          <a:lstStyle/>
          <a:p>
            <a:endParaRPr lang="en-US"/>
          </a:p>
        </p:txBody>
      </p:sp>
    </p:spTree>
    <p:extLst>
      <p:ext uri="{BB962C8B-B14F-4D97-AF65-F5344CB8AC3E}">
        <p14:creationId xmlns:p14="http://schemas.microsoft.com/office/powerpoint/2010/main" val="86733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23149E-3008-4502-A6AC-FF2C84F9E117}"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23A55-6C80-4678-8696-77989A6327AE}" type="slidenum">
              <a:rPr lang="en-US" smtClean="0"/>
              <a:t>‹#›</a:t>
            </a:fld>
            <a:endParaRPr lang="en-US"/>
          </a:p>
        </p:txBody>
      </p:sp>
      <p:pic>
        <p:nvPicPr>
          <p:cNvPr id="7" name="Picture 18" descr="http://www.nmfs.noaa.gov/aquaculture/images/notices_support/agency_logos/noaa_logo_transparent.gif"/>
          <p:cNvPicPr>
            <a:picLocks noChangeAspect="1" noChangeArrowheads="1"/>
          </p:cNvPicPr>
          <p:nvPr userDrawn="1"/>
        </p:nvPicPr>
        <p:blipFill>
          <a:blip r:embed="rId2" cstate="print"/>
          <a:srcRect/>
          <a:stretch>
            <a:fillRect/>
          </a:stretch>
        </p:blipFill>
        <p:spPr bwMode="auto">
          <a:xfrm>
            <a:off x="11271466" y="23813"/>
            <a:ext cx="920534" cy="914869"/>
          </a:xfrm>
          <a:prstGeom prst="rect">
            <a:avLst/>
          </a:prstGeom>
          <a:noFill/>
        </p:spPr>
      </p:pic>
    </p:spTree>
    <p:extLst>
      <p:ext uri="{BB962C8B-B14F-4D97-AF65-F5344CB8AC3E}">
        <p14:creationId xmlns:p14="http://schemas.microsoft.com/office/powerpoint/2010/main" val="1331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23149E-3008-4502-A6AC-FF2C84F9E117}" type="datetimeFigureOut">
              <a:rPr lang="en-US" smtClean="0"/>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218630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23149E-3008-4502-A6AC-FF2C84F9E117}"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315080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23149E-3008-4502-A6AC-FF2C84F9E117}" type="datetimeFigureOut">
              <a:rPr lang="en-US" smtClean="0"/>
              <a:t>4/29/2019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1647844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23149E-3008-4502-A6AC-FF2C84F9E117}" type="datetimeFigureOut">
              <a:rPr lang="en-US" smtClean="0"/>
              <a:t>4/29/2019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3346719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3149E-3008-4502-A6AC-FF2C84F9E117}" type="datetimeFigureOut">
              <a:rPr lang="en-US" smtClean="0"/>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85529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23149E-3008-4502-A6AC-FF2C84F9E117}"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394452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23149E-3008-4502-A6AC-FF2C84F9E117}" type="datetimeFigureOut">
              <a:rPr lang="en-US" smtClean="0"/>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23A55-6C80-4678-8696-77989A6327AE}" type="slidenum">
              <a:rPr lang="en-US" smtClean="0"/>
              <a:t>‹#›</a:t>
            </a:fld>
            <a:endParaRPr lang="en-US"/>
          </a:p>
        </p:txBody>
      </p:sp>
    </p:spTree>
    <p:extLst>
      <p:ext uri="{BB962C8B-B14F-4D97-AF65-F5344CB8AC3E}">
        <p14:creationId xmlns:p14="http://schemas.microsoft.com/office/powerpoint/2010/main" val="28389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3149E-3008-4502-A6AC-FF2C84F9E117}" type="datetimeFigureOut">
              <a:rPr lang="en-US" smtClean="0"/>
              <a:t>4/29/2019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23A55-6C80-4678-8696-77989A6327AE}" type="slidenum">
              <a:rPr lang="en-US" smtClean="0"/>
              <a:t>‹#›</a:t>
            </a:fld>
            <a:endParaRPr lang="en-US"/>
          </a:p>
        </p:txBody>
      </p:sp>
    </p:spTree>
    <p:extLst>
      <p:ext uri="{BB962C8B-B14F-4D97-AF65-F5344CB8AC3E}">
        <p14:creationId xmlns:p14="http://schemas.microsoft.com/office/powerpoint/2010/main" val="846247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5.jpg"/><Relationship Id="rId4" Type="http://schemas.microsoft.com/office/2007/relationships/hdphoto" Target="../media/hdphoto1.wdp"/><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5114" y="1539432"/>
            <a:ext cx="11574684" cy="2361235"/>
          </a:xfrm>
        </p:spPr>
        <p:txBody>
          <a:bodyPr>
            <a:normAutofit/>
          </a:bodyPr>
          <a:lstStyle/>
          <a:p>
            <a:r>
              <a:rPr lang="en-GB" sz="4800" b="1" dirty="0">
                <a:solidFill>
                  <a:srgbClr val="00B050"/>
                </a:solidFill>
              </a:rPr>
              <a:t>Workshop on Leveraging AI in the Exploitation of </a:t>
            </a:r>
            <a:r>
              <a:rPr lang="en-GB" sz="4800" b="1" dirty="0" smtClean="0">
                <a:solidFill>
                  <a:srgbClr val="00B050"/>
                </a:solidFill>
              </a:rPr>
              <a:t>Satellite Earth Observations  </a:t>
            </a:r>
            <a:r>
              <a:rPr lang="en-GB" sz="4800" b="1" dirty="0">
                <a:solidFill>
                  <a:srgbClr val="00B050"/>
                </a:solidFill>
              </a:rPr>
              <a:t>and Numerical Weather Prediction</a:t>
            </a:r>
            <a:endParaRPr lang="en-US" sz="4800" b="1" dirty="0">
              <a:solidFill>
                <a:srgbClr val="00B050"/>
              </a:solidFill>
            </a:endParaRPr>
          </a:p>
        </p:txBody>
      </p:sp>
      <p:sp>
        <p:nvSpPr>
          <p:cNvPr id="3" name="Subtitle 2"/>
          <p:cNvSpPr>
            <a:spLocks noGrp="1"/>
          </p:cNvSpPr>
          <p:nvPr>
            <p:ph type="subTitle" idx="1"/>
          </p:nvPr>
        </p:nvSpPr>
        <p:spPr>
          <a:xfrm>
            <a:off x="1743919" y="4451259"/>
            <a:ext cx="9144000" cy="1476566"/>
          </a:xfrm>
        </p:spPr>
        <p:txBody>
          <a:bodyPr>
            <a:noAutofit/>
          </a:bodyPr>
          <a:lstStyle/>
          <a:p>
            <a:r>
              <a:rPr lang="en-GB" sz="1800" i="1" dirty="0" smtClean="0"/>
              <a:t>Presented by Sid Boukabara*</a:t>
            </a:r>
          </a:p>
          <a:p>
            <a:r>
              <a:rPr lang="en-GB" sz="1200" dirty="0" smtClean="0"/>
              <a:t>NOAA/NESDIS </a:t>
            </a:r>
            <a:r>
              <a:rPr lang="en-GB" sz="1200" dirty="0" err="1" smtClean="0"/>
              <a:t>Center</a:t>
            </a:r>
            <a:r>
              <a:rPr lang="en-GB" sz="1200" dirty="0" smtClean="0"/>
              <a:t> for Satellite Applications and Research (STAR)</a:t>
            </a:r>
          </a:p>
          <a:p>
            <a:endParaRPr lang="en-GB" sz="1800" dirty="0" smtClean="0"/>
          </a:p>
          <a:p>
            <a:r>
              <a:rPr lang="en-GB" sz="1800" dirty="0" smtClean="0"/>
              <a:t>With Contributions from Workshop Science Committee members</a:t>
            </a:r>
          </a:p>
          <a:p>
            <a:r>
              <a:rPr lang="en-US" sz="1200" dirty="0" smtClean="0"/>
              <a:t>P. </a:t>
            </a:r>
            <a:r>
              <a:rPr lang="en-US" sz="1200" dirty="0" err="1"/>
              <a:t>Tissot</a:t>
            </a:r>
            <a:r>
              <a:rPr lang="en-US" sz="1200" dirty="0"/>
              <a:t> (</a:t>
            </a:r>
            <a:r>
              <a:rPr lang="en-US" sz="1200" dirty="0" smtClean="0"/>
              <a:t>Texas A&amp;M),D. Hall (NVIDIA), V. </a:t>
            </a:r>
            <a:r>
              <a:rPr lang="en-US" sz="1200" dirty="0" err="1"/>
              <a:t>Krasnopolsky</a:t>
            </a:r>
            <a:r>
              <a:rPr lang="en-US" sz="1200" dirty="0"/>
              <a:t> </a:t>
            </a:r>
            <a:r>
              <a:rPr lang="en-US" sz="1200" dirty="0" smtClean="0"/>
              <a:t>(NOAA), A. </a:t>
            </a:r>
            <a:r>
              <a:rPr lang="en-US" sz="1200" dirty="0"/>
              <a:t>Huang </a:t>
            </a:r>
            <a:r>
              <a:rPr lang="en-US" sz="1200" dirty="0" smtClean="0"/>
              <a:t>(</a:t>
            </a:r>
            <a:r>
              <a:rPr lang="en-US" sz="1200" dirty="0" err="1" smtClean="0"/>
              <a:t>U.w</a:t>
            </a:r>
            <a:r>
              <a:rPr lang="en-US" sz="1200" dirty="0" smtClean="0"/>
              <a:t>), J. </a:t>
            </a:r>
            <a:r>
              <a:rPr lang="en-US" sz="1200" dirty="0"/>
              <a:t>Stewart </a:t>
            </a:r>
            <a:r>
              <a:rPr lang="en-US" sz="1200" dirty="0" smtClean="0"/>
              <a:t>(NOAA/CSU), J. </a:t>
            </a:r>
            <a:r>
              <a:rPr lang="en-US" sz="1200" dirty="0"/>
              <a:t>Ten </a:t>
            </a:r>
            <a:r>
              <a:rPr lang="en-US" sz="1200" dirty="0" err="1"/>
              <a:t>Hoeve</a:t>
            </a:r>
            <a:r>
              <a:rPr lang="en-US" sz="1200" dirty="0"/>
              <a:t> </a:t>
            </a:r>
            <a:r>
              <a:rPr lang="en-US" sz="1200" dirty="0" smtClean="0"/>
              <a:t>(NOAA), J. </a:t>
            </a:r>
            <a:r>
              <a:rPr lang="en-US" sz="1200" dirty="0"/>
              <a:t>Williams </a:t>
            </a:r>
            <a:r>
              <a:rPr lang="en-US" sz="1200" dirty="0" smtClean="0"/>
              <a:t>(IBM), K. </a:t>
            </a:r>
            <a:r>
              <a:rPr lang="en-US" sz="1200" dirty="0"/>
              <a:t>Ide </a:t>
            </a:r>
            <a:r>
              <a:rPr lang="en-US" sz="1200" dirty="0" smtClean="0"/>
              <a:t>(UMD), N. </a:t>
            </a:r>
            <a:r>
              <a:rPr lang="en-US" sz="1200" dirty="0" err="1" smtClean="0"/>
              <a:t>Oza</a:t>
            </a:r>
            <a:r>
              <a:rPr lang="en-US" sz="1200" dirty="0"/>
              <a:t>, </a:t>
            </a:r>
            <a:r>
              <a:rPr lang="en-US" sz="1200" dirty="0" err="1"/>
              <a:t>Nikunj</a:t>
            </a:r>
            <a:r>
              <a:rPr lang="en-US" sz="1200" dirty="0"/>
              <a:t> </a:t>
            </a:r>
            <a:r>
              <a:rPr lang="en-US" sz="1200" dirty="0" smtClean="0"/>
              <a:t>(NASA), P. </a:t>
            </a:r>
            <a:r>
              <a:rPr lang="en-US" sz="1200" dirty="0"/>
              <a:t>Dolan </a:t>
            </a:r>
            <a:r>
              <a:rPr lang="en-US" sz="1200" dirty="0" smtClean="0"/>
              <a:t>(Google), S. </a:t>
            </a:r>
            <a:r>
              <a:rPr lang="en-US" sz="1200" dirty="0" err="1"/>
              <a:t>Haupt</a:t>
            </a:r>
            <a:r>
              <a:rPr lang="en-US" sz="1200" dirty="0"/>
              <a:t> </a:t>
            </a:r>
            <a:r>
              <a:rPr lang="en-US" sz="1200" dirty="0" smtClean="0"/>
              <a:t>(UCAR), E. </a:t>
            </a:r>
            <a:r>
              <a:rPr lang="en-US" sz="1200" dirty="0"/>
              <a:t>Kearns </a:t>
            </a:r>
            <a:r>
              <a:rPr lang="en-US" sz="1200" dirty="0" smtClean="0"/>
              <a:t>(NOAA), K. Casey (NOAA), J. </a:t>
            </a:r>
            <a:r>
              <a:rPr lang="en-US" sz="1200" dirty="0"/>
              <a:t>Hickey </a:t>
            </a:r>
            <a:r>
              <a:rPr lang="en-US" sz="1200" dirty="0" smtClean="0"/>
              <a:t>(Google)</a:t>
            </a:r>
            <a:endParaRPr lang="en-GB" sz="1200" dirty="0" smtClean="0"/>
          </a:p>
          <a:p>
            <a:endParaRPr lang="en-GB" sz="1800" i="1" dirty="0"/>
          </a:p>
          <a:p>
            <a:endParaRPr lang="en-US" sz="1800" i="1" dirty="0"/>
          </a:p>
        </p:txBody>
      </p:sp>
      <p:sp>
        <p:nvSpPr>
          <p:cNvPr id="4" name="Subtitle 2"/>
          <p:cNvSpPr txBox="1">
            <a:spLocks/>
          </p:cNvSpPr>
          <p:nvPr/>
        </p:nvSpPr>
        <p:spPr>
          <a:xfrm>
            <a:off x="1743919" y="791944"/>
            <a:ext cx="9144000" cy="9635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i="1" dirty="0" smtClean="0"/>
              <a:t>Summary of the </a:t>
            </a:r>
            <a:endParaRPr lang="en-US" dirty="0"/>
          </a:p>
        </p:txBody>
      </p:sp>
      <p:sp>
        <p:nvSpPr>
          <p:cNvPr id="5" name="TextBox 4"/>
          <p:cNvSpPr txBox="1"/>
          <p:nvPr/>
        </p:nvSpPr>
        <p:spPr>
          <a:xfrm>
            <a:off x="7893934" y="6596390"/>
            <a:ext cx="4402167" cy="261610"/>
          </a:xfrm>
          <a:prstGeom prst="rect">
            <a:avLst/>
          </a:prstGeom>
          <a:noFill/>
        </p:spPr>
        <p:txBody>
          <a:bodyPr wrap="none" rtlCol="0">
            <a:spAutoFit/>
          </a:bodyPr>
          <a:lstStyle/>
          <a:p>
            <a:r>
              <a:rPr lang="en-US" sz="1100" dirty="0" smtClean="0"/>
              <a:t>CEOS/WGISS-47 Meeting, Thursday May 2</a:t>
            </a:r>
            <a:r>
              <a:rPr lang="en-US" sz="1100" baseline="30000" dirty="0" smtClean="0"/>
              <a:t>nd</a:t>
            </a:r>
            <a:r>
              <a:rPr lang="en-US" sz="1100" dirty="0" smtClean="0"/>
              <a:t>, 2019, Silver Spring, MD, USA</a:t>
            </a:r>
            <a:endParaRPr lang="en-US" sz="1100" dirty="0"/>
          </a:p>
        </p:txBody>
      </p:sp>
    </p:spTree>
    <p:extLst>
      <p:ext uri="{BB962C8B-B14F-4D97-AF65-F5344CB8AC3E}">
        <p14:creationId xmlns:p14="http://schemas.microsoft.com/office/powerpoint/2010/main" val="299333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619" y="84137"/>
            <a:ext cx="8711380" cy="1626675"/>
          </a:xfrm>
        </p:spPr>
        <p:txBody>
          <a:bodyPr>
            <a:noAutofit/>
          </a:bodyPr>
          <a:lstStyle/>
          <a:p>
            <a:r>
              <a:rPr lang="en-US" sz="3200" b="1" dirty="0" smtClean="0">
                <a:solidFill>
                  <a:srgbClr val="C00000"/>
                </a:solidFill>
                <a:latin typeface="Calibri Light"/>
                <a:cs typeface="Calibri Light"/>
              </a:rPr>
              <a:t>GOES-17 </a:t>
            </a:r>
            <a:r>
              <a:rPr lang="en-US" sz="3200" b="1" dirty="0">
                <a:solidFill>
                  <a:srgbClr val="C00000"/>
                </a:solidFill>
                <a:latin typeface="Calibri Light"/>
                <a:cs typeface="Calibri Light"/>
              </a:rPr>
              <a:t>ABI Thermal Band Calibration </a:t>
            </a:r>
            <a:r>
              <a:rPr lang="en-US" sz="3200" b="1" dirty="0" smtClean="0">
                <a:solidFill>
                  <a:srgbClr val="C00000"/>
                </a:solidFill>
                <a:latin typeface="Calibri Light"/>
                <a:cs typeface="Calibri Light"/>
              </a:rPr>
              <a:t>Correction </a:t>
            </a:r>
            <a:br>
              <a:rPr lang="en-US" sz="3200" b="1" dirty="0" smtClean="0">
                <a:solidFill>
                  <a:srgbClr val="C00000"/>
                </a:solidFill>
                <a:latin typeface="Calibri Light"/>
                <a:cs typeface="Calibri Light"/>
              </a:rPr>
            </a:br>
            <a:r>
              <a:rPr lang="en-US" sz="2000" dirty="0" smtClean="0">
                <a:latin typeface="+mn-lt"/>
                <a:cs typeface="Calibri Light"/>
              </a:rPr>
              <a:t>Using </a:t>
            </a:r>
            <a:r>
              <a:rPr lang="en-US" sz="2000" dirty="0">
                <a:latin typeface="+mn-lt"/>
                <a:cs typeface="Calibri Light"/>
              </a:rPr>
              <a:t>NVIDIA’s Image </a:t>
            </a:r>
            <a:r>
              <a:rPr lang="en-US" sz="2000" dirty="0" err="1">
                <a:latin typeface="+mn-lt"/>
                <a:cs typeface="Calibri Light"/>
              </a:rPr>
              <a:t>Inpainting</a:t>
            </a:r>
            <a:r>
              <a:rPr lang="en-US" sz="2000" dirty="0">
                <a:latin typeface="+mn-lt"/>
                <a:cs typeface="Calibri Light"/>
              </a:rPr>
              <a:t> </a:t>
            </a:r>
            <a:r>
              <a:rPr lang="en-US" sz="2000" dirty="0" smtClean="0">
                <a:latin typeface="+mn-lt"/>
                <a:cs typeface="Calibri Light"/>
              </a:rPr>
              <a:t>Algorithm (U-Net </a:t>
            </a:r>
            <a:r>
              <a:rPr lang="en-US" sz="2000" dirty="0">
                <a:latin typeface="+mn-lt"/>
                <a:cs typeface="Calibri Light"/>
              </a:rPr>
              <a:t>Algorithm) –Gap </a:t>
            </a:r>
            <a:r>
              <a:rPr lang="en-US" sz="2000" dirty="0" smtClean="0">
                <a:latin typeface="+mn-lt"/>
                <a:cs typeface="Calibri Light"/>
              </a:rPr>
              <a:t>Filling/Reconstruction</a:t>
            </a:r>
            <a:endParaRPr lang="en-US" sz="2000" dirty="0">
              <a:latin typeface="+mn-lt"/>
              <a:cs typeface="Calibri Ligh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71" y="192676"/>
            <a:ext cx="3081755" cy="176394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826" y="1858851"/>
            <a:ext cx="9075174" cy="4999149"/>
          </a:xfrm>
          <a:prstGeom prst="rect">
            <a:avLst/>
          </a:prstGeom>
        </p:spPr>
      </p:pic>
    </p:spTree>
    <p:extLst>
      <p:ext uri="{BB962C8B-B14F-4D97-AF65-F5344CB8AC3E}">
        <p14:creationId xmlns:p14="http://schemas.microsoft.com/office/powerpoint/2010/main" val="2195522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52658" y="452663"/>
            <a:ext cx="82677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accent1">
                    <a:lumMod val="75000"/>
                  </a:schemeClr>
                </a:solidFill>
                <a:latin typeface="+mj-lt"/>
                <a:ea typeface="+mj-ea"/>
                <a:cs typeface="+mj-cs"/>
              </a:defRPr>
            </a:lvl1pPr>
          </a:lstStyle>
          <a:p>
            <a:r>
              <a:rPr lang="en-US" sz="4400" dirty="0" smtClean="0"/>
              <a:t>Pilot Project: MIIDAPS-AI: </a:t>
            </a:r>
            <a:r>
              <a:rPr lang="en-US" sz="2000" dirty="0" smtClean="0"/>
              <a:t/>
            </a:r>
            <a:br>
              <a:rPr lang="en-US" sz="2000" dirty="0" smtClean="0"/>
            </a:br>
            <a:r>
              <a:rPr lang="en-US" sz="2000" i="1" dirty="0">
                <a:solidFill>
                  <a:schemeClr val="tx2">
                    <a:lumMod val="75000"/>
                  </a:schemeClr>
                </a:solidFill>
              </a:rPr>
              <a:t>Multi-Instrument Inversion and Data Assimilation Preprocessing System</a:t>
            </a:r>
            <a:endParaRPr lang="en-US" sz="2000" dirty="0" smtClean="0"/>
          </a:p>
          <a:p>
            <a:r>
              <a:rPr lang="en-US" sz="1400" i="1" dirty="0">
                <a:solidFill>
                  <a:srgbClr val="FF0000"/>
                </a:solidFill>
              </a:rPr>
              <a:t>Use of Deep Neural Network (</a:t>
            </a:r>
            <a:r>
              <a:rPr lang="en-US" sz="1400" i="1" u="sng" dirty="0">
                <a:solidFill>
                  <a:srgbClr val="FF0000"/>
                </a:solidFill>
              </a:rPr>
              <a:t>DNN</a:t>
            </a:r>
            <a:r>
              <a:rPr lang="en-US" sz="1400" i="1" dirty="0">
                <a:solidFill>
                  <a:srgbClr val="FF0000"/>
                </a:solidFill>
              </a:rPr>
              <a:t>) for </a:t>
            </a:r>
            <a:r>
              <a:rPr lang="en-US" sz="1400" i="1" dirty="0" smtClean="0">
                <a:solidFill>
                  <a:srgbClr val="FF0000"/>
                </a:solidFill>
              </a:rPr>
              <a:t>Geophysical Retrieval and Quality Control Purposes</a:t>
            </a:r>
            <a:endParaRPr lang="en-US" sz="1400" dirty="0"/>
          </a:p>
        </p:txBody>
      </p:sp>
      <p:sp>
        <p:nvSpPr>
          <p:cNvPr id="7" name="Slide Number Placeholder 3"/>
          <p:cNvSpPr txBox="1">
            <a:spLocks/>
          </p:cNvSpPr>
          <p:nvPr/>
        </p:nvSpPr>
        <p:spPr>
          <a:xfrm>
            <a:off x="8396289" y="6629400"/>
            <a:ext cx="1824037" cy="3048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a:pPr/>
              <a:t>11</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385" t="9728" r="1846" b="4528"/>
          <a:stretch/>
        </p:blipFill>
        <p:spPr>
          <a:xfrm>
            <a:off x="7724435" y="2570458"/>
            <a:ext cx="4479547" cy="303969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88" t="9674" r="1021" b="5636"/>
          <a:stretch/>
        </p:blipFill>
        <p:spPr>
          <a:xfrm>
            <a:off x="3115399" y="2570457"/>
            <a:ext cx="4495800" cy="2971800"/>
          </a:xfrm>
          <a:prstGeom prst="rect">
            <a:avLst/>
          </a:prstGeom>
        </p:spPr>
      </p:pic>
      <p:sp>
        <p:nvSpPr>
          <p:cNvPr id="10" name="TextBox 9"/>
          <p:cNvSpPr txBox="1"/>
          <p:nvPr/>
        </p:nvSpPr>
        <p:spPr>
          <a:xfrm>
            <a:off x="7755257" y="2447347"/>
            <a:ext cx="3574473" cy="276999"/>
          </a:xfrm>
          <a:prstGeom prst="rect">
            <a:avLst/>
          </a:prstGeom>
          <a:solidFill>
            <a:srgbClr val="FFC000"/>
          </a:solidFill>
          <a:ln>
            <a:solidFill>
              <a:srgbClr val="FFC000"/>
            </a:solidFill>
          </a:ln>
        </p:spPr>
        <p:txBody>
          <a:bodyPr wrap="square" rtlCol="0">
            <a:spAutoFit/>
          </a:bodyPr>
          <a:lstStyle/>
          <a:p>
            <a:r>
              <a:rPr lang="en-US" sz="1200" b="1" dirty="0"/>
              <a:t>Reference source of TPW: ECMWF Analysis</a:t>
            </a:r>
          </a:p>
        </p:txBody>
      </p:sp>
      <p:graphicFrame>
        <p:nvGraphicFramePr>
          <p:cNvPr id="11" name="Table 10"/>
          <p:cNvGraphicFramePr>
            <a:graphicFrameLocks noGrp="1"/>
          </p:cNvGraphicFramePr>
          <p:nvPr>
            <p:extLst/>
          </p:nvPr>
        </p:nvGraphicFramePr>
        <p:xfrm>
          <a:off x="5363299" y="5673568"/>
          <a:ext cx="4448724" cy="1200561"/>
        </p:xfrm>
        <a:graphic>
          <a:graphicData uri="http://schemas.openxmlformats.org/drawingml/2006/table">
            <a:tbl>
              <a:tblPr firstRow="1" bandRow="1">
                <a:tableStyleId>{5C22544A-7EE6-4342-B048-85BDC9FD1C3A}</a:tableStyleId>
              </a:tblPr>
              <a:tblGrid>
                <a:gridCol w="1820519">
                  <a:extLst>
                    <a:ext uri="{9D8B030D-6E8A-4147-A177-3AD203B41FA5}">
                      <a16:colId xmlns:a16="http://schemas.microsoft.com/office/drawing/2014/main" val="20000"/>
                    </a:ext>
                  </a:extLst>
                </a:gridCol>
                <a:gridCol w="1119896">
                  <a:extLst>
                    <a:ext uri="{9D8B030D-6E8A-4147-A177-3AD203B41FA5}">
                      <a16:colId xmlns:a16="http://schemas.microsoft.com/office/drawing/2014/main" val="20001"/>
                    </a:ext>
                  </a:extLst>
                </a:gridCol>
                <a:gridCol w="1508309">
                  <a:extLst>
                    <a:ext uri="{9D8B030D-6E8A-4147-A177-3AD203B41FA5}">
                      <a16:colId xmlns:a16="http://schemas.microsoft.com/office/drawing/2014/main" val="20002"/>
                    </a:ext>
                  </a:extLst>
                </a:gridCol>
              </a:tblGrid>
              <a:tr h="500276">
                <a:tc>
                  <a:txBody>
                    <a:bodyPr/>
                    <a:lstStyle/>
                    <a:p>
                      <a:endParaRPr lang="en-US" sz="1200" dirty="0"/>
                    </a:p>
                  </a:txBody>
                  <a:tcPr/>
                </a:tc>
                <a:tc>
                  <a:txBody>
                    <a:bodyPr/>
                    <a:lstStyle/>
                    <a:p>
                      <a:pPr algn="ctr"/>
                      <a:r>
                        <a:rPr lang="en-US" sz="1400" dirty="0" smtClean="0"/>
                        <a:t>MIIDAPS-AI</a:t>
                      </a:r>
                      <a:endParaRPr lang="en-US" sz="1400" dirty="0"/>
                    </a:p>
                  </a:txBody>
                  <a:tcPr/>
                </a:tc>
                <a:tc>
                  <a:txBody>
                    <a:bodyPr/>
                    <a:lstStyle/>
                    <a:p>
                      <a:pPr algn="ctr"/>
                      <a:r>
                        <a:rPr lang="en-US" sz="1400" dirty="0" err="1" smtClean="0"/>
                        <a:t>MiRS</a:t>
                      </a:r>
                      <a:endParaRPr lang="en-US" sz="1400" dirty="0" smtClean="0"/>
                    </a:p>
                  </a:txBody>
                  <a:tcPr/>
                </a:tc>
                <a:extLst>
                  <a:ext uri="{0D108BD9-81ED-4DB2-BD59-A6C34878D82A}">
                    <a16:rowId xmlns:a16="http://schemas.microsoft.com/office/drawing/2014/main" val="10000"/>
                  </a:ext>
                </a:extLst>
              </a:tr>
              <a:tr h="7002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smtClean="0"/>
                        <a:t>Processing Time for a full day data.</a:t>
                      </a:r>
                      <a:r>
                        <a:rPr lang="en-US" sz="1200" b="1" baseline="0" dirty="0" smtClean="0"/>
                        <a:t> A s</a:t>
                      </a:r>
                      <a:r>
                        <a:rPr lang="en-US" sz="1200" b="1" dirty="0" smtClean="0"/>
                        <a:t>ingle sensor (ATMS). Excluding I/O</a:t>
                      </a:r>
                    </a:p>
                  </a:txBody>
                  <a:tcPr/>
                </a:tc>
                <a:tc>
                  <a:txBody>
                    <a:bodyPr/>
                    <a:lstStyle/>
                    <a:p>
                      <a:pPr algn="ctr"/>
                      <a:r>
                        <a:rPr lang="en-US" sz="1600" b="1" dirty="0" smtClean="0">
                          <a:solidFill>
                            <a:srgbClr val="FF0000"/>
                          </a:solidFill>
                        </a:rPr>
                        <a:t>~5 seconds</a:t>
                      </a:r>
                      <a:endParaRPr lang="en-US" sz="1600" b="1" dirty="0">
                        <a:solidFill>
                          <a:srgbClr val="FF0000"/>
                        </a:solidFill>
                      </a:endParaRPr>
                    </a:p>
                  </a:txBody>
                  <a:tcPr/>
                </a:tc>
                <a:tc>
                  <a:txBody>
                    <a:bodyPr/>
                    <a:lstStyle/>
                    <a:p>
                      <a:pPr algn="ctr"/>
                      <a:r>
                        <a:rPr lang="en-US" sz="1600" b="1" dirty="0" smtClean="0">
                          <a:solidFill>
                            <a:srgbClr val="FF0000"/>
                          </a:solidFill>
                        </a:rPr>
                        <a:t>~ 2 hours</a:t>
                      </a:r>
                      <a:endParaRPr lang="en-US" sz="1600" b="1" dirty="0">
                        <a:solidFill>
                          <a:srgbClr val="FF0000"/>
                        </a:solidFill>
                      </a:endParaRPr>
                    </a:p>
                  </a:txBody>
                  <a:tcPr/>
                </a:tc>
                <a:extLst>
                  <a:ext uri="{0D108BD9-81ED-4DB2-BD59-A6C34878D82A}">
                    <a16:rowId xmlns:a16="http://schemas.microsoft.com/office/drawing/2014/main" val="10001"/>
                  </a:ext>
                </a:extLst>
              </a:tr>
            </a:tbl>
          </a:graphicData>
        </a:graphic>
      </p:graphicFrame>
      <p:sp>
        <p:nvSpPr>
          <p:cNvPr id="12" name="TextBox 11"/>
          <p:cNvSpPr txBox="1"/>
          <p:nvPr/>
        </p:nvSpPr>
        <p:spPr>
          <a:xfrm>
            <a:off x="10833127" y="4536893"/>
            <a:ext cx="933076" cy="369332"/>
          </a:xfrm>
          <a:prstGeom prst="rect">
            <a:avLst/>
          </a:prstGeom>
          <a:solidFill>
            <a:srgbClr val="FFC000"/>
          </a:solidFill>
        </p:spPr>
        <p:txBody>
          <a:bodyPr wrap="none" rtlCol="0">
            <a:spAutoFit/>
          </a:bodyPr>
          <a:lstStyle/>
          <a:p>
            <a:r>
              <a:rPr lang="en-US" b="1" dirty="0"/>
              <a:t>ECMWF</a:t>
            </a:r>
          </a:p>
        </p:txBody>
      </p:sp>
      <p:sp>
        <p:nvSpPr>
          <p:cNvPr id="13" name="TextBox 12"/>
          <p:cNvSpPr txBox="1"/>
          <p:nvPr/>
        </p:nvSpPr>
        <p:spPr>
          <a:xfrm>
            <a:off x="5981684" y="4536893"/>
            <a:ext cx="1291764" cy="369332"/>
          </a:xfrm>
          <a:prstGeom prst="rect">
            <a:avLst/>
          </a:prstGeom>
          <a:solidFill>
            <a:srgbClr val="FFC000"/>
          </a:solidFill>
        </p:spPr>
        <p:txBody>
          <a:bodyPr wrap="none" rtlCol="0">
            <a:spAutoFit/>
          </a:bodyPr>
          <a:lstStyle/>
          <a:p>
            <a:r>
              <a:rPr lang="en-US" b="1" dirty="0"/>
              <a:t>MIIDAPS-AI</a:t>
            </a:r>
          </a:p>
        </p:txBody>
      </p:sp>
      <p:sp>
        <p:nvSpPr>
          <p:cNvPr id="14" name="TextBox 13"/>
          <p:cNvSpPr txBox="1"/>
          <p:nvPr/>
        </p:nvSpPr>
        <p:spPr>
          <a:xfrm>
            <a:off x="3115399" y="2439146"/>
            <a:ext cx="4419600" cy="276999"/>
          </a:xfrm>
          <a:prstGeom prst="rect">
            <a:avLst/>
          </a:prstGeom>
          <a:solidFill>
            <a:srgbClr val="FFC000"/>
          </a:solidFill>
          <a:ln>
            <a:solidFill>
              <a:srgbClr val="FFC000"/>
            </a:solidFill>
          </a:ln>
        </p:spPr>
        <p:txBody>
          <a:bodyPr wrap="square" rtlCol="0">
            <a:spAutoFit/>
          </a:bodyPr>
          <a:lstStyle/>
          <a:p>
            <a:r>
              <a:rPr lang="en-US" sz="1200" b="1" dirty="0"/>
              <a:t>MIIDAPS-AI outputs (TPW) Using SNPP/ATMS Real Data</a:t>
            </a:r>
          </a:p>
        </p:txBody>
      </p:sp>
      <p:sp>
        <p:nvSpPr>
          <p:cNvPr id="2" name="TextBox 1"/>
          <p:cNvSpPr txBox="1"/>
          <p:nvPr/>
        </p:nvSpPr>
        <p:spPr>
          <a:xfrm>
            <a:off x="5084366" y="1776564"/>
            <a:ext cx="5280137" cy="369332"/>
          </a:xfrm>
          <a:prstGeom prst="rect">
            <a:avLst/>
          </a:prstGeom>
          <a:solidFill>
            <a:srgbClr val="FFC000"/>
          </a:solidFill>
        </p:spPr>
        <p:txBody>
          <a:bodyPr wrap="square" rtlCol="0">
            <a:spAutoFit/>
          </a:bodyPr>
          <a:lstStyle/>
          <a:p>
            <a:r>
              <a:rPr lang="en-US" b="1" dirty="0" smtClean="0">
                <a:solidFill>
                  <a:srgbClr val="C00000"/>
                </a:solidFill>
              </a:rPr>
              <a:t>Google </a:t>
            </a:r>
            <a:r>
              <a:rPr lang="en-US" b="1" dirty="0" err="1" smtClean="0">
                <a:solidFill>
                  <a:srgbClr val="C00000"/>
                </a:solidFill>
              </a:rPr>
              <a:t>TensorFlow</a:t>
            </a:r>
            <a:r>
              <a:rPr lang="en-US" b="1" dirty="0" smtClean="0">
                <a:solidFill>
                  <a:srgbClr val="C00000"/>
                </a:solidFill>
              </a:rPr>
              <a:t>/KERAS Tools used for MIIDAPS-AI</a:t>
            </a:r>
            <a:endParaRPr lang="en-US" b="1" dirty="0">
              <a:solidFill>
                <a:srgbClr val="C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6" y="-14068"/>
            <a:ext cx="3784210" cy="2942475"/>
          </a:xfrm>
          <a:prstGeom prst="rect">
            <a:avLst/>
          </a:prstGeom>
        </p:spPr>
      </p:pic>
      <p:sp>
        <p:nvSpPr>
          <p:cNvPr id="4" name="TextBox 3"/>
          <p:cNvSpPr txBox="1"/>
          <p:nvPr/>
        </p:nvSpPr>
        <p:spPr>
          <a:xfrm>
            <a:off x="106558" y="3121543"/>
            <a:ext cx="2895605" cy="3416320"/>
          </a:xfrm>
          <a:prstGeom prst="rect">
            <a:avLst/>
          </a:prstGeom>
          <a:solidFill>
            <a:schemeClr val="accent2">
              <a:lumMod val="40000"/>
              <a:lumOff val="60000"/>
            </a:schemeClr>
          </a:solidFill>
        </p:spPr>
        <p:txBody>
          <a:bodyPr wrap="square" rtlCol="0">
            <a:spAutoFit/>
          </a:bodyPr>
          <a:lstStyle/>
          <a:p>
            <a:r>
              <a:rPr lang="en-US" b="1" dirty="0">
                <a:solidFill>
                  <a:srgbClr val="008000"/>
                </a:solidFill>
              </a:rPr>
              <a:t>How to assess that AI-based output (Satellite Analysis) is valid</a:t>
            </a:r>
            <a:r>
              <a:rPr lang="en-US" b="1" dirty="0" smtClean="0">
                <a:solidFill>
                  <a:srgbClr val="008000"/>
                </a:solidFill>
              </a:rPr>
              <a:t>?</a:t>
            </a:r>
          </a:p>
          <a:p>
            <a:pPr marL="342900" indent="-342900">
              <a:buAutoNum type="arabicParenBoth"/>
            </a:pPr>
            <a:r>
              <a:rPr lang="en-US" dirty="0" smtClean="0"/>
              <a:t>Assessing quality </a:t>
            </a:r>
            <a:r>
              <a:rPr lang="en-US" dirty="0"/>
              <a:t>by comparing </a:t>
            </a:r>
            <a:r>
              <a:rPr lang="en-US" dirty="0" smtClean="0"/>
              <a:t>against </a:t>
            </a:r>
            <a:r>
              <a:rPr lang="en-US" dirty="0"/>
              <a:t>independent </a:t>
            </a:r>
            <a:r>
              <a:rPr lang="en-US" dirty="0" smtClean="0"/>
              <a:t>analyses</a:t>
            </a:r>
          </a:p>
          <a:p>
            <a:pPr marL="342900" indent="-342900">
              <a:buAutoNum type="arabicParenBoth"/>
            </a:pPr>
            <a:r>
              <a:rPr lang="en-US" dirty="0" smtClean="0"/>
              <a:t>Assessing </a:t>
            </a:r>
            <a:r>
              <a:rPr lang="en-US" dirty="0"/>
              <a:t>Radiometric </a:t>
            </a:r>
            <a:r>
              <a:rPr lang="en-US" dirty="0" smtClean="0"/>
              <a:t>Fitting of Analysis</a:t>
            </a:r>
          </a:p>
          <a:p>
            <a:pPr marL="342900" indent="-342900">
              <a:buAutoNum type="arabicParenBoth"/>
            </a:pPr>
            <a:r>
              <a:rPr lang="en-US" dirty="0" smtClean="0"/>
              <a:t>Assessing analysis spatial coherence</a:t>
            </a:r>
          </a:p>
          <a:p>
            <a:pPr marL="342900" indent="-342900">
              <a:buAutoNum type="arabicParenBoth"/>
            </a:pPr>
            <a:r>
              <a:rPr lang="en-US" dirty="0" smtClean="0"/>
              <a:t>Assessing </a:t>
            </a:r>
            <a:r>
              <a:rPr lang="en-US" dirty="0"/>
              <a:t>inter-parameters </a:t>
            </a:r>
            <a:r>
              <a:rPr lang="en-US" dirty="0" smtClean="0"/>
              <a:t>correlations</a:t>
            </a:r>
            <a:endParaRPr lang="en-US" dirty="0"/>
          </a:p>
        </p:txBody>
      </p:sp>
    </p:spTree>
    <p:extLst>
      <p:ext uri="{BB962C8B-B14F-4D97-AF65-F5344CB8AC3E}">
        <p14:creationId xmlns:p14="http://schemas.microsoft.com/office/powerpoint/2010/main" val="3831087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1659226"/>
            <a:ext cx="9229344" cy="580681"/>
          </a:xfrm>
          <a:solidFill>
            <a:srgbClr val="FFC000"/>
          </a:solidFill>
        </p:spPr>
        <p:txBody>
          <a:bodyPr>
            <a:normAutofit fontScale="90000"/>
          </a:bodyPr>
          <a:lstStyle/>
          <a:p>
            <a:r>
              <a:rPr lang="en-US" sz="2400" b="1" dirty="0" smtClean="0"/>
              <a:t>Estimation of TPW at 0.35</a:t>
            </a:r>
            <a:r>
              <a:rPr lang="en-US" sz="2400" b="1" baseline="30000" dirty="0" smtClean="0"/>
              <a:t>o</a:t>
            </a:r>
            <a:r>
              <a:rPr lang="en-US" sz="2400" b="1" dirty="0" smtClean="0"/>
              <a:t>x0.35</a:t>
            </a:r>
            <a:r>
              <a:rPr lang="en-US" sz="2400" b="1" baseline="30000" dirty="0" smtClean="0"/>
              <a:t>o</a:t>
            </a:r>
            <a:r>
              <a:rPr lang="en-US" sz="2400" b="1" dirty="0" smtClean="0"/>
              <a:t> </a:t>
            </a:r>
            <a:r>
              <a:rPr lang="en-US" sz="2400" b="1" i="1" dirty="0" smtClean="0"/>
              <a:t>without </a:t>
            </a:r>
            <a:r>
              <a:rPr lang="en-US" sz="2400" b="1" dirty="0" smtClean="0"/>
              <a:t>background Info (Data Fusion mode)</a:t>
            </a:r>
            <a:endParaRPr lang="en-US" sz="2400" b="1"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27" y="2224317"/>
            <a:ext cx="3152182" cy="154507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02" y="2224317"/>
            <a:ext cx="3152182" cy="154507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375" y="2143446"/>
            <a:ext cx="3152181" cy="162947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290" y="2224316"/>
            <a:ext cx="3152180" cy="154507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27" y="4882173"/>
            <a:ext cx="3152182" cy="1545076"/>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02" y="4882173"/>
            <a:ext cx="3152182" cy="1545076"/>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0375" y="4801302"/>
            <a:ext cx="3152182" cy="162947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0289" y="4882172"/>
            <a:ext cx="3152182" cy="1545076"/>
          </a:xfrm>
          <a:prstGeom prst="rect">
            <a:avLst/>
          </a:prstGeom>
        </p:spPr>
      </p:pic>
      <p:sp>
        <p:nvSpPr>
          <p:cNvPr id="24" name="Title 1"/>
          <p:cNvSpPr txBox="1">
            <a:spLocks/>
          </p:cNvSpPr>
          <p:nvPr/>
        </p:nvSpPr>
        <p:spPr>
          <a:xfrm>
            <a:off x="0" y="4305014"/>
            <a:ext cx="9064617" cy="580681"/>
          </a:xfrm>
          <a:prstGeom prst="rect">
            <a:avLst/>
          </a:prstGeom>
          <a:solidFill>
            <a:srgbClr val="FFC000"/>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Estimation of TPW at 0.35</a:t>
            </a:r>
            <a:r>
              <a:rPr lang="en-US" sz="2400" b="1" baseline="30000" dirty="0" smtClean="0"/>
              <a:t>o</a:t>
            </a:r>
            <a:r>
              <a:rPr lang="en-US" sz="2400" b="1" dirty="0" smtClean="0"/>
              <a:t>x0.35</a:t>
            </a:r>
            <a:r>
              <a:rPr lang="en-US" sz="2400" b="1" baseline="30000" dirty="0" smtClean="0"/>
              <a:t>o</a:t>
            </a:r>
            <a:r>
              <a:rPr lang="en-US" sz="2400" b="1" dirty="0" smtClean="0"/>
              <a:t> </a:t>
            </a:r>
            <a:r>
              <a:rPr lang="en-US" sz="2400" b="1" i="1" dirty="0" smtClean="0"/>
              <a:t>with </a:t>
            </a:r>
            <a:r>
              <a:rPr lang="en-US" sz="2400" b="1" dirty="0" smtClean="0"/>
              <a:t>background Info (Data Assimilation mode)</a:t>
            </a:r>
            <a:endParaRPr lang="en-US" sz="2400" b="1" dirty="0"/>
          </a:p>
        </p:txBody>
      </p:sp>
      <p:sp>
        <p:nvSpPr>
          <p:cNvPr id="25" name="Title 1"/>
          <p:cNvSpPr txBox="1">
            <a:spLocks/>
          </p:cNvSpPr>
          <p:nvPr/>
        </p:nvSpPr>
        <p:spPr>
          <a:xfrm>
            <a:off x="164727" y="0"/>
            <a:ext cx="11442057"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002060"/>
                </a:solidFill>
                <a:latin typeface="Calibri Light"/>
                <a:cs typeface="Calibri Light"/>
              </a:rPr>
              <a:t>Assessing AI-based Data Assimilation and Fusion: </a:t>
            </a:r>
            <a:br>
              <a:rPr lang="en-US" sz="3600" b="1" dirty="0" smtClean="0">
                <a:solidFill>
                  <a:srgbClr val="002060"/>
                </a:solidFill>
                <a:latin typeface="Calibri Light"/>
                <a:cs typeface="Calibri Light"/>
              </a:rPr>
            </a:br>
            <a:r>
              <a:rPr lang="en-US" sz="2400" b="1" dirty="0" smtClean="0">
                <a:latin typeface="Calibri Light"/>
                <a:cs typeface="Calibri Light"/>
              </a:rPr>
              <a:t>(U-Net Algorithm) –Gap Filling/Reconstruction</a:t>
            </a:r>
            <a:endParaRPr lang="en-US" sz="2400" b="1" dirty="0">
              <a:latin typeface="Calibri Light"/>
              <a:cs typeface="Calibri Light"/>
            </a:endParaRPr>
          </a:p>
        </p:txBody>
      </p:sp>
      <p:sp>
        <p:nvSpPr>
          <p:cNvPr id="13" name="TextBox 12"/>
          <p:cNvSpPr txBox="1"/>
          <p:nvPr/>
        </p:nvSpPr>
        <p:spPr>
          <a:xfrm>
            <a:off x="0" y="6508118"/>
            <a:ext cx="12095018" cy="369332"/>
          </a:xfrm>
          <a:prstGeom prst="rect">
            <a:avLst/>
          </a:prstGeom>
          <a:solidFill>
            <a:srgbClr val="FFC000"/>
          </a:solidFill>
          <a:ln>
            <a:solidFill>
              <a:schemeClr val="tx1"/>
            </a:solidFill>
          </a:ln>
        </p:spPr>
        <p:txBody>
          <a:bodyPr wrap="square" rtlCol="0">
            <a:spAutoFit/>
          </a:bodyPr>
          <a:lstStyle/>
          <a:p>
            <a:pPr algn="ctr"/>
            <a:r>
              <a:rPr lang="en-US" i="1" dirty="0" smtClean="0">
                <a:latin typeface="+mj-lt"/>
              </a:rPr>
              <a:t>Timing to estimate T(500hPa) and TPW at 0.35</a:t>
            </a:r>
            <a:r>
              <a:rPr lang="en-US" i="1" baseline="30000" dirty="0" smtClean="0">
                <a:latin typeface="+mj-lt"/>
              </a:rPr>
              <a:t>o</a:t>
            </a:r>
            <a:r>
              <a:rPr lang="en-US" i="1" dirty="0" smtClean="0">
                <a:latin typeface="+mj-lt"/>
              </a:rPr>
              <a:t>x0.35</a:t>
            </a:r>
            <a:r>
              <a:rPr lang="en-US" i="1" baseline="30000" dirty="0" smtClean="0">
                <a:latin typeface="+mj-lt"/>
              </a:rPr>
              <a:t>o</a:t>
            </a:r>
            <a:r>
              <a:rPr lang="en-US" i="1" dirty="0" smtClean="0">
                <a:latin typeface="+mj-lt"/>
              </a:rPr>
              <a:t> on a single Tesla P100 (Pascal): </a:t>
            </a:r>
            <a:r>
              <a:rPr lang="en-US" b="1" dirty="0" smtClean="0">
                <a:solidFill>
                  <a:srgbClr val="C00000"/>
                </a:solidFill>
                <a:latin typeface="+mj-lt"/>
              </a:rPr>
              <a:t>1.8 sec </a:t>
            </a:r>
            <a:r>
              <a:rPr lang="en-US" b="1" dirty="0" smtClean="0">
                <a:latin typeface="+mj-lt"/>
              </a:rPr>
              <a:t>for 18 cycles or 0.1 sec/cycle</a:t>
            </a:r>
          </a:p>
        </p:txBody>
      </p:sp>
    </p:spTree>
    <p:extLst>
      <p:ext uri="{BB962C8B-B14F-4D97-AF65-F5344CB8AC3E}">
        <p14:creationId xmlns:p14="http://schemas.microsoft.com/office/powerpoint/2010/main" val="4102843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D7922CD-01DF-C541-8239-75F8C48B31F4}"/>
              </a:ext>
            </a:extLst>
          </p:cNvPr>
          <p:cNvSpPr>
            <a:spLocks noGrp="1"/>
          </p:cNvSpPr>
          <p:nvPr>
            <p:ph type="title"/>
          </p:nvPr>
        </p:nvSpPr>
        <p:spPr>
          <a:xfrm>
            <a:off x="55947" y="193615"/>
            <a:ext cx="4673977" cy="1045672"/>
          </a:xfrm>
        </p:spPr>
        <p:txBody>
          <a:bodyPr>
            <a:normAutofit fontScale="90000"/>
          </a:bodyPr>
          <a:lstStyle/>
          <a:p>
            <a:r>
              <a:rPr lang="en-US" sz="3111" dirty="0">
                <a:solidFill>
                  <a:srgbClr val="FF0000"/>
                </a:solidFill>
              </a:rPr>
              <a:t>GOES-15 </a:t>
            </a:r>
            <a:br>
              <a:rPr lang="en-US" sz="3111" dirty="0">
                <a:solidFill>
                  <a:srgbClr val="FF0000"/>
                </a:solidFill>
              </a:rPr>
            </a:br>
            <a:r>
              <a:rPr lang="en-US" sz="3111" dirty="0">
                <a:solidFill>
                  <a:srgbClr val="FF0000"/>
                </a:solidFill>
              </a:rPr>
              <a:t>SLOW-MOTION SATELLITE Loop</a:t>
            </a:r>
          </a:p>
        </p:txBody>
      </p:sp>
      <p:sp>
        <p:nvSpPr>
          <p:cNvPr id="33" name="Text Placeholder 3">
            <a:extLst>
              <a:ext uri="{FF2B5EF4-FFF2-40B4-BE49-F238E27FC236}">
                <a16:creationId xmlns:a16="http://schemas.microsoft.com/office/drawing/2014/main" id="{1E731821-3C2A-3A45-8597-900031F89390}"/>
              </a:ext>
            </a:extLst>
          </p:cNvPr>
          <p:cNvSpPr>
            <a:spLocks noGrp="1"/>
          </p:cNvSpPr>
          <p:nvPr>
            <p:ph type="body" sz="quarter" idx="10"/>
          </p:nvPr>
        </p:nvSpPr>
        <p:spPr>
          <a:xfrm>
            <a:off x="409904" y="1774786"/>
            <a:ext cx="3479800" cy="817351"/>
          </a:xfrm>
          <a:solidFill>
            <a:schemeClr val="bg1"/>
          </a:solidFill>
        </p:spPr>
        <p:txBody>
          <a:bodyPr/>
          <a:lstStyle/>
          <a:p>
            <a:r>
              <a:rPr lang="en-US" sz="1556" dirty="0"/>
              <a:t>Keith </a:t>
            </a:r>
            <a:r>
              <a:rPr lang="en-US" sz="1556" dirty="0" err="1"/>
              <a:t>Searight</a:t>
            </a:r>
            <a:r>
              <a:rPr lang="en-US" sz="1556" dirty="0"/>
              <a:t>, NOAA ESRL SOS</a:t>
            </a:r>
          </a:p>
          <a:p>
            <a:r>
              <a:rPr lang="en-US" sz="1556" dirty="0"/>
              <a:t>David Hall NVIDIA</a:t>
            </a:r>
          </a:p>
          <a:p>
            <a:endParaRPr lang="en-US" sz="1556" dirty="0"/>
          </a:p>
          <a:p>
            <a:endParaRPr lang="en-US" sz="1556" dirty="0"/>
          </a:p>
        </p:txBody>
      </p:sp>
      <p:sp>
        <p:nvSpPr>
          <p:cNvPr id="59" name="TextBox 58">
            <a:extLst>
              <a:ext uri="{FF2B5EF4-FFF2-40B4-BE49-F238E27FC236}">
                <a16:creationId xmlns:a16="http://schemas.microsoft.com/office/drawing/2014/main" id="{85A911A3-5BD9-E345-9283-8510BB962C00}"/>
              </a:ext>
            </a:extLst>
          </p:cNvPr>
          <p:cNvSpPr txBox="1"/>
          <p:nvPr/>
        </p:nvSpPr>
        <p:spPr>
          <a:xfrm>
            <a:off x="4927390" y="408610"/>
            <a:ext cx="1426994" cy="30784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556" b="1" dirty="0">
                <a:solidFill>
                  <a:schemeClr val="tx1"/>
                </a:solidFill>
                <a:latin typeface="Trebuchet MS" panose="020B0603020202020204" pitchFamily="34" charset="0"/>
              </a:rPr>
              <a:t>Ground Truth</a:t>
            </a:r>
          </a:p>
        </p:txBody>
      </p:sp>
      <p:sp>
        <p:nvSpPr>
          <p:cNvPr id="60" name="TextBox 59">
            <a:extLst>
              <a:ext uri="{FF2B5EF4-FFF2-40B4-BE49-F238E27FC236}">
                <a16:creationId xmlns:a16="http://schemas.microsoft.com/office/drawing/2014/main" id="{1E3D9308-9F1B-5942-A89A-5151E2BCA601}"/>
              </a:ext>
            </a:extLst>
          </p:cNvPr>
          <p:cNvSpPr txBox="1"/>
          <p:nvPr/>
        </p:nvSpPr>
        <p:spPr>
          <a:xfrm>
            <a:off x="4938698" y="3783988"/>
            <a:ext cx="1146468" cy="30784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556" b="1" dirty="0">
                <a:solidFill>
                  <a:schemeClr val="tx1"/>
                </a:solidFill>
                <a:latin typeface="Trebuchet MS" panose="020B0603020202020204" pitchFamily="34" charset="0"/>
              </a:rPr>
              <a:t>Prediction</a:t>
            </a:r>
          </a:p>
        </p:txBody>
      </p:sp>
      <p:sp>
        <p:nvSpPr>
          <p:cNvPr id="25" name="Rectangle 24">
            <a:extLst>
              <a:ext uri="{FF2B5EF4-FFF2-40B4-BE49-F238E27FC236}">
                <a16:creationId xmlns:a16="http://schemas.microsoft.com/office/drawing/2014/main" id="{0C81D12A-366D-5745-B8EE-AEC4D4345E56}"/>
              </a:ext>
            </a:extLst>
          </p:cNvPr>
          <p:cNvSpPr/>
          <p:nvPr/>
        </p:nvSpPr>
        <p:spPr>
          <a:xfrm>
            <a:off x="4886060" y="117457"/>
            <a:ext cx="6770684" cy="6128638"/>
          </a:xfrm>
          <a:prstGeom prst="rect">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7" name="Group 26">
            <a:extLst>
              <a:ext uri="{FF2B5EF4-FFF2-40B4-BE49-F238E27FC236}">
                <a16:creationId xmlns:a16="http://schemas.microsoft.com/office/drawing/2014/main" id="{9D73EF7B-2869-014C-B52F-7EB032B26685}"/>
              </a:ext>
            </a:extLst>
          </p:cNvPr>
          <p:cNvGrpSpPr>
            <a:grpSpLocks noChangeAspect="1"/>
          </p:cNvGrpSpPr>
          <p:nvPr/>
        </p:nvGrpSpPr>
        <p:grpSpPr>
          <a:xfrm>
            <a:off x="5093194" y="5191132"/>
            <a:ext cx="6356418" cy="893696"/>
            <a:chOff x="2852202" y="4924774"/>
            <a:chExt cx="6503675" cy="914400"/>
          </a:xfrm>
        </p:grpSpPr>
        <p:pic>
          <p:nvPicPr>
            <p:cNvPr id="28" name="Picture 27">
              <a:extLst>
                <a:ext uri="{FF2B5EF4-FFF2-40B4-BE49-F238E27FC236}">
                  <a16:creationId xmlns:a16="http://schemas.microsoft.com/office/drawing/2014/main" id="{D73E6340-EDD8-0342-B915-F2608189C079}"/>
                </a:ext>
              </a:extLst>
            </p:cNvPr>
            <p:cNvPicPr>
              <a:picLocks noChangeAspect="1"/>
            </p:cNvPicPr>
            <p:nvPr/>
          </p:nvPicPr>
          <p:blipFill>
            <a:blip r:embed="rId5"/>
            <a:stretch>
              <a:fillRect/>
            </a:stretch>
          </p:blipFill>
          <p:spPr>
            <a:xfrm>
              <a:off x="2852202" y="4924774"/>
              <a:ext cx="914400" cy="914400"/>
            </a:xfrm>
            <a:prstGeom prst="rect">
              <a:avLst/>
            </a:prstGeom>
          </p:spPr>
        </p:pic>
        <p:pic>
          <p:nvPicPr>
            <p:cNvPr id="29" name="Picture 28">
              <a:extLst>
                <a:ext uri="{FF2B5EF4-FFF2-40B4-BE49-F238E27FC236}">
                  <a16:creationId xmlns:a16="http://schemas.microsoft.com/office/drawing/2014/main" id="{ABC8DA6B-9862-2943-A03E-E63910BC2873}"/>
                </a:ext>
              </a:extLst>
            </p:cNvPr>
            <p:cNvPicPr>
              <a:picLocks noChangeAspect="1"/>
            </p:cNvPicPr>
            <p:nvPr/>
          </p:nvPicPr>
          <p:blipFill>
            <a:blip r:embed="rId6"/>
            <a:stretch>
              <a:fillRect/>
            </a:stretch>
          </p:blipFill>
          <p:spPr>
            <a:xfrm>
              <a:off x="3783748" y="4924774"/>
              <a:ext cx="914400" cy="914400"/>
            </a:xfrm>
            <a:prstGeom prst="rect">
              <a:avLst/>
            </a:prstGeom>
          </p:spPr>
        </p:pic>
        <p:pic>
          <p:nvPicPr>
            <p:cNvPr id="30" name="Picture 29">
              <a:extLst>
                <a:ext uri="{FF2B5EF4-FFF2-40B4-BE49-F238E27FC236}">
                  <a16:creationId xmlns:a16="http://schemas.microsoft.com/office/drawing/2014/main" id="{B5CDD793-3777-7A45-889E-F1EF41238950}"/>
                </a:ext>
              </a:extLst>
            </p:cNvPr>
            <p:cNvPicPr>
              <a:picLocks noChangeAspect="1"/>
            </p:cNvPicPr>
            <p:nvPr/>
          </p:nvPicPr>
          <p:blipFill>
            <a:blip r:embed="rId7"/>
            <a:stretch>
              <a:fillRect/>
            </a:stretch>
          </p:blipFill>
          <p:spPr>
            <a:xfrm>
              <a:off x="4715294" y="4924774"/>
              <a:ext cx="914400" cy="914400"/>
            </a:xfrm>
            <a:prstGeom prst="rect">
              <a:avLst/>
            </a:prstGeom>
          </p:spPr>
        </p:pic>
        <p:pic>
          <p:nvPicPr>
            <p:cNvPr id="31" name="Picture 30">
              <a:extLst>
                <a:ext uri="{FF2B5EF4-FFF2-40B4-BE49-F238E27FC236}">
                  <a16:creationId xmlns:a16="http://schemas.microsoft.com/office/drawing/2014/main" id="{A846DDBD-EFF3-364A-89D6-5C2F946BC30E}"/>
                </a:ext>
              </a:extLst>
            </p:cNvPr>
            <p:cNvPicPr>
              <a:picLocks noChangeAspect="1"/>
            </p:cNvPicPr>
            <p:nvPr/>
          </p:nvPicPr>
          <p:blipFill>
            <a:blip r:embed="rId8"/>
            <a:stretch>
              <a:fillRect/>
            </a:stretch>
          </p:blipFill>
          <p:spPr>
            <a:xfrm>
              <a:off x="5646840" y="4924774"/>
              <a:ext cx="914400" cy="914400"/>
            </a:xfrm>
            <a:prstGeom prst="rect">
              <a:avLst/>
            </a:prstGeom>
          </p:spPr>
        </p:pic>
        <p:pic>
          <p:nvPicPr>
            <p:cNvPr id="51" name="Picture 50">
              <a:extLst>
                <a:ext uri="{FF2B5EF4-FFF2-40B4-BE49-F238E27FC236}">
                  <a16:creationId xmlns:a16="http://schemas.microsoft.com/office/drawing/2014/main" id="{E47CC372-FA91-A144-B927-7CB87AA6B784}"/>
                </a:ext>
              </a:extLst>
            </p:cNvPr>
            <p:cNvPicPr>
              <a:picLocks noChangeAspect="1"/>
            </p:cNvPicPr>
            <p:nvPr/>
          </p:nvPicPr>
          <p:blipFill>
            <a:blip r:embed="rId9"/>
            <a:stretch>
              <a:fillRect/>
            </a:stretch>
          </p:blipFill>
          <p:spPr>
            <a:xfrm>
              <a:off x="6578386" y="4924774"/>
              <a:ext cx="914400" cy="914400"/>
            </a:xfrm>
            <a:prstGeom prst="rect">
              <a:avLst/>
            </a:prstGeom>
          </p:spPr>
        </p:pic>
        <p:pic>
          <p:nvPicPr>
            <p:cNvPr id="53" name="Picture 52">
              <a:extLst>
                <a:ext uri="{FF2B5EF4-FFF2-40B4-BE49-F238E27FC236}">
                  <a16:creationId xmlns:a16="http://schemas.microsoft.com/office/drawing/2014/main" id="{6F7248E4-0C31-3644-B275-F23135408E35}"/>
                </a:ext>
              </a:extLst>
            </p:cNvPr>
            <p:cNvPicPr>
              <a:picLocks noChangeAspect="1"/>
            </p:cNvPicPr>
            <p:nvPr/>
          </p:nvPicPr>
          <p:blipFill>
            <a:blip r:embed="rId10"/>
            <a:stretch>
              <a:fillRect/>
            </a:stretch>
          </p:blipFill>
          <p:spPr>
            <a:xfrm>
              <a:off x="7509932" y="4924774"/>
              <a:ext cx="914400" cy="914400"/>
            </a:xfrm>
            <a:prstGeom prst="rect">
              <a:avLst/>
            </a:prstGeom>
          </p:spPr>
        </p:pic>
        <p:pic>
          <p:nvPicPr>
            <p:cNvPr id="55" name="Picture 54">
              <a:extLst>
                <a:ext uri="{FF2B5EF4-FFF2-40B4-BE49-F238E27FC236}">
                  <a16:creationId xmlns:a16="http://schemas.microsoft.com/office/drawing/2014/main" id="{0874F286-170B-1B43-9854-75DE78ECD552}"/>
                </a:ext>
              </a:extLst>
            </p:cNvPr>
            <p:cNvPicPr>
              <a:picLocks noChangeAspect="1"/>
            </p:cNvPicPr>
            <p:nvPr/>
          </p:nvPicPr>
          <p:blipFill>
            <a:blip r:embed="rId11"/>
            <a:stretch>
              <a:fillRect/>
            </a:stretch>
          </p:blipFill>
          <p:spPr>
            <a:xfrm>
              <a:off x="8441477" y="4924774"/>
              <a:ext cx="914400" cy="914400"/>
            </a:xfrm>
            <a:prstGeom prst="rect">
              <a:avLst/>
            </a:prstGeom>
          </p:spPr>
        </p:pic>
      </p:grpSp>
      <p:sp>
        <p:nvSpPr>
          <p:cNvPr id="2" name="Rectangle 1">
            <a:extLst>
              <a:ext uri="{FF2B5EF4-FFF2-40B4-BE49-F238E27FC236}">
                <a16:creationId xmlns:a16="http://schemas.microsoft.com/office/drawing/2014/main" id="{512EBB0B-29C8-3C4C-ABD9-7BBC255A3C99}"/>
              </a:ext>
            </a:extLst>
          </p:cNvPr>
          <p:cNvSpPr/>
          <p:nvPr/>
        </p:nvSpPr>
        <p:spPr>
          <a:xfrm>
            <a:off x="482600" y="4491217"/>
            <a:ext cx="3492500" cy="1289456"/>
          </a:xfrm>
          <a:prstGeom prst="rect">
            <a:avLst/>
          </a:prstGeom>
        </p:spPr>
        <p:txBody>
          <a:bodyPr wrap="square">
            <a:spAutoFit/>
          </a:bodyPr>
          <a:lstStyle/>
          <a:p>
            <a:r>
              <a:rPr lang="en-US" sz="1556" dirty="0">
                <a:solidFill>
                  <a:schemeClr val="bg1"/>
                </a:solidFill>
              </a:rPr>
              <a:t>Applications:</a:t>
            </a:r>
          </a:p>
          <a:p>
            <a:pPr marL="317497" indent="-317497">
              <a:buFont typeface="Arial" panose="020B0604020202020204" pitchFamily="34" charset="0"/>
              <a:buChar char="•"/>
            </a:pPr>
            <a:r>
              <a:rPr lang="en-US" sz="1556" dirty="0">
                <a:solidFill>
                  <a:schemeClr val="bg1"/>
                </a:solidFill>
              </a:rPr>
              <a:t>Visualization</a:t>
            </a:r>
          </a:p>
          <a:p>
            <a:pPr marL="317497" indent="-317497">
              <a:buFont typeface="Arial" panose="020B0604020202020204" pitchFamily="34" charset="0"/>
              <a:buChar char="•"/>
            </a:pPr>
            <a:r>
              <a:rPr lang="en-US" sz="1556" dirty="0">
                <a:solidFill>
                  <a:schemeClr val="bg1"/>
                </a:solidFill>
              </a:rPr>
              <a:t>Data Augmentation</a:t>
            </a:r>
          </a:p>
          <a:p>
            <a:pPr marL="317497" indent="-317497">
              <a:buFont typeface="Arial" panose="020B0604020202020204" pitchFamily="34" charset="0"/>
              <a:buChar char="•"/>
            </a:pPr>
            <a:r>
              <a:rPr lang="en-US" sz="1556" dirty="0">
                <a:solidFill>
                  <a:schemeClr val="bg1"/>
                </a:solidFill>
              </a:rPr>
              <a:t>Replace dropped frames</a:t>
            </a:r>
          </a:p>
          <a:p>
            <a:pPr marL="317497" indent="-317497">
              <a:buFont typeface="Arial" panose="020B0604020202020204" pitchFamily="34" charset="0"/>
              <a:buChar char="•"/>
            </a:pPr>
            <a:r>
              <a:rPr lang="en-US" sz="1556" dirty="0">
                <a:solidFill>
                  <a:schemeClr val="bg1"/>
                </a:solidFill>
              </a:rPr>
              <a:t>Reduce storage requirements</a:t>
            </a:r>
          </a:p>
        </p:txBody>
      </p:sp>
      <p:graphicFrame>
        <p:nvGraphicFramePr>
          <p:cNvPr id="35" name="Table Placeholder 34">
            <a:extLst>
              <a:ext uri="{FF2B5EF4-FFF2-40B4-BE49-F238E27FC236}">
                <a16:creationId xmlns:a16="http://schemas.microsoft.com/office/drawing/2014/main" id="{67C69C50-7081-5E4F-9FF7-A9F9244E64DE}"/>
              </a:ext>
            </a:extLst>
          </p:cNvPr>
          <p:cNvGraphicFramePr>
            <a:graphicFrameLocks noGrp="1"/>
          </p:cNvGraphicFramePr>
          <p:nvPr>
            <p:ph type="tbl" sz="quarter" idx="13"/>
            <p:extLst/>
          </p:nvPr>
        </p:nvGraphicFramePr>
        <p:xfrm>
          <a:off x="482600" y="2824300"/>
          <a:ext cx="3407104" cy="1321520"/>
        </p:xfrm>
        <a:graphic>
          <a:graphicData uri="http://schemas.openxmlformats.org/drawingml/2006/table">
            <a:tbl>
              <a:tblPr firstRow="1" bandRow="1">
                <a:tableStyleId>{2D5ABB26-0587-4C30-8999-92F81FD0307C}</a:tableStyleId>
              </a:tblPr>
              <a:tblGrid>
                <a:gridCol w="1201152">
                  <a:extLst>
                    <a:ext uri="{9D8B030D-6E8A-4147-A177-3AD203B41FA5}">
                      <a16:colId xmlns:a16="http://schemas.microsoft.com/office/drawing/2014/main" val="2433793008"/>
                    </a:ext>
                  </a:extLst>
                </a:gridCol>
                <a:gridCol w="2205952">
                  <a:extLst>
                    <a:ext uri="{9D8B030D-6E8A-4147-A177-3AD203B41FA5}">
                      <a16:colId xmlns:a16="http://schemas.microsoft.com/office/drawing/2014/main" val="4154954476"/>
                    </a:ext>
                  </a:extLst>
                </a:gridCol>
              </a:tblGrid>
              <a:tr h="330380">
                <a:tc>
                  <a:txBody>
                    <a:bodyPr/>
                    <a:lstStyle/>
                    <a:p>
                      <a:pPr algn="l"/>
                      <a:r>
                        <a:rPr lang="en-US" sz="1200" b="1" cap="none" spc="0" dirty="0">
                          <a:ln>
                            <a:noFill/>
                          </a:ln>
                          <a:solidFill>
                            <a:schemeClr val="bg1"/>
                          </a:solidFill>
                          <a:effectLst/>
                        </a:rPr>
                        <a:t>INPUT</a:t>
                      </a:r>
                    </a:p>
                  </a:txBody>
                  <a:tcPr marL="101600" marR="101600" marT="50800" marB="50800" anchor="ctr">
                    <a:lnB w="3175"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GOES-15 band 3, GFS winds</a:t>
                      </a:r>
                    </a:p>
                  </a:txBody>
                  <a:tcPr marL="101600" marR="101600" marT="50800" marB="50800" anchor="ctr">
                    <a:lnB w="31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919312892"/>
                  </a:ext>
                </a:extLst>
              </a:tr>
              <a:tr h="330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OUTPUT</a:t>
                      </a:r>
                    </a:p>
                  </a:txBody>
                  <a:tcPr marL="101600" marR="101600" marT="50800" marB="50800" anchor="ctr">
                    <a:lnT w="3175" cap="flat" cmpd="sng" algn="ctr">
                      <a:solidFill>
                        <a:schemeClr val="tx1"/>
                      </a:solidFill>
                      <a:prstDash val="solid"/>
                      <a:round/>
                      <a:headEnd type="none" w="med" len="med"/>
                      <a:tailEnd type="none" w="med" len="med"/>
                    </a:lnT>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Interpolated GOES-15</a:t>
                      </a:r>
                    </a:p>
                  </a:txBody>
                  <a:tcPr marL="101600" marR="101600" marT="50800" marB="50800" anchor="ctr">
                    <a:lnT w="3175" cap="flat" cmpd="sng" algn="ctr">
                      <a:solidFill>
                        <a:schemeClr val="tx1"/>
                      </a:solidFill>
                      <a:prstDash val="solid"/>
                      <a:round/>
                      <a:headEnd type="none" w="med" len="med"/>
                      <a:tailEnd type="none" w="med" len="med"/>
                    </a:lnT>
                    <a:solidFill>
                      <a:schemeClr val="tx1"/>
                    </a:solidFill>
                  </a:tcPr>
                </a:tc>
                <a:extLst>
                  <a:ext uri="{0D108BD9-81ED-4DB2-BD59-A6C34878D82A}">
                    <a16:rowId xmlns:a16="http://schemas.microsoft.com/office/drawing/2014/main" val="3359994894"/>
                  </a:ext>
                </a:extLst>
              </a:tr>
              <a:tr h="330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a:noFill/>
                          </a:ln>
                          <a:solidFill>
                            <a:schemeClr val="bg1"/>
                          </a:solidFill>
                          <a:effectLst/>
                        </a:rPr>
                        <a:t>INPUT FREQ</a:t>
                      </a:r>
                    </a:p>
                  </a:txBody>
                  <a:tcPr marL="101600" marR="101600" marT="50800" marB="50800" anchor="ctr">
                    <a:solidFill>
                      <a:schemeClr val="tx1"/>
                    </a:solidFill>
                  </a:tcPr>
                </a:tc>
                <a:tc>
                  <a:txBody>
                    <a:bodyPr/>
                    <a:lstStyle/>
                    <a:p>
                      <a:pPr algn="l"/>
                      <a:r>
                        <a:rPr kumimoji="0" lang="en-US" sz="1200" b="1" u="none" strike="noStrike" kern="0" cap="none" spc="0" normalizeH="0" baseline="0" noProof="0" dirty="0">
                          <a:ln>
                            <a:noFill/>
                          </a:ln>
                          <a:solidFill>
                            <a:schemeClr val="bg1"/>
                          </a:solidFill>
                          <a:effectLst/>
                          <a:uLnTx/>
                          <a:uFillTx/>
                        </a:rPr>
                        <a:t>1 every 3 hours</a:t>
                      </a:r>
                      <a:endParaRPr lang="en-US" sz="1200" b="1" cap="none" spc="0" dirty="0">
                        <a:ln>
                          <a:noFill/>
                        </a:ln>
                        <a:solidFill>
                          <a:schemeClr val="bg1"/>
                        </a:solidFill>
                        <a:effectLst/>
                      </a:endParaRPr>
                    </a:p>
                  </a:txBody>
                  <a:tcPr marL="101600" marR="101600" marT="50800" marB="50800" anchor="ctr">
                    <a:solidFill>
                      <a:schemeClr val="tx1"/>
                    </a:solidFill>
                  </a:tcPr>
                </a:tc>
                <a:extLst>
                  <a:ext uri="{0D108BD9-81ED-4DB2-BD59-A6C34878D82A}">
                    <a16:rowId xmlns:a16="http://schemas.microsoft.com/office/drawing/2014/main" val="902249247"/>
                  </a:ext>
                </a:extLst>
              </a:tr>
              <a:tr h="330380">
                <a:tc>
                  <a:txBody>
                    <a:bodyPr/>
                    <a:lstStyle/>
                    <a:p>
                      <a:pPr algn="l"/>
                      <a:r>
                        <a:rPr lang="en-US" sz="1200" b="1" dirty="0">
                          <a:solidFill>
                            <a:schemeClr val="bg1"/>
                          </a:solidFill>
                        </a:rPr>
                        <a:t>OUTPUT FREQ</a:t>
                      </a:r>
                      <a:endParaRPr lang="en-US" sz="1200" b="1" cap="none" spc="0" dirty="0">
                        <a:ln>
                          <a:noFill/>
                        </a:ln>
                        <a:solidFill>
                          <a:schemeClr val="bg1"/>
                        </a:solidFill>
                        <a:effectLst/>
                      </a:endParaRPr>
                    </a:p>
                  </a:txBody>
                  <a:tcPr marL="101600" marR="101600" marT="50800" marB="50800" anchor="ctr">
                    <a:solidFill>
                      <a:schemeClr val="tx1"/>
                    </a:solidFill>
                  </a:tcPr>
                </a:tc>
                <a:tc>
                  <a:txBody>
                    <a:bodyPr/>
                    <a:lstStyle/>
                    <a:p>
                      <a:pPr algn="l"/>
                      <a:r>
                        <a:rPr lang="en-US" sz="1200" b="1" dirty="0">
                          <a:solidFill>
                            <a:schemeClr val="bg1"/>
                          </a:solidFill>
                        </a:rPr>
                        <a:t>1 every 18 minutes</a:t>
                      </a:r>
                      <a:endParaRPr lang="en-US" sz="1200" b="1" cap="none" spc="0" dirty="0">
                        <a:ln>
                          <a:noFill/>
                        </a:ln>
                        <a:solidFill>
                          <a:schemeClr val="bg1"/>
                        </a:solidFill>
                        <a:effectLst/>
                      </a:endParaRPr>
                    </a:p>
                  </a:txBody>
                  <a:tcPr marL="101600" marR="101600" marT="50800" marB="50800" anchor="ctr">
                    <a:solidFill>
                      <a:schemeClr val="tx1"/>
                    </a:solidFill>
                  </a:tcPr>
                </a:tc>
                <a:extLst>
                  <a:ext uri="{0D108BD9-81ED-4DB2-BD59-A6C34878D82A}">
                    <a16:rowId xmlns:a16="http://schemas.microsoft.com/office/drawing/2014/main" val="3946673470"/>
                  </a:ext>
                </a:extLst>
              </a:tr>
            </a:tbl>
          </a:graphicData>
        </a:graphic>
      </p:graphicFrame>
      <p:pic>
        <p:nvPicPr>
          <p:cNvPr id="26" name="band3_splitscreen_gfsinterp.mp4">
            <a:hlinkClick r:id="" action="ppaction://media"/>
            <a:extLst>
              <a:ext uri="{FF2B5EF4-FFF2-40B4-BE49-F238E27FC236}">
                <a16:creationId xmlns:a16="http://schemas.microsoft.com/office/drawing/2014/main" id="{09B6DA90-CED0-3D49-AAF6-75946ABA9E6F}"/>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12">
            <a:lum bright="3000" contrast="30000"/>
          </a:blip>
          <a:srcRect l="18198" r="20127"/>
          <a:stretch/>
        </p:blipFill>
        <p:spPr>
          <a:xfrm>
            <a:off x="5657832" y="374367"/>
            <a:ext cx="5071004" cy="4626078"/>
          </a:xfrm>
          <a:prstGeom prst="rect">
            <a:avLst/>
          </a:prstGeom>
        </p:spPr>
      </p:pic>
      <p:sp>
        <p:nvSpPr>
          <p:cNvPr id="56" name="TextBox 55">
            <a:extLst>
              <a:ext uri="{FF2B5EF4-FFF2-40B4-BE49-F238E27FC236}">
                <a16:creationId xmlns:a16="http://schemas.microsoft.com/office/drawing/2014/main" id="{9A04C958-C4E8-FE44-A0B8-6453CD841481}"/>
              </a:ext>
            </a:extLst>
          </p:cNvPr>
          <p:cNvSpPr txBox="1"/>
          <p:nvPr/>
        </p:nvSpPr>
        <p:spPr>
          <a:xfrm>
            <a:off x="4920003" y="4835384"/>
            <a:ext cx="2025051" cy="3385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778" b="1" dirty="0">
                <a:solidFill>
                  <a:schemeClr val="tx1"/>
                </a:solidFill>
                <a:latin typeface="Trebuchet MS" panose="020B0603020202020204" pitchFamily="34" charset="0"/>
              </a:rPr>
              <a:t>11 input images</a:t>
            </a:r>
          </a:p>
        </p:txBody>
      </p:sp>
      <p:sp>
        <p:nvSpPr>
          <p:cNvPr id="57" name="TextBox 56">
            <a:extLst>
              <a:ext uri="{FF2B5EF4-FFF2-40B4-BE49-F238E27FC236}">
                <a16:creationId xmlns:a16="http://schemas.microsoft.com/office/drawing/2014/main" id="{58B89000-AA6E-B741-A48A-2323C7AAAD13}"/>
              </a:ext>
            </a:extLst>
          </p:cNvPr>
          <p:cNvSpPr txBox="1"/>
          <p:nvPr/>
        </p:nvSpPr>
        <p:spPr>
          <a:xfrm>
            <a:off x="9443917" y="76635"/>
            <a:ext cx="2190484" cy="3385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778" b="1" dirty="0">
                <a:solidFill>
                  <a:schemeClr val="tx1"/>
                </a:solidFill>
                <a:latin typeface="Trebuchet MS" panose="020B0603020202020204" pitchFamily="34" charset="0"/>
              </a:rPr>
              <a:t>110 output frames</a:t>
            </a:r>
          </a:p>
        </p:txBody>
      </p:sp>
    </p:spTree>
    <p:extLst>
      <p:ext uri="{BB962C8B-B14F-4D97-AF65-F5344CB8AC3E}">
        <p14:creationId xmlns:p14="http://schemas.microsoft.com/office/powerpoint/2010/main" val="42811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949450" y="304801"/>
            <a:ext cx="8032750" cy="898525"/>
          </a:xfrm>
        </p:spPr>
        <p:txBody>
          <a:bodyPr/>
          <a:lstStyle/>
          <a:p>
            <a:r>
              <a:rPr lang="en-US" dirty="0"/>
              <a:t>Content</a:t>
            </a:r>
            <a:endParaRPr lang="en-US" altLang="zh-CN" dirty="0">
              <a:solidFill>
                <a:schemeClr val="accent1"/>
              </a:solidFill>
              <a:ea typeface="宋体" pitchFamily="2" charset="-122"/>
            </a:endParaRPr>
          </a:p>
        </p:txBody>
      </p:sp>
      <p:grpSp>
        <p:nvGrpSpPr>
          <p:cNvPr id="10" name="Group 18"/>
          <p:cNvGrpSpPr>
            <a:grpSpLocks/>
          </p:cNvGrpSpPr>
          <p:nvPr/>
        </p:nvGrpSpPr>
        <p:grpSpPr bwMode="auto">
          <a:xfrm>
            <a:off x="1822623" y="2819401"/>
            <a:ext cx="8229600" cy="665163"/>
            <a:chOff x="240" y="1248"/>
            <a:chExt cx="5184" cy="419"/>
          </a:xfrm>
        </p:grpSpPr>
        <p:grpSp>
          <p:nvGrpSpPr>
            <p:cNvPr id="11" name="Group 19"/>
            <p:cNvGrpSpPr>
              <a:grpSpLocks/>
            </p:cNvGrpSpPr>
            <p:nvPr/>
          </p:nvGrpSpPr>
          <p:grpSpPr bwMode="auto">
            <a:xfrm>
              <a:off x="240" y="1248"/>
              <a:ext cx="480" cy="419"/>
              <a:chOff x="1110" y="2656"/>
              <a:chExt cx="1549" cy="1351"/>
            </a:xfrm>
          </p:grpSpPr>
          <p:sp>
            <p:nvSpPr>
              <p:cNvPr id="5134"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3175">
                <a:noFill/>
                <a:miter lim="800000"/>
                <a:headEnd/>
                <a:tailEnd/>
              </a:ln>
            </p:spPr>
            <p:txBody>
              <a:bodyPr wrap="none" anchor="ctr"/>
              <a:lstStyle/>
              <a:p>
                <a:endParaRPr lang="fr-FR"/>
              </a:p>
            </p:txBody>
          </p:sp>
          <p:sp>
            <p:nvSpPr>
              <p:cNvPr id="5135"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3175">
                <a:solidFill>
                  <a:srgbClr val="C0C0C0"/>
                </a:solidFill>
                <a:miter lim="800000"/>
                <a:headEnd/>
                <a:tailEnd/>
              </a:ln>
            </p:spPr>
            <p:txBody>
              <a:bodyPr wrap="none" anchor="ctr"/>
              <a:lstStyle/>
              <a:p>
                <a:endParaRPr lang="fr-FR"/>
              </a:p>
            </p:txBody>
          </p:sp>
          <p:sp>
            <p:nvSpPr>
              <p:cNvPr id="59" name="AutoShape 22"/>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3175">
                <a:solidFill>
                  <a:schemeClr val="tx1"/>
                </a:solidFill>
                <a:miter lim="800000"/>
                <a:headEnd/>
                <a:tailEnd/>
              </a:ln>
              <a:effectLst/>
            </p:spPr>
            <p:txBody>
              <a:bodyPr wrap="none" anchor="ctr"/>
              <a:lstStyle/>
              <a:p>
                <a:pPr>
                  <a:defRPr/>
                </a:pPr>
                <a:endParaRPr lang="en-US">
                  <a:latin typeface="Arial" charset="0"/>
                </a:endParaRPr>
              </a:p>
            </p:txBody>
          </p:sp>
        </p:grpSp>
        <p:sp>
          <p:nvSpPr>
            <p:cNvPr id="5131" name="Line 23"/>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5132" name="Text Box 24"/>
            <p:cNvSpPr txBox="1">
              <a:spLocks noChangeArrowheads="1"/>
            </p:cNvSpPr>
            <p:nvPr/>
          </p:nvSpPr>
          <p:spPr bwMode="auto">
            <a:xfrm>
              <a:off x="912" y="1296"/>
              <a:ext cx="3547" cy="291"/>
            </a:xfrm>
            <a:prstGeom prst="rect">
              <a:avLst/>
            </a:prstGeom>
            <a:noFill/>
            <a:ln w="3175" algn="ctr">
              <a:noFill/>
              <a:miter lim="800000"/>
              <a:headEnd/>
              <a:tailEnd/>
            </a:ln>
          </p:spPr>
          <p:txBody>
            <a:bodyPr wrap="none">
              <a:spAutoFit/>
            </a:bodyPr>
            <a:lstStyle/>
            <a:p>
              <a:pPr eaLnBrk="0" hangingPunct="0"/>
              <a:r>
                <a:rPr lang="en-US" altLang="zh-CN" sz="2400" dirty="0" smtClean="0"/>
                <a:t>Highlights of AI Applications in EO and NWP</a:t>
              </a:r>
              <a:endParaRPr lang="en-US" altLang="zh-CN" sz="1600" i="1" dirty="0"/>
            </a:p>
          </p:txBody>
        </p:sp>
        <p:sp>
          <p:nvSpPr>
            <p:cNvPr id="5133" name="Text Box 25"/>
            <p:cNvSpPr txBox="1">
              <a:spLocks noChangeArrowheads="1"/>
            </p:cNvSpPr>
            <p:nvPr/>
          </p:nvSpPr>
          <p:spPr bwMode="gray">
            <a:xfrm>
              <a:off x="364" y="1310"/>
              <a:ext cx="214" cy="291"/>
            </a:xfrm>
            <a:prstGeom prst="rect">
              <a:avLst/>
            </a:prstGeom>
            <a:noFill/>
            <a:ln w="3175" algn="ctr">
              <a:noFill/>
              <a:miter lim="800000"/>
              <a:headEnd/>
              <a:tailEnd/>
            </a:ln>
          </p:spPr>
          <p:txBody>
            <a:bodyPr wrap="none">
              <a:spAutoFit/>
            </a:bodyPr>
            <a:lstStyle/>
            <a:p>
              <a:pPr eaLnBrk="0" hangingPunct="0"/>
              <a:r>
                <a:rPr lang="en-US" altLang="zh-CN" sz="2400" dirty="0">
                  <a:solidFill>
                    <a:schemeClr val="bg1"/>
                  </a:solidFill>
                </a:rPr>
                <a:t>2</a:t>
              </a:r>
            </a:p>
          </p:txBody>
        </p:sp>
      </p:grpSp>
      <p:grpSp>
        <p:nvGrpSpPr>
          <p:cNvPr id="51" name="Group 3"/>
          <p:cNvGrpSpPr>
            <a:grpSpLocks/>
          </p:cNvGrpSpPr>
          <p:nvPr/>
        </p:nvGrpSpPr>
        <p:grpSpPr bwMode="auto">
          <a:xfrm>
            <a:off x="1866898" y="3821325"/>
            <a:ext cx="8229603" cy="665163"/>
            <a:chOff x="240" y="1248"/>
            <a:chExt cx="5184" cy="419"/>
          </a:xfrm>
        </p:grpSpPr>
        <p:grpSp>
          <p:nvGrpSpPr>
            <p:cNvPr id="52" name="Group 4"/>
            <p:cNvGrpSpPr>
              <a:grpSpLocks/>
            </p:cNvGrpSpPr>
            <p:nvPr/>
          </p:nvGrpSpPr>
          <p:grpSpPr bwMode="auto">
            <a:xfrm>
              <a:off x="240" y="1248"/>
              <a:ext cx="480" cy="419"/>
              <a:chOff x="1110" y="2656"/>
              <a:chExt cx="1549" cy="1351"/>
            </a:xfrm>
          </p:grpSpPr>
          <p:sp>
            <p:nvSpPr>
              <p:cNvPr id="57"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fr-FR"/>
              </a:p>
            </p:txBody>
          </p:sp>
          <p:sp>
            <p:nvSpPr>
              <p:cNvPr id="58"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fr-FR"/>
              </a:p>
            </p:txBody>
          </p:sp>
          <p:sp>
            <p:nvSpPr>
              <p:cNvPr id="60"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en-US">
                  <a:latin typeface="Arial" charset="0"/>
                </a:endParaRPr>
              </a:p>
            </p:txBody>
          </p:sp>
        </p:grpSp>
        <p:sp>
          <p:nvSpPr>
            <p:cNvPr id="53" name="Line 8"/>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55" name="Text Box 9"/>
            <p:cNvSpPr txBox="1">
              <a:spLocks noChangeArrowheads="1"/>
            </p:cNvSpPr>
            <p:nvPr/>
          </p:nvSpPr>
          <p:spPr bwMode="auto">
            <a:xfrm>
              <a:off x="912" y="1296"/>
              <a:ext cx="1498" cy="291"/>
            </a:xfrm>
            <a:prstGeom prst="rect">
              <a:avLst/>
            </a:prstGeom>
            <a:noFill/>
            <a:ln w="9525" algn="ctr">
              <a:noFill/>
              <a:miter lim="800000"/>
              <a:headEnd/>
              <a:tailEnd/>
            </a:ln>
          </p:spPr>
          <p:txBody>
            <a:bodyPr wrap="none">
              <a:spAutoFit/>
            </a:bodyPr>
            <a:lstStyle/>
            <a:p>
              <a:pPr eaLnBrk="0" hangingPunct="0"/>
              <a:r>
                <a:rPr lang="en-US" altLang="zh-CN" sz="2400" b="1" dirty="0" smtClean="0">
                  <a:solidFill>
                    <a:srgbClr val="FF0000"/>
                  </a:solidFill>
                </a:rPr>
                <a:t>Looking Forward </a:t>
              </a:r>
              <a:endParaRPr lang="en-US" altLang="zh-CN" sz="1600" b="1" i="1" dirty="0">
                <a:solidFill>
                  <a:srgbClr val="FF0000"/>
                </a:solidFill>
              </a:endParaRPr>
            </a:p>
          </p:txBody>
        </p:sp>
        <p:sp>
          <p:nvSpPr>
            <p:cNvPr id="56" name="Text Box 10"/>
            <p:cNvSpPr txBox="1">
              <a:spLocks noChangeArrowheads="1"/>
            </p:cNvSpPr>
            <p:nvPr/>
          </p:nvSpPr>
          <p:spPr bwMode="gray">
            <a:xfrm>
              <a:off x="364" y="1310"/>
              <a:ext cx="214" cy="291"/>
            </a:xfrm>
            <a:prstGeom prst="rect">
              <a:avLst/>
            </a:prstGeom>
            <a:noFill/>
            <a:ln w="9525" algn="ctr">
              <a:noFill/>
              <a:miter lim="800000"/>
              <a:headEnd/>
              <a:tailEnd/>
            </a:ln>
          </p:spPr>
          <p:txBody>
            <a:bodyPr wrap="none">
              <a:spAutoFit/>
            </a:bodyPr>
            <a:lstStyle/>
            <a:p>
              <a:pPr eaLnBrk="0" hangingPunct="0"/>
              <a:r>
                <a:rPr lang="en-US" altLang="zh-CN" sz="2400" dirty="0">
                  <a:solidFill>
                    <a:schemeClr val="bg1"/>
                  </a:solidFill>
                </a:rPr>
                <a:t>3</a:t>
              </a:r>
            </a:p>
          </p:txBody>
        </p:sp>
      </p:grpSp>
      <p:grpSp>
        <p:nvGrpSpPr>
          <p:cNvPr id="28" name="Group 18"/>
          <p:cNvGrpSpPr>
            <a:grpSpLocks/>
          </p:cNvGrpSpPr>
          <p:nvPr/>
        </p:nvGrpSpPr>
        <p:grpSpPr bwMode="auto">
          <a:xfrm>
            <a:off x="1822623" y="1835824"/>
            <a:ext cx="8229600" cy="665163"/>
            <a:chOff x="240" y="1248"/>
            <a:chExt cx="5184" cy="419"/>
          </a:xfrm>
        </p:grpSpPr>
        <p:grpSp>
          <p:nvGrpSpPr>
            <p:cNvPr id="29" name="Group 19"/>
            <p:cNvGrpSpPr>
              <a:grpSpLocks/>
            </p:cNvGrpSpPr>
            <p:nvPr/>
          </p:nvGrpSpPr>
          <p:grpSpPr bwMode="auto">
            <a:xfrm>
              <a:off x="240" y="1248"/>
              <a:ext cx="480" cy="419"/>
              <a:chOff x="1110" y="2656"/>
              <a:chExt cx="1549" cy="1351"/>
            </a:xfrm>
          </p:grpSpPr>
          <p:sp>
            <p:nvSpPr>
              <p:cNvPr id="33"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3175">
                <a:noFill/>
                <a:miter lim="800000"/>
                <a:headEnd/>
                <a:tailEnd/>
              </a:ln>
            </p:spPr>
            <p:txBody>
              <a:bodyPr wrap="none" anchor="ctr"/>
              <a:lstStyle/>
              <a:p>
                <a:endParaRPr lang="fr-FR"/>
              </a:p>
            </p:txBody>
          </p:sp>
          <p:sp>
            <p:nvSpPr>
              <p:cNvPr id="34"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3175">
                <a:solidFill>
                  <a:srgbClr val="C0C0C0"/>
                </a:solidFill>
                <a:miter lim="800000"/>
                <a:headEnd/>
                <a:tailEnd/>
              </a:ln>
            </p:spPr>
            <p:txBody>
              <a:bodyPr wrap="none" anchor="ctr"/>
              <a:lstStyle/>
              <a:p>
                <a:endParaRPr lang="fr-FR"/>
              </a:p>
            </p:txBody>
          </p:sp>
          <p:sp>
            <p:nvSpPr>
              <p:cNvPr id="35" name="AutoShape 22"/>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3175">
                <a:solidFill>
                  <a:schemeClr val="tx1"/>
                </a:solidFill>
                <a:miter lim="800000"/>
                <a:headEnd/>
                <a:tailEnd/>
              </a:ln>
              <a:effectLst/>
            </p:spPr>
            <p:txBody>
              <a:bodyPr wrap="none" anchor="ctr"/>
              <a:lstStyle/>
              <a:p>
                <a:pPr>
                  <a:defRPr/>
                </a:pPr>
                <a:endParaRPr lang="en-US">
                  <a:latin typeface="Arial" charset="0"/>
                </a:endParaRPr>
              </a:p>
            </p:txBody>
          </p:sp>
        </p:grpSp>
        <p:sp>
          <p:nvSpPr>
            <p:cNvPr id="30" name="Line 23"/>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31" name="Text Box 24"/>
            <p:cNvSpPr txBox="1">
              <a:spLocks noChangeArrowheads="1"/>
            </p:cNvSpPr>
            <p:nvPr/>
          </p:nvSpPr>
          <p:spPr bwMode="auto">
            <a:xfrm>
              <a:off x="912" y="1296"/>
              <a:ext cx="3294" cy="291"/>
            </a:xfrm>
            <a:prstGeom prst="rect">
              <a:avLst/>
            </a:prstGeom>
            <a:noFill/>
            <a:ln w="3175" algn="ctr">
              <a:noFill/>
              <a:miter lim="800000"/>
              <a:headEnd/>
              <a:tailEnd/>
            </a:ln>
          </p:spPr>
          <p:txBody>
            <a:bodyPr wrap="none">
              <a:spAutoFit/>
            </a:bodyPr>
            <a:lstStyle/>
            <a:p>
              <a:pPr algn="l" eaLnBrk="0" hangingPunct="0"/>
              <a:r>
                <a:rPr lang="en-US" altLang="zh-CN" sz="2400" dirty="0" smtClean="0"/>
                <a:t>Workshop: Motivation Main Takeaways</a:t>
              </a:r>
              <a:endParaRPr lang="en-US" altLang="zh-CN" sz="1600" i="1" dirty="0"/>
            </a:p>
          </p:txBody>
        </p:sp>
        <p:sp>
          <p:nvSpPr>
            <p:cNvPr id="32" name="Text Box 25"/>
            <p:cNvSpPr txBox="1">
              <a:spLocks noChangeArrowheads="1"/>
            </p:cNvSpPr>
            <p:nvPr/>
          </p:nvSpPr>
          <p:spPr bwMode="gray">
            <a:xfrm>
              <a:off x="364" y="1310"/>
              <a:ext cx="214" cy="291"/>
            </a:xfrm>
            <a:prstGeom prst="rect">
              <a:avLst/>
            </a:prstGeom>
            <a:noFill/>
            <a:ln w="3175" algn="ctr">
              <a:noFill/>
              <a:miter lim="800000"/>
              <a:headEnd/>
              <a:tailEnd/>
            </a:ln>
          </p:spPr>
          <p:txBody>
            <a:bodyPr wrap="none">
              <a:spAutoFit/>
            </a:bodyPr>
            <a:lstStyle/>
            <a:p>
              <a:pPr eaLnBrk="0" hangingPunct="0"/>
              <a:r>
                <a:rPr lang="en-US" altLang="zh-CN" sz="2400" dirty="0">
                  <a:solidFill>
                    <a:schemeClr val="bg1"/>
                  </a:solidFill>
                </a:rPr>
                <a:t>1</a:t>
              </a:r>
            </a:p>
          </p:txBody>
        </p:sp>
      </p:grpSp>
    </p:spTree>
    <p:extLst>
      <p:ext uri="{BB962C8B-B14F-4D97-AF65-F5344CB8AC3E}">
        <p14:creationId xmlns:p14="http://schemas.microsoft.com/office/powerpoint/2010/main" val="343108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469547" cy="1180618"/>
          </a:xfrm>
        </p:spPr>
        <p:txBody>
          <a:bodyPr>
            <a:normAutofit fontScale="90000"/>
          </a:bodyPr>
          <a:lstStyle/>
          <a:p>
            <a:r>
              <a:rPr lang="en-US" b="1" dirty="0" smtClean="0">
                <a:solidFill>
                  <a:srgbClr val="0070C0"/>
                </a:solidFill>
              </a:rPr>
              <a:t>Workshop’s Audience Top Recommendations to NOAA</a:t>
            </a:r>
            <a:endParaRPr lang="en-US" b="1" dirty="0">
              <a:solidFill>
                <a:srgbClr val="0070C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21" y="1180619"/>
            <a:ext cx="6076709" cy="3418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0278" y="3414532"/>
            <a:ext cx="6121721" cy="3443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5816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229"/>
            <a:ext cx="10515600" cy="1325563"/>
          </a:xfrm>
        </p:spPr>
        <p:txBody>
          <a:bodyPr>
            <a:normAutofit/>
          </a:bodyPr>
          <a:lstStyle/>
          <a:p>
            <a:r>
              <a:rPr lang="en-US" b="1" dirty="0" smtClean="0">
                <a:solidFill>
                  <a:srgbClr val="0070C0"/>
                </a:solidFill>
              </a:rPr>
              <a:t>Main Science &amp; Strategic Takeaways (Part 1)</a:t>
            </a:r>
            <a:endParaRPr lang="en-US" b="1" dirty="0">
              <a:solidFill>
                <a:srgbClr val="0070C0"/>
              </a:solidFill>
            </a:endParaRPr>
          </a:p>
        </p:txBody>
      </p:sp>
      <p:sp>
        <p:nvSpPr>
          <p:cNvPr id="3" name="Content Placeholder 2"/>
          <p:cNvSpPr>
            <a:spLocks noGrp="1"/>
          </p:cNvSpPr>
          <p:nvPr>
            <p:ph idx="1"/>
          </p:nvPr>
        </p:nvSpPr>
        <p:spPr>
          <a:xfrm>
            <a:off x="1" y="1458410"/>
            <a:ext cx="12107118" cy="5399590"/>
          </a:xfrm>
        </p:spPr>
        <p:txBody>
          <a:bodyPr>
            <a:normAutofit fontScale="92500" lnSpcReduction="20000"/>
          </a:bodyPr>
          <a:lstStyle/>
          <a:p>
            <a:pPr lvl="0"/>
            <a:r>
              <a:rPr lang="en-US" dirty="0"/>
              <a:t>AI is used across the entire value chain:  </a:t>
            </a:r>
            <a:r>
              <a:rPr lang="en-US" dirty="0" smtClean="0"/>
              <a:t>From ingest of Observations to Decision-Making</a:t>
            </a:r>
          </a:p>
          <a:p>
            <a:pPr lvl="0"/>
            <a:r>
              <a:rPr lang="en-US" dirty="0" smtClean="0"/>
              <a:t>AI has advanced tremendously in other fields (autonomous vehicles, medicine, finance, gaming industry, </a:t>
            </a:r>
            <a:r>
              <a:rPr lang="en-US" dirty="0" err="1" smtClean="0"/>
              <a:t>etc</a:t>
            </a:r>
            <a:r>
              <a:rPr lang="en-US" dirty="0" smtClean="0"/>
              <a:t>). Learning Transfer could accelerate its use in our EO/NWP Field</a:t>
            </a:r>
          </a:p>
          <a:p>
            <a:pPr lvl="0"/>
            <a:r>
              <a:rPr lang="en-US" dirty="0" smtClean="0"/>
              <a:t>AI was demonstrated to benefit NOAA, sometimes as complement (for some applications like Hurricanes) and sometimes as alternative to heritage systems (image correction, ..). Particularly efficient for non-linear systems. </a:t>
            </a:r>
            <a:endParaRPr lang="en-US" dirty="0"/>
          </a:p>
          <a:p>
            <a:pPr lvl="0"/>
            <a:r>
              <a:rPr lang="en-US" dirty="0"/>
              <a:t>Application areas for AI and weather are vast and wide ranging:  </a:t>
            </a:r>
            <a:r>
              <a:rPr lang="en-US" dirty="0" smtClean="0"/>
              <a:t>including </a:t>
            </a:r>
            <a:r>
              <a:rPr lang="en-US" dirty="0"/>
              <a:t>agriculture, wind turbines, solar </a:t>
            </a:r>
            <a:r>
              <a:rPr lang="en-US" dirty="0" smtClean="0"/>
              <a:t>energy, </a:t>
            </a:r>
            <a:r>
              <a:rPr lang="en-US" dirty="0"/>
              <a:t>aircraft turbulence forecasting, etc.  </a:t>
            </a:r>
          </a:p>
          <a:p>
            <a:pPr lvl="0"/>
            <a:r>
              <a:rPr lang="en-US" dirty="0"/>
              <a:t>AI has the opportunity to ingest tremendous amounts of </a:t>
            </a:r>
            <a:r>
              <a:rPr lang="en-US" dirty="0" smtClean="0"/>
              <a:t>science </a:t>
            </a:r>
            <a:r>
              <a:rPr lang="en-US" dirty="0"/>
              <a:t>data </a:t>
            </a:r>
            <a:r>
              <a:rPr lang="en-US" dirty="0" smtClean="0"/>
              <a:t>(including </a:t>
            </a:r>
            <a:r>
              <a:rPr lang="en-US" dirty="0" err="1"/>
              <a:t>I</a:t>
            </a:r>
            <a:r>
              <a:rPr lang="en-US" dirty="0" err="1" smtClean="0"/>
              <a:t>oT</a:t>
            </a:r>
            <a:r>
              <a:rPr lang="en-US" dirty="0" smtClean="0"/>
              <a:t>) to </a:t>
            </a:r>
            <a:r>
              <a:rPr lang="en-US" dirty="0"/>
              <a:t>improve </a:t>
            </a:r>
            <a:r>
              <a:rPr lang="en-US" dirty="0" smtClean="0"/>
              <a:t>forecasts</a:t>
            </a:r>
            <a:endParaRPr lang="en-US" dirty="0"/>
          </a:p>
          <a:p>
            <a:pPr lvl="0"/>
            <a:r>
              <a:rPr lang="en-US" dirty="0" smtClean="0"/>
              <a:t>Both NOAA and Academic/Private Partners highlight need to </a:t>
            </a:r>
            <a:r>
              <a:rPr lang="en-US" dirty="0"/>
              <a:t>leverage public-private and industry-academia </a:t>
            </a:r>
            <a:r>
              <a:rPr lang="en-US" dirty="0" smtClean="0"/>
              <a:t>partnerships.</a:t>
            </a:r>
          </a:p>
          <a:p>
            <a:pPr lvl="0"/>
            <a:r>
              <a:rPr lang="en-US" dirty="0" smtClean="0"/>
              <a:t>Idea of Joint University-Private sector and Government Alpha Institute on AI was proposed (by Amy McGovern from OU)</a:t>
            </a:r>
          </a:p>
          <a:p>
            <a:pPr lvl="0"/>
            <a:endParaRPr lang="en-US" dirty="0"/>
          </a:p>
          <a:p>
            <a:endParaRPr lang="en-US" dirty="0"/>
          </a:p>
        </p:txBody>
      </p:sp>
    </p:spTree>
    <p:extLst>
      <p:ext uri="{BB962C8B-B14F-4D97-AF65-F5344CB8AC3E}">
        <p14:creationId xmlns:p14="http://schemas.microsoft.com/office/powerpoint/2010/main" val="1385511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229"/>
            <a:ext cx="10515600" cy="1325563"/>
          </a:xfrm>
        </p:spPr>
        <p:txBody>
          <a:bodyPr>
            <a:normAutofit/>
          </a:bodyPr>
          <a:lstStyle/>
          <a:p>
            <a:r>
              <a:rPr lang="en-US" b="1" dirty="0" smtClean="0">
                <a:solidFill>
                  <a:srgbClr val="0070C0"/>
                </a:solidFill>
              </a:rPr>
              <a:t>Main Science &amp; Strategic Takeaways (Part 2)</a:t>
            </a:r>
            <a:endParaRPr lang="en-US" b="1" dirty="0">
              <a:solidFill>
                <a:srgbClr val="0070C0"/>
              </a:solidFill>
            </a:endParaRPr>
          </a:p>
        </p:txBody>
      </p:sp>
      <p:sp>
        <p:nvSpPr>
          <p:cNvPr id="3" name="Content Placeholder 2"/>
          <p:cNvSpPr>
            <a:spLocks noGrp="1"/>
          </p:cNvSpPr>
          <p:nvPr>
            <p:ph idx="1"/>
          </p:nvPr>
        </p:nvSpPr>
        <p:spPr>
          <a:xfrm>
            <a:off x="1" y="1458410"/>
            <a:ext cx="12107118" cy="5399590"/>
          </a:xfrm>
        </p:spPr>
        <p:txBody>
          <a:bodyPr>
            <a:normAutofit lnSpcReduction="10000"/>
          </a:bodyPr>
          <a:lstStyle/>
          <a:p>
            <a:pPr lvl="0"/>
            <a:r>
              <a:rPr lang="en-US" dirty="0" smtClean="0"/>
              <a:t>Challenges of leveraging AI were brought up: </a:t>
            </a:r>
          </a:p>
          <a:p>
            <a:pPr lvl="1"/>
            <a:r>
              <a:rPr lang="en-US" dirty="0" smtClean="0"/>
              <a:t>Interpretability/</a:t>
            </a:r>
            <a:r>
              <a:rPr lang="en-US" dirty="0" err="1" smtClean="0"/>
              <a:t>Explainability</a:t>
            </a:r>
            <a:r>
              <a:rPr lang="en-US" dirty="0" smtClean="0"/>
              <a:t> issue, </a:t>
            </a:r>
          </a:p>
          <a:p>
            <a:pPr lvl="1"/>
            <a:r>
              <a:rPr lang="en-US" dirty="0"/>
              <a:t>U</a:t>
            </a:r>
            <a:r>
              <a:rPr lang="en-US" dirty="0" smtClean="0"/>
              <a:t>ncertainty estimation/quantification, </a:t>
            </a:r>
          </a:p>
          <a:p>
            <a:pPr lvl="1"/>
            <a:r>
              <a:rPr lang="en-US" dirty="0"/>
              <a:t>A</a:t>
            </a:r>
            <a:r>
              <a:rPr lang="en-US" dirty="0" smtClean="0"/>
              <a:t>ccounting for physical constraints/incorporating domain knowledge, </a:t>
            </a:r>
          </a:p>
          <a:p>
            <a:pPr lvl="1"/>
            <a:r>
              <a:rPr lang="en-US" dirty="0" smtClean="0"/>
              <a:t>Limited variability of training-set</a:t>
            </a:r>
          </a:p>
          <a:p>
            <a:pPr lvl="1"/>
            <a:r>
              <a:rPr lang="en-US" dirty="0"/>
              <a:t>I</a:t>
            </a:r>
            <a:r>
              <a:rPr lang="en-US" dirty="0" smtClean="0"/>
              <a:t>ssue of extrapolation</a:t>
            </a:r>
          </a:p>
          <a:p>
            <a:pPr lvl="1"/>
            <a:r>
              <a:rPr lang="en-US" dirty="0" smtClean="0"/>
              <a:t>Numerical Stability</a:t>
            </a:r>
          </a:p>
          <a:p>
            <a:pPr lvl="1"/>
            <a:r>
              <a:rPr lang="en-US" dirty="0" smtClean="0"/>
              <a:t>HPC requirements for training multivariate problems</a:t>
            </a:r>
          </a:p>
          <a:p>
            <a:r>
              <a:rPr lang="en-US" dirty="0" smtClean="0"/>
              <a:t>AI-based systems can be viewed as additional tools for forecasters, similar to the Watson project in the medical field</a:t>
            </a:r>
          </a:p>
          <a:p>
            <a:r>
              <a:rPr lang="en-US" dirty="0" smtClean="0"/>
              <a:t>Data Assimilation and Machine Learning should leverage/merge. Many similarities exist (between DA and AI training)</a:t>
            </a:r>
          </a:p>
          <a:p>
            <a:r>
              <a:rPr lang="en-US" dirty="0" smtClean="0"/>
              <a:t>R2O is critical. Obstacles to R2O include Trust in AI techniques.</a:t>
            </a:r>
            <a:endParaRPr lang="en-US" dirty="0"/>
          </a:p>
          <a:p>
            <a:endParaRPr lang="en-US" dirty="0"/>
          </a:p>
        </p:txBody>
      </p:sp>
    </p:spTree>
    <p:extLst>
      <p:ext uri="{BB962C8B-B14F-4D97-AF65-F5344CB8AC3E}">
        <p14:creationId xmlns:p14="http://schemas.microsoft.com/office/powerpoint/2010/main" val="3980389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smtClean="0">
                <a:solidFill>
                  <a:srgbClr val="0070C0"/>
                </a:solidFill>
              </a:rPr>
              <a:t>Conclusion</a:t>
            </a:r>
            <a:endParaRPr lang="en-US" b="1" dirty="0">
              <a:solidFill>
                <a:srgbClr val="0070C0"/>
              </a:solidFill>
            </a:endParaRPr>
          </a:p>
        </p:txBody>
      </p:sp>
      <p:sp>
        <p:nvSpPr>
          <p:cNvPr id="3" name="Content Placeholder 2"/>
          <p:cNvSpPr txBox="1">
            <a:spLocks/>
          </p:cNvSpPr>
          <p:nvPr/>
        </p:nvSpPr>
        <p:spPr>
          <a:xfrm>
            <a:off x="42441" y="1469985"/>
            <a:ext cx="12107118" cy="482085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Rapid Growth in the use of AI/DL/ML in NWP and Satellites</a:t>
            </a:r>
          </a:p>
          <a:p>
            <a:r>
              <a:rPr lang="en-US" dirty="0" smtClean="0"/>
              <a:t>Overall it was a great workshop! We Plan to have a second one next year</a:t>
            </a:r>
          </a:p>
          <a:p>
            <a:r>
              <a:rPr lang="en-US" dirty="0" smtClean="0"/>
              <a:t>Likely will expand the scope to cover the ‘Earth System’, beyond just EO and NWP</a:t>
            </a:r>
          </a:p>
          <a:p>
            <a:r>
              <a:rPr lang="en-US" dirty="0" smtClean="0"/>
              <a:t>We will use Workshop outputs/lessons learned to help formulate the NOAA AI strategy</a:t>
            </a:r>
          </a:p>
          <a:p>
            <a:r>
              <a:rPr lang="en-US" dirty="0" smtClean="0"/>
              <a:t>AI potential is enormous: But we </a:t>
            </a:r>
            <a:r>
              <a:rPr lang="en-US" dirty="0"/>
              <a:t>have to do it </a:t>
            </a:r>
            <a:r>
              <a:rPr lang="en-US" dirty="0" smtClean="0"/>
              <a:t>right, </a:t>
            </a:r>
            <a:r>
              <a:rPr lang="en-US" dirty="0"/>
              <a:t>in order to avoid having a hype-type situation that will lead to a bubble </a:t>
            </a:r>
            <a:r>
              <a:rPr lang="en-US" dirty="0" smtClean="0"/>
              <a:t>burst</a:t>
            </a:r>
          </a:p>
          <a:p>
            <a:r>
              <a:rPr lang="en-US" dirty="0" smtClean="0"/>
              <a:t>Community is eager for this type of engagement.</a:t>
            </a:r>
          </a:p>
          <a:p>
            <a:r>
              <a:rPr lang="en-US" dirty="0" smtClean="0"/>
              <a:t>NOAA seems well posed to leverage AI in its mission and to address the challenge of Big Data</a:t>
            </a:r>
          </a:p>
          <a:p>
            <a:r>
              <a:rPr lang="en-US" dirty="0" smtClean="0"/>
              <a:t>Partnerships will be key. Many mechanisms are in place to facilitate this (e.g. CRADAs)</a:t>
            </a:r>
          </a:p>
          <a:p>
            <a:r>
              <a:rPr lang="en-US" b="1" dirty="0">
                <a:solidFill>
                  <a:srgbClr val="FF0000"/>
                </a:solidFill>
              </a:rPr>
              <a:t>Two major drivers will continue to make AI attractive in our field: (1) Significantly increased efficiency (therefore driving down cost) and enhancement of skills (accounting for unknown or difficult to model phenomena, </a:t>
            </a:r>
            <a:r>
              <a:rPr lang="en-US" b="1" dirty="0" err="1">
                <a:solidFill>
                  <a:srgbClr val="FF0000"/>
                </a:solidFill>
              </a:rPr>
              <a:t>etc</a:t>
            </a:r>
            <a:r>
              <a:rPr lang="en-US" b="1" dirty="0">
                <a:solidFill>
                  <a:srgbClr val="FF0000"/>
                </a:solidFill>
              </a:rPr>
              <a:t> present in the data</a:t>
            </a:r>
            <a:r>
              <a:rPr lang="en-US" b="1" dirty="0" smtClean="0">
                <a:solidFill>
                  <a:srgbClr val="FF0000"/>
                </a:solidFill>
              </a:rPr>
              <a:t>)</a:t>
            </a:r>
            <a:endParaRPr lang="en-US" dirty="0"/>
          </a:p>
          <a:p>
            <a:endParaRPr lang="en-US" dirty="0"/>
          </a:p>
        </p:txBody>
      </p:sp>
    </p:spTree>
    <p:extLst>
      <p:ext uri="{BB962C8B-B14F-4D97-AF65-F5344CB8AC3E}">
        <p14:creationId xmlns:p14="http://schemas.microsoft.com/office/powerpoint/2010/main" val="2241797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949450" y="304801"/>
            <a:ext cx="8032750" cy="898525"/>
          </a:xfrm>
        </p:spPr>
        <p:txBody>
          <a:bodyPr/>
          <a:lstStyle/>
          <a:p>
            <a:r>
              <a:rPr lang="en-US" dirty="0"/>
              <a:t>Content</a:t>
            </a:r>
            <a:endParaRPr lang="en-US" altLang="zh-CN" dirty="0">
              <a:solidFill>
                <a:schemeClr val="accent1"/>
              </a:solidFill>
              <a:ea typeface="宋体" pitchFamily="2" charset="-122"/>
            </a:endParaRPr>
          </a:p>
        </p:txBody>
      </p:sp>
      <p:grpSp>
        <p:nvGrpSpPr>
          <p:cNvPr id="10" name="Group 18"/>
          <p:cNvGrpSpPr>
            <a:grpSpLocks/>
          </p:cNvGrpSpPr>
          <p:nvPr/>
        </p:nvGrpSpPr>
        <p:grpSpPr bwMode="auto">
          <a:xfrm>
            <a:off x="1822623" y="2819401"/>
            <a:ext cx="8229600" cy="665163"/>
            <a:chOff x="240" y="1248"/>
            <a:chExt cx="5184" cy="419"/>
          </a:xfrm>
        </p:grpSpPr>
        <p:grpSp>
          <p:nvGrpSpPr>
            <p:cNvPr id="11" name="Group 19"/>
            <p:cNvGrpSpPr>
              <a:grpSpLocks/>
            </p:cNvGrpSpPr>
            <p:nvPr/>
          </p:nvGrpSpPr>
          <p:grpSpPr bwMode="auto">
            <a:xfrm>
              <a:off x="240" y="1248"/>
              <a:ext cx="480" cy="419"/>
              <a:chOff x="1110" y="2656"/>
              <a:chExt cx="1549" cy="1351"/>
            </a:xfrm>
          </p:grpSpPr>
          <p:sp>
            <p:nvSpPr>
              <p:cNvPr id="5134"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3175">
                <a:noFill/>
                <a:miter lim="800000"/>
                <a:headEnd/>
                <a:tailEnd/>
              </a:ln>
            </p:spPr>
            <p:txBody>
              <a:bodyPr wrap="none" anchor="ctr"/>
              <a:lstStyle/>
              <a:p>
                <a:endParaRPr lang="fr-FR"/>
              </a:p>
            </p:txBody>
          </p:sp>
          <p:sp>
            <p:nvSpPr>
              <p:cNvPr id="5135"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3175">
                <a:solidFill>
                  <a:srgbClr val="C0C0C0"/>
                </a:solidFill>
                <a:miter lim="800000"/>
                <a:headEnd/>
                <a:tailEnd/>
              </a:ln>
            </p:spPr>
            <p:txBody>
              <a:bodyPr wrap="none" anchor="ctr"/>
              <a:lstStyle/>
              <a:p>
                <a:endParaRPr lang="fr-FR"/>
              </a:p>
            </p:txBody>
          </p:sp>
          <p:sp>
            <p:nvSpPr>
              <p:cNvPr id="59" name="AutoShape 22"/>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3175">
                <a:solidFill>
                  <a:schemeClr val="tx1"/>
                </a:solidFill>
                <a:miter lim="800000"/>
                <a:headEnd/>
                <a:tailEnd/>
              </a:ln>
              <a:effectLst/>
            </p:spPr>
            <p:txBody>
              <a:bodyPr wrap="none" anchor="ctr"/>
              <a:lstStyle/>
              <a:p>
                <a:pPr>
                  <a:defRPr/>
                </a:pPr>
                <a:endParaRPr lang="en-US">
                  <a:latin typeface="Arial" charset="0"/>
                </a:endParaRPr>
              </a:p>
            </p:txBody>
          </p:sp>
        </p:grpSp>
        <p:sp>
          <p:nvSpPr>
            <p:cNvPr id="5131" name="Line 23"/>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5132" name="Text Box 24"/>
            <p:cNvSpPr txBox="1">
              <a:spLocks noChangeArrowheads="1"/>
            </p:cNvSpPr>
            <p:nvPr/>
          </p:nvSpPr>
          <p:spPr bwMode="auto">
            <a:xfrm>
              <a:off x="912" y="1296"/>
              <a:ext cx="3547" cy="291"/>
            </a:xfrm>
            <a:prstGeom prst="rect">
              <a:avLst/>
            </a:prstGeom>
            <a:noFill/>
            <a:ln w="3175" algn="ctr">
              <a:noFill/>
              <a:miter lim="800000"/>
              <a:headEnd/>
              <a:tailEnd/>
            </a:ln>
          </p:spPr>
          <p:txBody>
            <a:bodyPr wrap="none">
              <a:spAutoFit/>
            </a:bodyPr>
            <a:lstStyle/>
            <a:p>
              <a:pPr eaLnBrk="0" hangingPunct="0"/>
              <a:r>
                <a:rPr lang="en-US" altLang="zh-CN" sz="2400" dirty="0" smtClean="0"/>
                <a:t>Highlights of AI Applications in EO and NWP</a:t>
              </a:r>
              <a:endParaRPr lang="en-US" altLang="zh-CN" sz="1600" i="1" dirty="0"/>
            </a:p>
          </p:txBody>
        </p:sp>
        <p:sp>
          <p:nvSpPr>
            <p:cNvPr id="5133" name="Text Box 25"/>
            <p:cNvSpPr txBox="1">
              <a:spLocks noChangeArrowheads="1"/>
            </p:cNvSpPr>
            <p:nvPr/>
          </p:nvSpPr>
          <p:spPr bwMode="gray">
            <a:xfrm>
              <a:off x="364" y="1310"/>
              <a:ext cx="214" cy="291"/>
            </a:xfrm>
            <a:prstGeom prst="rect">
              <a:avLst/>
            </a:prstGeom>
            <a:noFill/>
            <a:ln w="3175" algn="ctr">
              <a:noFill/>
              <a:miter lim="800000"/>
              <a:headEnd/>
              <a:tailEnd/>
            </a:ln>
          </p:spPr>
          <p:txBody>
            <a:bodyPr wrap="none">
              <a:spAutoFit/>
            </a:bodyPr>
            <a:lstStyle/>
            <a:p>
              <a:pPr eaLnBrk="0" hangingPunct="0"/>
              <a:r>
                <a:rPr lang="en-US" altLang="zh-CN" sz="2400" dirty="0">
                  <a:solidFill>
                    <a:schemeClr val="bg1"/>
                  </a:solidFill>
                </a:rPr>
                <a:t>2</a:t>
              </a:r>
            </a:p>
          </p:txBody>
        </p:sp>
      </p:grpSp>
      <p:grpSp>
        <p:nvGrpSpPr>
          <p:cNvPr id="51" name="Group 3"/>
          <p:cNvGrpSpPr>
            <a:grpSpLocks/>
          </p:cNvGrpSpPr>
          <p:nvPr/>
        </p:nvGrpSpPr>
        <p:grpSpPr bwMode="auto">
          <a:xfrm>
            <a:off x="1866898" y="3821325"/>
            <a:ext cx="8229603" cy="665163"/>
            <a:chOff x="240" y="1248"/>
            <a:chExt cx="5184" cy="419"/>
          </a:xfrm>
        </p:grpSpPr>
        <p:grpSp>
          <p:nvGrpSpPr>
            <p:cNvPr id="52" name="Group 4"/>
            <p:cNvGrpSpPr>
              <a:grpSpLocks/>
            </p:cNvGrpSpPr>
            <p:nvPr/>
          </p:nvGrpSpPr>
          <p:grpSpPr bwMode="auto">
            <a:xfrm>
              <a:off x="240" y="1248"/>
              <a:ext cx="480" cy="419"/>
              <a:chOff x="1110" y="2656"/>
              <a:chExt cx="1549" cy="1351"/>
            </a:xfrm>
          </p:grpSpPr>
          <p:sp>
            <p:nvSpPr>
              <p:cNvPr id="57"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fr-FR"/>
              </a:p>
            </p:txBody>
          </p:sp>
          <p:sp>
            <p:nvSpPr>
              <p:cNvPr id="58"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fr-FR"/>
              </a:p>
            </p:txBody>
          </p:sp>
          <p:sp>
            <p:nvSpPr>
              <p:cNvPr id="60"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en-US">
                  <a:latin typeface="Arial" charset="0"/>
                </a:endParaRPr>
              </a:p>
            </p:txBody>
          </p:sp>
        </p:grpSp>
        <p:sp>
          <p:nvSpPr>
            <p:cNvPr id="53" name="Line 8"/>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55" name="Text Box 9"/>
            <p:cNvSpPr txBox="1">
              <a:spLocks noChangeArrowheads="1"/>
            </p:cNvSpPr>
            <p:nvPr/>
          </p:nvSpPr>
          <p:spPr bwMode="auto">
            <a:xfrm>
              <a:off x="912" y="1296"/>
              <a:ext cx="1467" cy="291"/>
            </a:xfrm>
            <a:prstGeom prst="rect">
              <a:avLst/>
            </a:prstGeom>
            <a:noFill/>
            <a:ln w="9525" algn="ctr">
              <a:noFill/>
              <a:miter lim="800000"/>
              <a:headEnd/>
              <a:tailEnd/>
            </a:ln>
          </p:spPr>
          <p:txBody>
            <a:bodyPr wrap="none">
              <a:spAutoFit/>
            </a:bodyPr>
            <a:lstStyle/>
            <a:p>
              <a:pPr eaLnBrk="0" hangingPunct="0"/>
              <a:r>
                <a:rPr lang="en-US" altLang="zh-CN" sz="2400" dirty="0" smtClean="0"/>
                <a:t>Looking Forward </a:t>
              </a:r>
              <a:endParaRPr lang="en-US" altLang="zh-CN" sz="1600" i="1" dirty="0"/>
            </a:p>
          </p:txBody>
        </p:sp>
        <p:sp>
          <p:nvSpPr>
            <p:cNvPr id="56" name="Text Box 10"/>
            <p:cNvSpPr txBox="1">
              <a:spLocks noChangeArrowheads="1"/>
            </p:cNvSpPr>
            <p:nvPr/>
          </p:nvSpPr>
          <p:spPr bwMode="gray">
            <a:xfrm>
              <a:off x="364" y="1310"/>
              <a:ext cx="214" cy="291"/>
            </a:xfrm>
            <a:prstGeom prst="rect">
              <a:avLst/>
            </a:prstGeom>
            <a:noFill/>
            <a:ln w="9525" algn="ctr">
              <a:noFill/>
              <a:miter lim="800000"/>
              <a:headEnd/>
              <a:tailEnd/>
            </a:ln>
          </p:spPr>
          <p:txBody>
            <a:bodyPr wrap="none">
              <a:spAutoFit/>
            </a:bodyPr>
            <a:lstStyle/>
            <a:p>
              <a:pPr eaLnBrk="0" hangingPunct="0"/>
              <a:r>
                <a:rPr lang="en-US" altLang="zh-CN" sz="2400" dirty="0">
                  <a:solidFill>
                    <a:schemeClr val="bg1"/>
                  </a:solidFill>
                </a:rPr>
                <a:t>3</a:t>
              </a:r>
            </a:p>
          </p:txBody>
        </p:sp>
      </p:grpSp>
      <p:grpSp>
        <p:nvGrpSpPr>
          <p:cNvPr id="28" name="Group 18"/>
          <p:cNvGrpSpPr>
            <a:grpSpLocks/>
          </p:cNvGrpSpPr>
          <p:nvPr/>
        </p:nvGrpSpPr>
        <p:grpSpPr bwMode="auto">
          <a:xfrm>
            <a:off x="1822623" y="1835824"/>
            <a:ext cx="8229600" cy="665163"/>
            <a:chOff x="240" y="1248"/>
            <a:chExt cx="5184" cy="419"/>
          </a:xfrm>
        </p:grpSpPr>
        <p:grpSp>
          <p:nvGrpSpPr>
            <p:cNvPr id="29" name="Group 19"/>
            <p:cNvGrpSpPr>
              <a:grpSpLocks/>
            </p:cNvGrpSpPr>
            <p:nvPr/>
          </p:nvGrpSpPr>
          <p:grpSpPr bwMode="auto">
            <a:xfrm>
              <a:off x="240" y="1248"/>
              <a:ext cx="480" cy="419"/>
              <a:chOff x="1110" y="2656"/>
              <a:chExt cx="1549" cy="1351"/>
            </a:xfrm>
          </p:grpSpPr>
          <p:sp>
            <p:nvSpPr>
              <p:cNvPr id="33"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3175">
                <a:noFill/>
                <a:miter lim="800000"/>
                <a:headEnd/>
                <a:tailEnd/>
              </a:ln>
            </p:spPr>
            <p:txBody>
              <a:bodyPr wrap="none" anchor="ctr"/>
              <a:lstStyle/>
              <a:p>
                <a:endParaRPr lang="fr-FR"/>
              </a:p>
            </p:txBody>
          </p:sp>
          <p:sp>
            <p:nvSpPr>
              <p:cNvPr id="34"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3175">
                <a:solidFill>
                  <a:srgbClr val="C0C0C0"/>
                </a:solidFill>
                <a:miter lim="800000"/>
                <a:headEnd/>
                <a:tailEnd/>
              </a:ln>
            </p:spPr>
            <p:txBody>
              <a:bodyPr wrap="none" anchor="ctr"/>
              <a:lstStyle/>
              <a:p>
                <a:endParaRPr lang="fr-FR"/>
              </a:p>
            </p:txBody>
          </p:sp>
          <p:sp>
            <p:nvSpPr>
              <p:cNvPr id="35" name="AutoShape 22"/>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3175">
                <a:solidFill>
                  <a:schemeClr val="tx1"/>
                </a:solidFill>
                <a:miter lim="800000"/>
                <a:headEnd/>
                <a:tailEnd/>
              </a:ln>
              <a:effectLst/>
            </p:spPr>
            <p:txBody>
              <a:bodyPr wrap="none" anchor="ctr"/>
              <a:lstStyle/>
              <a:p>
                <a:pPr>
                  <a:defRPr/>
                </a:pPr>
                <a:endParaRPr lang="en-US">
                  <a:latin typeface="Arial" charset="0"/>
                </a:endParaRPr>
              </a:p>
            </p:txBody>
          </p:sp>
        </p:grpSp>
        <p:sp>
          <p:nvSpPr>
            <p:cNvPr id="30" name="Line 23"/>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31" name="Text Box 24"/>
            <p:cNvSpPr txBox="1">
              <a:spLocks noChangeArrowheads="1"/>
            </p:cNvSpPr>
            <p:nvPr/>
          </p:nvSpPr>
          <p:spPr bwMode="auto">
            <a:xfrm>
              <a:off x="912" y="1296"/>
              <a:ext cx="3294" cy="291"/>
            </a:xfrm>
            <a:prstGeom prst="rect">
              <a:avLst/>
            </a:prstGeom>
            <a:noFill/>
            <a:ln w="3175" algn="ctr">
              <a:noFill/>
              <a:miter lim="800000"/>
              <a:headEnd/>
              <a:tailEnd/>
            </a:ln>
          </p:spPr>
          <p:txBody>
            <a:bodyPr wrap="none">
              <a:spAutoFit/>
            </a:bodyPr>
            <a:lstStyle/>
            <a:p>
              <a:pPr algn="l" eaLnBrk="0" hangingPunct="0"/>
              <a:r>
                <a:rPr lang="en-US" altLang="zh-CN" sz="2400" b="1" dirty="0" smtClean="0">
                  <a:solidFill>
                    <a:srgbClr val="FF0000"/>
                  </a:solidFill>
                </a:rPr>
                <a:t>Workshop: Motivation Main Takeaways</a:t>
              </a:r>
              <a:endParaRPr lang="en-US" altLang="zh-CN" sz="1600" b="1" i="1" dirty="0">
                <a:solidFill>
                  <a:srgbClr val="FF0000"/>
                </a:solidFill>
              </a:endParaRPr>
            </a:p>
          </p:txBody>
        </p:sp>
        <p:sp>
          <p:nvSpPr>
            <p:cNvPr id="32" name="Text Box 25"/>
            <p:cNvSpPr txBox="1">
              <a:spLocks noChangeArrowheads="1"/>
            </p:cNvSpPr>
            <p:nvPr/>
          </p:nvSpPr>
          <p:spPr bwMode="gray">
            <a:xfrm>
              <a:off x="364" y="1310"/>
              <a:ext cx="214" cy="291"/>
            </a:xfrm>
            <a:prstGeom prst="rect">
              <a:avLst/>
            </a:prstGeom>
            <a:noFill/>
            <a:ln w="3175" algn="ctr">
              <a:noFill/>
              <a:miter lim="800000"/>
              <a:headEnd/>
              <a:tailEnd/>
            </a:ln>
          </p:spPr>
          <p:txBody>
            <a:bodyPr wrap="none">
              <a:spAutoFit/>
            </a:bodyPr>
            <a:lstStyle/>
            <a:p>
              <a:pPr eaLnBrk="0" hangingPunct="0"/>
              <a:r>
                <a:rPr lang="en-US" altLang="zh-CN" sz="2400" dirty="0">
                  <a:solidFill>
                    <a:schemeClr val="bg1"/>
                  </a:solidFill>
                </a:rPr>
                <a:t>1</a:t>
              </a:r>
            </a:p>
          </p:txBody>
        </p:sp>
      </p:grpSp>
    </p:spTree>
    <p:extLst>
      <p:ext uri="{BB962C8B-B14F-4D97-AF65-F5344CB8AC3E}">
        <p14:creationId xmlns:p14="http://schemas.microsoft.com/office/powerpoint/2010/main" val="1983245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601252" cy="4977114"/>
          </a:xfrm>
          <a:prstGeom prst="rect">
            <a:avLst/>
          </a:prstGeom>
        </p:spPr>
      </p:pic>
      <p:sp>
        <p:nvSpPr>
          <p:cNvPr id="5" name="Rectangle 4"/>
          <p:cNvSpPr/>
          <p:nvPr/>
        </p:nvSpPr>
        <p:spPr>
          <a:xfrm>
            <a:off x="0" y="4977115"/>
            <a:ext cx="7592992" cy="1877437"/>
          </a:xfrm>
          <a:prstGeom prst="rect">
            <a:avLst/>
          </a:prstGeom>
          <a:solidFill>
            <a:schemeClr val="accent2">
              <a:lumMod val="40000"/>
              <a:lumOff val="60000"/>
            </a:schemeClr>
          </a:solidFill>
        </p:spPr>
        <p:txBody>
          <a:bodyPr wrap="square">
            <a:spAutoFit/>
          </a:bodyPr>
          <a:lstStyle/>
          <a:p>
            <a:r>
              <a:rPr lang="en-US" b="1" i="0" u="sng" dirty="0" smtClean="0">
                <a:solidFill>
                  <a:srgbClr val="000000"/>
                </a:solidFill>
                <a:effectLst/>
                <a:latin typeface="Arial" panose="020B0604020202020204" pitchFamily="34" charset="0"/>
              </a:rPr>
              <a:t>How: </a:t>
            </a:r>
          </a:p>
          <a:p>
            <a:endParaRPr lang="en-US" b="1" i="0" u="sng" dirty="0" smtClean="0">
              <a:solidFill>
                <a:srgbClr val="000000"/>
              </a:solidFill>
              <a:effectLst/>
              <a:latin typeface="Arial" panose="020B0604020202020204" pitchFamily="34" charset="0"/>
            </a:endParaRPr>
          </a:p>
          <a:p>
            <a:r>
              <a:rPr lang="en-US" sz="1600" b="0" i="0" dirty="0" smtClean="0">
                <a:solidFill>
                  <a:srgbClr val="000000"/>
                </a:solidFill>
                <a:effectLst/>
                <a:latin typeface="Arial" panose="020B0604020202020204" pitchFamily="34" charset="0"/>
              </a:rPr>
              <a:t>By gathering scientists, program managers, and leaders from public, academic and private sectors. </a:t>
            </a:r>
          </a:p>
          <a:p>
            <a:endParaRPr lang="en-US" sz="1600" dirty="0">
              <a:solidFill>
                <a:srgbClr val="000000"/>
              </a:solidFill>
              <a:latin typeface="Arial" panose="020B0604020202020204" pitchFamily="34" charset="0"/>
            </a:endParaRPr>
          </a:p>
          <a:p>
            <a:r>
              <a:rPr lang="en-US" sz="1600" dirty="0" smtClean="0">
                <a:solidFill>
                  <a:srgbClr val="000000"/>
                </a:solidFill>
                <a:latin typeface="Arial" panose="020B0604020202020204" pitchFamily="34" charset="0"/>
              </a:rPr>
              <a:t>By </a:t>
            </a:r>
            <a:r>
              <a:rPr lang="en-US" sz="1600" b="0" i="0" dirty="0" smtClean="0">
                <a:solidFill>
                  <a:srgbClr val="000000"/>
                </a:solidFill>
                <a:effectLst/>
                <a:latin typeface="Arial" panose="020B0604020202020204" pitchFamily="34" charset="0"/>
              </a:rPr>
              <a:t>enabling experts involved in the development and adaptation of AI tools and applications to meet and exchange experiences with NOAA.</a:t>
            </a:r>
            <a:endParaRPr lang="en-US" sz="1600" dirty="0"/>
          </a:p>
        </p:txBody>
      </p:sp>
      <p:sp>
        <p:nvSpPr>
          <p:cNvPr id="6" name="Rectangle 5"/>
          <p:cNvSpPr/>
          <p:nvPr/>
        </p:nvSpPr>
        <p:spPr>
          <a:xfrm>
            <a:off x="7601253" y="1575862"/>
            <a:ext cx="4413813" cy="5262979"/>
          </a:xfrm>
          <a:prstGeom prst="rect">
            <a:avLst/>
          </a:prstGeom>
          <a:solidFill>
            <a:srgbClr val="FFC000"/>
          </a:solidFill>
        </p:spPr>
        <p:txBody>
          <a:bodyPr wrap="square">
            <a:spAutoFit/>
          </a:bodyPr>
          <a:lstStyle/>
          <a:p>
            <a:r>
              <a:rPr lang="en-US" sz="1400" b="1" i="0" u="sng" dirty="0" smtClean="0">
                <a:solidFill>
                  <a:srgbClr val="000000"/>
                </a:solidFill>
                <a:effectLst/>
                <a:latin typeface="Arial" panose="020B0604020202020204" pitchFamily="34" charset="0"/>
              </a:rPr>
              <a:t>Objectives of the Workshop (What was intended): </a:t>
            </a:r>
          </a:p>
          <a:p>
            <a:endParaRPr lang="en-US" sz="1400" b="0" i="0" dirty="0" smtClean="0">
              <a:solidFill>
                <a:srgbClr val="000000"/>
              </a:solidFill>
              <a:effectLst/>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Reviewing AI-enabling technology and tools</a:t>
            </a:r>
          </a:p>
          <a:p>
            <a:endParaRPr lang="en-US" sz="1400" b="0" i="0" dirty="0" smtClean="0">
              <a:solidFill>
                <a:srgbClr val="000000"/>
              </a:solidFill>
              <a:effectLst/>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Furthering scientific objectives of better utilization of Earth observation</a:t>
            </a:r>
          </a:p>
          <a:p>
            <a:endParaRPr lang="en-US" sz="1400" b="0" i="0" dirty="0" smtClean="0">
              <a:solidFill>
                <a:srgbClr val="000000"/>
              </a:solidFill>
              <a:effectLst/>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Sharing ideas to improve NWP skills</a:t>
            </a:r>
          </a:p>
          <a:p>
            <a:endParaRPr lang="en-US" sz="1400" b="0" i="0" dirty="0" smtClean="0">
              <a:solidFill>
                <a:srgbClr val="000000"/>
              </a:solidFill>
              <a:effectLst/>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Improving efficiency of environmental data processing and exploitation for cost effectiveness</a:t>
            </a:r>
          </a:p>
          <a:p>
            <a:endParaRPr lang="en-US" sz="1400" b="0" i="0" dirty="0" smtClean="0">
              <a:solidFill>
                <a:srgbClr val="000000"/>
              </a:solidFill>
              <a:effectLst/>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Identifying innovative ways to use satellite data and other environmental data to create new products and services and generate new markets</a:t>
            </a:r>
          </a:p>
          <a:p>
            <a:endParaRPr lang="en-US" sz="1400" b="0" i="0" dirty="0" smtClean="0">
              <a:solidFill>
                <a:srgbClr val="000000"/>
              </a:solidFill>
              <a:effectLst/>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Expanding commercial markets of high-level environment-related products and services to benefit society and the economy</a:t>
            </a:r>
          </a:p>
          <a:p>
            <a:pPr>
              <a:buFont typeface="Arial" panose="020B0604020202020204" pitchFamily="34" charset="0"/>
              <a:buChar char="•"/>
            </a:pPr>
            <a:endParaRPr lang="en-US" sz="1400" dirty="0">
              <a:solidFill>
                <a:srgbClr val="000000"/>
              </a:solidFill>
              <a:latin typeface="Arial" panose="020B0604020202020204" pitchFamily="34" charset="0"/>
            </a:endParaRPr>
          </a:p>
          <a:p>
            <a:pPr>
              <a:buFont typeface="Arial" panose="020B0604020202020204" pitchFamily="34" charset="0"/>
              <a:buChar char="•"/>
            </a:pPr>
            <a:r>
              <a:rPr lang="en-US" sz="1400" b="0" i="0" dirty="0" smtClean="0">
                <a:solidFill>
                  <a:srgbClr val="000000"/>
                </a:solidFill>
                <a:effectLst/>
                <a:latin typeface="Arial" panose="020B0604020202020204" pitchFamily="34" charset="0"/>
              </a:rPr>
              <a:t> </a:t>
            </a:r>
            <a:r>
              <a:rPr lang="en-US" sz="1400" b="1" i="0" dirty="0" smtClean="0">
                <a:solidFill>
                  <a:srgbClr val="000000"/>
                </a:solidFill>
                <a:effectLst/>
                <a:latin typeface="Arial" panose="020B0604020202020204" pitchFamily="34" charset="0"/>
              </a:rPr>
              <a:t>In other words, goal is infuse new numerical approaches such as AI and ML in NOAA systems, and in particular in areas where we face Big Data challenges</a:t>
            </a:r>
            <a:endParaRPr lang="en-US" sz="1400" b="1"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93593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50" y="0"/>
            <a:ext cx="7005577" cy="1325563"/>
          </a:xfrm>
        </p:spPr>
        <p:txBody>
          <a:bodyPr/>
          <a:lstStyle/>
          <a:p>
            <a:r>
              <a:rPr lang="en-US" b="1" dirty="0" smtClean="0">
                <a:solidFill>
                  <a:srgbClr val="0070C0"/>
                </a:solidFill>
              </a:rPr>
              <a:t>Participants</a:t>
            </a:r>
            <a:endParaRPr lang="en-US"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733" y="1574800"/>
            <a:ext cx="7044267" cy="5283200"/>
          </a:xfrm>
          <a:prstGeom prst="rect">
            <a:avLst/>
          </a:prstGeom>
        </p:spPr>
      </p:pic>
      <p:sp>
        <p:nvSpPr>
          <p:cNvPr id="5" name="Rectangle 4"/>
          <p:cNvSpPr/>
          <p:nvPr/>
        </p:nvSpPr>
        <p:spPr>
          <a:xfrm>
            <a:off x="0" y="822445"/>
            <a:ext cx="4244051" cy="6144759"/>
          </a:xfrm>
          <a:prstGeom prst="rect">
            <a:avLst/>
          </a:prstGeom>
        </p:spPr>
        <p:txBody>
          <a:bodyPr wrap="square">
            <a:spAutoFit/>
          </a:bodyPr>
          <a:lstStyle/>
          <a:p>
            <a:pPr>
              <a:lnSpc>
                <a:spcPct val="115000"/>
              </a:lnSpc>
            </a:pPr>
            <a:r>
              <a:rPr lang="en-US" b="1" u="sng" dirty="0">
                <a:solidFill>
                  <a:srgbClr val="222222"/>
                </a:solidFill>
                <a:latin typeface="Arial" panose="020B0604020202020204" pitchFamily="34" charset="0"/>
                <a:ea typeface="Times New Roman" panose="02020603050405020304" pitchFamily="18" charset="0"/>
              </a:rPr>
              <a:t>In person stats:</a:t>
            </a:r>
            <a:r>
              <a:rPr lang="en-US" dirty="0">
                <a:solidFill>
                  <a:srgbClr val="222222"/>
                </a:solidFill>
                <a:latin typeface="Arial" panose="020B0604020202020204" pitchFamily="34" charset="0"/>
                <a:ea typeface="Times New Roman" panose="02020603050405020304" pitchFamily="18" charset="0"/>
              </a:rPr>
              <a:t/>
            </a:r>
            <a:br>
              <a:rPr lang="en-US" dirty="0">
                <a:solidFill>
                  <a:srgbClr val="222222"/>
                </a:solidFill>
                <a:latin typeface="Arial" panose="020B0604020202020204" pitchFamily="34" charset="0"/>
                <a:ea typeface="Times New Roman" panose="02020603050405020304" pitchFamily="18" charset="0"/>
              </a:rPr>
            </a:br>
            <a:r>
              <a:rPr lang="en-US" dirty="0">
                <a:solidFill>
                  <a:srgbClr val="222222"/>
                </a:solidFill>
                <a:latin typeface="Arial" panose="020B0604020202020204" pitchFamily="34" charset="0"/>
                <a:ea typeface="Times New Roman" panose="02020603050405020304" pitchFamily="18" charset="0"/>
              </a:rPr>
              <a:t>Total </a:t>
            </a:r>
            <a:r>
              <a:rPr lang="en-US" dirty="0" smtClean="0">
                <a:solidFill>
                  <a:srgbClr val="222222"/>
                </a:solidFill>
                <a:latin typeface="Arial" panose="020B0604020202020204" pitchFamily="34" charset="0"/>
                <a:ea typeface="Times New Roman" panose="02020603050405020304" pitchFamily="18" charset="0"/>
              </a:rPr>
              <a:t>registered: </a:t>
            </a:r>
            <a:r>
              <a:rPr lang="en-US" dirty="0">
                <a:solidFill>
                  <a:srgbClr val="222222"/>
                </a:solidFill>
                <a:latin typeface="Arial" panose="020B0604020202020204" pitchFamily="34" charset="0"/>
                <a:ea typeface="Times New Roman" panose="02020603050405020304" pitchFamily="18" charset="0"/>
              </a:rPr>
              <a:t>444</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Tutorials: 90</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Oral presentations: 42</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Poster presentations: 51</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Panels: 3</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Panelists: 17</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Foreign Nationals: 75</a:t>
            </a:r>
            <a:br>
              <a:rPr lang="en-US" dirty="0">
                <a:solidFill>
                  <a:srgbClr val="222222"/>
                </a:solidFill>
                <a:latin typeface="Arial" panose="020B0604020202020204" pitchFamily="34" charset="0"/>
                <a:ea typeface="Times New Roman" panose="02020603050405020304" pitchFamily="18" charset="0"/>
              </a:rPr>
            </a:br>
            <a:r>
              <a:rPr lang="en-US" dirty="0">
                <a:solidFill>
                  <a:srgbClr val="222222"/>
                </a:solidFill>
                <a:latin typeface="Arial" panose="020B0604020202020204" pitchFamily="34" charset="0"/>
                <a:ea typeface="Times New Roman" panose="02020603050405020304" pitchFamily="18" charset="0"/>
              </a:rPr>
              <a:t>Universities: </a:t>
            </a:r>
            <a:r>
              <a:rPr lang="en-US" dirty="0" smtClean="0">
                <a:solidFill>
                  <a:srgbClr val="222222"/>
                </a:solidFill>
                <a:latin typeface="Arial" panose="020B0604020202020204" pitchFamily="34" charset="0"/>
                <a:ea typeface="Times New Roman" panose="02020603050405020304" pitchFamily="18" charset="0"/>
              </a:rPr>
              <a:t>25 </a:t>
            </a:r>
            <a:r>
              <a:rPr lang="en-US" dirty="0" smtClean="0">
                <a:solidFill>
                  <a:srgbClr val="222222"/>
                </a:solidFill>
                <a:latin typeface="Arial" panose="020B0604020202020204" pitchFamily="34" charset="0"/>
                <a:ea typeface="Times New Roman" panose="02020603050405020304" pitchFamily="18" charset="0"/>
              </a:rPr>
              <a:t>universities</a:t>
            </a:r>
            <a:r>
              <a:rPr lang="en-US" dirty="0">
                <a:solidFill>
                  <a:srgbClr val="222222"/>
                </a:solidFill>
                <a:latin typeface="Arial" panose="020B0604020202020204" pitchFamily="34" charset="0"/>
                <a:ea typeface="Times New Roman" panose="02020603050405020304" pitchFamily="18" charset="0"/>
              </a:rPr>
              <a:t/>
            </a:r>
            <a:br>
              <a:rPr lang="en-US" dirty="0">
                <a:solidFill>
                  <a:srgbClr val="222222"/>
                </a:solidFill>
                <a:latin typeface="Arial" panose="020B0604020202020204" pitchFamily="34" charset="0"/>
                <a:ea typeface="Times New Roman" panose="02020603050405020304" pitchFamily="18" charset="0"/>
              </a:rPr>
            </a:br>
            <a:r>
              <a:rPr lang="en-US" dirty="0">
                <a:solidFill>
                  <a:srgbClr val="222222"/>
                </a:solidFill>
                <a:latin typeface="Arial" panose="020B0604020202020204" pitchFamily="34" charset="0"/>
                <a:ea typeface="Times New Roman" panose="02020603050405020304" pitchFamily="18" charset="0"/>
              </a:rPr>
              <a:t>Private sector: </a:t>
            </a:r>
            <a:r>
              <a:rPr lang="en-US" dirty="0" smtClean="0">
                <a:solidFill>
                  <a:srgbClr val="222222"/>
                </a:solidFill>
                <a:latin typeface="Arial" panose="020B0604020202020204" pitchFamily="34" charset="0"/>
                <a:ea typeface="Times New Roman" panose="02020603050405020304" pitchFamily="18" charset="0"/>
              </a:rPr>
              <a:t>15 institutions</a:t>
            </a:r>
            <a:r>
              <a:rPr lang="en-US" dirty="0">
                <a:solidFill>
                  <a:srgbClr val="222222"/>
                </a:solidFill>
                <a:latin typeface="Arial" panose="020B0604020202020204" pitchFamily="34" charset="0"/>
                <a:ea typeface="Times New Roman" panose="02020603050405020304" pitchFamily="18" charset="0"/>
              </a:rPr>
              <a:t>  </a:t>
            </a:r>
            <a:br>
              <a:rPr lang="en-US" dirty="0">
                <a:solidFill>
                  <a:srgbClr val="222222"/>
                </a:solidFill>
                <a:latin typeface="Arial" panose="020B0604020202020204" pitchFamily="34" charset="0"/>
                <a:ea typeface="Times New Roman" panose="02020603050405020304" pitchFamily="18" charset="0"/>
              </a:rPr>
            </a:br>
            <a:r>
              <a:rPr lang="en-US" dirty="0">
                <a:solidFill>
                  <a:srgbClr val="222222"/>
                </a:solidFill>
                <a:latin typeface="Arial" panose="020B0604020202020204" pitchFamily="34" charset="0"/>
                <a:ea typeface="Times New Roman" panose="02020603050405020304" pitchFamily="18" charset="0"/>
              </a:rPr>
              <a:t>Federal Agencies: </a:t>
            </a:r>
            <a:r>
              <a:rPr lang="en-US" dirty="0" smtClean="0">
                <a:solidFill>
                  <a:srgbClr val="222222"/>
                </a:solidFill>
                <a:latin typeface="Arial" panose="020B0604020202020204" pitchFamily="34" charset="0"/>
                <a:ea typeface="Times New Roman" panose="02020603050405020304" pitchFamily="18" charset="0"/>
              </a:rPr>
              <a:t>10</a:t>
            </a:r>
            <a:r>
              <a:rPr lang="en-US" dirty="0">
                <a:solidFill>
                  <a:srgbClr val="222222"/>
                </a:solidFill>
                <a:latin typeface="Arial" panose="020B0604020202020204" pitchFamily="34" charset="0"/>
                <a:ea typeface="Times New Roman" panose="02020603050405020304" pitchFamily="18" charset="0"/>
              </a:rPr>
              <a:t>: </a:t>
            </a:r>
            <a:br>
              <a:rPr lang="en-US" dirty="0">
                <a:solidFill>
                  <a:srgbClr val="222222"/>
                </a:solidFill>
                <a:latin typeface="Arial" panose="020B0604020202020204" pitchFamily="34" charset="0"/>
                <a:ea typeface="Times New Roman" panose="02020603050405020304" pitchFamily="18" charset="0"/>
              </a:rPr>
            </a:br>
            <a:r>
              <a:rPr lang="en-US" dirty="0">
                <a:solidFill>
                  <a:srgbClr val="222222"/>
                </a:solidFill>
                <a:latin typeface="Arial" panose="020B0604020202020204" pitchFamily="34" charset="0"/>
                <a:ea typeface="Times New Roman" panose="02020603050405020304" pitchFamily="18" charset="0"/>
              </a:rPr>
              <a:t>Countries: </a:t>
            </a:r>
            <a:r>
              <a:rPr lang="en-US" dirty="0" smtClean="0">
                <a:solidFill>
                  <a:srgbClr val="222222"/>
                </a:solidFill>
                <a:latin typeface="Arial" panose="020B0604020202020204" pitchFamily="34" charset="0"/>
                <a:ea typeface="Times New Roman" panose="02020603050405020304" pitchFamily="18" charset="0"/>
              </a:rPr>
              <a:t>10</a:t>
            </a:r>
            <a:r>
              <a:rPr lang="en-US" dirty="0">
                <a:solidFill>
                  <a:srgbClr val="222222"/>
                </a:solidFill>
                <a:latin typeface="Arial" panose="020B0604020202020204" pitchFamily="34" charset="0"/>
                <a:ea typeface="Times New Roman" panose="02020603050405020304" pitchFamily="18" charset="0"/>
              </a:rPr>
              <a:t> </a:t>
            </a:r>
            <a:br>
              <a:rPr lang="en-US" dirty="0">
                <a:solidFill>
                  <a:srgbClr val="222222"/>
                </a:solidFill>
                <a:latin typeface="Arial" panose="020B0604020202020204" pitchFamily="34" charset="0"/>
                <a:ea typeface="Times New Roman" panose="02020603050405020304" pitchFamily="18" charset="0"/>
              </a:rPr>
            </a:br>
            <a:r>
              <a:rPr lang="en-US" dirty="0">
                <a:solidFill>
                  <a:srgbClr val="222222"/>
                </a:solidFill>
                <a:latin typeface="Arial" panose="020B0604020202020204" pitchFamily="34" charset="0"/>
                <a:ea typeface="Times New Roman" panose="02020603050405020304" pitchFamily="18" charset="0"/>
              </a:rPr>
              <a:t/>
            </a:r>
            <a:br>
              <a:rPr lang="en-US" dirty="0">
                <a:solidFill>
                  <a:srgbClr val="222222"/>
                </a:solidFill>
                <a:latin typeface="Arial" panose="020B0604020202020204" pitchFamily="34" charset="0"/>
                <a:ea typeface="Times New Roman" panose="02020603050405020304" pitchFamily="18" charset="0"/>
              </a:rPr>
            </a:br>
            <a:r>
              <a:rPr lang="en-US" b="1" u="sng" dirty="0">
                <a:solidFill>
                  <a:srgbClr val="222222"/>
                </a:solidFill>
                <a:latin typeface="Arial" panose="020B0604020202020204" pitchFamily="34" charset="0"/>
                <a:ea typeface="Times New Roman" panose="02020603050405020304" pitchFamily="18" charset="0"/>
              </a:rPr>
              <a:t>WebEx stats:</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smtClean="0">
                <a:solidFill>
                  <a:srgbClr val="222222"/>
                </a:solidFill>
                <a:latin typeface="Arial" panose="020B0604020202020204" pitchFamily="34" charset="0"/>
                <a:ea typeface="Times New Roman" panose="02020603050405020304" pitchFamily="18" charset="0"/>
              </a:rPr>
              <a:t>Peak of  215 attendees</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smtClean="0">
                <a:solidFill>
                  <a:srgbClr val="222222"/>
                </a:solidFill>
                <a:latin typeface="Arial" panose="020B0604020202020204" pitchFamily="34" charset="0"/>
                <a:ea typeface="Times New Roman" panose="02020603050405020304" pitchFamily="18" charset="0"/>
              </a:rPr>
              <a:t>Universities</a:t>
            </a:r>
            <a:r>
              <a:rPr lang="en-US" dirty="0">
                <a:solidFill>
                  <a:srgbClr val="222222"/>
                </a:solidFill>
                <a:latin typeface="Arial" panose="020B0604020202020204" pitchFamily="34" charset="0"/>
                <a:ea typeface="Times New Roman" panose="02020603050405020304" pitchFamily="18" charset="0"/>
              </a:rPr>
              <a:t>: ~</a:t>
            </a:r>
            <a:r>
              <a:rPr lang="en-US" dirty="0" smtClean="0">
                <a:solidFill>
                  <a:srgbClr val="222222"/>
                </a:solidFill>
                <a:latin typeface="Arial" panose="020B0604020202020204" pitchFamily="34" charset="0"/>
                <a:ea typeface="Times New Roman" panose="02020603050405020304" pitchFamily="18" charset="0"/>
              </a:rPr>
              <a:t>20 universities</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Private sector: ~</a:t>
            </a:r>
            <a:r>
              <a:rPr lang="en-US" dirty="0" smtClean="0">
                <a:solidFill>
                  <a:srgbClr val="222222"/>
                </a:solidFill>
                <a:latin typeface="Arial" panose="020B0604020202020204" pitchFamily="34" charset="0"/>
                <a:ea typeface="Times New Roman" panose="02020603050405020304" pitchFamily="18" charset="0"/>
              </a:rPr>
              <a:t>24 institutions</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Federal agencies: ~8</a:t>
            </a:r>
            <a:endParaRPr lang="en-US" sz="1600" dirty="0" smtClean="0">
              <a:effectLst/>
              <a:latin typeface="Arial" panose="020B0604020202020204" pitchFamily="34" charset="0"/>
              <a:ea typeface="Arial" panose="020B0604020202020204" pitchFamily="34" charset="0"/>
            </a:endParaRPr>
          </a:p>
          <a:p>
            <a:pPr>
              <a:lnSpc>
                <a:spcPct val="115000"/>
              </a:lnSpc>
            </a:pPr>
            <a:r>
              <a:rPr lang="en-US" dirty="0">
                <a:solidFill>
                  <a:srgbClr val="222222"/>
                </a:solidFill>
                <a:latin typeface="Arial" panose="020B0604020202020204" pitchFamily="34" charset="0"/>
                <a:ea typeface="Times New Roman" panose="02020603050405020304" pitchFamily="18" charset="0"/>
              </a:rPr>
              <a:t>Countries: 11 </a:t>
            </a:r>
            <a:r>
              <a:rPr lang="en-US" sz="1600" dirty="0" smtClean="0">
                <a:effectLst/>
                <a:latin typeface="Arial" panose="020B0604020202020204" pitchFamily="34" charset="0"/>
                <a:ea typeface="Arial" panose="020B0604020202020204" pitchFamily="34" charset="0"/>
              </a:rPr>
              <a:t> </a:t>
            </a:r>
            <a:endParaRPr lang="en-US"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8427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94" y="-43041"/>
            <a:ext cx="11848562" cy="1087052"/>
          </a:xfrm>
        </p:spPr>
        <p:txBody>
          <a:bodyPr/>
          <a:lstStyle/>
          <a:p>
            <a:r>
              <a:rPr lang="en-US" b="1" dirty="0" smtClean="0">
                <a:solidFill>
                  <a:srgbClr val="002060"/>
                </a:solidFill>
              </a:rPr>
              <a:t>Main Motivations of the Workshop</a:t>
            </a:r>
            <a:endParaRPr lang="en-US" b="1" dirty="0">
              <a:solidFill>
                <a:srgbClr val="002060"/>
              </a:solidFill>
            </a:endParaRPr>
          </a:p>
        </p:txBody>
      </p:sp>
      <p:sp>
        <p:nvSpPr>
          <p:cNvPr id="3" name="Content Placeholder 2"/>
          <p:cNvSpPr>
            <a:spLocks noGrp="1"/>
          </p:cNvSpPr>
          <p:nvPr>
            <p:ph idx="1"/>
          </p:nvPr>
        </p:nvSpPr>
        <p:spPr>
          <a:xfrm>
            <a:off x="5978013" y="5699288"/>
            <a:ext cx="6146084" cy="1158712"/>
          </a:xfrm>
          <a:solidFill>
            <a:srgbClr val="FFC000"/>
          </a:solidFill>
        </p:spPr>
        <p:txBody>
          <a:bodyPr>
            <a:normAutofit fontScale="62500" lnSpcReduction="20000"/>
          </a:bodyPr>
          <a:lstStyle/>
          <a:p>
            <a:r>
              <a:rPr lang="en-US" b="1" u="sng" dirty="0" smtClean="0">
                <a:solidFill>
                  <a:srgbClr val="006600"/>
                </a:solidFill>
              </a:rPr>
              <a:t>Parallel Trends</a:t>
            </a:r>
          </a:p>
          <a:p>
            <a:pPr lvl="1"/>
            <a:r>
              <a:rPr lang="en-US" dirty="0" smtClean="0"/>
              <a:t>Budget, HPC Constraints</a:t>
            </a:r>
          </a:p>
          <a:p>
            <a:pPr lvl="1"/>
            <a:r>
              <a:rPr lang="en-US" dirty="0" smtClean="0"/>
              <a:t>Higher societal impact</a:t>
            </a:r>
          </a:p>
          <a:p>
            <a:pPr lvl="1"/>
            <a:r>
              <a:rPr lang="en-US" dirty="0" smtClean="0"/>
              <a:t>Higher users expectations of enhanced model resolutions, accuracy</a:t>
            </a:r>
            <a:endParaRPr lang="en-US" dirty="0"/>
          </a:p>
        </p:txBody>
      </p:sp>
      <p:sp>
        <p:nvSpPr>
          <p:cNvPr id="4" name="Slide Number Placeholder 3"/>
          <p:cNvSpPr>
            <a:spLocks noGrp="1"/>
          </p:cNvSpPr>
          <p:nvPr>
            <p:ph type="sldNum" sz="quarter" idx="12"/>
          </p:nvPr>
        </p:nvSpPr>
        <p:spPr>
          <a:xfrm>
            <a:off x="8419875" y="5334163"/>
            <a:ext cx="2743200" cy="365125"/>
          </a:xfrm>
        </p:spPr>
        <p:txBody>
          <a:bodyPr/>
          <a:lstStyle/>
          <a:p>
            <a:fld id="{B6F15528-21DE-4FAA-801E-634DDDAF4B2B}" type="slidenum">
              <a:rPr lang="en-US" smtClean="0"/>
              <a:pPr/>
              <a:t>5</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0" y="1115419"/>
            <a:ext cx="5427406" cy="3899031"/>
          </a:xfrm>
          <a:prstGeom prst="rect">
            <a:avLst/>
          </a:prstGeom>
        </p:spPr>
      </p:pic>
      <p:pic>
        <p:nvPicPr>
          <p:cNvPr id="6" name="Google Shape;162;p31"/>
          <p:cNvPicPr preferRelativeResize="0"/>
          <p:nvPr/>
        </p:nvPicPr>
        <p:blipFill rotWithShape="1">
          <a:blip r:embed="rId3">
            <a:alphaModFix/>
          </a:blip>
          <a:srcRect/>
          <a:stretch/>
        </p:blipFill>
        <p:spPr>
          <a:xfrm>
            <a:off x="7443373" y="830291"/>
            <a:ext cx="4340795" cy="4868997"/>
          </a:xfrm>
          <a:prstGeom prst="rect">
            <a:avLst/>
          </a:prstGeom>
          <a:noFill/>
          <a:ln>
            <a:noFill/>
          </a:ln>
        </p:spPr>
      </p:pic>
      <p:sp>
        <p:nvSpPr>
          <p:cNvPr id="7" name="Google Shape;166;p31"/>
          <p:cNvSpPr/>
          <p:nvPr/>
        </p:nvSpPr>
        <p:spPr>
          <a:xfrm>
            <a:off x="9095000" y="2261215"/>
            <a:ext cx="712400" cy="2631200"/>
          </a:xfrm>
          <a:prstGeom prst="rect">
            <a:avLst/>
          </a:prstGeom>
          <a:noFill/>
          <a:ln w="76200" cap="flat" cmpd="sng">
            <a:solidFill>
              <a:srgbClr val="00B0F0"/>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pPr>
            <a:endParaRPr sz="1467">
              <a:solidFill>
                <a:schemeClr val="lt1"/>
              </a:solidFill>
              <a:latin typeface="Arial"/>
              <a:ea typeface="Arial"/>
              <a:cs typeface="Arial"/>
              <a:sym typeface="Arial"/>
            </a:endParaRPr>
          </a:p>
        </p:txBody>
      </p:sp>
      <p:sp>
        <p:nvSpPr>
          <p:cNvPr id="8" name="Google Shape;167;p31"/>
          <p:cNvSpPr/>
          <p:nvPr/>
        </p:nvSpPr>
        <p:spPr>
          <a:xfrm>
            <a:off x="9155454" y="1678818"/>
            <a:ext cx="591671" cy="510988"/>
          </a:xfrm>
          <a:prstGeom prst="flowChartMerge">
            <a:avLst/>
          </a:prstGeom>
          <a:solidFill>
            <a:srgbClr val="00B0F0"/>
          </a:solidFill>
          <a:ln w="25400" cap="flat" cmpd="sng">
            <a:solidFill>
              <a:srgbClr val="00B0F0"/>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pPr>
            <a:endParaRPr sz="1467">
              <a:solidFill>
                <a:schemeClr val="lt1"/>
              </a:solidFill>
              <a:latin typeface="Arial"/>
              <a:ea typeface="Arial"/>
              <a:cs typeface="Arial"/>
              <a:sym typeface="Arial"/>
            </a:endParaRPr>
          </a:p>
        </p:txBody>
      </p:sp>
      <p:sp>
        <p:nvSpPr>
          <p:cNvPr id="9" name="Content Placeholder 2"/>
          <p:cNvSpPr txBox="1">
            <a:spLocks/>
          </p:cNvSpPr>
          <p:nvPr/>
        </p:nvSpPr>
        <p:spPr>
          <a:xfrm>
            <a:off x="113972" y="5518296"/>
            <a:ext cx="5313434" cy="1309230"/>
          </a:xfrm>
          <a:prstGeom prst="rect">
            <a:avLst/>
          </a:prstGeom>
          <a:solidFill>
            <a:schemeClr val="accent5">
              <a:lumMod val="40000"/>
              <a:lumOff val="6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smtClean="0">
                <a:solidFill>
                  <a:srgbClr val="006600"/>
                </a:solidFill>
              </a:rPr>
              <a:t>GOS Trends:</a:t>
            </a:r>
          </a:p>
          <a:p>
            <a:pPr lvl="1"/>
            <a:r>
              <a:rPr lang="en-US" dirty="0" smtClean="0"/>
              <a:t>New Sensors (higher resolutions, </a:t>
            </a:r>
            <a:r>
              <a:rPr lang="en-US" dirty="0" err="1" smtClean="0"/>
              <a:t>etc</a:t>
            </a:r>
            <a:r>
              <a:rPr lang="en-US" dirty="0" smtClean="0"/>
              <a:t>)</a:t>
            </a:r>
          </a:p>
          <a:p>
            <a:pPr lvl="1"/>
            <a:r>
              <a:rPr lang="en-US" dirty="0" smtClean="0"/>
              <a:t>New technologies (small </a:t>
            </a:r>
            <a:r>
              <a:rPr lang="en-US" dirty="0" err="1" smtClean="0"/>
              <a:t>sats</a:t>
            </a:r>
            <a:r>
              <a:rPr lang="en-US" dirty="0" smtClean="0"/>
              <a:t>, </a:t>
            </a:r>
            <a:r>
              <a:rPr lang="en-US" dirty="0" err="1" smtClean="0"/>
              <a:t>etc</a:t>
            </a:r>
            <a:r>
              <a:rPr lang="en-US" dirty="0" smtClean="0"/>
              <a:t>)</a:t>
            </a:r>
          </a:p>
          <a:p>
            <a:pPr lvl="1"/>
            <a:r>
              <a:rPr lang="en-US" dirty="0" smtClean="0"/>
              <a:t>Emergence of New GOS (</a:t>
            </a:r>
            <a:r>
              <a:rPr lang="en-US" dirty="0" err="1" smtClean="0"/>
              <a:t>IoT</a:t>
            </a:r>
            <a:r>
              <a:rPr lang="en-US" dirty="0" smtClean="0"/>
              <a:t>, </a:t>
            </a:r>
            <a:r>
              <a:rPr lang="en-US" dirty="0" err="1" smtClean="0"/>
              <a:t>etc</a:t>
            </a:r>
            <a:r>
              <a:rPr lang="en-US" dirty="0" smtClean="0"/>
              <a:t>)</a:t>
            </a:r>
          </a:p>
          <a:p>
            <a:pPr lvl="1"/>
            <a:r>
              <a:rPr lang="en-US" dirty="0" smtClean="0"/>
              <a:t>New Players in GOS (international, commercial, </a:t>
            </a:r>
            <a:r>
              <a:rPr lang="en-US" dirty="0" err="1" smtClean="0"/>
              <a:t>etc</a:t>
            </a:r>
            <a:r>
              <a:rPr lang="en-US" dirty="0" smtClean="0"/>
              <a:t>)</a:t>
            </a:r>
          </a:p>
          <a:p>
            <a:pPr lvl="1"/>
            <a:r>
              <a:rPr lang="en-US" b="1" u="sng" dirty="0" smtClean="0"/>
              <a:t>Significant Increase  in volume and diversity of data</a:t>
            </a:r>
          </a:p>
          <a:p>
            <a:pPr marL="457200" lvl="1" indent="0">
              <a:buFont typeface="Arial" panose="020B0604020202020204" pitchFamily="34" charset="0"/>
              <a:buNone/>
            </a:pPr>
            <a:endParaRPr lang="en-US" dirty="0" smtClean="0"/>
          </a:p>
        </p:txBody>
      </p:sp>
    </p:spTree>
    <p:extLst>
      <p:ext uri="{BB962C8B-B14F-4D97-AF65-F5344CB8AC3E}">
        <p14:creationId xmlns:p14="http://schemas.microsoft.com/office/powerpoint/2010/main" val="1842917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356"/>
            <a:ext cx="10515600" cy="1325563"/>
          </a:xfrm>
        </p:spPr>
        <p:txBody>
          <a:bodyPr/>
          <a:lstStyle/>
          <a:p>
            <a:r>
              <a:rPr lang="en-US" b="1" dirty="0" smtClean="0">
                <a:solidFill>
                  <a:srgbClr val="0070C0"/>
                </a:solidFill>
              </a:rPr>
              <a:t>Main Highlights of the Workshop</a:t>
            </a:r>
            <a:endParaRPr lang="en-US" b="1" dirty="0">
              <a:solidFill>
                <a:srgbClr val="0070C0"/>
              </a:solidFill>
            </a:endParaRPr>
          </a:p>
        </p:txBody>
      </p:sp>
      <p:sp>
        <p:nvSpPr>
          <p:cNvPr id="3" name="Content Placeholder 2"/>
          <p:cNvSpPr>
            <a:spLocks noGrp="1"/>
          </p:cNvSpPr>
          <p:nvPr>
            <p:ph idx="1"/>
          </p:nvPr>
        </p:nvSpPr>
        <p:spPr>
          <a:xfrm>
            <a:off x="0" y="1493919"/>
            <a:ext cx="12192000" cy="5260694"/>
          </a:xfrm>
        </p:spPr>
        <p:txBody>
          <a:bodyPr>
            <a:normAutofit lnSpcReduction="10000"/>
          </a:bodyPr>
          <a:lstStyle/>
          <a:p>
            <a:r>
              <a:rPr lang="en-US" dirty="0" smtClean="0"/>
              <a:t>Evidence was presented that AI has a significant potential for being a positively disruptive technology to support NOAA mission (more skills, more efficiency)</a:t>
            </a:r>
          </a:p>
          <a:p>
            <a:r>
              <a:rPr lang="en-US" dirty="0" smtClean="0"/>
              <a:t>Good mixture of academic (</a:t>
            </a:r>
            <a:r>
              <a:rPr lang="en-US" dirty="0"/>
              <a:t>H</a:t>
            </a:r>
            <a:r>
              <a:rPr lang="en-US" dirty="0" smtClean="0"/>
              <a:t>arvard, PSU, JHU, UCAR,..), private sector (Google, Microsoft, NVIDIA, IBM, ..) and federal sector (NOAA, NASA, Oak Ridge Lab, ..)</a:t>
            </a:r>
          </a:p>
          <a:p>
            <a:r>
              <a:rPr lang="en-US" dirty="0" smtClean="0"/>
              <a:t>Strong appetite for Tutorials (for AI) for NOAA scientists</a:t>
            </a:r>
          </a:p>
          <a:p>
            <a:r>
              <a:rPr lang="en-US" dirty="0" smtClean="0"/>
              <a:t>Strong desire for sustained AI-Science collaboration</a:t>
            </a:r>
          </a:p>
          <a:p>
            <a:r>
              <a:rPr lang="en-US" dirty="0" smtClean="0"/>
              <a:t>Strong desire for sustained partnerships (Federal-Academic-private)</a:t>
            </a:r>
          </a:p>
          <a:p>
            <a:r>
              <a:rPr lang="en-US" dirty="0" smtClean="0"/>
              <a:t>A lot of magic happened during </a:t>
            </a:r>
            <a:r>
              <a:rPr lang="en-US" dirty="0"/>
              <a:t>the </a:t>
            </a:r>
            <a:r>
              <a:rPr lang="en-US" dirty="0" smtClean="0"/>
              <a:t>workshop: </a:t>
            </a:r>
            <a:r>
              <a:rPr lang="en-US" dirty="0"/>
              <a:t>especially during breaks and lunch and posters sessions. </a:t>
            </a:r>
            <a:endParaRPr lang="en-US" dirty="0" smtClean="0"/>
          </a:p>
          <a:p>
            <a:r>
              <a:rPr lang="en-US" dirty="0" smtClean="0"/>
              <a:t>Establishment of the NOAA AI Working group –Open to partners</a:t>
            </a:r>
          </a:p>
          <a:p>
            <a:r>
              <a:rPr lang="en-US" dirty="0" smtClean="0"/>
              <a:t>NOAA strong leadership backing</a:t>
            </a:r>
          </a:p>
          <a:p>
            <a:r>
              <a:rPr lang="en-US" dirty="0" smtClean="0"/>
              <a:t>Workshop’s outcomes will contribute toward the NOAA AI strategy/roadmap</a:t>
            </a:r>
            <a:endParaRPr lang="en-US" dirty="0"/>
          </a:p>
        </p:txBody>
      </p:sp>
    </p:spTree>
    <p:extLst>
      <p:ext uri="{BB962C8B-B14F-4D97-AF65-F5344CB8AC3E}">
        <p14:creationId xmlns:p14="http://schemas.microsoft.com/office/powerpoint/2010/main" val="2542486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89" y="1"/>
            <a:ext cx="11052858" cy="1203766"/>
          </a:xfrm>
        </p:spPr>
        <p:txBody>
          <a:bodyPr>
            <a:normAutofit/>
          </a:bodyPr>
          <a:lstStyle/>
          <a:p>
            <a:r>
              <a:rPr lang="en-US" b="1" dirty="0" smtClean="0">
                <a:solidFill>
                  <a:srgbClr val="0070C0"/>
                </a:solidFill>
              </a:rPr>
              <a:t>Audience’s Main Takeaways from the Workshop</a:t>
            </a:r>
            <a:endParaRPr lang="en-US" b="1" dirty="0">
              <a:solidFill>
                <a:srgbClr val="0070C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518" y="1314493"/>
            <a:ext cx="4679057" cy="2631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574" y="1404773"/>
            <a:ext cx="4679056" cy="2631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187" y="3935392"/>
            <a:ext cx="5195749" cy="292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430" y="4036742"/>
            <a:ext cx="5015570" cy="2821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507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949450" y="304801"/>
            <a:ext cx="8032750" cy="898525"/>
          </a:xfrm>
        </p:spPr>
        <p:txBody>
          <a:bodyPr/>
          <a:lstStyle/>
          <a:p>
            <a:r>
              <a:rPr lang="en-US" dirty="0"/>
              <a:t>Content</a:t>
            </a:r>
            <a:endParaRPr lang="en-US" altLang="zh-CN" dirty="0">
              <a:solidFill>
                <a:schemeClr val="accent1"/>
              </a:solidFill>
              <a:ea typeface="宋体" pitchFamily="2" charset="-122"/>
            </a:endParaRPr>
          </a:p>
        </p:txBody>
      </p:sp>
      <p:grpSp>
        <p:nvGrpSpPr>
          <p:cNvPr id="10" name="Group 18"/>
          <p:cNvGrpSpPr>
            <a:grpSpLocks/>
          </p:cNvGrpSpPr>
          <p:nvPr/>
        </p:nvGrpSpPr>
        <p:grpSpPr bwMode="auto">
          <a:xfrm>
            <a:off x="1822623" y="2819401"/>
            <a:ext cx="8229600" cy="665163"/>
            <a:chOff x="240" y="1248"/>
            <a:chExt cx="5184" cy="419"/>
          </a:xfrm>
        </p:grpSpPr>
        <p:grpSp>
          <p:nvGrpSpPr>
            <p:cNvPr id="11" name="Group 19"/>
            <p:cNvGrpSpPr>
              <a:grpSpLocks/>
            </p:cNvGrpSpPr>
            <p:nvPr/>
          </p:nvGrpSpPr>
          <p:grpSpPr bwMode="auto">
            <a:xfrm>
              <a:off x="240" y="1248"/>
              <a:ext cx="480" cy="419"/>
              <a:chOff x="1110" y="2656"/>
              <a:chExt cx="1549" cy="1351"/>
            </a:xfrm>
          </p:grpSpPr>
          <p:sp>
            <p:nvSpPr>
              <p:cNvPr id="5134"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3175">
                <a:noFill/>
                <a:miter lim="800000"/>
                <a:headEnd/>
                <a:tailEnd/>
              </a:ln>
            </p:spPr>
            <p:txBody>
              <a:bodyPr wrap="none" anchor="ctr"/>
              <a:lstStyle/>
              <a:p>
                <a:endParaRPr lang="fr-FR"/>
              </a:p>
            </p:txBody>
          </p:sp>
          <p:sp>
            <p:nvSpPr>
              <p:cNvPr id="5135"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3175">
                <a:solidFill>
                  <a:srgbClr val="C0C0C0"/>
                </a:solidFill>
                <a:miter lim="800000"/>
                <a:headEnd/>
                <a:tailEnd/>
              </a:ln>
            </p:spPr>
            <p:txBody>
              <a:bodyPr wrap="none" anchor="ctr"/>
              <a:lstStyle/>
              <a:p>
                <a:endParaRPr lang="fr-FR"/>
              </a:p>
            </p:txBody>
          </p:sp>
          <p:sp>
            <p:nvSpPr>
              <p:cNvPr id="59" name="AutoShape 22"/>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3175">
                <a:solidFill>
                  <a:schemeClr val="tx1"/>
                </a:solidFill>
                <a:miter lim="800000"/>
                <a:headEnd/>
                <a:tailEnd/>
              </a:ln>
              <a:effectLst/>
            </p:spPr>
            <p:txBody>
              <a:bodyPr wrap="none" anchor="ctr"/>
              <a:lstStyle/>
              <a:p>
                <a:pPr>
                  <a:defRPr/>
                </a:pPr>
                <a:endParaRPr lang="en-US">
                  <a:latin typeface="Arial" charset="0"/>
                </a:endParaRPr>
              </a:p>
            </p:txBody>
          </p:sp>
        </p:grpSp>
        <p:sp>
          <p:nvSpPr>
            <p:cNvPr id="5131" name="Line 23"/>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5132" name="Text Box 24"/>
            <p:cNvSpPr txBox="1">
              <a:spLocks noChangeArrowheads="1"/>
            </p:cNvSpPr>
            <p:nvPr/>
          </p:nvSpPr>
          <p:spPr bwMode="auto">
            <a:xfrm>
              <a:off x="912" y="1296"/>
              <a:ext cx="3633" cy="291"/>
            </a:xfrm>
            <a:prstGeom prst="rect">
              <a:avLst/>
            </a:prstGeom>
            <a:noFill/>
            <a:ln w="3175" algn="ctr">
              <a:noFill/>
              <a:miter lim="800000"/>
              <a:headEnd/>
              <a:tailEnd/>
            </a:ln>
          </p:spPr>
          <p:txBody>
            <a:bodyPr wrap="none">
              <a:spAutoFit/>
            </a:bodyPr>
            <a:lstStyle/>
            <a:p>
              <a:pPr eaLnBrk="0" hangingPunct="0"/>
              <a:r>
                <a:rPr lang="en-US" altLang="zh-CN" sz="2400" b="1" dirty="0" smtClean="0">
                  <a:solidFill>
                    <a:srgbClr val="FF0000"/>
                  </a:solidFill>
                </a:rPr>
                <a:t>Highlights of AI Applications in EO and NWP</a:t>
              </a:r>
              <a:endParaRPr lang="en-US" altLang="zh-CN" sz="1600" b="1" i="1" dirty="0">
                <a:solidFill>
                  <a:srgbClr val="FF0000"/>
                </a:solidFill>
              </a:endParaRPr>
            </a:p>
          </p:txBody>
        </p:sp>
        <p:sp>
          <p:nvSpPr>
            <p:cNvPr id="5133" name="Text Box 25"/>
            <p:cNvSpPr txBox="1">
              <a:spLocks noChangeArrowheads="1"/>
            </p:cNvSpPr>
            <p:nvPr/>
          </p:nvSpPr>
          <p:spPr bwMode="gray">
            <a:xfrm>
              <a:off x="364" y="1310"/>
              <a:ext cx="214" cy="291"/>
            </a:xfrm>
            <a:prstGeom prst="rect">
              <a:avLst/>
            </a:prstGeom>
            <a:noFill/>
            <a:ln w="3175" algn="ctr">
              <a:noFill/>
              <a:miter lim="800000"/>
              <a:headEnd/>
              <a:tailEnd/>
            </a:ln>
          </p:spPr>
          <p:txBody>
            <a:bodyPr wrap="none">
              <a:spAutoFit/>
            </a:bodyPr>
            <a:lstStyle/>
            <a:p>
              <a:pPr eaLnBrk="0" hangingPunct="0"/>
              <a:r>
                <a:rPr lang="en-US" altLang="zh-CN" sz="2400" dirty="0">
                  <a:solidFill>
                    <a:schemeClr val="bg1"/>
                  </a:solidFill>
                </a:rPr>
                <a:t>2</a:t>
              </a:r>
            </a:p>
          </p:txBody>
        </p:sp>
      </p:grpSp>
      <p:grpSp>
        <p:nvGrpSpPr>
          <p:cNvPr id="51" name="Group 3"/>
          <p:cNvGrpSpPr>
            <a:grpSpLocks/>
          </p:cNvGrpSpPr>
          <p:nvPr/>
        </p:nvGrpSpPr>
        <p:grpSpPr bwMode="auto">
          <a:xfrm>
            <a:off x="1866898" y="3821325"/>
            <a:ext cx="8229603" cy="665163"/>
            <a:chOff x="240" y="1248"/>
            <a:chExt cx="5184" cy="419"/>
          </a:xfrm>
        </p:grpSpPr>
        <p:grpSp>
          <p:nvGrpSpPr>
            <p:cNvPr id="52" name="Group 4"/>
            <p:cNvGrpSpPr>
              <a:grpSpLocks/>
            </p:cNvGrpSpPr>
            <p:nvPr/>
          </p:nvGrpSpPr>
          <p:grpSpPr bwMode="auto">
            <a:xfrm>
              <a:off x="240" y="1248"/>
              <a:ext cx="480" cy="419"/>
              <a:chOff x="1110" y="2656"/>
              <a:chExt cx="1549" cy="1351"/>
            </a:xfrm>
          </p:grpSpPr>
          <p:sp>
            <p:nvSpPr>
              <p:cNvPr id="57"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fr-FR"/>
              </a:p>
            </p:txBody>
          </p:sp>
          <p:sp>
            <p:nvSpPr>
              <p:cNvPr id="58"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fr-FR"/>
              </a:p>
            </p:txBody>
          </p:sp>
          <p:sp>
            <p:nvSpPr>
              <p:cNvPr id="60"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defRPr/>
                </a:pPr>
                <a:endParaRPr lang="en-US">
                  <a:latin typeface="Arial" charset="0"/>
                </a:endParaRPr>
              </a:p>
            </p:txBody>
          </p:sp>
        </p:grpSp>
        <p:sp>
          <p:nvSpPr>
            <p:cNvPr id="53" name="Line 8"/>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55" name="Text Box 9"/>
            <p:cNvSpPr txBox="1">
              <a:spLocks noChangeArrowheads="1"/>
            </p:cNvSpPr>
            <p:nvPr/>
          </p:nvSpPr>
          <p:spPr bwMode="auto">
            <a:xfrm>
              <a:off x="912" y="1296"/>
              <a:ext cx="1467" cy="291"/>
            </a:xfrm>
            <a:prstGeom prst="rect">
              <a:avLst/>
            </a:prstGeom>
            <a:noFill/>
            <a:ln w="9525" algn="ctr">
              <a:noFill/>
              <a:miter lim="800000"/>
              <a:headEnd/>
              <a:tailEnd/>
            </a:ln>
          </p:spPr>
          <p:txBody>
            <a:bodyPr wrap="none">
              <a:spAutoFit/>
            </a:bodyPr>
            <a:lstStyle/>
            <a:p>
              <a:pPr eaLnBrk="0" hangingPunct="0"/>
              <a:r>
                <a:rPr lang="en-US" altLang="zh-CN" sz="2400" dirty="0" smtClean="0"/>
                <a:t>Looking Forward </a:t>
              </a:r>
              <a:endParaRPr lang="en-US" altLang="zh-CN" sz="1600" i="1" dirty="0"/>
            </a:p>
          </p:txBody>
        </p:sp>
        <p:sp>
          <p:nvSpPr>
            <p:cNvPr id="56" name="Text Box 10"/>
            <p:cNvSpPr txBox="1">
              <a:spLocks noChangeArrowheads="1"/>
            </p:cNvSpPr>
            <p:nvPr/>
          </p:nvSpPr>
          <p:spPr bwMode="gray">
            <a:xfrm>
              <a:off x="364" y="1310"/>
              <a:ext cx="214" cy="291"/>
            </a:xfrm>
            <a:prstGeom prst="rect">
              <a:avLst/>
            </a:prstGeom>
            <a:noFill/>
            <a:ln w="9525" algn="ctr">
              <a:noFill/>
              <a:miter lim="800000"/>
              <a:headEnd/>
              <a:tailEnd/>
            </a:ln>
          </p:spPr>
          <p:txBody>
            <a:bodyPr wrap="none">
              <a:spAutoFit/>
            </a:bodyPr>
            <a:lstStyle/>
            <a:p>
              <a:pPr eaLnBrk="0" hangingPunct="0"/>
              <a:r>
                <a:rPr lang="en-US" altLang="zh-CN" sz="2400" dirty="0">
                  <a:solidFill>
                    <a:schemeClr val="bg1"/>
                  </a:solidFill>
                </a:rPr>
                <a:t>3</a:t>
              </a:r>
            </a:p>
          </p:txBody>
        </p:sp>
      </p:grpSp>
      <p:grpSp>
        <p:nvGrpSpPr>
          <p:cNvPr id="28" name="Group 18"/>
          <p:cNvGrpSpPr>
            <a:grpSpLocks/>
          </p:cNvGrpSpPr>
          <p:nvPr/>
        </p:nvGrpSpPr>
        <p:grpSpPr bwMode="auto">
          <a:xfrm>
            <a:off x="1822623" y="1835824"/>
            <a:ext cx="8229600" cy="665163"/>
            <a:chOff x="240" y="1248"/>
            <a:chExt cx="5184" cy="419"/>
          </a:xfrm>
        </p:grpSpPr>
        <p:grpSp>
          <p:nvGrpSpPr>
            <p:cNvPr id="29" name="Group 19"/>
            <p:cNvGrpSpPr>
              <a:grpSpLocks/>
            </p:cNvGrpSpPr>
            <p:nvPr/>
          </p:nvGrpSpPr>
          <p:grpSpPr bwMode="auto">
            <a:xfrm>
              <a:off x="240" y="1248"/>
              <a:ext cx="480" cy="419"/>
              <a:chOff x="1110" y="2656"/>
              <a:chExt cx="1549" cy="1351"/>
            </a:xfrm>
          </p:grpSpPr>
          <p:sp>
            <p:nvSpPr>
              <p:cNvPr id="33"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3175">
                <a:noFill/>
                <a:miter lim="800000"/>
                <a:headEnd/>
                <a:tailEnd/>
              </a:ln>
            </p:spPr>
            <p:txBody>
              <a:bodyPr wrap="none" anchor="ctr"/>
              <a:lstStyle/>
              <a:p>
                <a:endParaRPr lang="fr-FR"/>
              </a:p>
            </p:txBody>
          </p:sp>
          <p:sp>
            <p:nvSpPr>
              <p:cNvPr id="34"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3175">
                <a:solidFill>
                  <a:srgbClr val="C0C0C0"/>
                </a:solidFill>
                <a:miter lim="800000"/>
                <a:headEnd/>
                <a:tailEnd/>
              </a:ln>
            </p:spPr>
            <p:txBody>
              <a:bodyPr wrap="none" anchor="ctr"/>
              <a:lstStyle/>
              <a:p>
                <a:endParaRPr lang="fr-FR"/>
              </a:p>
            </p:txBody>
          </p:sp>
          <p:sp>
            <p:nvSpPr>
              <p:cNvPr id="35" name="AutoShape 22"/>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3175">
                <a:solidFill>
                  <a:schemeClr val="tx1"/>
                </a:solidFill>
                <a:miter lim="800000"/>
                <a:headEnd/>
                <a:tailEnd/>
              </a:ln>
              <a:effectLst/>
            </p:spPr>
            <p:txBody>
              <a:bodyPr wrap="none" anchor="ctr"/>
              <a:lstStyle/>
              <a:p>
                <a:pPr>
                  <a:defRPr/>
                </a:pPr>
                <a:endParaRPr lang="en-US">
                  <a:latin typeface="Arial" charset="0"/>
                </a:endParaRPr>
              </a:p>
            </p:txBody>
          </p:sp>
        </p:grpSp>
        <p:sp>
          <p:nvSpPr>
            <p:cNvPr id="30" name="Line 23"/>
            <p:cNvSpPr>
              <a:spLocks noChangeShapeType="1"/>
            </p:cNvSpPr>
            <p:nvPr/>
          </p:nvSpPr>
          <p:spPr bwMode="auto">
            <a:xfrm>
              <a:off x="624" y="1632"/>
              <a:ext cx="4800" cy="0"/>
            </a:xfrm>
            <a:prstGeom prst="line">
              <a:avLst/>
            </a:prstGeom>
            <a:noFill/>
            <a:ln w="3175">
              <a:solidFill>
                <a:schemeClr val="tx2"/>
              </a:solidFill>
              <a:prstDash val="sysDot"/>
              <a:round/>
              <a:headEnd/>
              <a:tailEnd type="oval" w="med" len="med"/>
            </a:ln>
          </p:spPr>
          <p:txBody>
            <a:bodyPr wrap="none" anchor="ctr"/>
            <a:lstStyle/>
            <a:p>
              <a:endParaRPr lang="fr-FR"/>
            </a:p>
          </p:txBody>
        </p:sp>
        <p:sp>
          <p:nvSpPr>
            <p:cNvPr id="31" name="Text Box 24"/>
            <p:cNvSpPr txBox="1">
              <a:spLocks noChangeArrowheads="1"/>
            </p:cNvSpPr>
            <p:nvPr/>
          </p:nvSpPr>
          <p:spPr bwMode="auto">
            <a:xfrm>
              <a:off x="912" y="1296"/>
              <a:ext cx="3294" cy="291"/>
            </a:xfrm>
            <a:prstGeom prst="rect">
              <a:avLst/>
            </a:prstGeom>
            <a:noFill/>
            <a:ln w="3175" algn="ctr">
              <a:noFill/>
              <a:miter lim="800000"/>
              <a:headEnd/>
              <a:tailEnd/>
            </a:ln>
          </p:spPr>
          <p:txBody>
            <a:bodyPr wrap="none">
              <a:spAutoFit/>
            </a:bodyPr>
            <a:lstStyle/>
            <a:p>
              <a:pPr algn="l" eaLnBrk="0" hangingPunct="0"/>
              <a:r>
                <a:rPr lang="en-US" altLang="zh-CN" sz="2400" dirty="0" smtClean="0"/>
                <a:t>Workshop: Motivation Main Takeaways</a:t>
              </a:r>
              <a:endParaRPr lang="en-US" altLang="zh-CN" sz="1600" i="1" dirty="0"/>
            </a:p>
          </p:txBody>
        </p:sp>
        <p:sp>
          <p:nvSpPr>
            <p:cNvPr id="32" name="Text Box 25"/>
            <p:cNvSpPr txBox="1">
              <a:spLocks noChangeArrowheads="1"/>
            </p:cNvSpPr>
            <p:nvPr/>
          </p:nvSpPr>
          <p:spPr bwMode="gray">
            <a:xfrm>
              <a:off x="364" y="1310"/>
              <a:ext cx="214" cy="291"/>
            </a:xfrm>
            <a:prstGeom prst="rect">
              <a:avLst/>
            </a:prstGeom>
            <a:noFill/>
            <a:ln w="3175" algn="ctr">
              <a:noFill/>
              <a:miter lim="800000"/>
              <a:headEnd/>
              <a:tailEnd/>
            </a:ln>
          </p:spPr>
          <p:txBody>
            <a:bodyPr wrap="none">
              <a:spAutoFit/>
            </a:bodyPr>
            <a:lstStyle/>
            <a:p>
              <a:pPr eaLnBrk="0" hangingPunct="0"/>
              <a:r>
                <a:rPr lang="en-US" altLang="zh-CN" sz="2400" dirty="0">
                  <a:solidFill>
                    <a:schemeClr val="bg1"/>
                  </a:solidFill>
                </a:rPr>
                <a:t>1</a:t>
              </a:r>
            </a:p>
          </p:txBody>
        </p:sp>
      </p:grpSp>
    </p:spTree>
    <p:extLst>
      <p:ext uri="{BB962C8B-B14F-4D97-AF65-F5344CB8AC3E}">
        <p14:creationId xmlns:p14="http://schemas.microsoft.com/office/powerpoint/2010/main" val="653574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91E4DAF-BDD1-4745-9634-DB1BE9591973}"/>
              </a:ext>
            </a:extLst>
          </p:cNvPr>
          <p:cNvGrpSpPr/>
          <p:nvPr/>
        </p:nvGrpSpPr>
        <p:grpSpPr>
          <a:xfrm>
            <a:off x="2169591" y="811306"/>
            <a:ext cx="9879655" cy="5966749"/>
            <a:chOff x="702566" y="183758"/>
            <a:chExt cx="9714091" cy="5744273"/>
          </a:xfrm>
          <a:solidFill>
            <a:schemeClr val="tx1"/>
          </a:solidFill>
        </p:grpSpPr>
        <p:grpSp>
          <p:nvGrpSpPr>
            <p:cNvPr id="9" name="Group 8">
              <a:extLst>
                <a:ext uri="{FF2B5EF4-FFF2-40B4-BE49-F238E27FC236}">
                  <a16:creationId xmlns:a16="http://schemas.microsoft.com/office/drawing/2014/main" id="{21FA632E-1502-1741-9DA3-12FACDC9C03D}"/>
                </a:ext>
              </a:extLst>
            </p:cNvPr>
            <p:cNvGrpSpPr/>
            <p:nvPr/>
          </p:nvGrpSpPr>
          <p:grpSpPr>
            <a:xfrm>
              <a:off x="5608988" y="183758"/>
              <a:ext cx="4798142" cy="1849865"/>
              <a:chOff x="599768" y="3830696"/>
              <a:chExt cx="4798142" cy="1849865"/>
            </a:xfrm>
            <a:grpFill/>
          </p:grpSpPr>
          <p:sp>
            <p:nvSpPr>
              <p:cNvPr id="6" name="Rectangle 5">
                <a:extLst>
                  <a:ext uri="{FF2B5EF4-FFF2-40B4-BE49-F238E27FC236}">
                    <a16:creationId xmlns:a16="http://schemas.microsoft.com/office/drawing/2014/main" id="{953EF8F6-8354-40E9-B906-15DD290714B6}"/>
                  </a:ext>
                </a:extLst>
              </p:cNvPr>
              <p:cNvSpPr/>
              <p:nvPr/>
            </p:nvSpPr>
            <p:spPr>
              <a:xfrm>
                <a:off x="599768" y="3830696"/>
                <a:ext cx="4798142" cy="1849865"/>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id="{90B028F0-516A-43FC-A425-D142D88D5FDA}"/>
                  </a:ext>
                </a:extLst>
              </p:cNvPr>
              <p:cNvSpPr/>
              <p:nvPr/>
            </p:nvSpPr>
            <p:spPr>
              <a:xfrm>
                <a:off x="835410" y="4388070"/>
                <a:ext cx="2328125" cy="1079949"/>
              </a:xfrm>
              <a:prstGeom prst="rect">
                <a:avLst/>
              </a:prstGeom>
              <a:grpFill/>
            </p:spPr>
            <p:txBody>
              <a:bodyPr wrap="square" anchor="t">
                <a:spAutoFit/>
              </a:bodyPr>
              <a:lstStyle/>
              <a:p>
                <a:pPr>
                  <a:lnSpc>
                    <a:spcPct val="90000"/>
                  </a:lnSpc>
                </a:pPr>
                <a:r>
                  <a:rPr lang="en-US" sz="1333" dirty="0">
                    <a:solidFill>
                      <a:schemeClr val="bg1"/>
                    </a:solidFill>
                    <a:latin typeface="Trebuchet MS" panose="020B0603020202020204" pitchFamily="34" charset="0"/>
                  </a:rPr>
                  <a:t>Frame repair</a:t>
                </a:r>
              </a:p>
              <a:p>
                <a:pPr>
                  <a:lnSpc>
                    <a:spcPct val="90000"/>
                  </a:lnSpc>
                </a:pPr>
                <a:r>
                  <a:rPr lang="en-US" sz="1333" dirty="0">
                    <a:solidFill>
                      <a:schemeClr val="bg1"/>
                    </a:solidFill>
                    <a:latin typeface="Trebuchet MS" panose="020B0603020202020204" pitchFamily="34" charset="0"/>
                  </a:rPr>
                  <a:t>Sequence repair</a:t>
                </a:r>
              </a:p>
              <a:p>
                <a:pPr>
                  <a:lnSpc>
                    <a:spcPct val="90000"/>
                  </a:lnSpc>
                </a:pPr>
                <a:r>
                  <a:rPr lang="en-US" sz="1333" b="1" dirty="0">
                    <a:solidFill>
                      <a:schemeClr val="bg1"/>
                    </a:solidFill>
                    <a:latin typeface="Trebuchet MS" panose="020B0603020202020204" pitchFamily="34" charset="0"/>
                  </a:rPr>
                  <a:t>Slow motion</a:t>
                </a:r>
              </a:p>
              <a:p>
                <a:pPr>
                  <a:lnSpc>
                    <a:spcPct val="90000"/>
                  </a:lnSpc>
                </a:pPr>
                <a:r>
                  <a:rPr lang="en-US" sz="1333" dirty="0">
                    <a:solidFill>
                      <a:schemeClr val="bg1"/>
                    </a:solidFill>
                    <a:latin typeface="Trebuchet MS" panose="020B0603020202020204" pitchFamily="34" charset="0"/>
                  </a:rPr>
                  <a:t>Super-resolution</a:t>
                </a:r>
              </a:p>
              <a:p>
                <a:pPr>
                  <a:lnSpc>
                    <a:spcPct val="90000"/>
                  </a:lnSpc>
                </a:pPr>
                <a:r>
                  <a:rPr lang="en-US" sz="1333" dirty="0">
                    <a:solidFill>
                      <a:schemeClr val="bg1"/>
                    </a:solidFill>
                    <a:latin typeface="Trebuchet MS" panose="020B0603020202020204" pitchFamily="34" charset="0"/>
                  </a:rPr>
                  <a:t>Cloud removal</a:t>
                </a:r>
              </a:p>
              <a:p>
                <a:pPr>
                  <a:lnSpc>
                    <a:spcPct val="90000"/>
                  </a:lnSpc>
                </a:pPr>
                <a:r>
                  <a:rPr lang="en-US" sz="1333" dirty="0">
                    <a:solidFill>
                      <a:schemeClr val="bg1"/>
                    </a:solidFill>
                    <a:latin typeface="Trebuchet MS" panose="020B0603020202020204" pitchFamily="34" charset="0"/>
                  </a:rPr>
                  <a:t>Data augmentation</a:t>
                </a:r>
              </a:p>
            </p:txBody>
          </p:sp>
          <p:sp>
            <p:nvSpPr>
              <p:cNvPr id="27" name="Rectangle 26">
                <a:extLst>
                  <a:ext uri="{FF2B5EF4-FFF2-40B4-BE49-F238E27FC236}">
                    <a16:creationId xmlns:a16="http://schemas.microsoft.com/office/drawing/2014/main" id="{32AA4926-72B4-42B8-A992-8471D7656D13}"/>
                  </a:ext>
                </a:extLst>
              </p:cNvPr>
              <p:cNvSpPr/>
              <p:nvPr/>
            </p:nvSpPr>
            <p:spPr>
              <a:xfrm>
                <a:off x="825884" y="4052579"/>
                <a:ext cx="2328125" cy="332399"/>
              </a:xfrm>
              <a:prstGeom prst="rect">
                <a:avLst/>
              </a:prstGeom>
              <a:grpFill/>
            </p:spPr>
            <p:txBody>
              <a:bodyPr wrap="square" anchor="b">
                <a:spAutoFit/>
              </a:bodyPr>
              <a:lstStyle/>
              <a:p>
                <a:pPr>
                  <a:lnSpc>
                    <a:spcPct val="90000"/>
                  </a:lnSpc>
                </a:pPr>
                <a:r>
                  <a:rPr lang="en-US" sz="2000" b="1" cap="all" dirty="0">
                    <a:solidFill>
                      <a:srgbClr val="FF0000"/>
                    </a:solidFill>
                    <a:latin typeface="Trebuchet MS" panose="020B0603020202020204" pitchFamily="34" charset="0"/>
                  </a:rPr>
                  <a:t>ENHANCEMENT</a:t>
                </a:r>
              </a:p>
            </p:txBody>
          </p:sp>
          <p:pic>
            <p:nvPicPr>
              <p:cNvPr id="30" name="Picture 29">
                <a:extLst>
                  <a:ext uri="{FF2B5EF4-FFF2-40B4-BE49-F238E27FC236}">
                    <a16:creationId xmlns:a16="http://schemas.microsoft.com/office/drawing/2014/main" id="{2CF4B374-082B-49CC-9B1B-0ADB0D6FC8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2000"/>
                        </a14:imgEffect>
                      </a14:imgLayer>
                    </a14:imgProps>
                  </a:ext>
                </a:extLst>
              </a:blip>
              <a:stretch>
                <a:fillRect/>
              </a:stretch>
            </p:blipFill>
            <p:spPr>
              <a:xfrm>
                <a:off x="3536551" y="3854391"/>
                <a:ext cx="1858853" cy="1817138"/>
              </a:xfrm>
              <a:prstGeom prst="rect">
                <a:avLst/>
              </a:prstGeom>
              <a:grpFill/>
            </p:spPr>
          </p:pic>
        </p:grpSp>
        <p:grpSp>
          <p:nvGrpSpPr>
            <p:cNvPr id="4" name="Group 3">
              <a:extLst>
                <a:ext uri="{FF2B5EF4-FFF2-40B4-BE49-F238E27FC236}">
                  <a16:creationId xmlns:a16="http://schemas.microsoft.com/office/drawing/2014/main" id="{4CB4B52A-5EDF-F845-93CE-629E4A5034B8}"/>
                </a:ext>
              </a:extLst>
            </p:cNvPr>
            <p:cNvGrpSpPr/>
            <p:nvPr/>
          </p:nvGrpSpPr>
          <p:grpSpPr>
            <a:xfrm>
              <a:off x="702566" y="2130264"/>
              <a:ext cx="4791456" cy="1831979"/>
              <a:chOff x="5585702" y="1795356"/>
              <a:chExt cx="4791456" cy="1831979"/>
            </a:xfrm>
            <a:grpFill/>
          </p:grpSpPr>
          <p:sp>
            <p:nvSpPr>
              <p:cNvPr id="5" name="Rectangle 4">
                <a:extLst>
                  <a:ext uri="{FF2B5EF4-FFF2-40B4-BE49-F238E27FC236}">
                    <a16:creationId xmlns:a16="http://schemas.microsoft.com/office/drawing/2014/main" id="{1CDCE49E-13DA-4A28-9893-91A197A9D3E2}"/>
                  </a:ext>
                </a:extLst>
              </p:cNvPr>
              <p:cNvSpPr/>
              <p:nvPr/>
            </p:nvSpPr>
            <p:spPr>
              <a:xfrm>
                <a:off x="5585702" y="1795356"/>
                <a:ext cx="4791456" cy="1828800"/>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9" name="Picture 28">
                <a:extLst>
                  <a:ext uri="{FF2B5EF4-FFF2-40B4-BE49-F238E27FC236}">
                    <a16:creationId xmlns:a16="http://schemas.microsoft.com/office/drawing/2014/main" id="{4F2E9C4E-9ABD-492E-94AD-35F24C1F656F}"/>
                  </a:ext>
                </a:extLst>
              </p:cNvPr>
              <p:cNvPicPr>
                <a:picLocks noChangeAspect="1"/>
              </p:cNvPicPr>
              <p:nvPr/>
            </p:nvPicPr>
            <p:blipFill>
              <a:blip r:embed="rId5"/>
              <a:stretch>
                <a:fillRect/>
              </a:stretch>
            </p:blipFill>
            <p:spPr>
              <a:xfrm>
                <a:off x="8557502" y="1795356"/>
                <a:ext cx="1819656" cy="1831979"/>
              </a:xfrm>
              <a:prstGeom prst="rect">
                <a:avLst/>
              </a:prstGeom>
              <a:grpFill/>
            </p:spPr>
          </p:pic>
          <p:sp>
            <p:nvSpPr>
              <p:cNvPr id="32" name="Rectangle 31">
                <a:extLst>
                  <a:ext uri="{FF2B5EF4-FFF2-40B4-BE49-F238E27FC236}">
                    <a16:creationId xmlns:a16="http://schemas.microsoft.com/office/drawing/2014/main" id="{2470137B-4E29-487F-AFAF-378451AE687B}"/>
                  </a:ext>
                </a:extLst>
              </p:cNvPr>
              <p:cNvSpPr/>
              <p:nvPr/>
            </p:nvSpPr>
            <p:spPr>
              <a:xfrm>
                <a:off x="5800959" y="2335122"/>
                <a:ext cx="2328125" cy="1079950"/>
              </a:xfrm>
              <a:prstGeom prst="rect">
                <a:avLst/>
              </a:prstGeom>
              <a:grpFill/>
            </p:spPr>
            <p:txBody>
              <a:bodyPr wrap="square" anchor="t">
                <a:spAutoFit/>
              </a:bodyPr>
              <a:lstStyle/>
              <a:p>
                <a:pPr>
                  <a:lnSpc>
                    <a:spcPct val="90000"/>
                  </a:lnSpc>
                </a:pPr>
                <a:r>
                  <a:rPr lang="en-US" sz="1333" b="1" dirty="0">
                    <a:solidFill>
                      <a:schemeClr val="bg1"/>
                    </a:solidFill>
                    <a:latin typeface="Trebuchet MS" panose="020B0603020202020204" pitchFamily="34" charset="0"/>
                  </a:rPr>
                  <a:t>Data Assimilation</a:t>
                </a:r>
              </a:p>
              <a:p>
                <a:pPr>
                  <a:lnSpc>
                    <a:spcPct val="90000"/>
                  </a:lnSpc>
                </a:pPr>
                <a:r>
                  <a:rPr lang="en-US" sz="1333" dirty="0">
                    <a:solidFill>
                      <a:schemeClr val="bg1"/>
                    </a:solidFill>
                    <a:latin typeface="Trebuchet MS" panose="020B0603020202020204" pitchFamily="34" charset="0"/>
                  </a:rPr>
                  <a:t>Forecast verification</a:t>
                </a:r>
              </a:p>
              <a:p>
                <a:pPr>
                  <a:lnSpc>
                    <a:spcPct val="90000"/>
                  </a:lnSpc>
                </a:pPr>
                <a:r>
                  <a:rPr lang="en-US" sz="1333" dirty="0">
                    <a:solidFill>
                      <a:schemeClr val="bg1"/>
                    </a:solidFill>
                    <a:latin typeface="Trebuchet MS" panose="020B0603020202020204" pitchFamily="34" charset="0"/>
                  </a:rPr>
                  <a:t>Model </a:t>
                </a:r>
                <a:r>
                  <a:rPr lang="en-US" sz="1333" dirty="0" err="1">
                    <a:solidFill>
                      <a:schemeClr val="bg1"/>
                    </a:solidFill>
                    <a:latin typeface="Trebuchet MS" panose="020B0603020202020204" pitchFamily="34" charset="0"/>
                  </a:rPr>
                  <a:t>intercomparison</a:t>
                </a:r>
                <a:endParaRPr lang="en-US" sz="1333" dirty="0">
                  <a:solidFill>
                    <a:schemeClr val="bg1"/>
                  </a:solidFill>
                  <a:latin typeface="Trebuchet MS" panose="020B0603020202020204" pitchFamily="34" charset="0"/>
                </a:endParaRPr>
              </a:p>
              <a:p>
                <a:pPr>
                  <a:lnSpc>
                    <a:spcPct val="90000"/>
                  </a:lnSpc>
                </a:pPr>
                <a:r>
                  <a:rPr lang="en-US" sz="1333" dirty="0">
                    <a:solidFill>
                      <a:schemeClr val="bg1"/>
                    </a:solidFill>
                    <a:latin typeface="Trebuchet MS" panose="020B0603020202020204" pitchFamily="34" charset="0"/>
                  </a:rPr>
                  <a:t>Common data formatting</a:t>
                </a:r>
              </a:p>
              <a:p>
                <a:pPr>
                  <a:lnSpc>
                    <a:spcPct val="90000"/>
                  </a:lnSpc>
                </a:pPr>
                <a:r>
                  <a:rPr lang="en-US" sz="1333" dirty="0">
                    <a:solidFill>
                      <a:schemeClr val="bg1"/>
                    </a:solidFill>
                    <a:latin typeface="Trebuchet MS" panose="020B0603020202020204" pitchFamily="34" charset="0"/>
                  </a:rPr>
                  <a:t>Colorization</a:t>
                </a:r>
              </a:p>
              <a:p>
                <a:pPr>
                  <a:lnSpc>
                    <a:spcPct val="90000"/>
                  </a:lnSpc>
                </a:pPr>
                <a:r>
                  <a:rPr lang="en-US" sz="1333" dirty="0">
                    <a:solidFill>
                      <a:schemeClr val="bg1"/>
                    </a:solidFill>
                    <a:latin typeface="Trebuchet MS" panose="020B0603020202020204" pitchFamily="34" charset="0"/>
                  </a:rPr>
                  <a:t>Digital Elevation from Imagery</a:t>
                </a:r>
              </a:p>
            </p:txBody>
          </p:sp>
          <p:sp>
            <p:nvSpPr>
              <p:cNvPr id="33" name="Rectangle 32">
                <a:extLst>
                  <a:ext uri="{FF2B5EF4-FFF2-40B4-BE49-F238E27FC236}">
                    <a16:creationId xmlns:a16="http://schemas.microsoft.com/office/drawing/2014/main" id="{6F550F4D-3F00-4EAF-96CB-06411A0394B0}"/>
                  </a:ext>
                </a:extLst>
              </p:cNvPr>
              <p:cNvSpPr/>
              <p:nvPr/>
            </p:nvSpPr>
            <p:spPr>
              <a:xfrm>
                <a:off x="5800959" y="1996174"/>
                <a:ext cx="2328125" cy="332399"/>
              </a:xfrm>
              <a:prstGeom prst="rect">
                <a:avLst/>
              </a:prstGeom>
              <a:grpFill/>
            </p:spPr>
            <p:txBody>
              <a:bodyPr wrap="square" anchor="b">
                <a:spAutoFit/>
              </a:bodyPr>
              <a:lstStyle/>
              <a:p>
                <a:pPr>
                  <a:lnSpc>
                    <a:spcPct val="90000"/>
                  </a:lnSpc>
                </a:pPr>
                <a:r>
                  <a:rPr lang="en-US" sz="2000" b="1" cap="all" dirty="0">
                    <a:solidFill>
                      <a:srgbClr val="FF0000"/>
                    </a:solidFill>
                    <a:latin typeface="Trebuchet MS" panose="020B0603020202020204" pitchFamily="34" charset="0"/>
                  </a:rPr>
                  <a:t>translation</a:t>
                </a:r>
              </a:p>
            </p:txBody>
          </p:sp>
        </p:grpSp>
        <p:grpSp>
          <p:nvGrpSpPr>
            <p:cNvPr id="3" name="Group 2">
              <a:extLst>
                <a:ext uri="{FF2B5EF4-FFF2-40B4-BE49-F238E27FC236}">
                  <a16:creationId xmlns:a16="http://schemas.microsoft.com/office/drawing/2014/main" id="{CB00A89B-107B-3E43-BC8F-693A3DF2E943}"/>
                </a:ext>
              </a:extLst>
            </p:cNvPr>
            <p:cNvGrpSpPr/>
            <p:nvPr/>
          </p:nvGrpSpPr>
          <p:grpSpPr>
            <a:xfrm>
              <a:off x="702566" y="4098861"/>
              <a:ext cx="4791456" cy="1828800"/>
              <a:chOff x="5570601" y="3937466"/>
              <a:chExt cx="4791456" cy="1828800"/>
            </a:xfrm>
            <a:grpFill/>
          </p:grpSpPr>
          <p:sp>
            <p:nvSpPr>
              <p:cNvPr id="7" name="Rectangle 6">
                <a:extLst>
                  <a:ext uri="{FF2B5EF4-FFF2-40B4-BE49-F238E27FC236}">
                    <a16:creationId xmlns:a16="http://schemas.microsoft.com/office/drawing/2014/main" id="{31BDBF33-7CE5-4B8E-AAD0-8ADC80DDE9BF}"/>
                  </a:ext>
                </a:extLst>
              </p:cNvPr>
              <p:cNvSpPr/>
              <p:nvPr/>
            </p:nvSpPr>
            <p:spPr>
              <a:xfrm>
                <a:off x="5570601" y="3937466"/>
                <a:ext cx="4791456" cy="1828800"/>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31" name="Picture 30">
                <a:extLst>
                  <a:ext uri="{FF2B5EF4-FFF2-40B4-BE49-F238E27FC236}">
                    <a16:creationId xmlns:a16="http://schemas.microsoft.com/office/drawing/2014/main" id="{CEDB15E7-9416-46F9-902A-7AE874D50D52}"/>
                  </a:ext>
                </a:extLst>
              </p:cNvPr>
              <p:cNvPicPr>
                <a:picLocks noChangeAspect="1"/>
              </p:cNvPicPr>
              <p:nvPr/>
            </p:nvPicPr>
            <p:blipFill rotWithShape="1">
              <a:blip r:embed="rId6"/>
              <a:srcRect l="12884" t="21109" r="32392" b="10141"/>
              <a:stretch/>
            </p:blipFill>
            <p:spPr>
              <a:xfrm>
                <a:off x="8542401" y="3958941"/>
                <a:ext cx="1819656" cy="1807325"/>
              </a:xfrm>
              <a:prstGeom prst="rect">
                <a:avLst/>
              </a:prstGeom>
              <a:grpFill/>
            </p:spPr>
          </p:pic>
          <p:sp>
            <p:nvSpPr>
              <p:cNvPr id="34" name="Rectangle 33">
                <a:extLst>
                  <a:ext uri="{FF2B5EF4-FFF2-40B4-BE49-F238E27FC236}">
                    <a16:creationId xmlns:a16="http://schemas.microsoft.com/office/drawing/2014/main" id="{39661185-28B8-4BB5-AF24-7C7CC21FEBBD}"/>
                  </a:ext>
                </a:extLst>
              </p:cNvPr>
              <p:cNvSpPr/>
              <p:nvPr/>
            </p:nvSpPr>
            <p:spPr>
              <a:xfrm>
                <a:off x="5795383" y="4464949"/>
                <a:ext cx="2328125" cy="1079950"/>
              </a:xfrm>
              <a:prstGeom prst="rect">
                <a:avLst/>
              </a:prstGeom>
              <a:grpFill/>
            </p:spPr>
            <p:txBody>
              <a:bodyPr wrap="square" anchor="t">
                <a:spAutoFit/>
              </a:bodyPr>
              <a:lstStyle/>
              <a:p>
                <a:pPr>
                  <a:lnSpc>
                    <a:spcPct val="90000"/>
                  </a:lnSpc>
                </a:pPr>
                <a:r>
                  <a:rPr lang="en-US" sz="1333" dirty="0">
                    <a:solidFill>
                      <a:schemeClr val="bg1"/>
                    </a:solidFill>
                    <a:latin typeface="Trebuchet MS" panose="020B0603020202020204" pitchFamily="34" charset="0"/>
                  </a:rPr>
                  <a:t>Uncertainty prediction</a:t>
                </a:r>
              </a:p>
              <a:p>
                <a:pPr>
                  <a:lnSpc>
                    <a:spcPct val="90000"/>
                  </a:lnSpc>
                </a:pPr>
                <a:r>
                  <a:rPr lang="en-US" sz="1333" dirty="0">
                    <a:solidFill>
                      <a:schemeClr val="bg1"/>
                    </a:solidFill>
                    <a:latin typeface="Trebuchet MS" panose="020B0603020202020204" pitchFamily="34" charset="0"/>
                  </a:rPr>
                  <a:t>Storm track</a:t>
                </a:r>
              </a:p>
              <a:p>
                <a:pPr>
                  <a:lnSpc>
                    <a:spcPct val="90000"/>
                  </a:lnSpc>
                </a:pPr>
                <a:r>
                  <a:rPr lang="en-US" sz="1333" dirty="0">
                    <a:solidFill>
                      <a:schemeClr val="bg1"/>
                    </a:solidFill>
                    <a:latin typeface="Trebuchet MS" panose="020B0603020202020204" pitchFamily="34" charset="0"/>
                  </a:rPr>
                  <a:t>Storm intensity</a:t>
                </a:r>
              </a:p>
              <a:p>
                <a:pPr>
                  <a:lnSpc>
                    <a:spcPct val="90000"/>
                  </a:lnSpc>
                </a:pPr>
                <a:r>
                  <a:rPr lang="en-US" sz="1333" dirty="0">
                    <a:solidFill>
                      <a:schemeClr val="bg1"/>
                    </a:solidFill>
                    <a:latin typeface="Trebuchet MS" panose="020B0603020202020204" pitchFamily="34" charset="0"/>
                  </a:rPr>
                  <a:t>Fluid motion</a:t>
                </a:r>
              </a:p>
              <a:p>
                <a:pPr>
                  <a:lnSpc>
                    <a:spcPct val="90000"/>
                  </a:lnSpc>
                </a:pPr>
                <a:r>
                  <a:rPr lang="en-US" sz="1333" dirty="0">
                    <a:solidFill>
                      <a:schemeClr val="bg1"/>
                    </a:solidFill>
                    <a:latin typeface="Trebuchet MS" panose="020B0603020202020204" pitchFamily="34" charset="0"/>
                  </a:rPr>
                  <a:t>Now casting</a:t>
                </a:r>
              </a:p>
              <a:p>
                <a:pPr>
                  <a:lnSpc>
                    <a:spcPct val="90000"/>
                  </a:lnSpc>
                </a:pPr>
                <a:r>
                  <a:rPr lang="en-US" sz="1333" dirty="0">
                    <a:solidFill>
                      <a:schemeClr val="bg1"/>
                    </a:solidFill>
                    <a:latin typeface="Trebuchet MS" panose="020B0603020202020204" pitchFamily="34" charset="0"/>
                  </a:rPr>
                  <a:t>Satellite frame prediction</a:t>
                </a:r>
              </a:p>
            </p:txBody>
          </p:sp>
          <p:sp>
            <p:nvSpPr>
              <p:cNvPr id="35" name="Rectangle 34">
                <a:extLst>
                  <a:ext uri="{FF2B5EF4-FFF2-40B4-BE49-F238E27FC236}">
                    <a16:creationId xmlns:a16="http://schemas.microsoft.com/office/drawing/2014/main" id="{E099B077-9054-4619-9AB9-FBF9484E23F2}"/>
                  </a:ext>
                </a:extLst>
              </p:cNvPr>
              <p:cNvSpPr/>
              <p:nvPr/>
            </p:nvSpPr>
            <p:spPr>
              <a:xfrm>
                <a:off x="5795384" y="4132550"/>
                <a:ext cx="2328125" cy="332399"/>
              </a:xfrm>
              <a:prstGeom prst="rect">
                <a:avLst/>
              </a:prstGeom>
              <a:grpFill/>
            </p:spPr>
            <p:txBody>
              <a:bodyPr wrap="square" anchor="b">
                <a:spAutoFit/>
              </a:bodyPr>
              <a:lstStyle/>
              <a:p>
                <a:pPr>
                  <a:lnSpc>
                    <a:spcPct val="90000"/>
                  </a:lnSpc>
                </a:pPr>
                <a:r>
                  <a:rPr lang="en-US" sz="2000" b="1" cap="all" dirty="0">
                    <a:solidFill>
                      <a:srgbClr val="FF0000"/>
                    </a:solidFill>
                    <a:latin typeface="Trebuchet MS" panose="020B0603020202020204" pitchFamily="34" charset="0"/>
                  </a:rPr>
                  <a:t>prediction</a:t>
                </a:r>
              </a:p>
            </p:txBody>
          </p:sp>
        </p:grpSp>
        <p:grpSp>
          <p:nvGrpSpPr>
            <p:cNvPr id="8" name="Group 7">
              <a:extLst>
                <a:ext uri="{FF2B5EF4-FFF2-40B4-BE49-F238E27FC236}">
                  <a16:creationId xmlns:a16="http://schemas.microsoft.com/office/drawing/2014/main" id="{CF188FDB-F65D-F141-B8F7-5E284299ADEF}"/>
                </a:ext>
              </a:extLst>
            </p:cNvPr>
            <p:cNvGrpSpPr/>
            <p:nvPr/>
          </p:nvGrpSpPr>
          <p:grpSpPr>
            <a:xfrm>
              <a:off x="702566" y="183758"/>
              <a:ext cx="4798142" cy="1830774"/>
              <a:chOff x="599768" y="1643475"/>
              <a:chExt cx="4798142" cy="1830774"/>
            </a:xfrm>
            <a:grpFill/>
          </p:grpSpPr>
          <p:sp>
            <p:nvSpPr>
              <p:cNvPr id="17" name="Rectangle 16">
                <a:extLst>
                  <a:ext uri="{FF2B5EF4-FFF2-40B4-BE49-F238E27FC236}">
                    <a16:creationId xmlns:a16="http://schemas.microsoft.com/office/drawing/2014/main" id="{AE60F0D3-6843-4548-A864-BAC0B80E8AD3}"/>
                  </a:ext>
                </a:extLst>
              </p:cNvPr>
              <p:cNvSpPr/>
              <p:nvPr/>
            </p:nvSpPr>
            <p:spPr>
              <a:xfrm>
                <a:off x="599768" y="1643475"/>
                <a:ext cx="4798142" cy="1828800"/>
              </a:xfrm>
              <a:prstGeom prst="rect">
                <a:avLst/>
              </a:prstGeom>
              <a:gr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F288878C-DAB2-41F0-8A0E-B88543018B37}"/>
                  </a:ext>
                </a:extLst>
              </p:cNvPr>
              <p:cNvSpPr/>
              <p:nvPr/>
            </p:nvSpPr>
            <p:spPr>
              <a:xfrm>
                <a:off x="835410" y="2221244"/>
                <a:ext cx="2625085" cy="1079950"/>
              </a:xfrm>
              <a:prstGeom prst="rect">
                <a:avLst/>
              </a:prstGeom>
              <a:grpFill/>
            </p:spPr>
            <p:txBody>
              <a:bodyPr wrap="square" anchor="t">
                <a:spAutoFit/>
              </a:bodyPr>
              <a:lstStyle/>
              <a:p>
                <a:pPr>
                  <a:lnSpc>
                    <a:spcPct val="90000"/>
                  </a:lnSpc>
                </a:pPr>
                <a:r>
                  <a:rPr lang="en-US" sz="1333" b="1" dirty="0">
                    <a:solidFill>
                      <a:schemeClr val="bg1"/>
                    </a:solidFill>
                    <a:latin typeface="Trebuchet MS" panose="020B0603020202020204" pitchFamily="34" charset="0"/>
                  </a:rPr>
                  <a:t>Tropical storms, extreme weather</a:t>
                </a:r>
              </a:p>
              <a:p>
                <a:pPr>
                  <a:lnSpc>
                    <a:spcPct val="90000"/>
                  </a:lnSpc>
                </a:pPr>
                <a:r>
                  <a:rPr lang="en-US" sz="1333" dirty="0">
                    <a:solidFill>
                      <a:schemeClr val="bg1"/>
                    </a:solidFill>
                    <a:latin typeface="Trebuchet MS" panose="020B0603020202020204" pitchFamily="34" charset="0"/>
                  </a:rPr>
                  <a:t>Forest fires</a:t>
                </a:r>
              </a:p>
              <a:p>
                <a:pPr>
                  <a:lnSpc>
                    <a:spcPct val="90000"/>
                  </a:lnSpc>
                </a:pPr>
                <a:r>
                  <a:rPr lang="en-US" sz="1333" dirty="0">
                    <a:solidFill>
                      <a:schemeClr val="bg1"/>
                    </a:solidFill>
                    <a:latin typeface="Trebuchet MS" panose="020B0603020202020204" pitchFamily="34" charset="0"/>
                  </a:rPr>
                  <a:t>Impact craters</a:t>
                </a:r>
              </a:p>
              <a:p>
                <a:pPr>
                  <a:lnSpc>
                    <a:spcPct val="90000"/>
                  </a:lnSpc>
                </a:pPr>
                <a:r>
                  <a:rPr lang="en-US" sz="1333" dirty="0">
                    <a:solidFill>
                      <a:schemeClr val="bg1"/>
                    </a:solidFill>
                    <a:latin typeface="Trebuchet MS" panose="020B0603020202020204" pitchFamily="34" charset="0"/>
                  </a:rPr>
                  <a:t>Exoplanet light curves</a:t>
                </a:r>
              </a:p>
              <a:p>
                <a:pPr>
                  <a:lnSpc>
                    <a:spcPct val="90000"/>
                  </a:lnSpc>
                </a:pPr>
                <a:r>
                  <a:rPr lang="en-US" sz="1333" b="1" dirty="0">
                    <a:solidFill>
                      <a:schemeClr val="bg1"/>
                    </a:solidFill>
                    <a:latin typeface="Trebuchet MS" panose="020B0603020202020204" pitchFamily="34" charset="0"/>
                  </a:rPr>
                  <a:t>Coronal holes, sunspots, CMEs</a:t>
                </a:r>
              </a:p>
              <a:p>
                <a:pPr>
                  <a:lnSpc>
                    <a:spcPct val="90000"/>
                  </a:lnSpc>
                </a:pPr>
                <a:r>
                  <a:rPr lang="en-US" sz="1333" dirty="0">
                    <a:solidFill>
                      <a:schemeClr val="bg1"/>
                    </a:solidFill>
                    <a:latin typeface="Trebuchet MS" panose="020B0603020202020204" pitchFamily="34" charset="0"/>
                  </a:rPr>
                  <a:t>Storm damage</a:t>
                </a:r>
              </a:p>
            </p:txBody>
          </p:sp>
          <p:sp>
            <p:nvSpPr>
              <p:cNvPr id="16" name="Rectangle 15">
                <a:extLst>
                  <a:ext uri="{FF2B5EF4-FFF2-40B4-BE49-F238E27FC236}">
                    <a16:creationId xmlns:a16="http://schemas.microsoft.com/office/drawing/2014/main" id="{B888F378-D4F6-491C-B2A6-D49D487058A6}"/>
                  </a:ext>
                </a:extLst>
              </p:cNvPr>
              <p:cNvSpPr/>
              <p:nvPr/>
            </p:nvSpPr>
            <p:spPr>
              <a:xfrm>
                <a:off x="835410" y="1854214"/>
                <a:ext cx="2328125" cy="332399"/>
              </a:xfrm>
              <a:prstGeom prst="rect">
                <a:avLst/>
              </a:prstGeom>
              <a:grpFill/>
            </p:spPr>
            <p:txBody>
              <a:bodyPr wrap="square" anchor="b">
                <a:spAutoFit/>
              </a:bodyPr>
              <a:lstStyle/>
              <a:p>
                <a:pPr>
                  <a:lnSpc>
                    <a:spcPct val="90000"/>
                  </a:lnSpc>
                </a:pPr>
                <a:r>
                  <a:rPr lang="en-US" sz="2000" b="1" cap="all" dirty="0">
                    <a:solidFill>
                      <a:srgbClr val="FF0000"/>
                    </a:solidFill>
                    <a:latin typeface="Trebuchet MS" panose="020B0603020202020204" pitchFamily="34" charset="0"/>
                  </a:rPr>
                  <a:t>detection</a:t>
                </a:r>
              </a:p>
            </p:txBody>
          </p:sp>
          <p:pic>
            <p:nvPicPr>
              <p:cNvPr id="28" name="Picture 27">
                <a:extLst>
                  <a:ext uri="{FF2B5EF4-FFF2-40B4-BE49-F238E27FC236}">
                    <a16:creationId xmlns:a16="http://schemas.microsoft.com/office/drawing/2014/main" id="{BF4378B1-4116-47C5-9038-E7012CC508C6}"/>
                  </a:ext>
                </a:extLst>
              </p:cNvPr>
              <p:cNvPicPr>
                <a:picLocks noChangeAspect="1"/>
              </p:cNvPicPr>
              <p:nvPr/>
            </p:nvPicPr>
            <p:blipFill rotWithShape="1">
              <a:blip r:embed="rId7"/>
              <a:srcRect l="789" r="20666"/>
              <a:stretch/>
            </p:blipFill>
            <p:spPr>
              <a:xfrm>
                <a:off x="3571567" y="1664083"/>
                <a:ext cx="1826239" cy="1810166"/>
              </a:xfrm>
              <a:prstGeom prst="rect">
                <a:avLst/>
              </a:prstGeom>
              <a:grpFill/>
            </p:spPr>
          </p:pic>
          <p:sp>
            <p:nvSpPr>
              <p:cNvPr id="10" name="Rectangle 9">
                <a:extLst>
                  <a:ext uri="{FF2B5EF4-FFF2-40B4-BE49-F238E27FC236}">
                    <a16:creationId xmlns:a16="http://schemas.microsoft.com/office/drawing/2014/main" id="{E1211209-708C-7D46-9E2A-6859C58119C4}"/>
                  </a:ext>
                </a:extLst>
              </p:cNvPr>
              <p:cNvSpPr/>
              <p:nvPr/>
            </p:nvSpPr>
            <p:spPr>
              <a:xfrm>
                <a:off x="3921770" y="2165283"/>
                <a:ext cx="1014761" cy="1014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36" name="Group 35">
              <a:extLst>
                <a:ext uri="{FF2B5EF4-FFF2-40B4-BE49-F238E27FC236}">
                  <a16:creationId xmlns:a16="http://schemas.microsoft.com/office/drawing/2014/main" id="{94C2AF80-27D0-FA45-996F-4A62097EA59F}"/>
                </a:ext>
              </a:extLst>
            </p:cNvPr>
            <p:cNvGrpSpPr/>
            <p:nvPr/>
          </p:nvGrpSpPr>
          <p:grpSpPr>
            <a:xfrm>
              <a:off x="5608988" y="2118232"/>
              <a:ext cx="4807668" cy="1841587"/>
              <a:chOff x="5569490" y="1782569"/>
              <a:chExt cx="4807668" cy="1841587"/>
            </a:xfrm>
            <a:grpFill/>
          </p:grpSpPr>
          <p:sp>
            <p:nvSpPr>
              <p:cNvPr id="37" name="Rectangle 36">
                <a:extLst>
                  <a:ext uri="{FF2B5EF4-FFF2-40B4-BE49-F238E27FC236}">
                    <a16:creationId xmlns:a16="http://schemas.microsoft.com/office/drawing/2014/main" id="{70C4E70B-8655-C847-9D51-2F4637506AC1}"/>
                  </a:ext>
                </a:extLst>
              </p:cNvPr>
              <p:cNvSpPr/>
              <p:nvPr/>
            </p:nvSpPr>
            <p:spPr>
              <a:xfrm>
                <a:off x="5569490" y="1795356"/>
                <a:ext cx="4807668" cy="1828800"/>
              </a:xfrm>
              <a:prstGeom prst="rect">
                <a:avLst/>
              </a:prstGeom>
              <a:grp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8" name="Picture 37">
                <a:extLst>
                  <a:ext uri="{FF2B5EF4-FFF2-40B4-BE49-F238E27FC236}">
                    <a16:creationId xmlns:a16="http://schemas.microsoft.com/office/drawing/2014/main" id="{D17A6E53-1E8B-3540-B91B-2B2C85235E1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32000"/>
                        </a14:imgEffect>
                      </a14:imgLayer>
                    </a14:imgProps>
                  </a:ext>
                </a:extLst>
              </a:blip>
              <a:srcRect l="44259"/>
              <a:stretch/>
            </p:blipFill>
            <p:spPr>
              <a:xfrm>
                <a:off x="8518305" y="1782569"/>
                <a:ext cx="1858853" cy="1841587"/>
              </a:xfrm>
              <a:prstGeom prst="rect">
                <a:avLst/>
              </a:prstGeom>
              <a:grpFill/>
            </p:spPr>
          </p:pic>
          <p:sp>
            <p:nvSpPr>
              <p:cNvPr id="39" name="Rectangle 38">
                <a:extLst>
                  <a:ext uri="{FF2B5EF4-FFF2-40B4-BE49-F238E27FC236}">
                    <a16:creationId xmlns:a16="http://schemas.microsoft.com/office/drawing/2014/main" id="{9479092C-89A6-724E-A06A-0078CAC689FF}"/>
                  </a:ext>
                </a:extLst>
              </p:cNvPr>
              <p:cNvSpPr/>
              <p:nvPr/>
            </p:nvSpPr>
            <p:spPr>
              <a:xfrm>
                <a:off x="5800959" y="2343446"/>
                <a:ext cx="2625364" cy="1079949"/>
              </a:xfrm>
              <a:prstGeom prst="rect">
                <a:avLst/>
              </a:prstGeom>
              <a:grpFill/>
            </p:spPr>
            <p:txBody>
              <a:bodyPr wrap="square" anchor="t">
                <a:spAutoFit/>
              </a:bodyPr>
              <a:lstStyle/>
              <a:p>
                <a:pPr>
                  <a:lnSpc>
                    <a:spcPct val="90000"/>
                  </a:lnSpc>
                </a:pPr>
                <a:r>
                  <a:rPr lang="en-US" sz="1333" dirty="0">
                    <a:solidFill>
                      <a:schemeClr val="bg1"/>
                    </a:solidFill>
                    <a:latin typeface="Trebuchet MS" panose="020B0603020202020204" pitchFamily="34" charset="0"/>
                  </a:rPr>
                  <a:t>Physics Acceleration</a:t>
                </a:r>
              </a:p>
              <a:p>
                <a:pPr>
                  <a:lnSpc>
                    <a:spcPct val="90000"/>
                  </a:lnSpc>
                </a:pPr>
                <a:r>
                  <a:rPr lang="en-US" sz="1333" dirty="0">
                    <a:solidFill>
                      <a:schemeClr val="bg1"/>
                    </a:solidFill>
                    <a:latin typeface="Trebuchet MS" panose="020B0603020202020204" pitchFamily="34" charset="0"/>
                  </a:rPr>
                  <a:t>Turbulence</a:t>
                </a:r>
              </a:p>
              <a:p>
                <a:pPr>
                  <a:lnSpc>
                    <a:spcPct val="90000"/>
                  </a:lnSpc>
                </a:pPr>
                <a:r>
                  <a:rPr lang="en-US" sz="1333" b="1" dirty="0">
                    <a:solidFill>
                      <a:schemeClr val="bg1"/>
                    </a:solidFill>
                    <a:latin typeface="Trebuchet MS" panose="020B0603020202020204" pitchFamily="34" charset="0"/>
                  </a:rPr>
                  <a:t>Radiation</a:t>
                </a:r>
              </a:p>
              <a:p>
                <a:pPr>
                  <a:lnSpc>
                    <a:spcPct val="90000"/>
                  </a:lnSpc>
                </a:pPr>
                <a:r>
                  <a:rPr lang="en-US" sz="1333" dirty="0">
                    <a:solidFill>
                      <a:schemeClr val="bg1"/>
                    </a:solidFill>
                    <a:latin typeface="Trebuchet MS" panose="020B0603020202020204" pitchFamily="34" charset="0"/>
                  </a:rPr>
                  <a:t>Convection</a:t>
                </a:r>
              </a:p>
              <a:p>
                <a:pPr>
                  <a:lnSpc>
                    <a:spcPct val="90000"/>
                  </a:lnSpc>
                </a:pPr>
                <a:r>
                  <a:rPr lang="en-US" sz="1333" dirty="0">
                    <a:solidFill>
                      <a:schemeClr val="bg1"/>
                    </a:solidFill>
                    <a:latin typeface="Trebuchet MS" panose="020B0603020202020204" pitchFamily="34" charset="0"/>
                  </a:rPr>
                  <a:t>Microphysics</a:t>
                </a:r>
              </a:p>
              <a:p>
                <a:pPr>
                  <a:lnSpc>
                    <a:spcPct val="90000"/>
                  </a:lnSpc>
                </a:pPr>
                <a:r>
                  <a:rPr lang="en-US" sz="1333" dirty="0">
                    <a:solidFill>
                      <a:schemeClr val="bg1"/>
                    </a:solidFill>
                    <a:latin typeface="Trebuchet MS" panose="020B0603020202020204" pitchFamily="34" charset="0"/>
                  </a:rPr>
                  <a:t>Dynamics Acceleration</a:t>
                </a:r>
              </a:p>
            </p:txBody>
          </p:sp>
          <p:sp>
            <p:nvSpPr>
              <p:cNvPr id="40" name="Rectangle 39">
                <a:extLst>
                  <a:ext uri="{FF2B5EF4-FFF2-40B4-BE49-F238E27FC236}">
                    <a16:creationId xmlns:a16="http://schemas.microsoft.com/office/drawing/2014/main" id="{11BBB880-CEAF-9E4F-A9F0-8A8AF975B70A}"/>
                  </a:ext>
                </a:extLst>
              </p:cNvPr>
              <p:cNvSpPr/>
              <p:nvPr/>
            </p:nvSpPr>
            <p:spPr>
              <a:xfrm>
                <a:off x="5800959" y="2011047"/>
                <a:ext cx="2328125" cy="332399"/>
              </a:xfrm>
              <a:prstGeom prst="rect">
                <a:avLst/>
              </a:prstGeom>
              <a:grpFill/>
            </p:spPr>
            <p:txBody>
              <a:bodyPr wrap="square" anchor="b">
                <a:spAutoFit/>
              </a:bodyPr>
              <a:lstStyle/>
              <a:p>
                <a:pPr>
                  <a:lnSpc>
                    <a:spcPct val="90000"/>
                  </a:lnSpc>
                </a:pPr>
                <a:r>
                  <a:rPr lang="en-US" sz="2000" b="1" cap="all" dirty="0">
                    <a:solidFill>
                      <a:srgbClr val="FF0000"/>
                    </a:solidFill>
                    <a:latin typeface="Trebuchet MS" panose="020B0603020202020204" pitchFamily="34" charset="0"/>
                  </a:rPr>
                  <a:t>EMULATION</a:t>
                </a:r>
              </a:p>
            </p:txBody>
          </p:sp>
        </p:grpSp>
        <p:grpSp>
          <p:nvGrpSpPr>
            <p:cNvPr id="41" name="Group 40">
              <a:extLst>
                <a:ext uri="{FF2B5EF4-FFF2-40B4-BE49-F238E27FC236}">
                  <a16:creationId xmlns:a16="http://schemas.microsoft.com/office/drawing/2014/main" id="{11E78962-A329-AE44-A252-7CAF82BC65FA}"/>
                </a:ext>
              </a:extLst>
            </p:cNvPr>
            <p:cNvGrpSpPr/>
            <p:nvPr/>
          </p:nvGrpSpPr>
          <p:grpSpPr>
            <a:xfrm>
              <a:off x="5608988" y="4099231"/>
              <a:ext cx="4807669" cy="1828800"/>
              <a:chOff x="5569490" y="1795356"/>
              <a:chExt cx="4807669" cy="1828800"/>
            </a:xfrm>
            <a:grpFill/>
          </p:grpSpPr>
          <p:sp>
            <p:nvSpPr>
              <p:cNvPr id="42" name="Rectangle 41">
                <a:extLst>
                  <a:ext uri="{FF2B5EF4-FFF2-40B4-BE49-F238E27FC236}">
                    <a16:creationId xmlns:a16="http://schemas.microsoft.com/office/drawing/2014/main" id="{84A63811-02B9-5443-8237-9DA0ADE5F1A5}"/>
                  </a:ext>
                </a:extLst>
              </p:cNvPr>
              <p:cNvSpPr/>
              <p:nvPr/>
            </p:nvSpPr>
            <p:spPr>
              <a:xfrm>
                <a:off x="5569490" y="1795356"/>
                <a:ext cx="4807668" cy="1828800"/>
              </a:xfrm>
              <a:prstGeom prst="rect">
                <a:avLst/>
              </a:prstGeom>
              <a:grp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3" name="Picture 42">
                <a:extLst>
                  <a:ext uri="{FF2B5EF4-FFF2-40B4-BE49-F238E27FC236}">
                    <a16:creationId xmlns:a16="http://schemas.microsoft.com/office/drawing/2014/main" id="{23B71692-E5F0-8E49-B24E-1455EEADE55F}"/>
                  </a:ext>
                </a:extLst>
              </p:cNvPr>
              <p:cNvPicPr>
                <a:picLocks noChangeAspect="1"/>
              </p:cNvPicPr>
              <p:nvPr/>
            </p:nvPicPr>
            <p:blipFill rotWithShape="1">
              <a:blip r:embed="rId10"/>
              <a:srcRect l="28540" r="4805"/>
              <a:stretch/>
            </p:blipFill>
            <p:spPr>
              <a:xfrm>
                <a:off x="8518305" y="1816461"/>
                <a:ext cx="1858854" cy="1807325"/>
              </a:xfrm>
              <a:prstGeom prst="rect">
                <a:avLst/>
              </a:prstGeom>
              <a:grpFill/>
            </p:spPr>
          </p:pic>
          <p:sp>
            <p:nvSpPr>
              <p:cNvPr id="44" name="Rectangle 43">
                <a:extLst>
                  <a:ext uri="{FF2B5EF4-FFF2-40B4-BE49-F238E27FC236}">
                    <a16:creationId xmlns:a16="http://schemas.microsoft.com/office/drawing/2014/main" id="{914206E1-38E6-A149-9B13-0C2E6CF7DE83}"/>
                  </a:ext>
                </a:extLst>
              </p:cNvPr>
              <p:cNvSpPr/>
              <p:nvPr/>
            </p:nvSpPr>
            <p:spPr>
              <a:xfrm>
                <a:off x="5800959" y="2343446"/>
                <a:ext cx="2328125" cy="581525"/>
              </a:xfrm>
              <a:prstGeom prst="rect">
                <a:avLst/>
              </a:prstGeom>
              <a:grpFill/>
            </p:spPr>
            <p:txBody>
              <a:bodyPr wrap="square" anchor="t">
                <a:spAutoFit/>
              </a:bodyPr>
              <a:lstStyle/>
              <a:p>
                <a:pPr>
                  <a:lnSpc>
                    <a:spcPct val="90000"/>
                  </a:lnSpc>
                </a:pPr>
                <a:r>
                  <a:rPr lang="en-US" sz="1333" dirty="0">
                    <a:solidFill>
                      <a:schemeClr val="bg1"/>
                    </a:solidFill>
                    <a:latin typeface="Trebuchet MS" panose="020B0603020202020204" pitchFamily="34" charset="0"/>
                  </a:rPr>
                  <a:t>New parametrizations</a:t>
                </a:r>
              </a:p>
              <a:p>
                <a:pPr>
                  <a:lnSpc>
                    <a:spcPct val="90000"/>
                  </a:lnSpc>
                </a:pPr>
                <a:r>
                  <a:rPr lang="en-US" sz="1333" dirty="0">
                    <a:solidFill>
                      <a:schemeClr val="bg1"/>
                    </a:solidFill>
                    <a:latin typeface="Trebuchet MS" panose="020B0603020202020204" pitchFamily="34" charset="0"/>
                  </a:rPr>
                  <a:t>From higher resolution model</a:t>
                </a:r>
              </a:p>
              <a:p>
                <a:pPr>
                  <a:lnSpc>
                    <a:spcPct val="90000"/>
                  </a:lnSpc>
                </a:pPr>
                <a:r>
                  <a:rPr lang="en-US" sz="1333" b="1" dirty="0">
                    <a:solidFill>
                      <a:schemeClr val="bg1"/>
                    </a:solidFill>
                    <a:latin typeface="Trebuchet MS" panose="020B0603020202020204" pitchFamily="34" charset="0"/>
                  </a:rPr>
                  <a:t>From observational data</a:t>
                </a:r>
              </a:p>
            </p:txBody>
          </p:sp>
          <p:sp>
            <p:nvSpPr>
              <p:cNvPr id="45" name="Rectangle 44">
                <a:extLst>
                  <a:ext uri="{FF2B5EF4-FFF2-40B4-BE49-F238E27FC236}">
                    <a16:creationId xmlns:a16="http://schemas.microsoft.com/office/drawing/2014/main" id="{2087C7D2-D132-F44B-B2B9-9F28E31BCE2F}"/>
                  </a:ext>
                </a:extLst>
              </p:cNvPr>
              <p:cNvSpPr/>
              <p:nvPr/>
            </p:nvSpPr>
            <p:spPr>
              <a:xfrm>
                <a:off x="5800959" y="2011048"/>
                <a:ext cx="2328125" cy="332399"/>
              </a:xfrm>
              <a:prstGeom prst="rect">
                <a:avLst/>
              </a:prstGeom>
              <a:grpFill/>
            </p:spPr>
            <p:txBody>
              <a:bodyPr wrap="square" anchor="b">
                <a:spAutoFit/>
              </a:bodyPr>
              <a:lstStyle/>
              <a:p>
                <a:pPr>
                  <a:lnSpc>
                    <a:spcPct val="90000"/>
                  </a:lnSpc>
                </a:pPr>
                <a:r>
                  <a:rPr lang="en-US" sz="2000" b="1" cap="all" dirty="0">
                    <a:solidFill>
                      <a:srgbClr val="FF0000"/>
                    </a:solidFill>
                    <a:latin typeface="Trebuchet MS" panose="020B0603020202020204" pitchFamily="34" charset="0"/>
                  </a:rPr>
                  <a:t>PARAMETRIZATION</a:t>
                </a:r>
              </a:p>
            </p:txBody>
          </p:sp>
        </p:grpSp>
      </p:grpSp>
      <p:sp>
        <p:nvSpPr>
          <p:cNvPr id="57" name="Title 1"/>
          <p:cNvSpPr>
            <a:spLocks noGrp="1"/>
          </p:cNvSpPr>
          <p:nvPr>
            <p:ph type="title"/>
          </p:nvPr>
        </p:nvSpPr>
        <p:spPr>
          <a:xfrm>
            <a:off x="953947" y="1"/>
            <a:ext cx="10515600" cy="811305"/>
          </a:xfrm>
        </p:spPr>
        <p:txBody>
          <a:bodyPr/>
          <a:lstStyle/>
          <a:p>
            <a:r>
              <a:rPr lang="en-US" b="1" dirty="0" smtClean="0">
                <a:solidFill>
                  <a:srgbClr val="0070C0"/>
                </a:solidFill>
              </a:rPr>
              <a:t>Applications of AI in NOAA-related Issues</a:t>
            </a:r>
            <a:endParaRPr lang="en-US" b="1" dirty="0">
              <a:solidFill>
                <a:srgbClr val="0070C0"/>
              </a:solidFill>
            </a:endParaRPr>
          </a:p>
        </p:txBody>
      </p:sp>
      <p:sp>
        <p:nvSpPr>
          <p:cNvPr id="2" name="TextBox 1"/>
          <p:cNvSpPr txBox="1"/>
          <p:nvPr/>
        </p:nvSpPr>
        <p:spPr>
          <a:xfrm>
            <a:off x="0" y="1214419"/>
            <a:ext cx="1551008" cy="646331"/>
          </a:xfrm>
          <a:prstGeom prst="rect">
            <a:avLst/>
          </a:prstGeom>
          <a:noFill/>
        </p:spPr>
        <p:txBody>
          <a:bodyPr wrap="square" rtlCol="0">
            <a:spAutoFit/>
          </a:bodyPr>
          <a:lstStyle/>
          <a:p>
            <a:r>
              <a:rPr lang="en-US" dirty="0" smtClean="0"/>
              <a:t>Credit: David Hall. NVIDIA</a:t>
            </a:r>
            <a:endParaRPr lang="en-US" dirty="0"/>
          </a:p>
        </p:txBody>
      </p:sp>
    </p:spTree>
    <p:extLst>
      <p:ext uri="{BB962C8B-B14F-4D97-AF65-F5344CB8AC3E}">
        <p14:creationId xmlns:p14="http://schemas.microsoft.com/office/powerpoint/2010/main" val="4085854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3214</TotalTime>
  <Words>1490</Words>
  <Application>Microsoft Office PowerPoint</Application>
  <PresentationFormat>Widescreen</PresentationFormat>
  <Paragraphs>210</Paragraphs>
  <Slides>18</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宋体</vt:lpstr>
      <vt:lpstr>Arial</vt:lpstr>
      <vt:lpstr>Calibri</vt:lpstr>
      <vt:lpstr>Calibri Light</vt:lpstr>
      <vt:lpstr>等线</vt:lpstr>
      <vt:lpstr>Times New Roman</vt:lpstr>
      <vt:lpstr>Trebuchet MS</vt:lpstr>
      <vt:lpstr>Wingdings</vt:lpstr>
      <vt:lpstr>Office Theme</vt:lpstr>
      <vt:lpstr>Workshop on Leveraging AI in the Exploitation of Satellite Earth Observations  and Numerical Weather Prediction</vt:lpstr>
      <vt:lpstr>Content</vt:lpstr>
      <vt:lpstr>PowerPoint Presentation</vt:lpstr>
      <vt:lpstr>Participants</vt:lpstr>
      <vt:lpstr>Main Motivations of the Workshop</vt:lpstr>
      <vt:lpstr>Main Highlights of the Workshop</vt:lpstr>
      <vt:lpstr>Audience’s Main Takeaways from the Workshop</vt:lpstr>
      <vt:lpstr>Content</vt:lpstr>
      <vt:lpstr>Applications of AI in NOAA-related Issues</vt:lpstr>
      <vt:lpstr>GOES-17 ABI Thermal Band Calibration Correction  Using NVIDIA’s Image Inpainting Algorithm (U-Net Algorithm) –Gap Filling/Reconstruction</vt:lpstr>
      <vt:lpstr>PowerPoint Presentation</vt:lpstr>
      <vt:lpstr>Estimation of TPW at 0.35ox0.35o without background Info (Data Fusion mode)</vt:lpstr>
      <vt:lpstr>GOES-15  SLOW-MOTION SATELLITE Loop</vt:lpstr>
      <vt:lpstr>Content</vt:lpstr>
      <vt:lpstr>Workshop’s Audience Top Recommendations to NOAA</vt:lpstr>
      <vt:lpstr>Main Science &amp; Strategic Takeaways (Part 1)</vt:lpstr>
      <vt:lpstr>Main Science &amp; Strategic Takeaways (Part 2)</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AI Workshop</dc:title>
  <dc:creator>Sid Boukabara</dc:creator>
  <cp:lastModifiedBy>Sid Boukabara</cp:lastModifiedBy>
  <cp:revision>32</cp:revision>
  <dcterms:created xsi:type="dcterms:W3CDTF">2019-04-29T16:17:57Z</dcterms:created>
  <dcterms:modified xsi:type="dcterms:W3CDTF">2019-05-01T21:52:18Z</dcterms:modified>
</cp:coreProperties>
</file>