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  <p:sldMasterId id="2147483683" r:id="rId3"/>
  </p:sldMasterIdLst>
  <p:notesMasterIdLst>
    <p:notesMasterId r:id="rId23"/>
  </p:notesMasterIdLst>
  <p:sldIdLst>
    <p:sldId id="262" r:id="rId4"/>
    <p:sldId id="261" r:id="rId5"/>
    <p:sldId id="286" r:id="rId6"/>
    <p:sldId id="263" r:id="rId7"/>
    <p:sldId id="264" r:id="rId8"/>
    <p:sldId id="287" r:id="rId9"/>
    <p:sldId id="267" r:id="rId10"/>
    <p:sldId id="272" r:id="rId11"/>
    <p:sldId id="288" r:id="rId12"/>
    <p:sldId id="279" r:id="rId13"/>
    <p:sldId id="273" r:id="rId14"/>
    <p:sldId id="277" r:id="rId15"/>
    <p:sldId id="280" r:id="rId16"/>
    <p:sldId id="281" r:id="rId17"/>
    <p:sldId id="274" r:id="rId18"/>
    <p:sldId id="283" r:id="rId19"/>
    <p:sldId id="285" r:id="rId20"/>
    <p:sldId id="289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D07A0-6A1C-4DB3-B74B-D42AC6231E88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B514-D388-40CF-AC36-C2DA36AC45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00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69D74-3373-498D-A596-8C7435027CA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000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7400" y="549275"/>
            <a:ext cx="3556000" cy="2667000"/>
          </a:xfrm>
          <a:ln cap="flat"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46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6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06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8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2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9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07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00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69D74-3373-498D-A596-8C7435027CA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000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7400" y="549275"/>
            <a:ext cx="3556000" cy="2667000"/>
          </a:xfrm>
          <a:ln cap="flat"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9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9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0CA4B-244C-4CEB-9754-64122DB1B9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277802"/>
            <a:ext cx="1666875" cy="11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2" y="395400"/>
            <a:ext cx="991429" cy="990600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Laboratory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Dept. of Information Engineering and Computer Science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University of Trento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Sommarive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9,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</p:spTree>
    <p:extLst>
      <p:ext uri="{BB962C8B-B14F-4D97-AF65-F5344CB8AC3E}">
        <p14:creationId xmlns:p14="http://schemas.microsoft.com/office/powerpoint/2010/main" val="56051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/>
          <p:cNvSpPr txBox="1">
            <a:spLocks noChangeArrowheads="1"/>
          </p:cNvSpPr>
          <p:nvPr userDrawn="1"/>
        </p:nvSpPr>
        <p:spPr bwMode="auto">
          <a:xfrm>
            <a:off x="644526" y="6537327"/>
            <a:ext cx="220186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Trento, Italy</a:t>
            </a:r>
          </a:p>
        </p:txBody>
      </p:sp>
      <p:pic>
        <p:nvPicPr>
          <p:cNvPr id="4" name="Picture 8" descr="C:\Users\Francesca\Desktop\RSLabwhite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424613"/>
            <a:ext cx="5397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2"/>
          <p:cNvSpPr>
            <a:spLocks/>
          </p:cNvSpPr>
          <p:nvPr userDrawn="1"/>
        </p:nvSpPr>
        <p:spPr bwMode="gray">
          <a:xfrm>
            <a:off x="-15874" y="69852"/>
            <a:ext cx="9159875" cy="917575"/>
          </a:xfrm>
          <a:custGeom>
            <a:avLst/>
            <a:gdLst>
              <a:gd name="T0" fmla="*/ 2147483647 w 5770"/>
              <a:gd name="T1" fmla="*/ 2147483647 h 578"/>
              <a:gd name="T2" fmla="*/ 2147483647 w 5770"/>
              <a:gd name="T3" fmla="*/ 2147483647 h 578"/>
              <a:gd name="T4" fmla="*/ 2147483647 w 5770"/>
              <a:gd name="T5" fmla="*/ 0 h 578"/>
              <a:gd name="T6" fmla="*/ 2147483647 w 5770"/>
              <a:gd name="T7" fmla="*/ 2147483647 h 578"/>
              <a:gd name="T8" fmla="*/ 2147483647 w 5770"/>
              <a:gd name="T9" fmla="*/ 2147483647 h 578"/>
              <a:gd name="T10" fmla="*/ 2147483647 w 5770"/>
              <a:gd name="T11" fmla="*/ 2147483647 h 578"/>
              <a:gd name="T12" fmla="*/ 2147483647 w 5770"/>
              <a:gd name="T13" fmla="*/ 2147483647 h 578"/>
              <a:gd name="T14" fmla="*/ 2147483647 w 5770"/>
              <a:gd name="T15" fmla="*/ 2147483647 h 578"/>
              <a:gd name="T16" fmla="*/ 0 w 5770"/>
              <a:gd name="T17" fmla="*/ 2147483647 h 578"/>
              <a:gd name="T18" fmla="*/ 2147483647 w 5770"/>
              <a:gd name="T19" fmla="*/ 2147483647 h 5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>
            <a:noFill/>
          </a:ln>
          <a:effectLst>
            <a:outerShdw dist="77251" dir="4832261" algn="ctr" rotWithShape="0">
              <a:srgbClr val="000066">
                <a:alpha val="2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3" descr="01c_img(Global Digtal Desigm(imageState)"/>
          <p:cNvSpPr>
            <a:spLocks/>
          </p:cNvSpPr>
          <p:nvPr userDrawn="1"/>
        </p:nvSpPr>
        <p:spPr bwMode="ltGray">
          <a:xfrm>
            <a:off x="-9524" y="103190"/>
            <a:ext cx="9153525" cy="854075"/>
          </a:xfrm>
          <a:custGeom>
            <a:avLst/>
            <a:gdLst>
              <a:gd name="T0" fmla="*/ 2147483647 w 5766"/>
              <a:gd name="T1" fmla="*/ 2147483647 h 531"/>
              <a:gd name="T2" fmla="*/ 2147483647 w 5766"/>
              <a:gd name="T3" fmla="*/ 2147483647 h 531"/>
              <a:gd name="T4" fmla="*/ 2147483647 w 5766"/>
              <a:gd name="T5" fmla="*/ 0 h 531"/>
              <a:gd name="T6" fmla="*/ 2147483647 w 5766"/>
              <a:gd name="T7" fmla="*/ 2147483647 h 531"/>
              <a:gd name="T8" fmla="*/ 2147483647 w 5766"/>
              <a:gd name="T9" fmla="*/ 2147483647 h 531"/>
              <a:gd name="T10" fmla="*/ 2147483647 w 5766"/>
              <a:gd name="T11" fmla="*/ 2147483647 h 531"/>
              <a:gd name="T12" fmla="*/ 2147483647 w 5766"/>
              <a:gd name="T13" fmla="*/ 2147483647 h 531"/>
              <a:gd name="T14" fmla="*/ 2147483647 w 5766"/>
              <a:gd name="T15" fmla="*/ 2147483647 h 531"/>
              <a:gd name="T16" fmla="*/ 0 w 5766"/>
              <a:gd name="T17" fmla="*/ 2147483647 h 531"/>
              <a:gd name="T18" fmla="*/ 0 w 5766"/>
              <a:gd name="T19" fmla="*/ 2147483647 h 5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olo 18"/>
          <p:cNvSpPr>
            <a:spLocks noGrp="1"/>
          </p:cNvSpPr>
          <p:nvPr>
            <p:ph type="title"/>
          </p:nvPr>
        </p:nvSpPr>
        <p:spPr>
          <a:xfrm>
            <a:off x="878775" y="306000"/>
            <a:ext cx="7391400" cy="5635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1DDBA6-3546-41F5-A629-3AB683A1CF5F}" type="slidenum">
              <a:rPr lang="it-IT" altLang="en-US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it-IT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B. Demir, F. Bovolo, L. Bruzzone</a:t>
            </a:r>
          </a:p>
        </p:txBody>
      </p:sp>
    </p:spTree>
    <p:extLst>
      <p:ext uri="{BB962C8B-B14F-4D97-AF65-F5344CB8AC3E}">
        <p14:creationId xmlns:p14="http://schemas.microsoft.com/office/powerpoint/2010/main" val="113092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277802"/>
            <a:ext cx="1666875" cy="11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2" y="395400"/>
            <a:ext cx="991429" cy="990600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Laboratory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Dept. of Information Engineering and Computer Science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University of Trento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Sommarive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9,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</p:spTree>
    <p:extLst>
      <p:ext uri="{BB962C8B-B14F-4D97-AF65-F5344CB8AC3E}">
        <p14:creationId xmlns:p14="http://schemas.microsoft.com/office/powerpoint/2010/main" val="151883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SDE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for Digital Earth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Center for Information and Communication Technology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Fondazione Bruno Kessler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Sommarive,18,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293708"/>
            <a:ext cx="1175519" cy="10063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9682"/>
            <a:ext cx="2819400" cy="1094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52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Unitn+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277802"/>
            <a:ext cx="1666875" cy="11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789238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600200"/>
            <a:ext cx="979064" cy="838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2" y="395400"/>
            <a:ext cx="991429" cy="990600"/>
          </a:xfrm>
          <a:prstGeom prst="rect">
            <a:avLst/>
          </a:prstGeom>
        </p:spPr>
      </p:pic>
      <p:sp>
        <p:nvSpPr>
          <p:cNvPr id="10" name="CasellaDiTesto 9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Laboratory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Dept. of Information Engineering and Computer Science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University of Trento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Sommarive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9,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2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</p:spTree>
    <p:extLst>
      <p:ext uri="{BB962C8B-B14F-4D97-AF65-F5344CB8AC3E}">
        <p14:creationId xmlns:p14="http://schemas.microsoft.com/office/powerpoint/2010/main" val="115152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44527" y="6537329"/>
            <a:ext cx="2201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Trento, Italy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00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(Unitn FB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44527" y="6537329"/>
            <a:ext cx="2201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 - FBK, Italy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820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SLab Unitn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1981202" y="6508750"/>
            <a:ext cx="68230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3" y="6448432"/>
            <a:ext cx="406549" cy="34806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3" y="6424610"/>
            <a:ext cx="381382" cy="3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54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SDE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1" y="6453190"/>
            <a:ext cx="117374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1981202" y="6508750"/>
            <a:ext cx="68230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3" y="6448432"/>
            <a:ext cx="406549" cy="3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6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381001" y="6508750"/>
            <a:ext cx="84232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99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SDE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for Digital Earth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Center for Information and Communication Technology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Fondazione Bruno Kessler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Sommarive,18,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293708"/>
            <a:ext cx="1175519" cy="10063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9682"/>
            <a:ext cx="2819400" cy="1094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202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/>
          <p:cNvSpPr txBox="1">
            <a:spLocks noChangeArrowheads="1"/>
          </p:cNvSpPr>
          <p:nvPr userDrawn="1"/>
        </p:nvSpPr>
        <p:spPr bwMode="auto">
          <a:xfrm>
            <a:off x="644526" y="6537327"/>
            <a:ext cx="220186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Trento, Italy</a:t>
            </a:r>
          </a:p>
        </p:txBody>
      </p:sp>
      <p:pic>
        <p:nvPicPr>
          <p:cNvPr id="4" name="Picture 8" descr="C:\Users\Francesca\Desktop\RSLabwhite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424613"/>
            <a:ext cx="5397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2"/>
          <p:cNvSpPr>
            <a:spLocks/>
          </p:cNvSpPr>
          <p:nvPr userDrawn="1"/>
        </p:nvSpPr>
        <p:spPr bwMode="gray">
          <a:xfrm>
            <a:off x="-15874" y="69852"/>
            <a:ext cx="9159875" cy="917575"/>
          </a:xfrm>
          <a:custGeom>
            <a:avLst/>
            <a:gdLst>
              <a:gd name="T0" fmla="*/ 2147483647 w 5770"/>
              <a:gd name="T1" fmla="*/ 2147483647 h 578"/>
              <a:gd name="T2" fmla="*/ 2147483647 w 5770"/>
              <a:gd name="T3" fmla="*/ 2147483647 h 578"/>
              <a:gd name="T4" fmla="*/ 2147483647 w 5770"/>
              <a:gd name="T5" fmla="*/ 0 h 578"/>
              <a:gd name="T6" fmla="*/ 2147483647 w 5770"/>
              <a:gd name="T7" fmla="*/ 2147483647 h 578"/>
              <a:gd name="T8" fmla="*/ 2147483647 w 5770"/>
              <a:gd name="T9" fmla="*/ 2147483647 h 578"/>
              <a:gd name="T10" fmla="*/ 2147483647 w 5770"/>
              <a:gd name="T11" fmla="*/ 2147483647 h 578"/>
              <a:gd name="T12" fmla="*/ 2147483647 w 5770"/>
              <a:gd name="T13" fmla="*/ 2147483647 h 578"/>
              <a:gd name="T14" fmla="*/ 2147483647 w 5770"/>
              <a:gd name="T15" fmla="*/ 2147483647 h 578"/>
              <a:gd name="T16" fmla="*/ 0 w 5770"/>
              <a:gd name="T17" fmla="*/ 2147483647 h 578"/>
              <a:gd name="T18" fmla="*/ 2147483647 w 5770"/>
              <a:gd name="T19" fmla="*/ 2147483647 h 5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>
            <a:noFill/>
          </a:ln>
          <a:effectLst>
            <a:outerShdw dist="77251" dir="4832261" algn="ctr" rotWithShape="0">
              <a:srgbClr val="000066">
                <a:alpha val="2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3" descr="01c_img(Global Digtal Desigm(imageState)"/>
          <p:cNvSpPr>
            <a:spLocks/>
          </p:cNvSpPr>
          <p:nvPr userDrawn="1"/>
        </p:nvSpPr>
        <p:spPr bwMode="ltGray">
          <a:xfrm>
            <a:off x="-9524" y="103190"/>
            <a:ext cx="9153525" cy="854075"/>
          </a:xfrm>
          <a:custGeom>
            <a:avLst/>
            <a:gdLst>
              <a:gd name="T0" fmla="*/ 2147483647 w 5766"/>
              <a:gd name="T1" fmla="*/ 2147483647 h 531"/>
              <a:gd name="T2" fmla="*/ 2147483647 w 5766"/>
              <a:gd name="T3" fmla="*/ 2147483647 h 531"/>
              <a:gd name="T4" fmla="*/ 2147483647 w 5766"/>
              <a:gd name="T5" fmla="*/ 0 h 531"/>
              <a:gd name="T6" fmla="*/ 2147483647 w 5766"/>
              <a:gd name="T7" fmla="*/ 2147483647 h 531"/>
              <a:gd name="T8" fmla="*/ 2147483647 w 5766"/>
              <a:gd name="T9" fmla="*/ 2147483647 h 531"/>
              <a:gd name="T10" fmla="*/ 2147483647 w 5766"/>
              <a:gd name="T11" fmla="*/ 2147483647 h 531"/>
              <a:gd name="T12" fmla="*/ 2147483647 w 5766"/>
              <a:gd name="T13" fmla="*/ 2147483647 h 531"/>
              <a:gd name="T14" fmla="*/ 2147483647 w 5766"/>
              <a:gd name="T15" fmla="*/ 2147483647 h 531"/>
              <a:gd name="T16" fmla="*/ 0 w 5766"/>
              <a:gd name="T17" fmla="*/ 2147483647 h 531"/>
              <a:gd name="T18" fmla="*/ 0 w 5766"/>
              <a:gd name="T19" fmla="*/ 2147483647 h 5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olo 18"/>
          <p:cNvSpPr>
            <a:spLocks noGrp="1"/>
          </p:cNvSpPr>
          <p:nvPr>
            <p:ph type="title"/>
          </p:nvPr>
        </p:nvSpPr>
        <p:spPr>
          <a:xfrm>
            <a:off x="878775" y="306000"/>
            <a:ext cx="7391400" cy="5635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1DDBA6-3546-41F5-A629-3AB683A1CF5F}" type="slidenum">
              <a:rPr lang="it-IT" altLang="en-US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it-IT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B. Demir, F. Bovolo, L. Bruzzone</a:t>
            </a:r>
          </a:p>
        </p:txBody>
      </p:sp>
    </p:spTree>
    <p:extLst>
      <p:ext uri="{BB962C8B-B14F-4D97-AF65-F5344CB8AC3E}">
        <p14:creationId xmlns:p14="http://schemas.microsoft.com/office/powerpoint/2010/main" val="274233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277802"/>
            <a:ext cx="1666875" cy="11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2" y="395400"/>
            <a:ext cx="991429" cy="990600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Laboratory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Dept. of Information Engineering and Computer Science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University of Trento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Sommarive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9,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</p:spTree>
    <p:extLst>
      <p:ext uri="{BB962C8B-B14F-4D97-AF65-F5344CB8AC3E}">
        <p14:creationId xmlns:p14="http://schemas.microsoft.com/office/powerpoint/2010/main" val="212989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SDE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for Digital Earth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Center for Information and Communication Technology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Fondazione Bruno Kessler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Sommarive,18,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293708"/>
            <a:ext cx="1175519" cy="10063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9682"/>
            <a:ext cx="2819400" cy="1094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528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Unitn+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277802"/>
            <a:ext cx="1666875" cy="11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789238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600200"/>
            <a:ext cx="979064" cy="838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2" y="395400"/>
            <a:ext cx="991429" cy="990600"/>
          </a:xfrm>
          <a:prstGeom prst="rect">
            <a:avLst/>
          </a:prstGeom>
        </p:spPr>
      </p:pic>
      <p:sp>
        <p:nvSpPr>
          <p:cNvPr id="10" name="CasellaDiTesto 9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Laboratory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Dept. of Information Engineering and Computer Science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University of Trento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Sommarive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9,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5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</p:spTree>
    <p:extLst>
      <p:ext uri="{BB962C8B-B14F-4D97-AF65-F5344CB8AC3E}">
        <p14:creationId xmlns:p14="http://schemas.microsoft.com/office/powerpoint/2010/main" val="3178547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44527" y="6537329"/>
            <a:ext cx="2201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Trento, Italy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5962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(Unitn FB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44527" y="6537329"/>
            <a:ext cx="2201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 - FBK, Italy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1353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SLab Unitn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1981202" y="6508750"/>
            <a:ext cx="68230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3" y="6448432"/>
            <a:ext cx="406549" cy="34806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3" y="6424610"/>
            <a:ext cx="381382" cy="3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SDE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1" y="6453190"/>
            <a:ext cx="117374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1981202" y="6508750"/>
            <a:ext cx="68230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3" y="6448432"/>
            <a:ext cx="406549" cy="3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01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381001" y="6508750"/>
            <a:ext cx="84232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591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Unitn+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277802"/>
            <a:ext cx="1666875" cy="11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789238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600200"/>
            <a:ext cx="979064" cy="8382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02" y="395400"/>
            <a:ext cx="991429" cy="990600"/>
          </a:xfrm>
          <a:prstGeom prst="rect">
            <a:avLst/>
          </a:prstGeom>
        </p:spPr>
      </p:pic>
      <p:sp>
        <p:nvSpPr>
          <p:cNvPr id="10" name="CasellaDiTesto 9"/>
          <p:cNvSpPr txBox="1"/>
          <p:nvPr userDrawn="1"/>
        </p:nvSpPr>
        <p:spPr>
          <a:xfrm>
            <a:off x="1828800" y="369094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Remote Sensing Laboratory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Dept. of Information Engineering and Computer Science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University of Trento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Via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Sommarive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9, I-38123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Povo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Trento, Italy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9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/>
          <p:cNvSpPr txBox="1">
            <a:spLocks noChangeArrowheads="1"/>
          </p:cNvSpPr>
          <p:nvPr userDrawn="1"/>
        </p:nvSpPr>
        <p:spPr bwMode="auto">
          <a:xfrm>
            <a:off x="644526" y="6537327"/>
            <a:ext cx="2201863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Trento, Italy</a:t>
            </a:r>
          </a:p>
        </p:txBody>
      </p:sp>
      <p:pic>
        <p:nvPicPr>
          <p:cNvPr id="4" name="Picture 8" descr="C:\Users\Francesca\Desktop\RSLabwhite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424613"/>
            <a:ext cx="5397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2"/>
          <p:cNvSpPr>
            <a:spLocks/>
          </p:cNvSpPr>
          <p:nvPr userDrawn="1"/>
        </p:nvSpPr>
        <p:spPr bwMode="gray">
          <a:xfrm>
            <a:off x="-15874" y="69852"/>
            <a:ext cx="9159875" cy="917575"/>
          </a:xfrm>
          <a:custGeom>
            <a:avLst/>
            <a:gdLst>
              <a:gd name="T0" fmla="*/ 2147483647 w 5770"/>
              <a:gd name="T1" fmla="*/ 2147483647 h 578"/>
              <a:gd name="T2" fmla="*/ 2147483647 w 5770"/>
              <a:gd name="T3" fmla="*/ 2147483647 h 578"/>
              <a:gd name="T4" fmla="*/ 2147483647 w 5770"/>
              <a:gd name="T5" fmla="*/ 0 h 578"/>
              <a:gd name="T6" fmla="*/ 2147483647 w 5770"/>
              <a:gd name="T7" fmla="*/ 2147483647 h 578"/>
              <a:gd name="T8" fmla="*/ 2147483647 w 5770"/>
              <a:gd name="T9" fmla="*/ 2147483647 h 578"/>
              <a:gd name="T10" fmla="*/ 2147483647 w 5770"/>
              <a:gd name="T11" fmla="*/ 2147483647 h 578"/>
              <a:gd name="T12" fmla="*/ 2147483647 w 5770"/>
              <a:gd name="T13" fmla="*/ 2147483647 h 578"/>
              <a:gd name="T14" fmla="*/ 2147483647 w 5770"/>
              <a:gd name="T15" fmla="*/ 2147483647 h 578"/>
              <a:gd name="T16" fmla="*/ 0 w 5770"/>
              <a:gd name="T17" fmla="*/ 2147483647 h 578"/>
              <a:gd name="T18" fmla="*/ 2147483647 w 5770"/>
              <a:gd name="T19" fmla="*/ 2147483647 h 5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>
            <a:noFill/>
          </a:ln>
          <a:effectLst>
            <a:outerShdw dist="77251" dir="4832261" algn="ctr" rotWithShape="0">
              <a:srgbClr val="000066">
                <a:alpha val="2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3" descr="01c_img(Global Digtal Desigm(imageState)"/>
          <p:cNvSpPr>
            <a:spLocks/>
          </p:cNvSpPr>
          <p:nvPr userDrawn="1"/>
        </p:nvSpPr>
        <p:spPr bwMode="ltGray">
          <a:xfrm>
            <a:off x="-9524" y="103190"/>
            <a:ext cx="9153525" cy="854075"/>
          </a:xfrm>
          <a:custGeom>
            <a:avLst/>
            <a:gdLst>
              <a:gd name="T0" fmla="*/ 2147483647 w 5766"/>
              <a:gd name="T1" fmla="*/ 2147483647 h 531"/>
              <a:gd name="T2" fmla="*/ 2147483647 w 5766"/>
              <a:gd name="T3" fmla="*/ 2147483647 h 531"/>
              <a:gd name="T4" fmla="*/ 2147483647 w 5766"/>
              <a:gd name="T5" fmla="*/ 0 h 531"/>
              <a:gd name="T6" fmla="*/ 2147483647 w 5766"/>
              <a:gd name="T7" fmla="*/ 2147483647 h 531"/>
              <a:gd name="T8" fmla="*/ 2147483647 w 5766"/>
              <a:gd name="T9" fmla="*/ 2147483647 h 531"/>
              <a:gd name="T10" fmla="*/ 2147483647 w 5766"/>
              <a:gd name="T11" fmla="*/ 2147483647 h 531"/>
              <a:gd name="T12" fmla="*/ 2147483647 w 5766"/>
              <a:gd name="T13" fmla="*/ 2147483647 h 531"/>
              <a:gd name="T14" fmla="*/ 2147483647 w 5766"/>
              <a:gd name="T15" fmla="*/ 2147483647 h 531"/>
              <a:gd name="T16" fmla="*/ 0 w 5766"/>
              <a:gd name="T17" fmla="*/ 2147483647 h 531"/>
              <a:gd name="T18" fmla="*/ 0 w 5766"/>
              <a:gd name="T19" fmla="*/ 2147483647 h 5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olo 18"/>
          <p:cNvSpPr>
            <a:spLocks noGrp="1"/>
          </p:cNvSpPr>
          <p:nvPr>
            <p:ph type="title"/>
          </p:nvPr>
        </p:nvSpPr>
        <p:spPr>
          <a:xfrm>
            <a:off x="878775" y="306000"/>
            <a:ext cx="7391400" cy="5635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1DDBA6-3546-41F5-A629-3AB683A1CF5F}" type="slidenum">
              <a:rPr lang="it-IT" altLang="en-US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it-IT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B. Demir, F. Bovolo, L. Bruzzone</a:t>
            </a:r>
          </a:p>
        </p:txBody>
      </p:sp>
    </p:spTree>
    <p:extLst>
      <p:ext uri="{BB962C8B-B14F-4D97-AF65-F5344CB8AC3E}">
        <p14:creationId xmlns:p14="http://schemas.microsoft.com/office/powerpoint/2010/main" val="165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 hasCustomPrompt="1"/>
          </p:nvPr>
        </p:nvSpPr>
        <p:spPr>
          <a:xfrm>
            <a:off x="914400" y="2362200"/>
            <a:ext cx="73914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Title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57150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4572000"/>
            <a:ext cx="3429000" cy="914400"/>
          </a:xfrm>
        </p:spPr>
        <p:txBody>
          <a:bodyPr/>
          <a:lstStyle>
            <a:lvl1pPr marL="0" indent="0" algn="r">
              <a:buNone/>
              <a:defRPr sz="1600"/>
            </a:lvl1pPr>
            <a:lvl5pPr marL="1828800" indent="0" algn="l">
              <a:buNone/>
              <a:defRPr baseline="0"/>
            </a:lvl5pPr>
          </a:lstStyle>
          <a:p>
            <a:pPr lvl="0"/>
            <a:r>
              <a:rPr lang="it-IT" dirty="0"/>
              <a:t>Author 1</a:t>
            </a:r>
            <a:br>
              <a:rPr lang="it-IT" dirty="0"/>
            </a:br>
            <a:r>
              <a:rPr lang="it-IT" dirty="0"/>
              <a:t>Author 2</a:t>
            </a:r>
          </a:p>
        </p:txBody>
      </p:sp>
    </p:spTree>
    <p:extLst>
      <p:ext uri="{BB962C8B-B14F-4D97-AF65-F5344CB8AC3E}">
        <p14:creationId xmlns:p14="http://schemas.microsoft.com/office/powerpoint/2010/main" val="12669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44527" y="6537329"/>
            <a:ext cx="2201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Trento, Italy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0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(Unitn FB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44527" y="6537329"/>
            <a:ext cx="2201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 of Trento - FBK, Italy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741363" y="6508750"/>
            <a:ext cx="8062912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35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SLab Unitn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6428325"/>
            <a:ext cx="539750" cy="37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1981202" y="6508750"/>
            <a:ext cx="68230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3" y="6448432"/>
            <a:ext cx="406549" cy="34806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3" y="6424610"/>
            <a:ext cx="381382" cy="3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SDE FB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1" y="6453190"/>
            <a:ext cx="117374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1981202" y="6508750"/>
            <a:ext cx="68230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3" y="6448432"/>
            <a:ext cx="406549" cy="3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6"/>
            <a:ext cx="9144000" cy="925975"/>
          </a:xfrm>
          <a:prstGeom prst="rect">
            <a:avLst/>
          </a:prstGeom>
        </p:spPr>
      </p:pic>
      <p:cxnSp>
        <p:nvCxnSpPr>
          <p:cNvPr id="7" name="Connettore 1 11"/>
          <p:cNvCxnSpPr>
            <a:cxnSpLocks noChangeShapeType="1"/>
          </p:cNvCxnSpPr>
          <p:nvPr userDrawn="1"/>
        </p:nvCxnSpPr>
        <p:spPr bwMode="auto">
          <a:xfrm>
            <a:off x="381001" y="6508750"/>
            <a:ext cx="842327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round/>
            <a:headEnd type="none" w="sm" len="sm"/>
            <a:tailEnd type="none" w="sm" len="sm"/>
          </a:ln>
        </p:spPr>
      </p:cxnSp>
      <p:sp>
        <p:nvSpPr>
          <p:cNvPr id="8" name="Segnaposto numero diapositiva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07E042-4478-4BDD-9E99-A67499B1371D}" type="slidenum">
              <a:rPr lang="it-IT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  <a:latin typeface="Arial" charset="0"/>
              </a:rPr>
              <a:t>Begüm Demir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 hasCustomPrompt="1"/>
          </p:nvPr>
        </p:nvSpPr>
        <p:spPr>
          <a:xfrm>
            <a:off x="838200" y="304800"/>
            <a:ext cx="7391400" cy="56356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432000" y="1219200"/>
            <a:ext cx="8280000" cy="504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text and </a:t>
            </a:r>
            <a:r>
              <a:rPr lang="it-IT" dirty="0" err="1"/>
              <a:t>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1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4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6671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3124200" y="6470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>
                    <a:tint val="75000"/>
                  </a:srgbClr>
                </a:solidFill>
                <a:latin typeface="Arial" charset="0"/>
              </a:rPr>
              <a:t>Begüm Demir</a:t>
            </a:r>
            <a:endParaRPr lang="it-IT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6762750" y="6470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AA69C-9762-4D15-AD42-E0B1A1905D55}" type="slidenum">
              <a:rPr lang="it-IT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9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None/>
        <a:defRPr sz="1800" b="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4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6671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3124200" y="6470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>
                    <a:tint val="75000"/>
                  </a:srgbClr>
                </a:solidFill>
                <a:latin typeface="Arial" charset="0"/>
              </a:rPr>
              <a:t>Begüm Demir</a:t>
            </a:r>
            <a:endParaRPr lang="it-IT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6762750" y="6470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AA69C-9762-4D15-AD42-E0B1A1905D55}" type="slidenum">
              <a:rPr lang="it-IT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64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None/>
        <a:defRPr sz="1800" b="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4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66713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3124200" y="6470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>
                    <a:tint val="75000"/>
                  </a:srgbClr>
                </a:solidFill>
                <a:latin typeface="Arial" charset="0"/>
              </a:rPr>
              <a:t>Begüm Demir</a:t>
            </a:r>
            <a:endParaRPr lang="it-IT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6762750" y="6470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AA69C-9762-4D15-AD42-E0B1A1905D55}" type="slidenum">
              <a:rPr lang="it-IT" smtClean="0">
                <a:solidFill>
                  <a:srgbClr val="FFFFFF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it-IT" dirty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958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None/>
        <a:defRPr sz="1800" b="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g"/><Relationship Id="rId18" Type="http://schemas.openxmlformats.org/officeDocument/2006/relationships/image" Target="../media/image46.jpg"/><Relationship Id="rId26" Type="http://schemas.openxmlformats.org/officeDocument/2006/relationships/image" Target="../media/image54.png"/><Relationship Id="rId3" Type="http://schemas.openxmlformats.org/officeDocument/2006/relationships/image" Target="../media/image33.png"/><Relationship Id="rId21" Type="http://schemas.openxmlformats.org/officeDocument/2006/relationships/image" Target="../media/image49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17" Type="http://schemas.openxmlformats.org/officeDocument/2006/relationships/image" Target="../media/image45.jpg"/><Relationship Id="rId25" Type="http://schemas.openxmlformats.org/officeDocument/2006/relationships/image" Target="../media/image53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4.jpg"/><Relationship Id="rId20" Type="http://schemas.openxmlformats.org/officeDocument/2006/relationships/image" Target="../media/image48.jpg"/><Relationship Id="rId29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24" Type="http://schemas.openxmlformats.org/officeDocument/2006/relationships/image" Target="../media/image52.jpg"/><Relationship Id="rId5" Type="http://schemas.openxmlformats.org/officeDocument/2006/relationships/image" Target="../media/image14.png"/><Relationship Id="rId15" Type="http://schemas.openxmlformats.org/officeDocument/2006/relationships/image" Target="../media/image43.jpg"/><Relationship Id="rId23" Type="http://schemas.openxmlformats.org/officeDocument/2006/relationships/image" Target="../media/image51.jpg"/><Relationship Id="rId28" Type="http://schemas.openxmlformats.org/officeDocument/2006/relationships/image" Target="../media/image16.png"/><Relationship Id="rId10" Type="http://schemas.openxmlformats.org/officeDocument/2006/relationships/image" Target="../media/image38.jpg"/><Relationship Id="rId19" Type="http://schemas.openxmlformats.org/officeDocument/2006/relationships/image" Target="../media/image47.jpg"/><Relationship Id="rId4" Type="http://schemas.microsoft.com/office/2007/relationships/hdphoto" Target="../media/hdphoto3.wdp"/><Relationship Id="rId9" Type="http://schemas.openxmlformats.org/officeDocument/2006/relationships/image" Target="../media/image37.jpg"/><Relationship Id="rId14" Type="http://schemas.openxmlformats.org/officeDocument/2006/relationships/image" Target="../media/image42.jpg"/><Relationship Id="rId22" Type="http://schemas.openxmlformats.org/officeDocument/2006/relationships/image" Target="../media/image50.jpg"/><Relationship Id="rId27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6.png"/><Relationship Id="rId3" Type="http://schemas.openxmlformats.org/officeDocument/2006/relationships/image" Target="../media/image33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14.png"/><Relationship Id="rId10" Type="http://schemas.openxmlformats.org/officeDocument/2006/relationships/image" Target="../media/image32.png"/><Relationship Id="rId4" Type="http://schemas.microsoft.com/office/2007/relationships/hdphoto" Target="../media/hdphoto3.wdp"/><Relationship Id="rId9" Type="http://schemas.openxmlformats.org/officeDocument/2006/relationships/image" Target="../media/image59.png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7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2643433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400" b="1" kern="0" dirty="0">
                <a:solidFill>
                  <a:schemeClr val="accent2">
                    <a:lumMod val="50000"/>
                  </a:schemeClr>
                </a:solidFill>
              </a:rPr>
              <a:t>A New Large-Scale Sentinel-2 Benchmark Archive to Drive Deep Learning Studies </a:t>
            </a:r>
          </a:p>
          <a:p>
            <a:r>
              <a:rPr lang="en-US" altLang="en-US" sz="3400" b="1" kern="0" dirty="0">
                <a:solidFill>
                  <a:schemeClr val="accent2">
                    <a:lumMod val="50000"/>
                  </a:schemeClr>
                </a:solidFill>
              </a:rPr>
              <a:t>in Remote Sensing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9817" y="3833568"/>
            <a:ext cx="9114183" cy="53457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US" dirty="0">
                <a:solidFill>
                  <a:srgbClr val="000000"/>
                </a:solidFill>
              </a:rPr>
              <a:t>Gencer Sumbul</a:t>
            </a:r>
            <a:r>
              <a:rPr lang="en-US" baseline="30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Marcela  Charfuelan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, Begüm Demir</a:t>
            </a:r>
            <a:r>
              <a:rPr lang="en-US" baseline="30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Volker Markl</a:t>
            </a:r>
            <a:r>
              <a:rPr lang="en-US" baseline="30000" dirty="0">
                <a:solidFill>
                  <a:srgbClr val="000000"/>
                </a:solidFill>
              </a:rPr>
              <a:t>2,3</a:t>
            </a:r>
          </a:p>
          <a:p>
            <a:pPr algn="ctr">
              <a:buClr>
                <a:srgbClr val="FFFFFF"/>
              </a:buClr>
            </a:pPr>
            <a:endParaRPr lang="de-DE" baseline="30000" dirty="0">
              <a:solidFill>
                <a:srgbClr val="000000"/>
              </a:solidFill>
              <a:cs typeface="Arial" charset="0"/>
            </a:endParaRPr>
          </a:p>
          <a:p>
            <a:pPr algn="ctr">
              <a:buClr>
                <a:srgbClr val="FFFFFF"/>
              </a:buClr>
            </a:pPr>
            <a:r>
              <a:rPr lang="de-DE" baseline="30000" dirty="0">
                <a:solidFill>
                  <a:srgbClr val="000000"/>
                </a:solidFill>
                <a:cs typeface="Arial" charset="0"/>
              </a:rPr>
              <a:t>1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Remote </a:t>
            </a:r>
            <a:r>
              <a:rPr lang="de-DE" dirty="0" err="1">
                <a:solidFill>
                  <a:srgbClr val="000000"/>
                </a:solidFill>
                <a:cs typeface="Arial" charset="0"/>
              </a:rPr>
              <a:t>Sensing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Image Analysis (</a:t>
            </a:r>
            <a:r>
              <a:rPr lang="de-DE" dirty="0" err="1">
                <a:solidFill>
                  <a:srgbClr val="000000"/>
                </a:solidFill>
                <a:cs typeface="Arial" charset="0"/>
              </a:rPr>
              <a:t>RSiM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) Group, TU Berlin </a:t>
            </a:r>
          </a:p>
          <a:p>
            <a:pPr algn="ctr">
              <a:buClr>
                <a:srgbClr val="FFFFFF"/>
              </a:buClr>
            </a:pPr>
            <a:r>
              <a:rPr lang="de-DE" baseline="300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Database Systems and Information Management (DIMA) Group, TU Berlin</a:t>
            </a:r>
          </a:p>
          <a:p>
            <a:pPr algn="ctr">
              <a:buClr>
                <a:srgbClr val="FFFFFF"/>
              </a:buClr>
            </a:pPr>
            <a:r>
              <a:rPr lang="de-DE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Intelligent Analytics for Massive Data Research Group, D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FKI GmbH</a:t>
            </a:r>
          </a:p>
          <a:p>
            <a:pPr algn="ctr">
              <a:buClr>
                <a:srgbClr val="FFFFFF"/>
              </a:buClr>
            </a:pPr>
            <a:endParaRPr lang="de-DE" dirty="0">
              <a:solidFill>
                <a:srgbClr val="000000"/>
              </a:solidFill>
              <a:cs typeface="Arial" charset="0"/>
            </a:endParaRPr>
          </a:p>
          <a:p>
            <a:pPr algn="ctr">
              <a:buClr>
                <a:srgbClr val="FFFFFF"/>
              </a:buClr>
            </a:pPr>
            <a:endParaRPr lang="en-US" baseline="30000" dirty="0">
              <a:solidFill>
                <a:srgbClr val="00194C"/>
              </a:solidFill>
            </a:endParaRPr>
          </a:p>
          <a:p>
            <a:pPr algn="ctr">
              <a:buClr>
                <a:srgbClr val="FFFFFF"/>
              </a:buClr>
            </a:pPr>
            <a:endParaRPr lang="en-US" altLang="en-US" kern="0" dirty="0">
              <a:solidFill>
                <a:srgbClr val="000000"/>
              </a:solidFill>
            </a:endParaRPr>
          </a:p>
          <a:p>
            <a:pPr algn="ctr">
              <a:buClr>
                <a:srgbClr val="FFFFFF"/>
              </a:buClr>
            </a:pPr>
            <a:endParaRPr lang="en-US" altLang="en-US" kern="0" dirty="0">
              <a:solidFill>
                <a:srgbClr val="000000"/>
              </a:solidFill>
            </a:endParaRPr>
          </a:p>
          <a:p>
            <a:pPr algn="ctr">
              <a:buClr>
                <a:srgbClr val="FFFFFF"/>
              </a:buClr>
            </a:pPr>
            <a:endParaRPr lang="de-DE" altLang="en-US" kern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8" y="297469"/>
            <a:ext cx="1608938" cy="900000"/>
          </a:xfrm>
          <a:prstGeom prst="rect">
            <a:avLst/>
          </a:prstGeom>
        </p:spPr>
      </p:pic>
      <p:pic>
        <p:nvPicPr>
          <p:cNvPr id="8" name="Picture 7" descr="C:\Users\vrotau\AppData\Local\Microsoft\Windows\Temporary Internet Files\Content.Outlook\F63QQJKZ\RSiM logo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18" y="387469"/>
            <a:ext cx="187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98" y="189469"/>
            <a:ext cx="1008000" cy="100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47B7C3-9083-405E-969F-2AE9BAE4E5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50" y="335947"/>
            <a:ext cx="12788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6229" y="1222332"/>
            <a:ext cx="8077200" cy="35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The number of labels associated with each image patch varies between 1 and 12, whereas 95% of patches have at most 5 multi-labels.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Images acquired in different seasons are considered.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</a:rPr>
              <a:t> By visual inspection, we have identiﬁed that 70,987 images are fully covered by seasonal snow, cloud/cloud shadow and not used while training/testing our system. 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203F0FF-3E98-49CE-BEA7-365894A4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-55" r="-55" b="-55"/>
          <a:stretch>
            <a:fillRect/>
          </a:stretch>
        </p:blipFill>
        <p:spPr bwMode="auto">
          <a:xfrm>
            <a:off x="950291" y="1950756"/>
            <a:ext cx="1143000" cy="1141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33CAFFF-C3B6-4AB2-9DD7-7A20BD03DB9E}"/>
              </a:ext>
            </a:extLst>
          </p:cNvPr>
          <p:cNvSpPr/>
          <p:nvPr/>
        </p:nvSpPr>
        <p:spPr>
          <a:xfrm>
            <a:off x="608031" y="3136207"/>
            <a:ext cx="1760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Continuous urban fabric, 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Green urban areas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3007F7A-1FF4-4949-9BB0-E839E4A9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-110" r="-110" b="-110"/>
          <a:stretch>
            <a:fillRect/>
          </a:stretch>
        </p:blipFill>
        <p:spPr bwMode="auto">
          <a:xfrm>
            <a:off x="3158309" y="1967986"/>
            <a:ext cx="1141412" cy="1139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A0A1EC5-4470-4D91-8F23-6150A2886BFB}"/>
              </a:ext>
            </a:extLst>
          </p:cNvPr>
          <p:cNvSpPr/>
          <p:nvPr/>
        </p:nvSpPr>
        <p:spPr>
          <a:xfrm>
            <a:off x="2482863" y="3136207"/>
            <a:ext cx="2492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Non-irrigated arable land, 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Fruit trees and berry plantations, 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Pastures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50671CF-0FF0-44F8-9567-E07E5F48729D}"/>
              </a:ext>
            </a:extLst>
          </p:cNvPr>
          <p:cNvSpPr/>
          <p:nvPr/>
        </p:nvSpPr>
        <p:spPr>
          <a:xfrm>
            <a:off x="4722758" y="3116286"/>
            <a:ext cx="2072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Coniferous forest, 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Mixed forest, 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Water bodies,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Transitional  woodland/shrub. </a:t>
            </a:r>
          </a:p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00717EB1-3E41-493B-AE77-8D2749D6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-110" r="-110" b="-110"/>
          <a:stretch>
            <a:fillRect/>
          </a:stretch>
        </p:blipFill>
        <p:spPr bwMode="auto">
          <a:xfrm>
            <a:off x="7121208" y="1967985"/>
            <a:ext cx="1141412" cy="1139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30825E95-1036-41F7-AC55-E61DD4481E69}"/>
              </a:ext>
            </a:extLst>
          </p:cNvPr>
          <p:cNvSpPr/>
          <p:nvPr/>
        </p:nvSpPr>
        <p:spPr>
          <a:xfrm>
            <a:off x="6542778" y="3136206"/>
            <a:ext cx="229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Discontinuous urban fabric, 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Construction sites, </a:t>
            </a:r>
          </a:p>
          <a:p>
            <a:pPr algn="ctr"/>
            <a:r>
              <a:rPr lang="en-US" sz="1200" kern="100" dirty="0">
                <a:solidFill>
                  <a:srgbClr val="000000"/>
                </a:solidFill>
                <a:latin typeface="Liberation Serif"/>
                <a:ea typeface="Noto Sans CJK SC Regular"/>
                <a:cs typeface="Lohit Devanagari"/>
              </a:rPr>
              <a:t>Green urban areas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29" name="Table 11">
            <a:extLst>
              <a:ext uri="{FF2B5EF4-FFF2-40B4-BE49-F238E27FC236}">
                <a16:creationId xmlns:a16="http://schemas.microsoft.com/office/drawing/2014/main" id="{2C50D7FE-971C-4046-AD99-4AA758055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75668"/>
              </p:ext>
            </p:extLst>
          </p:nvPr>
        </p:nvGraphicFramePr>
        <p:xfrm>
          <a:off x="2048572" y="4196920"/>
          <a:ext cx="5038922" cy="1440000"/>
        </p:xfrm>
        <a:graphic>
          <a:graphicData uri="http://schemas.openxmlformats.org/drawingml/2006/table">
            <a:tbl>
              <a:tblPr firstRow="1" bandRow="1"/>
              <a:tblGrid>
                <a:gridCol w="2353950">
                  <a:extLst>
                    <a:ext uri="{9D8B030D-6E8A-4147-A177-3AD203B41FA5}">
                      <a16:colId xmlns:a16="http://schemas.microsoft.com/office/drawing/2014/main" val="3632457246"/>
                    </a:ext>
                  </a:extLst>
                </a:gridCol>
                <a:gridCol w="2684972">
                  <a:extLst>
                    <a:ext uri="{9D8B030D-6E8A-4147-A177-3AD203B41FA5}">
                      <a16:colId xmlns:a16="http://schemas.microsoft.com/office/drawing/2014/main" val="1621190015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Seasons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Number of Image Patches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10942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Autumn</a:t>
                      </a: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600" dirty="0">
                          <a:solidFill>
                            <a:srgbClr val="000000"/>
                          </a:solidFill>
                          <a:latin typeface="+mn-lt"/>
                        </a:rPr>
                        <a:t>154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DE" sz="1600" dirty="0">
                          <a:solidFill>
                            <a:srgbClr val="000000"/>
                          </a:solidFill>
                          <a:latin typeface="+mn-lt"/>
                        </a:rPr>
                        <a:t>943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88567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372725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Spring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dirty="0">
                          <a:solidFill>
                            <a:srgbClr val="000000"/>
                          </a:solidFill>
                          <a:latin typeface="+mn-lt"/>
                        </a:rPr>
                        <a:t>189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DE" sz="1600" dirty="0">
                          <a:solidFill>
                            <a:srgbClr val="000000"/>
                          </a:solidFill>
                          <a:latin typeface="+mn-lt"/>
                        </a:rPr>
                        <a:t>276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20857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dirty="0">
                          <a:solidFill>
                            <a:srgbClr val="000000"/>
                          </a:solidFill>
                          <a:latin typeface="+mn-lt"/>
                        </a:rPr>
                        <a:t>128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DE" sz="1600" dirty="0">
                          <a:solidFill>
                            <a:srgbClr val="000000"/>
                          </a:solidFill>
                          <a:latin typeface="+mn-lt"/>
                        </a:rPr>
                        <a:t>951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1269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21265FF-0D56-4493-88DB-1C2AB4C99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3" y="1968217"/>
            <a:ext cx="1143000" cy="1143000"/>
          </a:xfrm>
          <a:prstGeom prst="rect">
            <a:avLst/>
          </a:prstGeom>
        </p:spPr>
      </p:pic>
      <p:pic>
        <p:nvPicPr>
          <p:cNvPr id="22" name="Picture 48">
            <a:extLst>
              <a:ext uri="{FF2B5EF4-FFF2-40B4-BE49-F238E27FC236}">
                <a16:creationId xmlns:a16="http://schemas.microsoft.com/office/drawing/2014/main" id="{D2D433DC-212F-4F82-99F6-29AE453D67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795B3EC-B171-47F6-9B1A-690C980852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F35D722-1B77-4664-B807-0A9DCA97C799}"/>
              </a:ext>
            </a:extLst>
          </p:cNvPr>
          <p:cNvSpPr txBox="1">
            <a:spLocks/>
          </p:cNvSpPr>
          <p:nvPr/>
        </p:nvSpPr>
        <p:spPr bwMode="auto">
          <a:xfrm>
            <a:off x="212796" y="505777"/>
            <a:ext cx="818952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  <a:t>BigEarthNet: A Large-Scale Benchmark </a:t>
            </a:r>
            <a:b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  <a:t>Archive</a:t>
            </a:r>
            <a:endParaRPr lang="it-IT" sz="27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Segnaposto piè di pagina 85">
            <a:extLst>
              <a:ext uri="{FF2B5EF4-FFF2-40B4-BE49-F238E27FC236}">
                <a16:creationId xmlns:a16="http://schemas.microsoft.com/office/drawing/2014/main" id="{8366F858-CEC4-4254-80D0-9814AF54AD17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339403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Three Branch CNN (TB-CNN)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10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5021996-289C-4E83-AFF5-DBF696BDA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3100714"/>
            <a:ext cx="8728811" cy="2657453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6FABA35A-DDE1-4332-9620-28EB8E4EA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29" y="1222332"/>
            <a:ext cx="80772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TB-CNN includes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three different convolutional branches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specifically designed for different spatial resolutions of Sentinel-2 bands.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Each branch acts as 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feature extractor for different resolutions</a:t>
            </a: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2" name="Picture 48">
            <a:extLst>
              <a:ext uri="{FF2B5EF4-FFF2-40B4-BE49-F238E27FC236}">
                <a16:creationId xmlns:a16="http://schemas.microsoft.com/office/drawing/2014/main" id="{8097179C-A035-4A78-BA89-8D94760EA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7D0A541-D6E8-4AC5-8B7C-BC53F28205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4" name="Segnaposto piè di pagina 85">
            <a:extLst>
              <a:ext uri="{FF2B5EF4-FFF2-40B4-BE49-F238E27FC236}">
                <a16:creationId xmlns:a16="http://schemas.microsoft.com/office/drawing/2014/main" id="{C416A6A0-F72D-4F96-91CC-14F7C3C8D259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411380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Three Branch CNN (TB-CNN)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8840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11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E38D965-3454-4F74-B0F1-478362FED7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3100714"/>
            <a:ext cx="8728811" cy="2657453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DA2C86F0-B058-45D5-8B61-1DB19F612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29" y="1222332"/>
            <a:ext cx="8077200" cy="141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For the first and second branches developed for 60m and 20m resolutions, 2x2 filters and 3x3 filters are used, respectively, throughout the layers. 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5x5 filters for initial layers and 3x3 filters for deeper layers are used for the last branch, which accepts 10m resolution bands. 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3" name="Picture 48">
            <a:extLst>
              <a:ext uri="{FF2B5EF4-FFF2-40B4-BE49-F238E27FC236}">
                <a16:creationId xmlns:a16="http://schemas.microsoft.com/office/drawing/2014/main" id="{3F9A473E-4F2A-47D3-800D-67C47F2F7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FA4917-9E50-43F7-A8AE-550C49441D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1" name="Segnaposto piè di pagina 85">
            <a:extLst>
              <a:ext uri="{FF2B5EF4-FFF2-40B4-BE49-F238E27FC236}">
                <a16:creationId xmlns:a16="http://schemas.microsoft.com/office/drawing/2014/main" id="{15A04AF7-20D9-44B7-A656-3B2A388E2725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154723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Applications on </a:t>
            </a:r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BigEarthNet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13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6229" y="1222332"/>
            <a:ext cx="80772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0" name="Oval 58">
            <a:extLst>
              <a:ext uri="{FF2B5EF4-FFF2-40B4-BE49-F238E27FC236}">
                <a16:creationId xmlns:a16="http://schemas.microsoft.com/office/drawing/2014/main" id="{5BFDBB8D-1980-4B31-A059-378B04F632F8}"/>
              </a:ext>
            </a:extLst>
          </p:cNvPr>
          <p:cNvSpPr/>
          <p:nvPr/>
        </p:nvSpPr>
        <p:spPr>
          <a:xfrm>
            <a:off x="1481125" y="1379839"/>
            <a:ext cx="2819399" cy="258481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lIns="90488" tIns="44450" rIns="90488" bIns="44450" rtlCol="0" anchor="ctr"/>
          <a:lstStyle/>
          <a:p>
            <a:pPr algn="ctr" defTabSz="762000" eaLnBrk="0" hangingPunct="0"/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32" name="Rectangle 59">
            <a:extLst>
              <a:ext uri="{FF2B5EF4-FFF2-40B4-BE49-F238E27FC236}">
                <a16:creationId xmlns:a16="http://schemas.microsoft.com/office/drawing/2014/main" id="{9C95FD97-53F4-449C-BD39-F70A41A12303}"/>
              </a:ext>
            </a:extLst>
          </p:cNvPr>
          <p:cNvSpPr/>
          <p:nvPr/>
        </p:nvSpPr>
        <p:spPr>
          <a:xfrm>
            <a:off x="2648818" y="3995336"/>
            <a:ext cx="8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Archive</a:t>
            </a:r>
            <a:r>
              <a:rPr lang="it-IT" sz="1400" dirty="0">
                <a:latin typeface="Trebuchet MS" panose="020B0603020202020204" pitchFamily="34" charset="0"/>
              </a:rPr>
              <a:t>  </a:t>
            </a:r>
            <a:endParaRPr lang="it-IT" sz="1400" dirty="0"/>
          </a:p>
        </p:txBody>
      </p:sp>
      <p:cxnSp>
        <p:nvCxnSpPr>
          <p:cNvPr id="34" name="Straight Arrow Connector 60">
            <a:extLst>
              <a:ext uri="{FF2B5EF4-FFF2-40B4-BE49-F238E27FC236}">
                <a16:creationId xmlns:a16="http://schemas.microsoft.com/office/drawing/2014/main" id="{87603CEA-4A05-40CA-9860-D366F37C4899}"/>
              </a:ext>
            </a:extLst>
          </p:cNvPr>
          <p:cNvCxnSpPr/>
          <p:nvPr/>
        </p:nvCxnSpPr>
        <p:spPr bwMode="auto">
          <a:xfrm rot="16200000">
            <a:off x="4715692" y="2336991"/>
            <a:ext cx="0" cy="563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6" name="Rectangle 2">
            <a:extLst>
              <a:ext uri="{FF2B5EF4-FFF2-40B4-BE49-F238E27FC236}">
                <a16:creationId xmlns:a16="http://schemas.microsoft.com/office/drawing/2014/main" id="{81B8A8A7-75C8-452C-8C0D-A5A9B86E9D52}"/>
              </a:ext>
            </a:extLst>
          </p:cNvPr>
          <p:cNvSpPr/>
          <p:nvPr/>
        </p:nvSpPr>
        <p:spPr>
          <a:xfrm>
            <a:off x="4660863" y="2926042"/>
            <a:ext cx="19736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discontinuous urban</a:t>
            </a:r>
          </a:p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fabric, non-irrigated arable</a:t>
            </a:r>
          </a:p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land, land principally</a:t>
            </a:r>
          </a:p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occupied by agriculture,</a:t>
            </a:r>
          </a:p>
          <a:p>
            <a:pPr algn="ctr"/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broad-leaved forest</a:t>
            </a:r>
            <a:endParaRPr lang="de-DE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42296C50-D46E-48C6-ABE1-374EC4695989}"/>
              </a:ext>
            </a:extLst>
          </p:cNvPr>
          <p:cNvSpPr/>
          <p:nvPr/>
        </p:nvSpPr>
        <p:spPr>
          <a:xfrm>
            <a:off x="6634480" y="2908469"/>
            <a:ext cx="2123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200" dirty="0">
                <a:solidFill>
                  <a:schemeClr val="accent2">
                    <a:lumMod val="50000"/>
                  </a:schemeClr>
                </a:solidFill>
              </a:rPr>
              <a:t>Olive groves</a:t>
            </a:r>
          </a:p>
          <a:p>
            <a:pPr algn="ctr"/>
            <a:r>
              <a:rPr lang="en-US" altLang="it-IT" sz="1200" dirty="0">
                <a:solidFill>
                  <a:schemeClr val="accent2">
                    <a:lumMod val="50000"/>
                  </a:schemeClr>
                </a:solidFill>
              </a:rPr>
              <a:t>Land principally occupied by agriculture</a:t>
            </a:r>
          </a:p>
          <a:p>
            <a:pPr algn="ctr"/>
            <a:r>
              <a:rPr lang="en-US" altLang="it-IT" sz="1200" dirty="0">
                <a:solidFill>
                  <a:schemeClr val="accent2">
                    <a:lumMod val="50000"/>
                  </a:schemeClr>
                </a:solidFill>
              </a:rPr>
              <a:t>Broad-leaved forest</a:t>
            </a:r>
          </a:p>
          <a:p>
            <a:pPr algn="ctr"/>
            <a:r>
              <a:rPr lang="en-US" altLang="it-IT" sz="1200" dirty="0">
                <a:solidFill>
                  <a:schemeClr val="accent2">
                    <a:lumMod val="50000"/>
                  </a:schemeClr>
                </a:solidFill>
              </a:rPr>
              <a:t>Transitional woodland/shrub</a:t>
            </a:r>
          </a:p>
          <a:p>
            <a:pPr algn="ctr"/>
            <a:r>
              <a:rPr lang="en-US" altLang="it-IT" sz="1200" dirty="0">
                <a:solidFill>
                  <a:schemeClr val="accent2">
                    <a:lumMod val="50000"/>
                  </a:schemeClr>
                </a:solidFill>
              </a:rPr>
              <a:t>Water bodies</a:t>
            </a:r>
          </a:p>
        </p:txBody>
      </p:sp>
      <p:cxnSp>
        <p:nvCxnSpPr>
          <p:cNvPr id="39" name="Straight Arrow Connector 63">
            <a:extLst>
              <a:ext uri="{FF2B5EF4-FFF2-40B4-BE49-F238E27FC236}">
                <a16:creationId xmlns:a16="http://schemas.microsoft.com/office/drawing/2014/main" id="{29A1A809-800E-4642-96AB-A41A8B26064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8689496" y="2266426"/>
            <a:ext cx="0" cy="43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40F3252C-8065-4AA7-9691-A6BE7E7DA432}"/>
              </a:ext>
            </a:extLst>
          </p:cNvPr>
          <p:cNvSpPr/>
          <p:nvPr/>
        </p:nvSpPr>
        <p:spPr>
          <a:xfrm rot="16200000">
            <a:off x="-817526" y="2541903"/>
            <a:ext cx="3087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Multi-Label Scene Classification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58D4CA2-4FA3-4483-AABF-6DC2A4DA8596}"/>
              </a:ext>
            </a:extLst>
          </p:cNvPr>
          <p:cNvSpPr/>
          <p:nvPr/>
        </p:nvSpPr>
        <p:spPr>
          <a:xfrm rot="16200000">
            <a:off x="-173107" y="5112978"/>
            <a:ext cx="21591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Image Retrieval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85A77A55-11B4-4313-83A2-8DD02334EBC3}"/>
              </a:ext>
            </a:extLst>
          </p:cNvPr>
          <p:cNvSpPr/>
          <p:nvPr/>
        </p:nvSpPr>
        <p:spPr>
          <a:xfrm>
            <a:off x="2338237" y="5592868"/>
            <a:ext cx="1072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1200" dirty="0">
                <a:solidFill>
                  <a:schemeClr val="accent2">
                    <a:lumMod val="50000"/>
                  </a:schemeClr>
                </a:solidFill>
              </a:rPr>
              <a:t>Query Image</a:t>
            </a:r>
            <a:endParaRPr lang="en-US" altLang="it-IT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6" name="Straight Arrow Connector 60">
            <a:extLst>
              <a:ext uri="{FF2B5EF4-FFF2-40B4-BE49-F238E27FC236}">
                <a16:creationId xmlns:a16="http://schemas.microsoft.com/office/drawing/2014/main" id="{AEA26BCA-07C2-4AF0-B4E7-1A64C5A34502}"/>
              </a:ext>
            </a:extLst>
          </p:cNvPr>
          <p:cNvCxnSpPr>
            <a:cxnSpLocks/>
          </p:cNvCxnSpPr>
          <p:nvPr/>
        </p:nvCxnSpPr>
        <p:spPr bwMode="auto">
          <a:xfrm>
            <a:off x="4039024" y="3864298"/>
            <a:ext cx="804454" cy="3930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Rectangle 2">
            <a:extLst>
              <a:ext uri="{FF2B5EF4-FFF2-40B4-BE49-F238E27FC236}">
                <a16:creationId xmlns:a16="http://schemas.microsoft.com/office/drawing/2014/main" id="{2556F1D7-1007-411F-9311-BF345678FB91}"/>
              </a:ext>
            </a:extLst>
          </p:cNvPr>
          <p:cNvSpPr/>
          <p:nvPr/>
        </p:nvSpPr>
        <p:spPr>
          <a:xfrm>
            <a:off x="5972913" y="5592867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chemeClr val="accent2">
                    <a:lumMod val="50000"/>
                  </a:schemeClr>
                </a:solidFill>
              </a:rPr>
              <a:t>Retrieved</a:t>
            </a:r>
            <a:r>
              <a:rPr lang="de-DE" sz="1200" dirty="0">
                <a:solidFill>
                  <a:schemeClr val="accent2">
                    <a:lumMod val="50000"/>
                  </a:schemeClr>
                </a:solidFill>
              </a:rPr>
              <a:t> Images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61" y="2430334"/>
            <a:ext cx="649152" cy="6491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50" y="2630478"/>
            <a:ext cx="649152" cy="6491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61" y="1743486"/>
            <a:ext cx="649152" cy="6491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76" y="1688443"/>
            <a:ext cx="649152" cy="6491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40" y="1559307"/>
            <a:ext cx="649152" cy="6491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14" y="2838208"/>
            <a:ext cx="649152" cy="64915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20" y="2722880"/>
            <a:ext cx="649152" cy="64915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54" y="2078066"/>
            <a:ext cx="649152" cy="6491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86" y="2202682"/>
            <a:ext cx="649152" cy="64915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3" y="2116914"/>
            <a:ext cx="649152" cy="6491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54" y="3216789"/>
            <a:ext cx="649152" cy="64915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43" y="2486237"/>
            <a:ext cx="649152" cy="64915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51" y="2503544"/>
            <a:ext cx="649152" cy="64915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31" y="1934532"/>
            <a:ext cx="649152" cy="6491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84" y="3046666"/>
            <a:ext cx="649152" cy="649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15" y="1788336"/>
            <a:ext cx="598192" cy="59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31" y="2455503"/>
            <a:ext cx="750349" cy="7503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36" y="2979051"/>
            <a:ext cx="649152" cy="64915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83" y="2071078"/>
            <a:ext cx="842400" cy="842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72" y="2061226"/>
            <a:ext cx="842400" cy="842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5792" r="41340" b="10183"/>
          <a:stretch/>
        </p:blipFill>
        <p:spPr>
          <a:xfrm>
            <a:off x="6052021" y="4606969"/>
            <a:ext cx="900651" cy="8726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7" t="6555" r="68810" b="10298"/>
          <a:stretch/>
        </p:blipFill>
        <p:spPr>
          <a:xfrm>
            <a:off x="4756645" y="4613683"/>
            <a:ext cx="878089" cy="8645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5932" r="87018" b="10257"/>
          <a:stretch/>
        </p:blipFill>
        <p:spPr>
          <a:xfrm>
            <a:off x="7638962" y="4592419"/>
            <a:ext cx="861087" cy="84333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5385" r="96124" b="10497"/>
          <a:stretch/>
        </p:blipFill>
        <p:spPr>
          <a:xfrm>
            <a:off x="2445329" y="4650454"/>
            <a:ext cx="854111" cy="82396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86" y="3113891"/>
            <a:ext cx="649152" cy="649152"/>
          </a:xfrm>
          <a:prstGeom prst="rect">
            <a:avLst/>
          </a:prstGeom>
        </p:spPr>
      </p:pic>
      <p:cxnSp>
        <p:nvCxnSpPr>
          <p:cNvPr id="46" name="Straight Arrow Connector 63">
            <a:extLst>
              <a:ext uri="{FF2B5EF4-FFF2-40B4-BE49-F238E27FC236}">
                <a16:creationId xmlns:a16="http://schemas.microsoft.com/office/drawing/2014/main" id="{D2C5F363-AC1C-4973-8E60-ED9B338666DD}"/>
              </a:ext>
            </a:extLst>
          </p:cNvPr>
          <p:cNvCxnSpPr/>
          <p:nvPr/>
        </p:nvCxnSpPr>
        <p:spPr bwMode="auto">
          <a:xfrm rot="16200000">
            <a:off x="7295817" y="4814797"/>
            <a:ext cx="0" cy="43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61" name="Picture 48">
            <a:extLst>
              <a:ext uri="{FF2B5EF4-FFF2-40B4-BE49-F238E27FC236}">
                <a16:creationId xmlns:a16="http://schemas.microsoft.com/office/drawing/2014/main" id="{1FB9C177-74DC-4A38-837D-5F1C621B73D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BDE217E0-4088-4F76-B817-7AF4B3ED7D1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64" name="Segnaposto piè di pagina 85">
            <a:extLst>
              <a:ext uri="{FF2B5EF4-FFF2-40B4-BE49-F238E27FC236}">
                <a16:creationId xmlns:a16="http://schemas.microsoft.com/office/drawing/2014/main" id="{1979384B-026A-4002-B782-EDFA91C277DB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27138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" grpId="0"/>
      <p:bldP spid="65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Design of </a:t>
            </a:r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Experiments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13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25120" y="1254469"/>
            <a:ext cx="8077200" cy="242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We have compared the results with those obtained by: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Fine-tuning the last layer of Inception-v2 p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re-trained on ImageNet. </a:t>
            </a:r>
          </a:p>
          <a:p>
            <a:pPr lvl="1"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Standard CNN architecture trained on only RGB bands 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Standard CNN architecture trained on all spectral bands 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1" r="4233" b="14473"/>
          <a:stretch/>
        </p:blipFill>
        <p:spPr>
          <a:xfrm>
            <a:off x="1281393" y="2152224"/>
            <a:ext cx="4675550" cy="9360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8650CB35-5831-4A13-A62A-696C719D5C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-4801" r="8814" b="1"/>
          <a:stretch/>
        </p:blipFill>
        <p:spPr>
          <a:xfrm>
            <a:off x="1832370" y="3911175"/>
            <a:ext cx="2647406" cy="547417"/>
          </a:xfrm>
          <a:prstGeom prst="rect">
            <a:avLst/>
          </a:prstGeom>
        </p:spPr>
      </p:pic>
      <p:pic>
        <p:nvPicPr>
          <p:cNvPr id="38" name="Picture 19">
            <a:extLst>
              <a:ext uri="{FF2B5EF4-FFF2-40B4-BE49-F238E27FC236}">
                <a16:creationId xmlns:a16="http://schemas.microsoft.com/office/drawing/2014/main" id="{AC2D27C9-DD71-41AB-A988-9CDA692272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0" r="86876" b="7585"/>
          <a:stretch/>
        </p:blipFill>
        <p:spPr>
          <a:xfrm>
            <a:off x="1305534" y="4002465"/>
            <a:ext cx="468639" cy="409576"/>
          </a:xfrm>
          <a:prstGeom prst="rect">
            <a:avLst/>
          </a:prstGeom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20623118-8E69-4654-B41F-B997852889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4" t="35470"/>
          <a:stretch/>
        </p:blipFill>
        <p:spPr>
          <a:xfrm>
            <a:off x="4463447" y="4019699"/>
            <a:ext cx="331975" cy="357529"/>
          </a:xfrm>
          <a:prstGeom prst="rect">
            <a:avLst/>
          </a:prstGeom>
        </p:spPr>
      </p:pic>
      <p:pic>
        <p:nvPicPr>
          <p:cNvPr id="40" name="Picture 12">
            <a:extLst>
              <a:ext uri="{FF2B5EF4-FFF2-40B4-BE49-F238E27FC236}">
                <a16:creationId xmlns:a16="http://schemas.microsoft.com/office/drawing/2014/main" id="{B6E0D4C8-A303-4DE4-A213-97F3C126EB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t="-1" r="9107" b="38"/>
          <a:stretch/>
        </p:blipFill>
        <p:spPr>
          <a:xfrm>
            <a:off x="1774173" y="5372833"/>
            <a:ext cx="2720647" cy="561128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DBA67170-A85C-4028-8911-DD168E05D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3213" r="70232" b="80436"/>
          <a:stretch/>
        </p:blipFill>
        <p:spPr>
          <a:xfrm flipH="1">
            <a:off x="1540907" y="5274878"/>
            <a:ext cx="236950" cy="228073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9421E90-FBAF-4DDE-9496-3E02C190ED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15560" r="71121" b="77897"/>
          <a:stretch/>
        </p:blipFill>
        <p:spPr>
          <a:xfrm flipH="1">
            <a:off x="1498413" y="5323001"/>
            <a:ext cx="233266" cy="239934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380C6E35-A2B0-4AE4-A0C2-08E55F800E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32078" r="77477" b="42689"/>
          <a:stretch/>
        </p:blipFill>
        <p:spPr>
          <a:xfrm rot="5400000" flipH="1">
            <a:off x="1188500" y="5400636"/>
            <a:ext cx="505578" cy="436185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96AC9561-2663-4C5E-840F-370265ECAE7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60" r="88128" b="2484"/>
          <a:stretch/>
        </p:blipFill>
        <p:spPr>
          <a:xfrm rot="5400000" flipH="1">
            <a:off x="1047659" y="5700822"/>
            <a:ext cx="374427" cy="341390"/>
          </a:xfrm>
          <a:prstGeom prst="rect">
            <a:avLst/>
          </a:prstGeom>
        </p:spPr>
      </p:pic>
      <p:pic>
        <p:nvPicPr>
          <p:cNvPr id="46" name="Picture 23">
            <a:extLst>
              <a:ext uri="{FF2B5EF4-FFF2-40B4-BE49-F238E27FC236}">
                <a16:creationId xmlns:a16="http://schemas.microsoft.com/office/drawing/2014/main" id="{55AF60DB-608B-4786-9762-99E07B7E61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4" t="35470"/>
          <a:stretch/>
        </p:blipFill>
        <p:spPr>
          <a:xfrm>
            <a:off x="4510891" y="5474632"/>
            <a:ext cx="331975" cy="357529"/>
          </a:xfrm>
          <a:prstGeom prst="rect">
            <a:avLst/>
          </a:prstGeom>
        </p:spPr>
      </p:pic>
      <p:pic>
        <p:nvPicPr>
          <p:cNvPr id="47" name="Picture 48">
            <a:extLst>
              <a:ext uri="{FF2B5EF4-FFF2-40B4-BE49-F238E27FC236}">
                <a16:creationId xmlns:a16="http://schemas.microsoft.com/office/drawing/2014/main" id="{C15019D8-6595-459B-B19A-5F10ECA1EC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4CEC5C18-3BDC-4A17-AC74-72A98FDCE7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21" name="Segnaposto piè di pagina 85">
            <a:extLst>
              <a:ext uri="{FF2B5EF4-FFF2-40B4-BE49-F238E27FC236}">
                <a16:creationId xmlns:a16="http://schemas.microsoft.com/office/drawing/2014/main" id="{CC09B0B6-F889-467E-A542-F2AFC31F1CD2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226908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6229" y="1222332"/>
            <a:ext cx="80772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67757"/>
              </p:ext>
            </p:extLst>
          </p:nvPr>
        </p:nvGraphicFramePr>
        <p:xfrm>
          <a:off x="1005840" y="2078656"/>
          <a:ext cx="7132320" cy="2055596"/>
        </p:xfrm>
        <a:graphic>
          <a:graphicData uri="http://schemas.openxmlformats.org/drawingml/2006/table">
            <a:tbl>
              <a:tblPr firstRow="1" bandRow="1"/>
              <a:tblGrid>
                <a:gridCol w="2992539">
                  <a:extLst>
                    <a:ext uri="{9D8B030D-6E8A-4147-A177-3AD203B41FA5}">
                      <a16:colId xmlns:a16="http://schemas.microsoft.com/office/drawing/2014/main" val="3632457246"/>
                    </a:ext>
                  </a:extLst>
                </a:gridCol>
                <a:gridCol w="1584286">
                  <a:extLst>
                    <a:ext uri="{9D8B030D-6E8A-4147-A177-3AD203B41FA5}">
                      <a16:colId xmlns:a16="http://schemas.microsoft.com/office/drawing/2014/main" val="1621190015"/>
                    </a:ext>
                  </a:extLst>
                </a:gridCol>
                <a:gridCol w="1341482">
                  <a:extLst>
                    <a:ext uri="{9D8B030D-6E8A-4147-A177-3AD203B41FA5}">
                      <a16:colId xmlns:a16="http://schemas.microsoft.com/office/drawing/2014/main" val="3147200105"/>
                    </a:ext>
                  </a:extLst>
                </a:gridCol>
                <a:gridCol w="1214013">
                  <a:extLst>
                    <a:ext uri="{9D8B030D-6E8A-4147-A177-3AD203B41FA5}">
                      <a16:colId xmlns:a16="http://schemas.microsoft.com/office/drawing/2014/main" val="689810732"/>
                    </a:ext>
                  </a:extLst>
                </a:gridCol>
              </a:tblGrid>
              <a:tr h="220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n-lt"/>
                        </a:rPr>
                        <a:t>Methods</a:t>
                      </a: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+mn-lt"/>
                        </a:rPr>
                        <a:t>Recall</a:t>
                      </a: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+mn-lt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r>
                        <a:rPr lang="en-US" sz="16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Score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F</a:t>
                      </a:r>
                      <a:r>
                        <a:rPr lang="en-US" sz="1600" b="0" baseline="-25000" dirty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r>
                        <a:rPr lang="en-US" sz="16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Score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10942"/>
                  </a:ext>
                </a:extLst>
              </a:tr>
              <a:tr h="441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Pre-trained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CNN on ImageNet*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</a:rPr>
                        <a:t>40.75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%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0.4171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0.4085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88567"/>
                  </a:ext>
                </a:extLst>
              </a:tr>
              <a:tr h="441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RGB Bands in Standard CNN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DE" sz="1600" dirty="0">
                          <a:solidFill>
                            <a:srgbClr val="000000"/>
                          </a:solidFill>
                        </a:rPr>
                        <a:t>54.72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%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</a:t>
                      </a:r>
                      <a:r>
                        <a:rPr lang="en-DE" sz="1600" dirty="0">
                          <a:solidFill>
                            <a:srgbClr val="000000"/>
                          </a:solidFill>
                        </a:rPr>
                        <a:t>5543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</a:t>
                      </a:r>
                      <a:r>
                        <a:rPr lang="en-DE" sz="1600" dirty="0">
                          <a:solidFill>
                            <a:srgbClr val="000000"/>
                          </a:solidFill>
                        </a:rPr>
                        <a:t>5451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372725"/>
                  </a:ext>
                </a:extLst>
              </a:tr>
              <a:tr h="414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 Bands in Standard CNN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DE" sz="1600" dirty="0">
                          <a:solidFill>
                            <a:srgbClr val="000000"/>
                          </a:solidFill>
                        </a:rPr>
                        <a:t>57.20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%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</a:t>
                      </a:r>
                      <a:r>
                        <a:rPr lang="en-DE" sz="1600" dirty="0">
                          <a:solidFill>
                            <a:srgbClr val="000000"/>
                          </a:solidFill>
                        </a:rPr>
                        <a:t>6083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</a:t>
                      </a:r>
                      <a:r>
                        <a:rPr lang="en-DE" sz="1600" dirty="0">
                          <a:solidFill>
                            <a:srgbClr val="000000"/>
                          </a:solidFill>
                        </a:rPr>
                        <a:t>5812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20857"/>
                  </a:ext>
                </a:extLst>
              </a:tr>
              <a:tr h="441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 Bands in Three Branch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CNN</a:t>
                      </a:r>
                    </a:p>
                  </a:txBody>
                  <a:tcPr marL="36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DE" sz="1600" b="1" dirty="0">
                          <a:solidFill>
                            <a:srgbClr val="000000"/>
                          </a:solidFill>
                        </a:rPr>
                        <a:t>70.62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 %</a:t>
                      </a: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0.</a:t>
                      </a:r>
                      <a:r>
                        <a:rPr lang="en-DE" sz="1600" b="1" dirty="0">
                          <a:solidFill>
                            <a:srgbClr val="000000"/>
                          </a:solidFill>
                        </a:rPr>
                        <a:t>6519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0.</a:t>
                      </a:r>
                      <a:r>
                        <a:rPr lang="en-DE" sz="1600" b="1" dirty="0">
                          <a:solidFill>
                            <a:srgbClr val="000000"/>
                          </a:solidFill>
                        </a:rPr>
                        <a:t>6763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1269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5840" y="4273105"/>
            <a:ext cx="4703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* We apply fine-tuning to the pre-trained Inception-v2 architecture. 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BF7B8E2-BB57-49D4-BC8E-5774A660BECF}"/>
              </a:ext>
            </a:extLst>
          </p:cNvPr>
          <p:cNvSpPr txBox="1">
            <a:spLocks/>
          </p:cNvSpPr>
          <p:nvPr/>
        </p:nvSpPr>
        <p:spPr bwMode="auto">
          <a:xfrm>
            <a:off x="212796" y="328223"/>
            <a:ext cx="818952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  <a:t>Results of Scene Classification</a:t>
            </a:r>
            <a:endParaRPr lang="it-IT" sz="27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48">
            <a:extLst>
              <a:ext uri="{FF2B5EF4-FFF2-40B4-BE49-F238E27FC236}">
                <a16:creationId xmlns:a16="http://schemas.microsoft.com/office/drawing/2014/main" id="{ED50CC34-385E-4EE1-AA3D-1669E08FD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9681DE4-BA0F-4F08-AF2E-1EE2343AAE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6" name="Segnaposto piè di pagina 85">
            <a:extLst>
              <a:ext uri="{FF2B5EF4-FFF2-40B4-BE49-F238E27FC236}">
                <a16:creationId xmlns:a16="http://schemas.microsoft.com/office/drawing/2014/main" id="{E94D8697-6534-4860-B632-F845AFF97D3B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216303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Results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of Content </a:t>
            </a:r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Based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Image </a:t>
            </a:r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Retrieval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-143221" y="3809314"/>
            <a:ext cx="80772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9128" r="77812" b="10826"/>
          <a:stretch/>
        </p:blipFill>
        <p:spPr>
          <a:xfrm>
            <a:off x="3335078" y="4888819"/>
            <a:ext cx="1120601" cy="10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7888" r="86909" b="10259"/>
          <a:stretch/>
        </p:blipFill>
        <p:spPr>
          <a:xfrm>
            <a:off x="1765826" y="4894387"/>
            <a:ext cx="1087937" cy="108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8063" r="96058" b="10687"/>
          <a:stretch/>
        </p:blipFill>
        <p:spPr>
          <a:xfrm>
            <a:off x="232830" y="3161925"/>
            <a:ext cx="1095994" cy="10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6" t="8448" r="59612" b="10903"/>
          <a:stretch/>
        </p:blipFill>
        <p:spPr>
          <a:xfrm>
            <a:off x="4988896" y="4888819"/>
            <a:ext cx="1096121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4" t="7423" r="32318" b="10124"/>
          <a:stretch/>
        </p:blipFill>
        <p:spPr>
          <a:xfrm>
            <a:off x="6592519" y="4888819"/>
            <a:ext cx="1080000" cy="108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4" t="7162" r="32306" b="10279"/>
          <a:stretch/>
        </p:blipFill>
        <p:spPr>
          <a:xfrm>
            <a:off x="6598742" y="3675047"/>
            <a:ext cx="1067554" cy="108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0" t="5642" r="59645" b="8104"/>
          <a:stretch/>
        </p:blipFill>
        <p:spPr>
          <a:xfrm>
            <a:off x="4992953" y="3680614"/>
            <a:ext cx="1072591" cy="108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t="5807" r="77959" b="11019"/>
          <a:stretch/>
        </p:blipFill>
        <p:spPr>
          <a:xfrm>
            <a:off x="3354961" y="3682455"/>
            <a:ext cx="1112722" cy="108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6975" r="87039" b="9851"/>
          <a:stretch/>
        </p:blipFill>
        <p:spPr>
          <a:xfrm>
            <a:off x="1772160" y="3657788"/>
            <a:ext cx="1080259" cy="1080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8" t="5383" r="32495" b="11581"/>
          <a:stretch/>
        </p:blipFill>
        <p:spPr>
          <a:xfrm>
            <a:off x="6600638" y="2455819"/>
            <a:ext cx="1071881" cy="108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4" t="4794" r="59722" b="9671"/>
          <a:stretch/>
        </p:blipFill>
        <p:spPr>
          <a:xfrm>
            <a:off x="4997131" y="2455252"/>
            <a:ext cx="1087886" cy="1080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7077" r="77930" b="12381"/>
          <a:stretch/>
        </p:blipFill>
        <p:spPr>
          <a:xfrm>
            <a:off x="1752869" y="2451640"/>
            <a:ext cx="1133061" cy="108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429" r="87043" b="11535"/>
          <a:stretch/>
        </p:blipFill>
        <p:spPr>
          <a:xfrm>
            <a:off x="3365983" y="2465424"/>
            <a:ext cx="1092442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8039" r="86848" b="8654"/>
          <a:stretch/>
        </p:blipFill>
        <p:spPr>
          <a:xfrm>
            <a:off x="1762016" y="1255425"/>
            <a:ext cx="1095193" cy="108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1" t="7569" r="32280" b="7890"/>
          <a:stretch/>
        </p:blipFill>
        <p:spPr>
          <a:xfrm>
            <a:off x="6576754" y="1242429"/>
            <a:ext cx="1095765" cy="1080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7" t="9784" r="59637" b="8144"/>
          <a:stretch/>
        </p:blipFill>
        <p:spPr>
          <a:xfrm>
            <a:off x="4988774" y="1248393"/>
            <a:ext cx="1096243" cy="1080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7791" r="77786" b="7666"/>
          <a:stretch/>
        </p:blipFill>
        <p:spPr>
          <a:xfrm>
            <a:off x="3342174" y="1252848"/>
            <a:ext cx="1120961" cy="1080000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35A3DC2-8B87-4C6C-BFBB-6E72950007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42369" y="768525"/>
          <a:ext cx="6214370" cy="4114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44549">
                  <a:extLst>
                    <a:ext uri="{9D8B030D-6E8A-4147-A177-3AD203B41FA5}">
                      <a16:colId xmlns:a16="http://schemas.microsoft.com/office/drawing/2014/main" val="2605567504"/>
                    </a:ext>
                  </a:extLst>
                </a:gridCol>
                <a:gridCol w="1581130">
                  <a:extLst>
                    <a:ext uri="{9D8B030D-6E8A-4147-A177-3AD203B41FA5}">
                      <a16:colId xmlns:a16="http://schemas.microsoft.com/office/drawing/2014/main" val="2100034614"/>
                    </a:ext>
                  </a:extLst>
                </a:gridCol>
                <a:gridCol w="1565607">
                  <a:extLst>
                    <a:ext uri="{9D8B030D-6E8A-4147-A177-3AD203B41FA5}">
                      <a16:colId xmlns:a16="http://schemas.microsoft.com/office/drawing/2014/main" val="2919810895"/>
                    </a:ext>
                  </a:extLst>
                </a:gridCol>
                <a:gridCol w="1523084">
                  <a:extLst>
                    <a:ext uri="{9D8B030D-6E8A-4147-A177-3AD203B41FA5}">
                      <a16:colId xmlns:a16="http://schemas.microsoft.com/office/drawing/2014/main" val="3504678038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</a:rPr>
                        <a:t>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</a:rPr>
                        <a:t>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7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</a:rPr>
                        <a:t>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13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</a:rPr>
                        <a:t>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078763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25A491DC-ABBB-4C3F-893E-36327D7C7F35}"/>
              </a:ext>
            </a:extLst>
          </p:cNvPr>
          <p:cNvSpPr/>
          <p:nvPr/>
        </p:nvSpPr>
        <p:spPr>
          <a:xfrm>
            <a:off x="21645" y="3818346"/>
            <a:ext cx="1518364" cy="768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dirty="0">
                <a:solidFill>
                  <a:srgbClr val="000000"/>
                </a:solidFill>
              </a:rPr>
              <a:t>Query Image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296E58-40EF-4F03-A0CF-B3243366DB4E}"/>
              </a:ext>
            </a:extLst>
          </p:cNvPr>
          <p:cNvSpPr/>
          <p:nvPr/>
        </p:nvSpPr>
        <p:spPr>
          <a:xfrm>
            <a:off x="7683555" y="5053245"/>
            <a:ext cx="13179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All Bands in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Three Branch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CNN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FAAF566-252E-4EE2-92CF-6B9DAD93F6FC}"/>
              </a:ext>
            </a:extLst>
          </p:cNvPr>
          <p:cNvSpPr/>
          <p:nvPr/>
        </p:nvSpPr>
        <p:spPr>
          <a:xfrm>
            <a:off x="7672519" y="3851282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All Bands in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Standard CNN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8A6F48E-DF30-40B8-A86D-35B7CC257D3D}"/>
              </a:ext>
            </a:extLst>
          </p:cNvPr>
          <p:cNvSpPr/>
          <p:nvPr/>
        </p:nvSpPr>
        <p:spPr>
          <a:xfrm>
            <a:off x="7666296" y="2736167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RGB Bands in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Standard CNN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8891152-23E5-44D6-ABDD-5EDF11206385}"/>
              </a:ext>
            </a:extLst>
          </p:cNvPr>
          <p:cNvSpPr/>
          <p:nvPr/>
        </p:nvSpPr>
        <p:spPr>
          <a:xfrm>
            <a:off x="7683555" y="1530947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Pre-trained CNN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on ImageNet</a:t>
            </a:r>
          </a:p>
        </p:txBody>
      </p:sp>
      <p:pic>
        <p:nvPicPr>
          <p:cNvPr id="34" name="Picture 48">
            <a:extLst>
              <a:ext uri="{FF2B5EF4-FFF2-40B4-BE49-F238E27FC236}">
                <a16:creationId xmlns:a16="http://schemas.microsoft.com/office/drawing/2014/main" id="{68EC7F84-A2DB-4DDE-AAEB-5E58B08A8B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1D6A853-0FA3-4E13-B682-4AB3AAEA21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36" name="Segnaposto piè di pagina 85">
            <a:extLst>
              <a:ext uri="{FF2B5EF4-FFF2-40B4-BE49-F238E27FC236}">
                <a16:creationId xmlns:a16="http://schemas.microsoft.com/office/drawing/2014/main" id="{500821F6-6378-4B8B-9C0D-5AFB68A2B79F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426012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Results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of Content </a:t>
            </a:r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Based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Image </a:t>
            </a:r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Retrieval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-143221" y="3809314"/>
            <a:ext cx="80772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9128" r="77812" b="10826"/>
          <a:stretch/>
        </p:blipFill>
        <p:spPr>
          <a:xfrm>
            <a:off x="7564493" y="2714118"/>
            <a:ext cx="1120601" cy="108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8063" r="96058" b="10687"/>
          <a:stretch/>
        </p:blipFill>
        <p:spPr>
          <a:xfrm>
            <a:off x="364823" y="2699826"/>
            <a:ext cx="1095994" cy="108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t="5807" r="77959" b="11019"/>
          <a:stretch/>
        </p:blipFill>
        <p:spPr>
          <a:xfrm>
            <a:off x="5855060" y="2714118"/>
            <a:ext cx="1112722" cy="1080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429" r="87043" b="11535"/>
          <a:stretch/>
        </p:blipFill>
        <p:spPr>
          <a:xfrm>
            <a:off x="3995755" y="2720920"/>
            <a:ext cx="1092442" cy="1080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7791" r="77786" b="7666"/>
          <a:stretch/>
        </p:blipFill>
        <p:spPr>
          <a:xfrm>
            <a:off x="2139626" y="2714118"/>
            <a:ext cx="1120961" cy="1080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5A491DC-ABBB-4C3F-893E-36327D7C7F35}"/>
              </a:ext>
            </a:extLst>
          </p:cNvPr>
          <p:cNvSpPr/>
          <p:nvPr/>
        </p:nvSpPr>
        <p:spPr>
          <a:xfrm>
            <a:off x="261517" y="1798577"/>
            <a:ext cx="1372492" cy="69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1600" dirty="0">
                <a:solidFill>
                  <a:srgbClr val="000000"/>
                </a:solidFill>
              </a:rPr>
              <a:t>Query Image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296E58-40EF-4F03-A0CF-B3243366DB4E}"/>
              </a:ext>
            </a:extLst>
          </p:cNvPr>
          <p:cNvSpPr/>
          <p:nvPr/>
        </p:nvSpPr>
        <p:spPr>
          <a:xfrm>
            <a:off x="7564493" y="1961162"/>
            <a:ext cx="13179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All Bands in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Three Branch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CNN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FAAF566-252E-4EE2-92CF-6B9DAD93F6FC}"/>
              </a:ext>
            </a:extLst>
          </p:cNvPr>
          <p:cNvSpPr/>
          <p:nvPr/>
        </p:nvSpPr>
        <p:spPr>
          <a:xfrm>
            <a:off x="5736396" y="2035467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All Bands in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Standard CNN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8A6F48E-DF30-40B8-A86D-35B7CC257D3D}"/>
              </a:ext>
            </a:extLst>
          </p:cNvPr>
          <p:cNvSpPr/>
          <p:nvPr/>
        </p:nvSpPr>
        <p:spPr>
          <a:xfrm>
            <a:off x="3856532" y="2035467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RGB Bands in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Standard CNN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8891152-23E5-44D6-ABDD-5EDF11206385}"/>
              </a:ext>
            </a:extLst>
          </p:cNvPr>
          <p:cNvSpPr/>
          <p:nvPr/>
        </p:nvSpPr>
        <p:spPr>
          <a:xfrm>
            <a:off x="2042014" y="2035467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Pre-trained CNN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on ImageNet</a:t>
            </a:r>
          </a:p>
        </p:txBody>
      </p:sp>
      <p:pic>
        <p:nvPicPr>
          <p:cNvPr id="34" name="Picture 48">
            <a:extLst>
              <a:ext uri="{FF2B5EF4-FFF2-40B4-BE49-F238E27FC236}">
                <a16:creationId xmlns:a16="http://schemas.microsoft.com/office/drawing/2014/main" id="{68EC7F84-A2DB-4DDE-AAEB-5E58B08A8B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1D6A853-0FA3-4E13-B682-4AB3AAEA21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4A30489-6653-4C8A-B51F-57952F5B7721}"/>
              </a:ext>
            </a:extLst>
          </p:cNvPr>
          <p:cNvSpPr/>
          <p:nvPr/>
        </p:nvSpPr>
        <p:spPr>
          <a:xfrm>
            <a:off x="2042014" y="3841342"/>
            <a:ext cx="1558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Industrial or commercial units, 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Non-irrigated arable land</a:t>
            </a:r>
            <a:endParaRPr lang="en-US" sz="16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A8BDC3F-305F-4B60-9D31-4F8CDA5F3CB2}"/>
              </a:ext>
            </a:extLst>
          </p:cNvPr>
          <p:cNvSpPr/>
          <p:nvPr/>
        </p:nvSpPr>
        <p:spPr>
          <a:xfrm>
            <a:off x="3870300" y="3845758"/>
            <a:ext cx="1558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Non-irrigated arable land, Pastures, Water bodies</a:t>
            </a:r>
            <a:endParaRPr lang="en-US" sz="16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06E9B2-EA95-4DDE-AD16-FBA895CA96EF}"/>
              </a:ext>
            </a:extLst>
          </p:cNvPr>
          <p:cNvSpPr/>
          <p:nvPr/>
        </p:nvSpPr>
        <p:spPr>
          <a:xfrm>
            <a:off x="5768800" y="3841342"/>
            <a:ext cx="1450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Discontinuos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urban fabric, 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Non-irrigated arable land</a:t>
            </a:r>
            <a:endParaRPr lang="en-US" sz="1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182508D-299C-436E-B5D9-A6B1A769E2D7}"/>
              </a:ext>
            </a:extLst>
          </p:cNvPr>
          <p:cNvSpPr/>
          <p:nvPr/>
        </p:nvSpPr>
        <p:spPr>
          <a:xfrm>
            <a:off x="7477523" y="3829926"/>
            <a:ext cx="1345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Non-irrigated 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arable land</a:t>
            </a:r>
            <a:endParaRPr lang="en-US" sz="16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3D4F29C-452D-4D5D-990A-EF5F54636D1A}"/>
              </a:ext>
            </a:extLst>
          </p:cNvPr>
          <p:cNvSpPr/>
          <p:nvPr/>
        </p:nvSpPr>
        <p:spPr>
          <a:xfrm>
            <a:off x="276857" y="3813365"/>
            <a:ext cx="1345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Non-irrigated 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arable land</a:t>
            </a:r>
            <a:endParaRPr lang="en-US" sz="1600" dirty="0"/>
          </a:p>
        </p:txBody>
      </p:sp>
      <p:sp>
        <p:nvSpPr>
          <p:cNvPr id="25" name="Segnaposto piè di pagina 85">
            <a:extLst>
              <a:ext uri="{FF2B5EF4-FFF2-40B4-BE49-F238E27FC236}">
                <a16:creationId xmlns:a16="http://schemas.microsoft.com/office/drawing/2014/main" id="{4B3B6F03-6F24-4B92-9ED8-1B4E9F7D0296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409801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and Future </a:t>
            </a:r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Developments</a:t>
            </a:r>
            <a:endParaRPr lang="it-IT" sz="27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17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pic>
        <p:nvPicPr>
          <p:cNvPr id="10" name="Picture 48">
            <a:extLst>
              <a:ext uri="{FF2B5EF4-FFF2-40B4-BE49-F238E27FC236}">
                <a16:creationId xmlns:a16="http://schemas.microsoft.com/office/drawing/2014/main" id="{7E7CD29E-3CF8-46DF-95FA-F845EC69B5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5BAD66-E825-43A2-B013-FF9C7C3B80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2" name="Segnaposto piè di pagina 85">
            <a:extLst>
              <a:ext uri="{FF2B5EF4-FFF2-40B4-BE49-F238E27FC236}">
                <a16:creationId xmlns:a16="http://schemas.microsoft.com/office/drawing/2014/main" id="{0576F02F-70CB-4479-BBBD-A930EA638DC4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7AF8499D-30F1-419E-B28F-8337E563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29" y="1534528"/>
            <a:ext cx="7713691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We have introduced a large-scale benchmark archive that consists of 590,326 Sentinel-2 image patches annotated by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multi-labels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for RS image understanding.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BigEarthNet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will make 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significant advancement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for the use of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deep learning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in RS by overcoming current limitations of the existing archives.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We plan to regularly enrich the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BigEarthNet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by increasing the number of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annotated Sentinel-2 images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30353F"/>
                </a:solidFill>
              </a:rPr>
              <a:t>We are currently working on designing and implementing a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scalable architecture</a:t>
            </a:r>
            <a:r>
              <a:rPr lang="en-US" sz="1600" dirty="0">
                <a:solidFill>
                  <a:srgbClr val="30353F"/>
                </a:solidFill>
              </a:rPr>
              <a:t> for massive processing and analysis of images in the </a:t>
            </a:r>
            <a:r>
              <a:rPr lang="en-US" sz="1600" dirty="0" err="1">
                <a:solidFill>
                  <a:srgbClr val="30353F"/>
                </a:solidFill>
              </a:rPr>
              <a:t>BigEarthNet</a:t>
            </a:r>
            <a:r>
              <a:rPr lang="en-US" sz="1600" dirty="0">
                <a:solidFill>
                  <a:srgbClr val="30353F"/>
                </a:solidFill>
              </a:rPr>
              <a:t>.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3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18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6229" y="1222332"/>
            <a:ext cx="80772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45267B15-E19E-4F2E-8FC8-33E4992279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40" y="1923263"/>
            <a:ext cx="3425326" cy="79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71D52E8-9F41-4E19-9843-49CE3F7A03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54" y="1923263"/>
            <a:ext cx="2058715" cy="792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C008775-D66D-446C-94CA-7E3C98AA44BC}"/>
              </a:ext>
            </a:extLst>
          </p:cNvPr>
          <p:cNvSpPr/>
          <p:nvPr/>
        </p:nvSpPr>
        <p:spPr>
          <a:xfrm>
            <a:off x="2449504" y="3416194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http://bigearth.net/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13E1A47-571E-4D9C-BD1B-0AEF1A67E3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84" y="555263"/>
            <a:ext cx="1363978" cy="1368000"/>
          </a:xfrm>
          <a:prstGeom prst="rect">
            <a:avLst/>
          </a:prstGeom>
        </p:spPr>
      </p:pic>
      <p:pic>
        <p:nvPicPr>
          <p:cNvPr id="15" name="Picture 48">
            <a:extLst>
              <a:ext uri="{FF2B5EF4-FFF2-40B4-BE49-F238E27FC236}">
                <a16:creationId xmlns:a16="http://schemas.microsoft.com/office/drawing/2014/main" id="{CB26B99D-8BF6-44F7-814F-0A8BB59941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A1FB8EB-EA48-4AA2-80D6-437A23663F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8" name="Segnaposto piè di pagina 85">
            <a:extLst>
              <a:ext uri="{FF2B5EF4-FFF2-40B4-BE49-F238E27FC236}">
                <a16:creationId xmlns:a16="http://schemas.microsoft.com/office/drawing/2014/main" id="{51AA2529-3A98-4E34-8776-DD11BF9A4CF8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630AEA-7D1C-42F6-BEFC-0FB7CBBA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1327" y="1256219"/>
            <a:ext cx="598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>
                <a:solidFill>
                  <a:srgbClr val="64C131">
                    <a:lumMod val="50000"/>
                  </a:srgbClr>
                </a:solidFill>
              </a:rPr>
              <a:t>Introduction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1326" y="2144365"/>
            <a:ext cx="5759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rgbClr val="64C131">
                    <a:lumMod val="50000"/>
                  </a:srgbClr>
                </a:solidFill>
              </a:rPr>
              <a:t>Existing Benchmark Archives in Remote Sensing 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gray">
          <a:xfrm>
            <a:off x="1301750" y="131569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>
                <a:solidFill>
                  <a:srgbClr val="64C131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711325" y="4619278"/>
            <a:ext cx="467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rgbClr val="64C131">
                    <a:lumMod val="50000"/>
                  </a:srgbClr>
                </a:solidFill>
              </a:rPr>
              <a:t>Experimental Results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dirty="0">
              <a:solidFill>
                <a:srgbClr val="64C131">
                  <a:lumMod val="50000"/>
                </a:srgbClr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711324" y="2766665"/>
            <a:ext cx="65944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dirty="0">
              <a:solidFill>
                <a:srgbClr val="64C131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err="1">
                <a:solidFill>
                  <a:srgbClr val="64C131">
                    <a:lumMod val="50000"/>
                  </a:srgbClr>
                </a:solidFill>
              </a:rPr>
              <a:t>BigEarthNet</a:t>
            </a:r>
            <a:r>
              <a:rPr lang="en-US" altLang="de-DE" dirty="0">
                <a:solidFill>
                  <a:srgbClr val="64C131">
                    <a:lumMod val="50000"/>
                  </a:srgbClr>
                </a:solidFill>
              </a:rPr>
              <a:t>: Large-Scale Sentinel-2 Benchmark Archive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dirty="0">
              <a:solidFill>
                <a:srgbClr val="64C131">
                  <a:lumMod val="50000"/>
                </a:srgbClr>
              </a:solidFill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1597027" y="1714155"/>
            <a:ext cx="5864225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64C131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1597027" y="3409605"/>
            <a:ext cx="5864225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64C131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1597027" y="5049490"/>
            <a:ext cx="5864225" cy="1588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64C131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598614" y="2549180"/>
            <a:ext cx="5864225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64C131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gray">
          <a:xfrm>
            <a:off x="1295400" y="213801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>
                <a:solidFill>
                  <a:srgbClr val="64C131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gray">
          <a:xfrm>
            <a:off x="1298575" y="300479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de-DE" b="1" dirty="0">
                <a:solidFill>
                  <a:srgbClr val="64C131">
                    <a:lumMod val="50000"/>
                  </a:srgbClr>
                </a:solidFill>
              </a:rPr>
              <a:t>3</a:t>
            </a:r>
            <a:endParaRPr lang="en-US" altLang="de-DE" b="1" dirty="0">
              <a:solidFill>
                <a:srgbClr val="64C131">
                  <a:lumMod val="50000"/>
                </a:srgbClr>
              </a:solidFill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gray">
          <a:xfrm>
            <a:off x="1298575" y="465261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>
                <a:solidFill>
                  <a:srgbClr val="64C131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730377" y="3817590"/>
            <a:ext cx="500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rgbClr val="64C131">
                    <a:lumMod val="50000"/>
                  </a:srgbClr>
                </a:solidFill>
              </a:rPr>
              <a:t>Three-Branch CNN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1606552" y="4222405"/>
            <a:ext cx="5864225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64C131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gray">
          <a:xfrm>
            <a:off x="1317625" y="380489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>
                <a:solidFill>
                  <a:srgbClr val="64C131">
                    <a:lumMod val="50000"/>
                  </a:srgbClr>
                </a:solidFill>
              </a:rPr>
              <a:t>4</a:t>
            </a:r>
          </a:p>
        </p:txBody>
      </p:sp>
      <p:sp>
        <p:nvSpPr>
          <p:cNvPr id="4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7788205" cy="563562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Outline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sp>
        <p:nvSpPr>
          <p:cNvPr id="21" name="Text Box 15">
            <a:extLst>
              <a:ext uri="{FF2B5EF4-FFF2-40B4-BE49-F238E27FC236}">
                <a16:creationId xmlns:a16="http://schemas.microsoft.com/office/drawing/2014/main" id="{8260554C-E8D4-4501-A2CC-97B5766C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047" y="5339847"/>
            <a:ext cx="467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solidFill>
                  <a:srgbClr val="64C131">
                    <a:lumMod val="50000"/>
                  </a:srgbClr>
                </a:solidFill>
              </a:rPr>
              <a:t>Conclusion and Future Developments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dirty="0">
              <a:solidFill>
                <a:srgbClr val="64C131">
                  <a:lumMod val="50000"/>
                </a:srgbClr>
              </a:solidFill>
            </a:endParaRPr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D187D2BC-0C5F-4757-803B-4D7D1003D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0749" y="5770059"/>
            <a:ext cx="5864225" cy="1588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64C131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 Box 37">
            <a:extLst>
              <a:ext uri="{FF2B5EF4-FFF2-40B4-BE49-F238E27FC236}">
                <a16:creationId xmlns:a16="http://schemas.microsoft.com/office/drawing/2014/main" id="{1A32B489-A2F9-4EE3-8262-F8CC73BCAF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81418" y="5373184"/>
            <a:ext cx="312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 dirty="0">
                <a:solidFill>
                  <a:srgbClr val="64C131">
                    <a:lumMod val="50000"/>
                  </a:srgbClr>
                </a:solidFill>
              </a:rPr>
              <a:t>6</a:t>
            </a:r>
          </a:p>
        </p:txBody>
      </p:sp>
      <p:pic>
        <p:nvPicPr>
          <p:cNvPr id="30" name="Picture 32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8685EA02-88D4-49F6-9373-851367A3262B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1">
            <a:extLst>
              <a:ext uri="{FF2B5EF4-FFF2-40B4-BE49-F238E27FC236}">
                <a16:creationId xmlns:a16="http://schemas.microsoft.com/office/drawing/2014/main" id="{312AFC18-A3CA-432F-A213-83797322F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627C6F6-0AC1-49FE-9ED2-9A4A6E92FE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4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7788205" cy="563562"/>
          </a:xfrm>
        </p:spPr>
        <p:txBody>
          <a:bodyPr/>
          <a:lstStyle/>
          <a:p>
            <a:pPr algn="l"/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11" name="Picture 32" descr="C:\Users\vrotau\AppData\Local\Microsoft\Windows\Temporary Internet Files\Content.Outlook\F63QQJKZ\RSiM logo.png">
            <a:extLst>
              <a:ext uri="{FF2B5EF4-FFF2-40B4-BE49-F238E27FC236}">
                <a16:creationId xmlns:a16="http://schemas.microsoft.com/office/drawing/2014/main" id="{A8E098E8-BA00-490F-93A4-7CCF2412F7DB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1">
            <a:extLst>
              <a:ext uri="{FF2B5EF4-FFF2-40B4-BE49-F238E27FC236}">
                <a16:creationId xmlns:a16="http://schemas.microsoft.com/office/drawing/2014/main" id="{AE9F1EBD-2474-4B67-82C7-DA41BC1F0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pic>
        <p:nvPicPr>
          <p:cNvPr id="13" name="Picture 48">
            <a:extLst>
              <a:ext uri="{FF2B5EF4-FFF2-40B4-BE49-F238E27FC236}">
                <a16:creationId xmlns:a16="http://schemas.microsoft.com/office/drawing/2014/main" id="{DCED6663-9823-463D-AED9-A3F204CAB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AE4646F-3421-40DC-8A29-FEFA069038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5" name="Segnaposto piè di pagina 85">
            <a:extLst>
              <a:ext uri="{FF2B5EF4-FFF2-40B4-BE49-F238E27FC236}">
                <a16:creationId xmlns:a16="http://schemas.microsoft.com/office/drawing/2014/main" id="{4F9383EA-F1EF-4EFC-8F3B-2A7F376D825D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2EECF2D-D5CA-424E-8399-BE7FC9B4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29" y="1222332"/>
            <a:ext cx="8077200" cy="347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One of the most challenging and emerging applications in remote sensing (RS) is related to the accurate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description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of RS images present in the archives.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Recent advances in deep learning have attracted great attention RS due to high capability of deep networks, e.g., 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lnSpc>
                <a:spcPct val="200000"/>
              </a:lnSpc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Convolutional Neural Network;</a:t>
            </a:r>
          </a:p>
          <a:p>
            <a:pPr marL="742950" lvl="1" indent="-285750" algn="just">
              <a:lnSpc>
                <a:spcPct val="200000"/>
              </a:lnSpc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Recurrent Neural Networks;</a:t>
            </a:r>
          </a:p>
          <a:p>
            <a:pPr marL="742950" lvl="1" indent="-285750" algn="just">
              <a:lnSpc>
                <a:spcPct val="200000"/>
              </a:lnSpc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Generative Adversarial Networks.</a:t>
            </a:r>
          </a:p>
          <a:p>
            <a:pPr lvl="1"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52390A6-9625-479F-B116-4947D71948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7" r="10196"/>
          <a:stretch/>
        </p:blipFill>
        <p:spPr>
          <a:xfrm>
            <a:off x="4965015" y="2358289"/>
            <a:ext cx="3340787" cy="234000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0691040-8CFF-405B-B5A5-DFE8F96AF1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0" y="4610496"/>
            <a:ext cx="4144604" cy="1516149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66C95B59-52F4-46C4-814D-A4B401AAD11D}"/>
              </a:ext>
            </a:extLst>
          </p:cNvPr>
          <p:cNvSpPr/>
          <p:nvPr/>
        </p:nvSpPr>
        <p:spPr>
          <a:xfrm>
            <a:off x="4965015" y="4953073"/>
            <a:ext cx="3648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To train such networks, very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large training sets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are needed with a high number of annotated images. </a:t>
            </a:r>
          </a:p>
        </p:txBody>
      </p:sp>
    </p:spTree>
    <p:extLst>
      <p:ext uri="{BB962C8B-B14F-4D97-AF65-F5344CB8AC3E}">
        <p14:creationId xmlns:p14="http://schemas.microsoft.com/office/powerpoint/2010/main" val="94424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7788205" cy="563562"/>
          </a:xfrm>
        </p:spPr>
        <p:txBody>
          <a:bodyPr/>
          <a:lstStyle/>
          <a:p>
            <a:pPr algn="l"/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Existing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Benchmark Archives in RS</a:t>
            </a:r>
          </a:p>
        </p:txBody>
      </p:sp>
      <p:sp>
        <p:nvSpPr>
          <p:cNvPr id="23" name="Segnaposto piè di pagina 85"/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9304"/>
              </p:ext>
            </p:extLst>
          </p:nvPr>
        </p:nvGraphicFramePr>
        <p:xfrm>
          <a:off x="679013" y="1389600"/>
          <a:ext cx="7626789" cy="3474240"/>
        </p:xfrm>
        <a:graphic>
          <a:graphicData uri="http://schemas.openxmlformats.org/drawingml/2006/table">
            <a:tbl>
              <a:tblPr firstRow="1" bandRow="1"/>
              <a:tblGrid>
                <a:gridCol w="1906698">
                  <a:extLst>
                    <a:ext uri="{9D8B030D-6E8A-4147-A177-3AD203B41FA5}">
                      <a16:colId xmlns:a16="http://schemas.microsoft.com/office/drawing/2014/main" val="3632457246"/>
                    </a:ext>
                  </a:extLst>
                </a:gridCol>
                <a:gridCol w="2174826">
                  <a:extLst>
                    <a:ext uri="{9D8B030D-6E8A-4147-A177-3AD203B41FA5}">
                      <a16:colId xmlns:a16="http://schemas.microsoft.com/office/drawing/2014/main" val="1621190015"/>
                    </a:ext>
                  </a:extLst>
                </a:gridCol>
                <a:gridCol w="1638567">
                  <a:extLst>
                    <a:ext uri="{9D8B030D-6E8A-4147-A177-3AD203B41FA5}">
                      <a16:colId xmlns:a16="http://schemas.microsoft.com/office/drawing/2014/main" val="1705230397"/>
                    </a:ext>
                  </a:extLst>
                </a:gridCol>
                <a:gridCol w="1906698">
                  <a:extLst>
                    <a:ext uri="{9D8B030D-6E8A-4147-A177-3AD203B41FA5}">
                      <a16:colId xmlns:a16="http://schemas.microsoft.com/office/drawing/2014/main" val="4211542828"/>
                    </a:ext>
                  </a:extLst>
                </a:gridCol>
              </a:tblGrid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Archive Name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Image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Type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Annotation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Type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Number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of Images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10942"/>
                  </a:ext>
                </a:extLst>
              </a:tr>
              <a:tr h="2577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UC Merced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Aerial RGB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Single 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2100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88567"/>
                  </a:ext>
                </a:extLst>
              </a:tr>
              <a:tr h="257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Multi-Label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2100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504653"/>
                  </a:ext>
                </a:extLst>
              </a:tr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WHU-RS19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Aerial RGB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Single Label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1,005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372725"/>
                  </a:ext>
                </a:extLst>
              </a:tr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RSSCN7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Aerial RGB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Single 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2,800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20857"/>
                  </a:ext>
                </a:extLst>
              </a:tr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SIRI-WHU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Aerial RGB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Single 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2,400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512692"/>
                  </a:ext>
                </a:extLst>
              </a:tr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AID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Aerial RGB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Single 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10,000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190456"/>
                  </a:ext>
                </a:extLst>
              </a:tr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NWPU-RESISC45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Aerial RGB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Single 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31,500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89531"/>
                  </a:ext>
                </a:extLst>
              </a:tr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RSI-CB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Aerial RGB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Single 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36,707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89970"/>
                  </a:ext>
                </a:extLst>
              </a:tr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EuroSat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Satellite Multispectral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Single 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27,000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87738"/>
                  </a:ext>
                </a:extLst>
              </a:tr>
              <a:tr h="257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PatternNet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Aerial RGB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Single Label</a:t>
                      </a: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 Light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DE" sz="16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30,400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8643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24895" y="4946156"/>
            <a:ext cx="7686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Problem: </a:t>
            </a:r>
            <a:r>
              <a:rPr lang="en-US" sz="1600" dirty="0">
                <a:solidFill>
                  <a:srgbClr val="000000"/>
                </a:solidFill>
              </a:rPr>
              <a:t>Publicly available RS image archives contain only a small number of annotated images and a large-scale benchmark archive does not yet exist.</a:t>
            </a:r>
          </a:p>
        </p:txBody>
      </p:sp>
      <p:pic>
        <p:nvPicPr>
          <p:cNvPr id="11" name="Picture 48">
            <a:extLst>
              <a:ext uri="{FF2B5EF4-FFF2-40B4-BE49-F238E27FC236}">
                <a16:creationId xmlns:a16="http://schemas.microsoft.com/office/drawing/2014/main" id="{49B22560-6986-4668-9753-700492175D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35EDAE1-1245-45DA-BDC5-E18C8B196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1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State of the Art Solutions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36229" y="1196818"/>
            <a:ext cx="8077200" cy="6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Use of deep learning models pre-trained on large scale computer vision archives (e.g., ImageNet)</a:t>
            </a: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de-DE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19150" lvl="1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6" b="50505"/>
          <a:stretch/>
        </p:blipFill>
        <p:spPr>
          <a:xfrm>
            <a:off x="1162080" y="2027675"/>
            <a:ext cx="3145478" cy="3024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80DFCC2-D377-4946-8C73-FD92E2C41ADF}"/>
              </a:ext>
            </a:extLst>
          </p:cNvPr>
          <p:cNvSpPr/>
          <p:nvPr/>
        </p:nvSpPr>
        <p:spPr>
          <a:xfrm>
            <a:off x="652509" y="5383071"/>
            <a:ext cx="7955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Problem: </a:t>
            </a:r>
            <a:r>
              <a:rPr lang="en-US" sz="1600" dirty="0">
                <a:solidFill>
                  <a:srgbClr val="000000"/>
                </a:solidFill>
              </a:rPr>
              <a:t>Differences on the characteristics of images between computer vision and RS.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62885C3-5F17-4111-8C97-AB16B185D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69" y="2025852"/>
            <a:ext cx="2849251" cy="3025552"/>
          </a:xfrm>
          <a:prstGeom prst="rect">
            <a:avLst/>
          </a:prstGeom>
        </p:spPr>
      </p:pic>
      <p:pic>
        <p:nvPicPr>
          <p:cNvPr id="13" name="Picture 48">
            <a:extLst>
              <a:ext uri="{FF2B5EF4-FFF2-40B4-BE49-F238E27FC236}">
                <a16:creationId xmlns:a16="http://schemas.microsoft.com/office/drawing/2014/main" id="{04C1D6DE-A1F8-4855-8FB2-43AAB59752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6FF4DA-2262-4516-8CD5-A2CD09143A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5" name="Segnaposto piè di pagina 85">
            <a:extLst>
              <a:ext uri="{FF2B5EF4-FFF2-40B4-BE49-F238E27FC236}">
                <a16:creationId xmlns:a16="http://schemas.microsoft.com/office/drawing/2014/main" id="{E3EE5BD5-C2FF-4B04-BDF2-A0AC9F2F5ABE}"/>
              </a:ext>
            </a:extLst>
          </p:cNvPr>
          <p:cNvSpPr txBox="1">
            <a:spLocks/>
          </p:cNvSpPr>
          <p:nvPr/>
        </p:nvSpPr>
        <p:spPr bwMode="auto">
          <a:xfrm>
            <a:off x="3092452" y="6488407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123675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328223"/>
            <a:ext cx="8189524" cy="563562"/>
          </a:xfrm>
        </p:spPr>
        <p:txBody>
          <a:bodyPr/>
          <a:lstStyle/>
          <a:p>
            <a:pPr algn="l"/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Limitations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on </a:t>
            </a:r>
            <a:r>
              <a:rPr lang="it-IT" sz="2700" b="1" dirty="0" err="1">
                <a:solidFill>
                  <a:schemeClr val="accent2">
                    <a:lumMod val="50000"/>
                  </a:schemeClr>
                </a:solidFill>
              </a:rPr>
              <a:t>Existing</a:t>
            </a: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 Archives in RS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5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pic>
        <p:nvPicPr>
          <p:cNvPr id="14" name="Picture 48">
            <a:extLst>
              <a:ext uri="{FF2B5EF4-FFF2-40B4-BE49-F238E27FC236}">
                <a16:creationId xmlns:a16="http://schemas.microsoft.com/office/drawing/2014/main" id="{3115DC01-A647-4A48-88BE-B5352D28A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8388440-214F-4BC4-B42D-9ECEBB3EB9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6" name="Segnaposto piè di pagina 85">
            <a:extLst>
              <a:ext uri="{FF2B5EF4-FFF2-40B4-BE49-F238E27FC236}">
                <a16:creationId xmlns:a16="http://schemas.microsoft.com/office/drawing/2014/main" id="{725330BF-2EB8-40DC-959A-BFC77AD5D5B1}"/>
              </a:ext>
            </a:extLst>
          </p:cNvPr>
          <p:cNvSpPr txBox="1">
            <a:spLocks/>
          </p:cNvSpPr>
          <p:nvPr/>
        </p:nvSpPr>
        <p:spPr bwMode="auto">
          <a:xfrm>
            <a:off x="3092452" y="6470652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2C334BD-E9FE-440E-AD2C-F46B74015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29" y="1222332"/>
            <a:ext cx="8077200" cy="49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Existing RS archives contain images annotated by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single high-level category labels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Most of the benchmark archives contain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Aerial images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that include only RGB image bands.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de-DE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19150" lvl="1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46316E9-77D2-4812-9A64-0FD93599B6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8" y="1866440"/>
            <a:ext cx="1867129" cy="1867129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C2E161-A790-4DAE-9B25-26095E589B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35" y="1866440"/>
            <a:ext cx="1891777" cy="1891777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8DA8B697-49BA-4B3B-A5EE-40D09CD016E5}"/>
              </a:ext>
            </a:extLst>
          </p:cNvPr>
          <p:cNvSpPr txBox="1"/>
          <p:nvPr/>
        </p:nvSpPr>
        <p:spPr>
          <a:xfrm>
            <a:off x="2365247" y="3886754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farmland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61512A51-7876-4FAF-9311-BD39097916C0}"/>
              </a:ext>
            </a:extLst>
          </p:cNvPr>
          <p:cNvSpPr txBox="1"/>
          <p:nvPr/>
        </p:nvSpPr>
        <p:spPr>
          <a:xfrm>
            <a:off x="4646296" y="3733569"/>
            <a:ext cx="3183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non-irrigated arable land, vineyards, pastures, land principally occupied by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agriculture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3DFB305-1FA6-4002-B6C4-1DDC18B5D801}"/>
              </a:ext>
            </a:extLst>
          </p:cNvPr>
          <p:cNvSpPr/>
          <p:nvPr/>
        </p:nvSpPr>
        <p:spPr>
          <a:xfrm>
            <a:off x="737244" y="4525078"/>
            <a:ext cx="7811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Problem: </a:t>
            </a:r>
            <a:r>
              <a:rPr lang="en-US" sz="1600" dirty="0">
                <a:solidFill>
                  <a:srgbClr val="000000"/>
                </a:solidFill>
              </a:rPr>
              <a:t>RS images generally contain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multiple classes </a:t>
            </a:r>
            <a:r>
              <a:rPr lang="en-US" sz="1600" dirty="0">
                <a:solidFill>
                  <a:srgbClr val="000000"/>
                </a:solidFill>
              </a:rPr>
              <a:t>associated to different land-cover class labels (i.e., multi-labels).</a:t>
            </a:r>
          </a:p>
        </p:txBody>
      </p:sp>
    </p:spTree>
    <p:extLst>
      <p:ext uri="{BB962C8B-B14F-4D97-AF65-F5344CB8AC3E}">
        <p14:creationId xmlns:p14="http://schemas.microsoft.com/office/powerpoint/2010/main" val="2035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212796" y="505777"/>
            <a:ext cx="8189524" cy="563562"/>
          </a:xfrm>
        </p:spPr>
        <p:txBody>
          <a:bodyPr/>
          <a:lstStyle/>
          <a:p>
            <a:pPr algn="l"/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BigEarthNet: A Large-Scale Benchmark </a:t>
            </a:r>
            <a:b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700" b="1" dirty="0">
                <a:solidFill>
                  <a:schemeClr val="accent2">
                    <a:lumMod val="50000"/>
                  </a:schemeClr>
                </a:solidFill>
              </a:rPr>
              <a:t>Archive</a:t>
            </a:r>
          </a:p>
        </p:txBody>
      </p:sp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6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1472837"/>
            <a:ext cx="9144000" cy="6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BigEarthNet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is a new large-scale Sentinel-2 benchmark archive, consisting of 590,326 Sentinel-2 image patches.</a:t>
            </a: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0" name="Picture 48">
            <a:extLst>
              <a:ext uri="{FF2B5EF4-FFF2-40B4-BE49-F238E27FC236}">
                <a16:creationId xmlns:a16="http://schemas.microsoft.com/office/drawing/2014/main" id="{78C2D3C4-D2E1-4CDD-AD41-2F5C3AAAC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4728D7-06C2-4B17-8512-2360302EF6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2" name="Segnaposto piè di pagina 85">
            <a:extLst>
              <a:ext uri="{FF2B5EF4-FFF2-40B4-BE49-F238E27FC236}">
                <a16:creationId xmlns:a16="http://schemas.microsoft.com/office/drawing/2014/main" id="{58885EE3-9E3A-4C65-B1EE-246097DF769E}"/>
              </a:ext>
            </a:extLst>
          </p:cNvPr>
          <p:cNvSpPr txBox="1">
            <a:spLocks/>
          </p:cNvSpPr>
          <p:nvPr/>
        </p:nvSpPr>
        <p:spPr bwMode="auto">
          <a:xfrm>
            <a:off x="3092452" y="6488407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A6AA46-C435-427E-A487-D9A4EE8214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904"/>
            <a:ext cx="91440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238464" y="2286338"/>
            <a:ext cx="3568186" cy="33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Considered tiles are distributed over the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10 countries of Europe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Austria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Belgium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Finland 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Ireland 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Kosovo 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Lithuania 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Luxembourg 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Portugal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Serbia</a:t>
            </a:r>
          </a:p>
          <a:p>
            <a:pPr marL="742950" lvl="1" indent="-285750" algn="just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Switzerland </a:t>
            </a:r>
          </a:p>
          <a:p>
            <a:pPr lvl="1"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All the tiles were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atmospherically corrected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t="12883" r="5917" b="3305"/>
          <a:stretch/>
        </p:blipFill>
        <p:spPr>
          <a:xfrm>
            <a:off x="563611" y="2286338"/>
            <a:ext cx="4511040" cy="359650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6B391CA-B65D-4D79-9BF3-1D7C05FC5331}"/>
              </a:ext>
            </a:extLst>
          </p:cNvPr>
          <p:cNvSpPr/>
          <p:nvPr/>
        </p:nvSpPr>
        <p:spPr>
          <a:xfrm>
            <a:off x="334606" y="1388829"/>
            <a:ext cx="8594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To construct the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BigEarthNet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125 Sentinel-2 tiles (associated to cloud cover percentage less than 1%) acquired between June  2017 and May 2018 were selected.</a:t>
            </a:r>
          </a:p>
        </p:txBody>
      </p:sp>
      <p:pic>
        <p:nvPicPr>
          <p:cNvPr id="11" name="Picture 48">
            <a:extLst>
              <a:ext uri="{FF2B5EF4-FFF2-40B4-BE49-F238E27FC236}">
                <a16:creationId xmlns:a16="http://schemas.microsoft.com/office/drawing/2014/main" id="{E17897DC-FF83-4A65-A08C-E00C6E8714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BB8EB9D-4D00-431B-AF96-B22F3D778E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4A5CD996-596C-4167-8D3F-282FF54C2D5D}"/>
              </a:ext>
            </a:extLst>
          </p:cNvPr>
          <p:cNvSpPr txBox="1">
            <a:spLocks/>
          </p:cNvSpPr>
          <p:nvPr/>
        </p:nvSpPr>
        <p:spPr bwMode="auto">
          <a:xfrm>
            <a:off x="212796" y="505777"/>
            <a:ext cx="818952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  <a:t>BigEarthNet: A Large-Scale Benchmark </a:t>
            </a:r>
            <a:b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  <a:t>Archive</a:t>
            </a:r>
            <a:endParaRPr lang="it-IT" sz="27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Segnaposto piè di pagina 85">
            <a:extLst>
              <a:ext uri="{FF2B5EF4-FFF2-40B4-BE49-F238E27FC236}">
                <a16:creationId xmlns:a16="http://schemas.microsoft.com/office/drawing/2014/main" id="{6A34776D-7A4B-43C6-859A-520E63A3D363}"/>
              </a:ext>
            </a:extLst>
          </p:cNvPr>
          <p:cNvSpPr txBox="1">
            <a:spLocks/>
          </p:cNvSpPr>
          <p:nvPr/>
        </p:nvSpPr>
        <p:spPr bwMode="auto">
          <a:xfrm>
            <a:off x="3092452" y="6488407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</p:spTree>
    <p:extLst>
      <p:ext uri="{BB962C8B-B14F-4D97-AF65-F5344CB8AC3E}">
        <p14:creationId xmlns:p14="http://schemas.microsoft.com/office/powerpoint/2010/main" val="54500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6762750" y="64706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de-DE" sz="900" kern="0" dirty="0">
                <a:solidFill>
                  <a:srgbClr val="000000"/>
                </a:solidFill>
              </a:rPr>
              <a:t>8</a:t>
            </a:r>
          </a:p>
        </p:txBody>
      </p:sp>
      <p:pic>
        <p:nvPicPr>
          <p:cNvPr id="33" name="Picture 32" descr="C:\Users\vrotau\AppData\Local\Microsoft\Windows\Temporary Internet Files\Content.Outlook\F63QQJKZ\RSiM logo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477000"/>
            <a:ext cx="773121" cy="2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5" y="6429349"/>
            <a:ext cx="358750" cy="358750"/>
          </a:xfrm>
          <a:prstGeom prst="rect">
            <a:avLst/>
          </a:prstGeom>
        </p:spPr>
      </p:pic>
      <p:pic>
        <p:nvPicPr>
          <p:cNvPr id="11" name="Picture 48">
            <a:extLst>
              <a:ext uri="{FF2B5EF4-FFF2-40B4-BE49-F238E27FC236}">
                <a16:creationId xmlns:a16="http://schemas.microsoft.com/office/drawing/2014/main" id="{EF09A3EF-7C43-428F-B9C2-8AA08E1C09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61" y="268200"/>
            <a:ext cx="623313" cy="457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75BC005-0176-49B5-9247-1C178BF4E4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83485"/>
            <a:ext cx="767323" cy="432000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DD9DCD23-E358-4DD8-9698-367459F477BC}"/>
              </a:ext>
            </a:extLst>
          </p:cNvPr>
          <p:cNvSpPr txBox="1">
            <a:spLocks/>
          </p:cNvSpPr>
          <p:nvPr/>
        </p:nvSpPr>
        <p:spPr bwMode="auto">
          <a:xfrm>
            <a:off x="212796" y="505777"/>
            <a:ext cx="818952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  <a:t>BigEarthNet: A Large-Scale Benchmark </a:t>
            </a:r>
            <a:b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700" b="1" kern="0">
                <a:solidFill>
                  <a:schemeClr val="accent2">
                    <a:lumMod val="50000"/>
                  </a:schemeClr>
                </a:solidFill>
              </a:rPr>
              <a:t>Archive</a:t>
            </a:r>
            <a:endParaRPr lang="it-IT" sz="27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Segnaposto piè di pagina 85">
            <a:extLst>
              <a:ext uri="{FF2B5EF4-FFF2-40B4-BE49-F238E27FC236}">
                <a16:creationId xmlns:a16="http://schemas.microsoft.com/office/drawing/2014/main" id="{E1C33975-9F98-4806-8A2C-A0850C2AF016}"/>
              </a:ext>
            </a:extLst>
          </p:cNvPr>
          <p:cNvSpPr txBox="1">
            <a:spLocks/>
          </p:cNvSpPr>
          <p:nvPr/>
        </p:nvSpPr>
        <p:spPr bwMode="auto">
          <a:xfrm>
            <a:off x="3092452" y="6488407"/>
            <a:ext cx="29511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000" dirty="0">
                <a:solidFill>
                  <a:schemeClr val="accent2">
                    <a:lumMod val="50000"/>
                  </a:schemeClr>
                </a:solidFill>
              </a:rPr>
              <a:t>G. Sumbul, M. Charfuelan, B. Demir, V. Markl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EF43A98C-0FFB-41D2-9BB0-9305C1AD1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29" y="1222332"/>
            <a:ext cx="80772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Selected tiles were divided into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590,326 non-overlapping image patches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each of which has size of 120x120 pixels in 10 meter resolution. 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7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Each image patch is associated with one or more land-cover class labels provided from the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CORINE Land Cover (CLC) database of the year 2018 (CLC 2018).</a:t>
            </a: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700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It is produced with assistance from the European Environment Agency's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Eionet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network.  </a:t>
            </a: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361950" indent="-361950" algn="just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defRPr/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defRPr/>
            </a:pPr>
            <a:endParaRPr 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61950" indent="-361950" algn="just">
              <a:buClr>
                <a:schemeClr val="tx1"/>
              </a:buCl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9C46A775-9D8D-4F55-B178-A257280EC5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/>
          <a:stretch/>
        </p:blipFill>
        <p:spPr>
          <a:xfrm>
            <a:off x="679964" y="2765214"/>
            <a:ext cx="8009498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5981"/>
      </p:ext>
    </p:extLst>
  </p:cSld>
  <p:clrMapOvr>
    <a:masterClrMapping/>
  </p:clrMapOvr>
</p:sld>
</file>

<file path=ppt/theme/theme1.xml><?xml version="1.0" encoding="utf-8"?>
<a:theme xmlns:a="http://schemas.openxmlformats.org/drawingml/2006/main" name="7_sample">
  <a:themeElements>
    <a:clrScheme name="RSLab official">
      <a:dk1>
        <a:srgbClr val="003399"/>
      </a:dk1>
      <a:lt1>
        <a:srgbClr val="FFFFFF"/>
      </a:lt1>
      <a:dk2>
        <a:srgbClr val="00194C"/>
      </a:dk2>
      <a:lt2>
        <a:srgbClr val="FFFFFF"/>
      </a:lt2>
      <a:accent1>
        <a:srgbClr val="B1E2FB"/>
      </a:accent1>
      <a:accent2>
        <a:srgbClr val="64C131"/>
      </a:accent2>
      <a:accent3>
        <a:srgbClr val="FFC000"/>
      </a:accent3>
      <a:accent4>
        <a:srgbClr val="7030A0"/>
      </a:accent4>
      <a:accent5>
        <a:srgbClr val="FFFF00"/>
      </a:accent5>
      <a:accent6>
        <a:srgbClr val="8D8DFF"/>
      </a:accent6>
      <a:hlink>
        <a:srgbClr val="FFFFFF"/>
      </a:hlink>
      <a:folHlink>
        <a:srgbClr val="FFC000"/>
      </a:folHlink>
    </a:clrScheme>
    <a:fontScheme name="7_samp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EAFC"/>
        </a:solidFill>
        <a:ln w="12700">
          <a:solidFill>
            <a:schemeClr val="bg1"/>
          </a:solidFill>
          <a:round/>
          <a:headEnd/>
          <a:tailEnd/>
        </a:ln>
        <a:effectLst/>
      </a:spPr>
      <a:bodyPr wrap="none" lIns="90488" tIns="44450" rIns="90488" bIns="44450" anchor="ctr"/>
      <a:lstStyle>
        <a:defPPr algn="ctr" defTabSz="762000" eaLnBrk="0" hangingPunct="0">
          <a:defRPr sz="1400" dirty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sample">
  <a:themeElements>
    <a:clrScheme name="RSLab official">
      <a:dk1>
        <a:srgbClr val="003399"/>
      </a:dk1>
      <a:lt1>
        <a:srgbClr val="FFFFFF"/>
      </a:lt1>
      <a:dk2>
        <a:srgbClr val="00194C"/>
      </a:dk2>
      <a:lt2>
        <a:srgbClr val="FFFFFF"/>
      </a:lt2>
      <a:accent1>
        <a:srgbClr val="B1E2FB"/>
      </a:accent1>
      <a:accent2>
        <a:srgbClr val="64C131"/>
      </a:accent2>
      <a:accent3>
        <a:srgbClr val="FFC000"/>
      </a:accent3>
      <a:accent4>
        <a:srgbClr val="7030A0"/>
      </a:accent4>
      <a:accent5>
        <a:srgbClr val="FFFF00"/>
      </a:accent5>
      <a:accent6>
        <a:srgbClr val="8D8DFF"/>
      </a:accent6>
      <a:hlink>
        <a:srgbClr val="FFFFFF"/>
      </a:hlink>
      <a:folHlink>
        <a:srgbClr val="FFC000"/>
      </a:folHlink>
    </a:clrScheme>
    <a:fontScheme name="7_samp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EAFC"/>
        </a:solidFill>
        <a:ln w="12700">
          <a:solidFill>
            <a:schemeClr val="bg1"/>
          </a:solidFill>
          <a:round/>
          <a:headEnd/>
          <a:tailEnd/>
        </a:ln>
        <a:effectLst/>
      </a:spPr>
      <a:bodyPr wrap="none" lIns="90488" tIns="44450" rIns="90488" bIns="44450" anchor="ctr"/>
      <a:lstStyle>
        <a:defPPr algn="ctr" defTabSz="762000" eaLnBrk="0" hangingPunct="0">
          <a:defRPr sz="1400" dirty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sample">
  <a:themeElements>
    <a:clrScheme name="RSLab official">
      <a:dk1>
        <a:srgbClr val="003399"/>
      </a:dk1>
      <a:lt1>
        <a:srgbClr val="FFFFFF"/>
      </a:lt1>
      <a:dk2>
        <a:srgbClr val="00194C"/>
      </a:dk2>
      <a:lt2>
        <a:srgbClr val="FFFFFF"/>
      </a:lt2>
      <a:accent1>
        <a:srgbClr val="B1E2FB"/>
      </a:accent1>
      <a:accent2>
        <a:srgbClr val="64C131"/>
      </a:accent2>
      <a:accent3>
        <a:srgbClr val="FFC000"/>
      </a:accent3>
      <a:accent4>
        <a:srgbClr val="7030A0"/>
      </a:accent4>
      <a:accent5>
        <a:srgbClr val="FFFF00"/>
      </a:accent5>
      <a:accent6>
        <a:srgbClr val="8D8DFF"/>
      </a:accent6>
      <a:hlink>
        <a:srgbClr val="FFFFFF"/>
      </a:hlink>
      <a:folHlink>
        <a:srgbClr val="FFC000"/>
      </a:folHlink>
    </a:clrScheme>
    <a:fontScheme name="7_samp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EAFC"/>
        </a:solidFill>
        <a:ln w="12700">
          <a:solidFill>
            <a:schemeClr val="bg1"/>
          </a:solidFill>
          <a:round/>
          <a:headEnd/>
          <a:tailEnd/>
        </a:ln>
        <a:effectLst/>
      </a:spPr>
      <a:bodyPr wrap="none" lIns="90488" tIns="44450" rIns="90488" bIns="44450" anchor="ctr"/>
      <a:lstStyle>
        <a:defPPr algn="ctr" defTabSz="762000" eaLnBrk="0" hangingPunct="0">
          <a:defRPr sz="1400" dirty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1371</Words>
  <Application>Microsoft Office PowerPoint</Application>
  <PresentationFormat>Bildschirmpräsentation (4:3)</PresentationFormat>
  <Paragraphs>706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Liberation Serif</vt:lpstr>
      <vt:lpstr>Times New Roman</vt:lpstr>
      <vt:lpstr>Trebuchet MS</vt:lpstr>
      <vt:lpstr>Wingdings</vt:lpstr>
      <vt:lpstr>7_sample</vt:lpstr>
      <vt:lpstr>8_sample</vt:lpstr>
      <vt:lpstr>9_sample</vt:lpstr>
      <vt:lpstr>PowerPoint-Präsentation</vt:lpstr>
      <vt:lpstr>Outline</vt:lpstr>
      <vt:lpstr>Introduction</vt:lpstr>
      <vt:lpstr>Existing Benchmark Archives in RS</vt:lpstr>
      <vt:lpstr>State of the Art Solutions</vt:lpstr>
      <vt:lpstr>Limitations on Existing Archives in RS</vt:lpstr>
      <vt:lpstr>BigEarthNet: A Large-Scale Benchmark  Archive</vt:lpstr>
      <vt:lpstr>PowerPoint-Präsentation</vt:lpstr>
      <vt:lpstr>PowerPoint-Präsentation</vt:lpstr>
      <vt:lpstr>PowerPoint-Präsentation</vt:lpstr>
      <vt:lpstr>Three Branch CNN (TB-CNN)</vt:lpstr>
      <vt:lpstr>Three Branch CNN (TB-CNN)</vt:lpstr>
      <vt:lpstr>Applications on BigEarthNet </vt:lpstr>
      <vt:lpstr>Design of Experiments </vt:lpstr>
      <vt:lpstr>PowerPoint-Präsentation</vt:lpstr>
      <vt:lpstr>Results of Content Based Image Retrieval </vt:lpstr>
      <vt:lpstr>Results of Content Based Image Retrieval </vt:lpstr>
      <vt:lpstr>Conclusion and Future Developments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Gencer Sumbul</dc:creator>
  <cp:lastModifiedBy>begum</cp:lastModifiedBy>
  <cp:revision>111</cp:revision>
  <dcterms:created xsi:type="dcterms:W3CDTF">2019-02-13T10:11:41Z</dcterms:created>
  <dcterms:modified xsi:type="dcterms:W3CDTF">2019-05-02T07:18:42Z</dcterms:modified>
</cp:coreProperties>
</file>