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742" r:id="rId2"/>
    <p:sldMasterId id="2147483765" r:id="rId3"/>
  </p:sldMasterIdLst>
  <p:notesMasterIdLst>
    <p:notesMasterId r:id="rId27"/>
  </p:notesMasterIdLst>
  <p:sldIdLst>
    <p:sldId id="811" r:id="rId4"/>
    <p:sldId id="813" r:id="rId5"/>
    <p:sldId id="814" r:id="rId6"/>
    <p:sldId id="815" r:id="rId7"/>
    <p:sldId id="819" r:id="rId8"/>
    <p:sldId id="820" r:id="rId9"/>
    <p:sldId id="821" r:id="rId10"/>
    <p:sldId id="822" r:id="rId11"/>
    <p:sldId id="825" r:id="rId12"/>
    <p:sldId id="826" r:id="rId13"/>
    <p:sldId id="827" r:id="rId14"/>
    <p:sldId id="828" r:id="rId15"/>
    <p:sldId id="829" r:id="rId16"/>
    <p:sldId id="830" r:id="rId17"/>
    <p:sldId id="831" r:id="rId18"/>
    <p:sldId id="832" r:id="rId19"/>
    <p:sldId id="835" r:id="rId20"/>
    <p:sldId id="836" r:id="rId21"/>
    <p:sldId id="837" r:id="rId22"/>
    <p:sldId id="838" r:id="rId23"/>
    <p:sldId id="839" r:id="rId24"/>
    <p:sldId id="840" r:id="rId25"/>
    <p:sldId id="84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e Pressley" initials="" lastIdx="1" clrIdx="0"/>
  <p:cmAuthor id="1" name="Mcinerney, Mark A. (GSFC-4230)" initials="MMA(" lastIdx="1" clrIdx="1">
    <p:extLst>
      <p:ext uri="{19B8F6BF-5375-455C-9EA6-DF929625EA0E}">
        <p15:presenceInfo xmlns:p15="http://schemas.microsoft.com/office/powerpoint/2012/main" userId="S-1-5-21-330711430-3775241029-4075259233-2633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37" d="100"/>
          <a:sy n="37" d="100"/>
        </p:scale>
        <p:origin x="24"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BF3E3C-6A4A-4859-81B3-FDBB323BEF7F}" type="datetimeFigureOut">
              <a:rPr lang="en-US" smtClean="0"/>
              <a:t>5/1/2019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F571CB-AE29-45C4-A319-EB59A61FDD27}" type="slidenum">
              <a:rPr lang="en-US" smtClean="0"/>
              <a:t>‹#›</a:t>
            </a:fld>
            <a:endParaRPr lang="en-US"/>
          </a:p>
        </p:txBody>
      </p:sp>
    </p:spTree>
    <p:extLst>
      <p:ext uri="{BB962C8B-B14F-4D97-AF65-F5344CB8AC3E}">
        <p14:creationId xmlns:p14="http://schemas.microsoft.com/office/powerpoint/2010/main" val="3904403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e75984624_4_8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g3e75984624_4_85:notes"/>
          <p:cNvSpPr txBox="1">
            <a:spLocks noGrp="1"/>
          </p:cNvSpPr>
          <p:nvPr>
            <p:ph type="body" idx="1"/>
          </p:nvPr>
        </p:nvSpPr>
        <p:spPr>
          <a:xfrm>
            <a:off x="686421" y="4344025"/>
            <a:ext cx="5485109" cy="4114623"/>
          </a:xfrm>
          <a:prstGeom prst="rect">
            <a:avLst/>
          </a:prstGeom>
          <a:noFill/>
          <a:ln>
            <a:noFill/>
          </a:ln>
        </p:spPr>
        <p:txBody>
          <a:bodyPr spcFirstLastPara="1" wrap="square" lIns="89600" tIns="89600" rIns="89600" bIns="89600" anchor="t" anchorCtr="0">
            <a:noAutofit/>
          </a:bodyPr>
          <a:lstStyle/>
          <a:p>
            <a:pPr marL="0" marR="0" lvl="0" indent="0" algn="l" rtl="0">
              <a:spcBef>
                <a:spcPts val="0"/>
              </a:spcBef>
              <a:spcAft>
                <a:spcPts val="0"/>
              </a:spcAft>
              <a:buClr>
                <a:schemeClr val="dk1"/>
              </a:buClr>
              <a:buSzPts val="1200"/>
              <a:buFont typeface="Calibri"/>
              <a:buNone/>
            </a:pPr>
            <a:r>
              <a:rPr lang="en" sz="1200" b="0" i="0" u="none" strike="noStrike" cap="none">
                <a:solidFill>
                  <a:schemeClr val="dk1"/>
                </a:solidFill>
                <a:latin typeface="Calibri"/>
                <a:ea typeface="Calibri"/>
                <a:cs typeface="Calibri"/>
                <a:sym typeface="Calibri"/>
              </a:rPr>
              <a:t>Image of the plane used in ICEBridge mission.   Image of the Endeavor used for SPURS field campaign. </a:t>
            </a:r>
            <a:endParaRPr sz="1200" b="0" i="0" u="none" strike="noStrike" cap="none">
              <a:solidFill>
                <a:schemeClr val="dk1"/>
              </a:solidFill>
              <a:latin typeface="Calibri"/>
              <a:ea typeface="Calibri"/>
              <a:cs typeface="Calibri"/>
              <a:sym typeface="Calibri"/>
            </a:endParaRPr>
          </a:p>
        </p:txBody>
      </p:sp>
      <p:sp>
        <p:nvSpPr>
          <p:cNvPr id="151" name="Google Shape;151;g3e75984624_4_85:notes"/>
          <p:cNvSpPr txBox="1">
            <a:spLocks noGrp="1"/>
          </p:cNvSpPr>
          <p:nvPr>
            <p:ph type="sldNum" idx="12"/>
          </p:nvPr>
        </p:nvSpPr>
        <p:spPr>
          <a:xfrm>
            <a:off x="3884025" y="8684926"/>
            <a:ext cx="2972347" cy="457377"/>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Clr>
                <a:srgbClr val="000000"/>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3565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566C693D-26C7-4935-8493-5166D81BC318}" type="slidenum">
              <a:rPr lang="en-US" smtClean="0"/>
              <a:pPr/>
              <a:t>19</a:t>
            </a:fld>
            <a:endParaRPr lang="en-US"/>
          </a:p>
        </p:txBody>
      </p:sp>
      <p:sp>
        <p:nvSpPr>
          <p:cNvPr id="7171" name="Rectangle 2"/>
          <p:cNvSpPr>
            <a:spLocks noGrp="1" noRot="1" noChangeAspect="1" noChangeArrowheads="1" noTextEdit="1"/>
          </p:cNvSpPr>
          <p:nvPr>
            <p:ph type="sldImg"/>
          </p:nvPr>
        </p:nvSpPr>
        <p:spPr>
          <a:solidFill>
            <a:srgbClr val="FFFFFF"/>
          </a:solidFill>
          <a:ln/>
        </p:spPr>
      </p:sp>
      <p:sp>
        <p:nvSpPr>
          <p:cNvPr id="7172" name="Rectangle 3"/>
          <p:cNvSpPr>
            <a:spLocks noGrp="1" noChangeArrowheads="1"/>
          </p:cNvSpPr>
          <p:nvPr>
            <p:ph type="body" idx="1"/>
          </p:nvPr>
        </p:nvSpPr>
        <p:spPr>
          <a:solidFill>
            <a:srgbClr val="FFFFFF"/>
          </a:solidFill>
          <a:ln>
            <a:solidFill>
              <a:schemeClr val="tx1"/>
            </a:solidFill>
          </a:ln>
        </p:spPr>
        <p:txBody>
          <a:bodyPr/>
          <a:lstStyle/>
          <a:p>
            <a:pPr eaLnBrk="1" hangingPunct="1"/>
            <a:endParaRPr lang="en-US" sz="1000" dirty="0"/>
          </a:p>
        </p:txBody>
      </p:sp>
    </p:spTree>
    <p:extLst>
      <p:ext uri="{BB962C8B-B14F-4D97-AF65-F5344CB8AC3E}">
        <p14:creationId xmlns:p14="http://schemas.microsoft.com/office/powerpoint/2010/main" val="401339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e75984624_4_79:notes"/>
          <p:cNvSpPr txBox="1">
            <a:spLocks noGrp="1"/>
          </p:cNvSpPr>
          <p:nvPr>
            <p:ph type="body" idx="1"/>
          </p:nvPr>
        </p:nvSpPr>
        <p:spPr>
          <a:xfrm>
            <a:off x="686112" y="4343400"/>
            <a:ext cx="5485778" cy="4114800"/>
          </a:xfrm>
          <a:prstGeom prst="rect">
            <a:avLst/>
          </a:prstGeom>
        </p:spPr>
        <p:txBody>
          <a:bodyPr spcFirstLastPara="1" wrap="square" lIns="89600" tIns="89600" rIns="89600" bIns="89600" anchor="t" anchorCtr="0">
            <a:noAutofit/>
          </a:bodyPr>
          <a:lstStyle/>
          <a:p>
            <a:pPr marL="0" lvl="0" indent="0">
              <a:spcBef>
                <a:spcPts val="0"/>
              </a:spcBef>
              <a:spcAft>
                <a:spcPts val="0"/>
              </a:spcAft>
              <a:buNone/>
            </a:pPr>
            <a:endParaRPr/>
          </a:p>
        </p:txBody>
      </p:sp>
      <p:sp>
        <p:nvSpPr>
          <p:cNvPr id="144" name="Google Shape;144;g3e75984624_4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8313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e75984624_4_7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4" name="Google Shape;134;g3e75984624_4_70:notes"/>
          <p:cNvSpPr txBox="1">
            <a:spLocks noGrp="1"/>
          </p:cNvSpPr>
          <p:nvPr>
            <p:ph type="body" idx="1"/>
          </p:nvPr>
        </p:nvSpPr>
        <p:spPr>
          <a:xfrm>
            <a:off x="686112" y="4343400"/>
            <a:ext cx="5485778" cy="4114800"/>
          </a:xfrm>
          <a:prstGeom prst="rect">
            <a:avLst/>
          </a:prstGeom>
          <a:noFill/>
          <a:ln>
            <a:noFill/>
          </a:ln>
        </p:spPr>
        <p:txBody>
          <a:bodyPr spcFirstLastPara="1" wrap="square" lIns="91300" tIns="45650" rIns="91300" bIns="4565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35" name="Google Shape;135;g3e75984624_4_70:notes"/>
          <p:cNvSpPr txBox="1">
            <a:spLocks noGrp="1"/>
          </p:cNvSpPr>
          <p:nvPr>
            <p:ph type="sldNum" idx="12"/>
          </p:nvPr>
        </p:nvSpPr>
        <p:spPr>
          <a:xfrm>
            <a:off x="3884027" y="8684926"/>
            <a:ext cx="2972421" cy="457513"/>
          </a:xfrm>
          <a:prstGeom prst="rect">
            <a:avLst/>
          </a:prstGeom>
          <a:noFill/>
          <a:ln>
            <a:noFill/>
          </a:ln>
        </p:spPr>
        <p:txBody>
          <a:bodyPr spcFirstLastPara="1" wrap="square" lIns="91300" tIns="45650" rIns="91300" bIns="456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19883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 discovery and visualization tools and services spanning all DAACs and SIPS to improve the discoverability, access and usability.</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Open API</a:t>
            </a:r>
            <a:r>
              <a:rPr lang="en-US" baseline="0" dirty="0" smtClean="0"/>
              <a:t> architecture allows application developers maximum flexibility to “mix-and-match” services. Supports multiple  </a:t>
            </a:r>
            <a:endParaRPr lang="en-US" dirty="0" smtClean="0"/>
          </a:p>
          <a:p>
            <a:endParaRPr lang="en-US" dirty="0" smtClean="0"/>
          </a:p>
          <a:p>
            <a:r>
              <a:rPr lang="en-US" dirty="0" smtClean="0"/>
              <a:t>Interfaces with international organizations and U.S. government agencies to “federate” NASA metadata into their systems.</a:t>
            </a:r>
          </a:p>
          <a:p>
            <a:endParaRPr lang="en-US" dirty="0"/>
          </a:p>
        </p:txBody>
      </p:sp>
      <p:sp>
        <p:nvSpPr>
          <p:cNvPr id="4" name="Slide Number Placeholder 3"/>
          <p:cNvSpPr>
            <a:spLocks noGrp="1"/>
          </p:cNvSpPr>
          <p:nvPr>
            <p:ph type="sldNum" sz="quarter" idx="10"/>
          </p:nvPr>
        </p:nvSpPr>
        <p:spPr/>
        <p:txBody>
          <a:bodyPr/>
          <a:lstStyle/>
          <a:p>
            <a:fld id="{78127C58-8E7F-564C-BB30-E41A2FFD0FE9}" type="slidenum">
              <a:rPr lang="en-US" smtClean="0"/>
              <a:t>6</a:t>
            </a:fld>
            <a:endParaRPr lang="en-US"/>
          </a:p>
        </p:txBody>
      </p:sp>
    </p:spTree>
    <p:extLst>
      <p:ext uri="{BB962C8B-B14F-4D97-AF65-F5344CB8AC3E}">
        <p14:creationId xmlns:p14="http://schemas.microsoft.com/office/powerpoint/2010/main" val="1250213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e75984624_4_361:notes"/>
          <p:cNvSpPr txBox="1">
            <a:spLocks noGrp="1"/>
          </p:cNvSpPr>
          <p:nvPr>
            <p:ph type="body" idx="1"/>
          </p:nvPr>
        </p:nvSpPr>
        <p:spPr>
          <a:xfrm>
            <a:off x="695740" y="4379939"/>
            <a:ext cx="5556595" cy="4148839"/>
          </a:xfrm>
          <a:prstGeom prst="rect">
            <a:avLst/>
          </a:prstGeom>
          <a:noFill/>
          <a:ln>
            <a:noFill/>
          </a:ln>
        </p:spPr>
        <p:txBody>
          <a:bodyPr spcFirstLastPara="1" wrap="square" lIns="91275" tIns="91275" rIns="91275" bIns="91275" anchor="t" anchorCtr="0">
            <a:noAutofit/>
          </a:bodyPr>
          <a:lstStyle/>
          <a:p>
            <a:pPr marL="0" marR="0" lvl="0" indent="0" algn="l" rtl="0">
              <a:spcBef>
                <a:spcPts val="0"/>
              </a:spcBef>
              <a:spcAft>
                <a:spcPts val="0"/>
              </a:spcAft>
              <a:buNone/>
            </a:pPr>
            <a:endParaRPr sz="1200" b="0" i="0" u="none" strike="noStrike" cap="none">
              <a:solidFill>
                <a:srgbClr val="000000"/>
              </a:solidFill>
              <a:latin typeface="Calibri"/>
              <a:ea typeface="Calibri"/>
              <a:cs typeface="Calibri"/>
              <a:sym typeface="Calibri"/>
            </a:endParaRPr>
          </a:p>
        </p:txBody>
      </p:sp>
      <p:sp>
        <p:nvSpPr>
          <p:cNvPr id="382" name="Google Shape;382;g3e75984624_4_361:notes"/>
          <p:cNvSpPr>
            <a:spLocks noGrp="1" noRot="1" noChangeAspect="1"/>
          </p:cNvSpPr>
          <p:nvPr>
            <p:ph type="sldImg" idx="2"/>
          </p:nvPr>
        </p:nvSpPr>
        <p:spPr>
          <a:xfrm>
            <a:off x="400050" y="692150"/>
            <a:ext cx="6145213" cy="34575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302517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558bf291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558bf2917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0468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58bf2917c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g558bf2917c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5289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Arial" panose="020B0604020202020204" pitchFamily="34" charset="0"/>
              </a:defRPr>
            </a:lvl1pPr>
            <a:lvl2pPr marL="742950" indent="-285750" defTabSz="949325">
              <a:defRPr sz="2400">
                <a:solidFill>
                  <a:schemeClr val="tx1"/>
                </a:solidFill>
                <a:latin typeface="Arial" panose="020B0604020202020204" pitchFamily="34" charset="0"/>
              </a:defRPr>
            </a:lvl2pPr>
            <a:lvl3pPr marL="1143000" indent="-228600" defTabSz="949325">
              <a:defRPr sz="2400">
                <a:solidFill>
                  <a:schemeClr val="tx1"/>
                </a:solidFill>
                <a:latin typeface="Arial" panose="020B0604020202020204" pitchFamily="34" charset="0"/>
              </a:defRPr>
            </a:lvl3pPr>
            <a:lvl4pPr marL="1600200" indent="-228600" defTabSz="949325">
              <a:defRPr sz="2400">
                <a:solidFill>
                  <a:schemeClr val="tx1"/>
                </a:solidFill>
                <a:latin typeface="Arial" panose="020B0604020202020204" pitchFamily="34" charset="0"/>
              </a:defRPr>
            </a:lvl4pPr>
            <a:lvl5pPr marL="2057400" indent="-228600" defTabSz="949325">
              <a:defRPr sz="2400">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sz="2400">
                <a:solidFill>
                  <a:schemeClr val="tx1"/>
                </a:solidFill>
                <a:latin typeface="Arial" panose="020B0604020202020204" pitchFamily="34" charset="0"/>
              </a:defRPr>
            </a:lvl9pPr>
          </a:lstStyle>
          <a:p>
            <a:fld id="{1FFF1D2A-106B-4179-B27E-3ED0636C3A9F}" type="slidenum">
              <a:rPr lang="en-US" altLang="en-US" sz="1200" smtClean="0">
                <a:latin typeface="Times New Roman" panose="02020603050405020304" pitchFamily="18" charset="0"/>
              </a:rPr>
              <a:pPr/>
              <a:t>17</a:t>
            </a:fld>
            <a:endParaRPr lang="en-US" altLang="en-US" sz="1200">
              <a:latin typeface="Times New Roman" panose="02020603050405020304" pitchFamily="18" charset="0"/>
            </a:endParaRPr>
          </a:p>
        </p:txBody>
      </p:sp>
      <p:sp>
        <p:nvSpPr>
          <p:cNvPr id="5123" name="Rectangle 2"/>
          <p:cNvSpPr>
            <a:spLocks noGrp="1" noRot="1" noChangeAspect="1" noChangeArrowheads="1" noTextEdit="1"/>
          </p:cNvSpPr>
          <p:nvPr>
            <p:ph type="sldImg"/>
          </p:nvPr>
        </p:nvSpPr>
        <p:spPr>
          <a:xfrm>
            <a:off x="425450" y="700088"/>
            <a:ext cx="6299200" cy="3543300"/>
          </a:xfrm>
          <a:solidFill>
            <a:srgbClr val="FFFFFF"/>
          </a:solidFill>
          <a:ln/>
        </p:spPr>
      </p:sp>
      <p:sp>
        <p:nvSpPr>
          <p:cNvPr id="5124" name="Rectangle 3"/>
          <p:cNvSpPr>
            <a:spLocks noGrp="1" noChangeArrowheads="1"/>
          </p:cNvSpPr>
          <p:nvPr>
            <p:ph type="body" idx="1"/>
          </p:nvPr>
        </p:nvSpPr>
        <p:spPr>
          <a:solidFill>
            <a:srgbClr val="FFFFFF"/>
          </a:solidFill>
          <a:ln>
            <a:solidFill>
              <a:srgbClr val="000000"/>
            </a:solidFill>
          </a:ln>
        </p:spPr>
        <p:txBody>
          <a:bodyPr lIns="91421" tIns="45710" rIns="91421" bIns="45710"/>
          <a:lstStyle/>
          <a:p>
            <a:pPr eaLnBrk="1" hangingPunct="1">
              <a:tabLst>
                <a:tab pos="457200" algn="l"/>
              </a:tabLst>
            </a:pPr>
            <a:r>
              <a:rPr lang="en-US" altLang="en-US">
                <a:latin typeface="Times New Roman" panose="02020603050405020304" pitchFamily="18" charset="0"/>
              </a:rPr>
              <a:t>Sources of data for the tables in the chart can be found in these files:</a:t>
            </a:r>
          </a:p>
          <a:p>
            <a:pPr eaLnBrk="1" hangingPunct="1">
              <a:tabLst>
                <a:tab pos="457200" algn="l"/>
              </a:tabLst>
            </a:pPr>
            <a:endParaRPr lang="en-US" altLang="en-US" sz="800">
              <a:latin typeface="Times New Roman" panose="02020603050405020304" pitchFamily="18" charset="0"/>
            </a:endParaRPr>
          </a:p>
          <a:p>
            <a:pPr eaLnBrk="1" hangingPunct="1">
              <a:tabLst>
                <a:tab pos="457200" algn="l"/>
              </a:tabLst>
            </a:pPr>
            <a:r>
              <a:rPr lang="en-US" altLang="en-US" b="1">
                <a:latin typeface="Times New Roman" panose="02020603050405020304" pitchFamily="18" charset="0"/>
              </a:rPr>
              <a:t>EOSDIS_Key_Metrics_03302009.xls </a:t>
            </a:r>
            <a:r>
              <a:rPr lang="en-US" altLang="en-US">
                <a:latin typeface="Times New Roman" panose="02020603050405020304" pitchFamily="18" charset="0"/>
              </a:rPr>
              <a:t>(this file contains the explanation for each value on the EOSDIS Key Metrics PowerPoint chart tables; the tabs show the derivation of the values); and </a:t>
            </a:r>
            <a:r>
              <a:rPr lang="en-US" altLang="en-US" b="1">
                <a:latin typeface="Times New Roman" panose="02020603050405020304" pitchFamily="18" charset="0"/>
              </a:rPr>
              <a:t>FY09AnnualReport_CDDIS_Normalized.xlsx</a:t>
            </a:r>
            <a:r>
              <a:rPr lang="en-US" altLang="en-US">
                <a:latin typeface="Times New Roman" panose="02020603050405020304" pitchFamily="18" charset="0"/>
              </a:rPr>
              <a:t> (this file provides the full source data tables for the EOSDIS Metrics table).</a:t>
            </a:r>
          </a:p>
          <a:p>
            <a:pPr eaLnBrk="1" hangingPunct="1">
              <a:tabLst>
                <a:tab pos="457200" algn="l"/>
              </a:tabLst>
            </a:pPr>
            <a:endParaRPr lang="en-US" altLang="en-US">
              <a:latin typeface="Times New Roman" panose="02020603050405020304" pitchFamily="18" charset="0"/>
            </a:endParaRPr>
          </a:p>
        </p:txBody>
      </p:sp>
    </p:spTree>
    <p:extLst>
      <p:ext uri="{BB962C8B-B14F-4D97-AF65-F5344CB8AC3E}">
        <p14:creationId xmlns:p14="http://schemas.microsoft.com/office/powerpoint/2010/main" val="229490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566C693D-26C7-4935-8493-5166D81BC318}" type="slidenum">
              <a:rPr lang="en-US" smtClean="0"/>
              <a:pPr/>
              <a:t>18</a:t>
            </a:fld>
            <a:endParaRPr lang="en-US"/>
          </a:p>
        </p:txBody>
      </p:sp>
      <p:sp>
        <p:nvSpPr>
          <p:cNvPr id="7171" name="Rectangle 2"/>
          <p:cNvSpPr>
            <a:spLocks noGrp="1" noRot="1" noChangeAspect="1" noChangeArrowheads="1" noTextEdit="1"/>
          </p:cNvSpPr>
          <p:nvPr>
            <p:ph type="sldImg"/>
          </p:nvPr>
        </p:nvSpPr>
        <p:spPr>
          <a:solidFill>
            <a:srgbClr val="FFFFFF"/>
          </a:solidFill>
          <a:ln/>
        </p:spPr>
      </p:sp>
      <p:sp>
        <p:nvSpPr>
          <p:cNvPr id="7172" name="Rectangle 3"/>
          <p:cNvSpPr>
            <a:spLocks noGrp="1" noChangeArrowheads="1"/>
          </p:cNvSpPr>
          <p:nvPr>
            <p:ph type="body" idx="1"/>
          </p:nvPr>
        </p:nvSpPr>
        <p:spPr>
          <a:solidFill>
            <a:srgbClr val="FFFFFF"/>
          </a:solidFill>
          <a:ln>
            <a:solidFill>
              <a:schemeClr val="tx1"/>
            </a:solidFill>
          </a:ln>
        </p:spPr>
        <p:txBody>
          <a:bodyPr/>
          <a:lstStyle/>
          <a:p>
            <a:pPr eaLnBrk="1" hangingPunct="1"/>
            <a:r>
              <a:rPr lang="en-US" sz="1000" dirty="0"/>
              <a:t>As of Feb 2009, all historical data comes from EMS (no EDGRS annual report data for pre-2000) and OBPG data is added from the Ocean Color website statistics for FY04 through FY12.</a:t>
            </a:r>
          </a:p>
          <a:p>
            <a:pPr eaLnBrk="1" hangingPunct="1"/>
            <a:endParaRPr lang="en-US" sz="1000" dirty="0"/>
          </a:p>
          <a:p>
            <a:pPr eaLnBrk="1" hangingPunct="1"/>
            <a:r>
              <a:rPr lang="en-US" sz="1000" dirty="0"/>
              <a:t>Prior years (FY00-FY2008) products distribution data sources cover the following data centers:</a:t>
            </a:r>
          </a:p>
          <a:p>
            <a:pPr lvl="1" eaLnBrk="1" hangingPunct="1"/>
            <a:r>
              <a:rPr lang="en-US" sz="1000" dirty="0"/>
              <a:t>ASF DAAC, LP DAAC, GES DISC, GHRC DAAC, PO.DAAC, ASDC, NSIDC DAAC, ORNL DAAC, SEDAC, including  OBPG* since FY2004, LAADS DAAC since FY2006, CDDIS since FY2009 and LANCE since FY10. All data are on FY boundaries. </a:t>
            </a:r>
          </a:p>
          <a:p>
            <a:pPr eaLnBrk="1" hangingPunct="1"/>
            <a:r>
              <a:rPr lang="en-US" sz="1000" dirty="0"/>
              <a:t>FY2011 data is cumulated per month for the following 11 data centers:</a:t>
            </a:r>
          </a:p>
          <a:p>
            <a:pPr lvl="1" eaLnBrk="1" hangingPunct="1"/>
            <a:r>
              <a:rPr lang="en-US" sz="1000" dirty="0"/>
              <a:t>ASF DAAC, LP DAAC, GES DISC, GHRC DAAC, PO.DAAC, ASDC, NSIDC DAAC, ORNL DAAC, LAADS DAAC, SEDAC, CDDIS, and LANCE with OBPG* added at end of the fiscal year. </a:t>
            </a:r>
          </a:p>
          <a:p>
            <a:pPr eaLnBrk="1" hangingPunct="1"/>
            <a:r>
              <a:rPr lang="en-US" sz="1000" dirty="0"/>
              <a:t>FY2012 data is cumulated per month for the following data centers:</a:t>
            </a:r>
          </a:p>
          <a:p>
            <a:pPr lvl="1" eaLnBrk="1" hangingPunct="1"/>
            <a:r>
              <a:rPr lang="en-US" sz="1000" dirty="0"/>
              <a:t>ASF DAAC, LP DAAC, GES DISC, GHRC DAAC, PO.DAAC, ASDC, NSIDC DAAC, ORNL DAAC, LAADS DAAC, SEDAC, CDDIS and LANCE; OBPG* data included as of June 2012, the earlier months added at end of the fiscal year. </a:t>
            </a:r>
          </a:p>
          <a:p>
            <a:pPr lvl="1" eaLnBrk="1" hangingPunct="1"/>
            <a:r>
              <a:rPr lang="en-US" sz="1000" dirty="0"/>
              <a:t>As of FY12 CALIPSO distribution is included in  ASDC totals.</a:t>
            </a:r>
          </a:p>
          <a:p>
            <a:pPr eaLnBrk="1" hangingPunct="1"/>
            <a:r>
              <a:rPr lang="en-US" sz="1000" dirty="0"/>
              <a:t>FY2013/14/15/16/17/18/19 data is cumulated per month for the following data centers:</a:t>
            </a:r>
          </a:p>
          <a:p>
            <a:pPr lvl="1" eaLnBrk="1" hangingPunct="1"/>
            <a:r>
              <a:rPr lang="en-US" sz="1000" dirty="0"/>
              <a:t>ASF DAAC, LP DAAC, GES DISC, GHRC DAAC, PO.DAAC, ASDC, NSIDC DAAC, ORNL DAAC, LAADS DAAC, SEDAC, CDDIS, OB.DAAC*, LANCE</a:t>
            </a:r>
          </a:p>
          <a:p>
            <a:pPr lvl="1" eaLnBrk="1" hangingPunct="1"/>
            <a:r>
              <a:rPr lang="en-US" sz="1000" dirty="0"/>
              <a:t>(* Beginning in October 1 2015, OBPG has been renamed to OB.DAAC)</a:t>
            </a:r>
          </a:p>
        </p:txBody>
      </p:sp>
    </p:spTree>
    <p:extLst>
      <p:ext uri="{BB962C8B-B14F-4D97-AF65-F5344CB8AC3E}">
        <p14:creationId xmlns:p14="http://schemas.microsoft.com/office/powerpoint/2010/main" val="1455844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4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Grp="1" noChangeArrowheads="1"/>
          </p:cNvSpPr>
          <p:nvPr/>
        </p:nvSpPr>
        <p:spPr bwMode="auto">
          <a:xfrm>
            <a:off x="10566400" y="6618288"/>
            <a:ext cx="1625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1400">
              <a:cs typeface="+mn-cs"/>
            </a:endParaRPr>
          </a:p>
        </p:txBody>
      </p:sp>
      <p:sp>
        <p:nvSpPr>
          <p:cNvPr id="5125" name="Rectangle 5"/>
          <p:cNvSpPr>
            <a:spLocks noGrp="1" noChangeArrowheads="1"/>
          </p:cNvSpPr>
          <p:nvPr>
            <p:ph type="ctrTitle"/>
          </p:nvPr>
        </p:nvSpPr>
        <p:spPr>
          <a:xfrm>
            <a:off x="626533" y="1103313"/>
            <a:ext cx="11125200" cy="647700"/>
          </a:xfrm>
        </p:spPr>
        <p:txBody>
          <a:bodyPr anchor="t"/>
          <a:lstStyle>
            <a:lvl1pPr>
              <a:defRPr/>
            </a:lvl1pPr>
          </a:lstStyle>
          <a:p>
            <a:r>
              <a:rPr lang="en-US"/>
              <a:t>Click to edit Master title style</a:t>
            </a:r>
          </a:p>
        </p:txBody>
      </p:sp>
      <p:sp>
        <p:nvSpPr>
          <p:cNvPr id="5126" name="Rectangle 6"/>
          <p:cNvSpPr>
            <a:spLocks noGrp="1" noChangeArrowheads="1"/>
          </p:cNvSpPr>
          <p:nvPr>
            <p:ph type="subTitle" idx="1"/>
          </p:nvPr>
        </p:nvSpPr>
        <p:spPr>
          <a:xfrm>
            <a:off x="29634" y="5854700"/>
            <a:ext cx="4944533" cy="889000"/>
          </a:xfrm>
        </p:spPr>
        <p:txBody>
          <a:bodyPr/>
          <a:lstStyle>
            <a:lvl1pPr marL="0" indent="0">
              <a:buFont typeface="Wingdings" pitchFamily="-107" charset="2"/>
              <a:buNone/>
              <a:defRPr sz="1600" b="1">
                <a:solidFill>
                  <a:srgbClr val="104A84"/>
                </a:solidFill>
              </a:defRPr>
            </a:lvl1pPr>
          </a:lstStyle>
          <a:p>
            <a:r>
              <a:rPr lang="en-US"/>
              <a:t>Click to edit Master subtitle style</a:t>
            </a:r>
          </a:p>
        </p:txBody>
      </p:sp>
      <p:sp>
        <p:nvSpPr>
          <p:cNvPr id="6" name="Rectangle 3"/>
          <p:cNvSpPr>
            <a:spLocks noGrp="1" noChangeArrowheads="1"/>
          </p:cNvSpPr>
          <p:nvPr>
            <p:ph type="sldNum" sz="quarter" idx="10"/>
          </p:nvPr>
        </p:nvSpPr>
        <p:spPr>
          <a:xfrm>
            <a:off x="8621184" y="6303963"/>
            <a:ext cx="2540000" cy="457200"/>
          </a:xfrm>
        </p:spPr>
        <p:txBody>
          <a:bodyPr/>
          <a:lstStyle>
            <a:lvl1pPr>
              <a:defRPr smtClean="0"/>
            </a:lvl1pPr>
          </a:lstStyle>
          <a:p>
            <a:pPr>
              <a:defRPr/>
            </a:pPr>
            <a:fld id="{B33EAD2A-D920-EA42-AF02-14088A78B456}" type="slidenum">
              <a:rPr lang="en-US"/>
              <a:pPr>
                <a:defRPr/>
              </a:pPr>
              <a:t>‹#›</a:t>
            </a:fld>
            <a:endParaRPr lang="en-US"/>
          </a:p>
        </p:txBody>
      </p:sp>
      <p:pic>
        <p:nvPicPr>
          <p:cNvPr id="7" name="Picture 10" descr="Gray Wolf:Users:cboquist:Desktop:EOSDIS 1.gif"/>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12666" y="166311"/>
            <a:ext cx="2214033"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083207"/>
      </p:ext>
    </p:extLst>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fld id="{593E585D-CF05-DD4A-A38A-6A591DAFE8BE}" type="slidenum">
              <a:rPr lang="en-US"/>
              <a:pPr>
                <a:defRPr/>
              </a:pPr>
              <a:t>‹#›</a:t>
            </a:fld>
            <a:endParaRPr lang="en-US"/>
          </a:p>
        </p:txBody>
      </p:sp>
    </p:spTree>
    <p:extLst>
      <p:ext uri="{BB962C8B-B14F-4D97-AF65-F5344CB8AC3E}">
        <p14:creationId xmlns:p14="http://schemas.microsoft.com/office/powerpoint/2010/main" val="2276016122"/>
      </p:ext>
    </p:extLst>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fld id="{43E50478-0220-E946-BE77-CC480DF3B3C9}" type="slidenum">
              <a:rPr lang="en-US"/>
              <a:pPr>
                <a:defRPr/>
              </a:pPr>
              <a:t>‹#›</a:t>
            </a:fld>
            <a:endParaRPr lang="en-US"/>
          </a:p>
        </p:txBody>
      </p:sp>
    </p:spTree>
    <p:extLst>
      <p:ext uri="{BB962C8B-B14F-4D97-AF65-F5344CB8AC3E}">
        <p14:creationId xmlns:p14="http://schemas.microsoft.com/office/powerpoint/2010/main" val="182974085"/>
      </p:ext>
    </p:extLst>
  </p:cSld>
  <p:clrMapOvr>
    <a:masterClrMapping/>
  </p:clrMapOvr>
  <p:transition>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fld id="{FCA2A7AA-70C5-7348-A2DA-DBA25CE596A1}" type="slidenum">
              <a:rPr lang="en-US"/>
              <a:pPr>
                <a:defRPr/>
              </a:pPr>
              <a:t>‹#›</a:t>
            </a:fld>
            <a:endParaRPr lang="en-US"/>
          </a:p>
        </p:txBody>
      </p:sp>
    </p:spTree>
    <p:extLst>
      <p:ext uri="{BB962C8B-B14F-4D97-AF65-F5344CB8AC3E}">
        <p14:creationId xmlns:p14="http://schemas.microsoft.com/office/powerpoint/2010/main" val="2025159449"/>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fld id="{33DD8496-CFCD-B743-ACA9-7BB1FB18E073}" type="slidenum">
              <a:rPr lang="en-US"/>
              <a:pPr>
                <a:defRPr/>
              </a:pPr>
              <a:t>‹#›</a:t>
            </a:fld>
            <a:endParaRPr lang="en-US"/>
          </a:p>
        </p:txBody>
      </p:sp>
    </p:spTree>
    <p:extLst>
      <p:ext uri="{BB962C8B-B14F-4D97-AF65-F5344CB8AC3E}">
        <p14:creationId xmlns:p14="http://schemas.microsoft.com/office/powerpoint/2010/main" val="2497035666"/>
      </p:ext>
    </p:extLst>
  </p:cSld>
  <p:clrMapOvr>
    <a:masterClrMapping/>
  </p:clrMapOvr>
  <p:transition>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fld id="{BE05C87D-D1C8-3544-95F7-AE413ED69751}" type="slidenum">
              <a:rPr lang="en-US"/>
              <a:pPr>
                <a:defRPr/>
              </a:pPr>
              <a:t>‹#›</a:t>
            </a:fld>
            <a:endParaRPr lang="en-US"/>
          </a:p>
        </p:txBody>
      </p:sp>
    </p:spTree>
    <p:extLst>
      <p:ext uri="{BB962C8B-B14F-4D97-AF65-F5344CB8AC3E}">
        <p14:creationId xmlns:p14="http://schemas.microsoft.com/office/powerpoint/2010/main" val="3418228151"/>
      </p:ext>
    </p:extLst>
  </p:cSld>
  <p:clrMapOvr>
    <a:masterClrMapping/>
  </p:clrMapOvr>
  <p:transition>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C242F8F3-1741-A249-8B6A-ABB0B953E375}" type="slidenum">
              <a:rPr lang="en-US"/>
              <a:pPr>
                <a:defRPr/>
              </a:pPr>
              <a:t>‹#›</a:t>
            </a:fld>
            <a:endParaRPr lang="en-US"/>
          </a:p>
        </p:txBody>
      </p:sp>
    </p:spTree>
    <p:extLst>
      <p:ext uri="{BB962C8B-B14F-4D97-AF65-F5344CB8AC3E}">
        <p14:creationId xmlns:p14="http://schemas.microsoft.com/office/powerpoint/2010/main" val="1546713053"/>
      </p:ext>
    </p:extLst>
  </p:cSld>
  <p:clrMapOvr>
    <a:masterClrMapping/>
  </p:clrMapOvr>
  <p:transition>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1301" y="36514"/>
            <a:ext cx="2614084" cy="6391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84817" y="36514"/>
            <a:ext cx="7643283" cy="6391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9473118E-B5C2-654A-8825-66CEC245A492}" type="slidenum">
              <a:rPr lang="en-US"/>
              <a:pPr>
                <a:defRPr/>
              </a:pPr>
              <a:t>‹#›</a:t>
            </a:fld>
            <a:endParaRPr lang="en-US"/>
          </a:p>
        </p:txBody>
      </p:sp>
    </p:spTree>
    <p:extLst>
      <p:ext uri="{BB962C8B-B14F-4D97-AF65-F5344CB8AC3E}">
        <p14:creationId xmlns:p14="http://schemas.microsoft.com/office/powerpoint/2010/main" val="1129802580"/>
      </p:ext>
    </p:extLst>
  </p:cSld>
  <p:clrMapOvr>
    <a:masterClrMapping/>
  </p:clrMapOvr>
  <p:transition>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34495E"/>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lgn="l">
              <a:lnSpc>
                <a:spcPct val="100000"/>
              </a:lnSpc>
              <a:spcAft>
                <a:spcPts val="0"/>
              </a:spcAft>
              <a:defRPr b="1" i="0">
                <a:solidFill>
                  <a:schemeClr val="bg1"/>
                </a:solidFill>
              </a:defRPr>
            </a:lvl1pPr>
          </a:lstStyle>
          <a:p>
            <a:r>
              <a:rPr lang="en-US" dirty="0" smtClean="0"/>
              <a:t>Click to edit Master title style and maybe more</a:t>
            </a:r>
            <a:endParaRPr lang="en-US" dirty="0"/>
          </a:p>
        </p:txBody>
      </p:sp>
      <p:sp>
        <p:nvSpPr>
          <p:cNvPr id="3" name="Subtitle 2"/>
          <p:cNvSpPr>
            <a:spLocks noGrp="1"/>
          </p:cNvSpPr>
          <p:nvPr>
            <p:ph type="subTitle" idx="1"/>
          </p:nvPr>
        </p:nvSpPr>
        <p:spPr>
          <a:xfrm>
            <a:off x="914400" y="4009490"/>
            <a:ext cx="9448800" cy="1752600"/>
          </a:xfrm>
        </p:spPr>
        <p:txBody>
          <a:bodyPr>
            <a:normAutofit/>
          </a:bodyPr>
          <a:lstStyle>
            <a:lvl1pPr marL="0" indent="0" algn="l">
              <a:buNone/>
              <a:defRPr sz="2400">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lumMod val="75000"/>
                  </a:schemeClr>
                </a:solidFill>
              </a:defRPr>
            </a:lvl1pPr>
          </a:lstStyle>
          <a:p>
            <a:fld id="{698205E0-90A0-482E-B2A2-DC16BCB1B42F}" type="datetime1">
              <a:rPr lang="en-US" smtClean="0"/>
              <a:t>5/1/2019</a:t>
            </a:fld>
            <a:endParaRPr lang="en-US"/>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7A0FE22E-E07B-4D4D-A66A-A36E422BA9A7}" type="slidenum">
              <a:rPr lang="en-US" smtClean="0"/>
              <a:pPr/>
              <a:t>‹#›</a:t>
            </a:fld>
            <a:endParaRPr lang="en-US"/>
          </a:p>
        </p:txBody>
      </p:sp>
      <p:pic>
        <p:nvPicPr>
          <p:cNvPr id="9" name="Picture 8" descr="eosdis-logo-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399" y="480831"/>
            <a:ext cx="6062484" cy="1282215"/>
          </a:xfrm>
          <a:prstGeom prst="rect">
            <a:avLst/>
          </a:prstGeom>
        </p:spPr>
      </p:pic>
      <p:pic>
        <p:nvPicPr>
          <p:cNvPr id="8" name="Shape 129" descr="NASA Logo transparent.png"/>
          <p:cNvPicPr preferRelativeResize="0"/>
          <p:nvPr userDrawn="1"/>
        </p:nvPicPr>
        <p:blipFill rotWithShape="1">
          <a:blip r:embed="rId3">
            <a:alphaModFix/>
          </a:blip>
          <a:srcRect/>
          <a:stretch/>
        </p:blipFill>
        <p:spPr>
          <a:xfrm>
            <a:off x="11155794" y="162339"/>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1926812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601739"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370685-2E22-46EA-9416-CAB49E1E1884}" type="datetime1">
              <a:rPr lang="en-US" smtClean="0"/>
              <a:t>5/1/2019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0FE22E-E07B-4D4D-A66A-A36E422BA9A7}" type="slidenum">
              <a:rPr lang="en-US" smtClean="0"/>
              <a:pPr/>
              <a:t>‹#›</a:t>
            </a:fld>
            <a:endParaRPr lang="en-US"/>
          </a:p>
        </p:txBody>
      </p:sp>
      <p:pic>
        <p:nvPicPr>
          <p:cNvPr id="7" name="Shape 129" descr="NASA Logo transparent.png"/>
          <p:cNvPicPr preferRelativeResize="0"/>
          <p:nvPr userDrawn="1"/>
        </p:nvPicPr>
        <p:blipFill rotWithShape="1">
          <a:blip r:embed="rId2">
            <a:alphaModFix/>
          </a:blip>
          <a:srcRect/>
          <a:stretch/>
        </p:blipFill>
        <p:spPr>
          <a:xfrm>
            <a:off x="11347950" y="209154"/>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3366644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34495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lumMod val="75000"/>
                  </a:schemeClr>
                </a:solidFill>
              </a:defRPr>
            </a:lvl1pPr>
          </a:lstStyle>
          <a:p>
            <a:fld id="{C0959002-16F4-49A4-9B4C-A439DBC530EC}" type="datetime1">
              <a:rPr lang="en-US" smtClean="0"/>
              <a:t>5/1/2019</a:t>
            </a:fld>
            <a:endParaRPr lang="en-US"/>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7A0FE22E-E07B-4D4D-A66A-A36E422BA9A7}" type="slidenum">
              <a:rPr lang="en-US" smtClean="0"/>
              <a:pPr/>
              <a:t>‹#›</a:t>
            </a:fld>
            <a:endParaRPr lang="en-US"/>
          </a:p>
        </p:txBody>
      </p:sp>
    </p:spTree>
    <p:extLst>
      <p:ext uri="{BB962C8B-B14F-4D97-AF65-F5344CB8AC3E}">
        <p14:creationId xmlns:p14="http://schemas.microsoft.com/office/powerpoint/2010/main" val="3697892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dirty="0"/>
              <a:t>April 05, 2018 | </a:t>
            </a:r>
            <a:fld id="{E8817532-08B0-6E40-9127-BF63DC1576CE}" type="slidenum">
              <a:rPr lang="en-US" smtClean="0"/>
              <a:pPr>
                <a:defRPr/>
              </a:pPr>
              <a:t>‹#›</a:t>
            </a:fld>
            <a:endParaRPr lang="en-US" dirty="0"/>
          </a:p>
        </p:txBody>
      </p:sp>
    </p:spTree>
    <p:extLst>
      <p:ext uri="{BB962C8B-B14F-4D97-AF65-F5344CB8AC3E}">
        <p14:creationId xmlns:p14="http://schemas.microsoft.com/office/powerpoint/2010/main" val="2579908752"/>
      </p:ext>
    </p:extLst>
  </p:cSld>
  <p:clrMapOvr>
    <a:masterClrMapping/>
  </p:clrMapOvr>
  <p:transition>
    <p:wipe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522226"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DA381C-0021-45C0-8474-421589F42F31}" type="datetime1">
              <a:rPr lang="en-US" smtClean="0"/>
              <a:t>5/1/2019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0FE22E-E07B-4D4D-A66A-A36E422BA9A7}" type="slidenum">
              <a:rPr lang="en-US" smtClean="0"/>
              <a:pPr/>
              <a:t>‹#›</a:t>
            </a:fld>
            <a:endParaRPr lang="en-US"/>
          </a:p>
        </p:txBody>
      </p:sp>
      <p:pic>
        <p:nvPicPr>
          <p:cNvPr id="8" name="Shape 129" descr="NASA Logo transparent.png"/>
          <p:cNvPicPr preferRelativeResize="0"/>
          <p:nvPr userDrawn="1"/>
        </p:nvPicPr>
        <p:blipFill rotWithShape="1">
          <a:blip r:embed="rId2">
            <a:alphaModFix/>
          </a:blip>
          <a:srcRect/>
          <a:stretch/>
        </p:blipFill>
        <p:spPr>
          <a:xfrm>
            <a:off x="11316425" y="209154"/>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4060319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700190-91B7-4EC3-AEF7-5C5A575B6C71}" type="datetime1">
              <a:rPr lang="en-US" smtClean="0"/>
              <a:t>5/1/2019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0FE22E-E07B-4D4D-A66A-A36E422BA9A7}" type="slidenum">
              <a:rPr lang="en-US" smtClean="0"/>
              <a:pPr/>
              <a:t>‹#›</a:t>
            </a:fld>
            <a:endParaRPr lang="en-US"/>
          </a:p>
        </p:txBody>
      </p:sp>
    </p:spTree>
    <p:extLst>
      <p:ext uri="{BB962C8B-B14F-4D97-AF65-F5344CB8AC3E}">
        <p14:creationId xmlns:p14="http://schemas.microsoft.com/office/powerpoint/2010/main" val="750174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575235"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FBBB74-B0A3-4DFF-9CC2-5DA19CDD8C6A}" type="datetime1">
              <a:rPr lang="en-US" smtClean="0"/>
              <a:t>5/1/2019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0FE22E-E07B-4D4D-A66A-A36E422BA9A7}" type="slidenum">
              <a:rPr lang="en-US" smtClean="0"/>
              <a:pPr/>
              <a:t>‹#›</a:t>
            </a:fld>
            <a:endParaRPr lang="en-US"/>
          </a:p>
        </p:txBody>
      </p:sp>
      <p:pic>
        <p:nvPicPr>
          <p:cNvPr id="7" name="Shape 129" descr="NASA Logo transparent.png"/>
          <p:cNvPicPr preferRelativeResize="0"/>
          <p:nvPr userDrawn="1"/>
        </p:nvPicPr>
        <p:blipFill rotWithShape="1">
          <a:blip r:embed="rId2">
            <a:alphaModFix/>
          </a:blip>
          <a:srcRect/>
          <a:stretch/>
        </p:blipFill>
        <p:spPr>
          <a:xfrm>
            <a:off x="11321446" y="209154"/>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2959420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6771D-D0C7-42C4-9EB6-4532377E9EA5}" type="datetime1">
              <a:rPr lang="en-US" smtClean="0"/>
              <a:t>5/1/2019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0FE22E-E07B-4D4D-A66A-A36E422BA9A7}" type="slidenum">
              <a:rPr lang="en-US" smtClean="0"/>
              <a:pPr/>
              <a:t>‹#›</a:t>
            </a:fld>
            <a:endParaRPr lang="en-US"/>
          </a:p>
        </p:txBody>
      </p:sp>
      <p:pic>
        <p:nvPicPr>
          <p:cNvPr id="5" name="Shape 129" descr="NASA Logo transparent.png"/>
          <p:cNvPicPr preferRelativeResize="0"/>
          <p:nvPr userDrawn="1"/>
        </p:nvPicPr>
        <p:blipFill rotWithShape="1">
          <a:blip r:embed="rId2">
            <a:alphaModFix/>
          </a:blip>
          <a:srcRect/>
          <a:stretch/>
        </p:blipFill>
        <p:spPr>
          <a:xfrm>
            <a:off x="11341324" y="226116"/>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1601394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431E07-8A0F-46B2-B2BA-00A0D5D093EF}" type="datetime1">
              <a:rPr lang="en-US" smtClean="0"/>
              <a:t>5/1/2019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0FE22E-E07B-4D4D-A66A-A36E422BA9A7}" type="slidenum">
              <a:rPr lang="en-US" smtClean="0"/>
              <a:pPr/>
              <a:t>‹#›</a:t>
            </a:fld>
            <a:endParaRPr lang="en-US"/>
          </a:p>
        </p:txBody>
      </p:sp>
    </p:spTree>
    <p:extLst>
      <p:ext uri="{BB962C8B-B14F-4D97-AF65-F5344CB8AC3E}">
        <p14:creationId xmlns:p14="http://schemas.microsoft.com/office/powerpoint/2010/main" val="2634430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A66B8C-75A4-4E0E-97F9-5E02F2DC3269}" type="datetime1">
              <a:rPr lang="en-US" smtClean="0"/>
              <a:t>5/1/2019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0FE22E-E07B-4D4D-A66A-A36E422BA9A7}" type="slidenum">
              <a:rPr lang="en-US" smtClean="0"/>
              <a:pPr/>
              <a:t>‹#›</a:t>
            </a:fld>
            <a:endParaRPr lang="en-US"/>
          </a:p>
        </p:txBody>
      </p:sp>
    </p:spTree>
    <p:extLst>
      <p:ext uri="{BB962C8B-B14F-4D97-AF65-F5344CB8AC3E}">
        <p14:creationId xmlns:p14="http://schemas.microsoft.com/office/powerpoint/2010/main" val="254535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D3829B-D314-41F8-97E6-BC7F4C014EF3}" type="datetime1">
              <a:rPr lang="en-US" smtClean="0"/>
              <a:t>5/1/2019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0FE22E-E07B-4D4D-A66A-A36E422BA9A7}" type="slidenum">
              <a:rPr lang="en-US" smtClean="0"/>
              <a:pPr/>
              <a:t>‹#›</a:t>
            </a:fld>
            <a:endParaRPr lang="en-US"/>
          </a:p>
        </p:txBody>
      </p:sp>
    </p:spTree>
    <p:extLst>
      <p:ext uri="{BB962C8B-B14F-4D97-AF65-F5344CB8AC3E}">
        <p14:creationId xmlns:p14="http://schemas.microsoft.com/office/powerpoint/2010/main" val="728794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304800" y="1371600"/>
            <a:ext cx="565573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3734" y="1371600"/>
            <a:ext cx="565573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4B96E9-5F21-4484-90E1-B48C2645ECE3}" type="slidenum">
              <a:rPr lang="en-US" altLang="en-US"/>
              <a:pPr>
                <a:defRPr/>
              </a:pPr>
              <a:t>‹#›</a:t>
            </a:fld>
            <a:endParaRPr lang="en-US" altLang="en-US"/>
          </a:p>
        </p:txBody>
      </p:sp>
    </p:spTree>
    <p:extLst>
      <p:ext uri="{BB962C8B-B14F-4D97-AF65-F5344CB8AC3E}">
        <p14:creationId xmlns:p14="http://schemas.microsoft.com/office/powerpoint/2010/main" val="1159564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9447" y="1138022"/>
            <a:ext cx="5482471" cy="5289766"/>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5322" y="1138022"/>
            <a:ext cx="5500063" cy="5289766"/>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dirty="0"/>
              <a:t>April 05, 2018 | </a:t>
            </a:r>
            <a:fld id="{071EEA89-F3B6-4648-9AE4-DD01264943D3}" type="slidenum">
              <a:rPr lang="en-US" smtClean="0"/>
              <a:pPr>
                <a:defRPr/>
              </a:pPr>
              <a:t>‹#›</a:t>
            </a:fld>
            <a:endParaRPr lang="en-US" dirty="0"/>
          </a:p>
        </p:txBody>
      </p:sp>
    </p:spTree>
    <p:extLst>
      <p:ext uri="{BB962C8B-B14F-4D97-AF65-F5344CB8AC3E}">
        <p14:creationId xmlns:p14="http://schemas.microsoft.com/office/powerpoint/2010/main" val="2711839917"/>
      </p:ext>
    </p:extLst>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sldNum" sz="quarter" idx="10"/>
          </p:nvPr>
        </p:nvSpPr>
        <p:spPr>
          <a:ln/>
        </p:spPr>
        <p:txBody>
          <a:bodyPr/>
          <a:lstStyle>
            <a:lvl1pPr>
              <a:defRPr/>
            </a:lvl1pPr>
          </a:lstStyle>
          <a:p>
            <a:pPr>
              <a:defRPr/>
            </a:pPr>
            <a:r>
              <a:rPr lang="en-US" dirty="0"/>
              <a:t>April 05, 2018 | </a:t>
            </a:r>
            <a:fld id="{43E50478-0220-E946-BE77-CC480DF3B3C9}" type="slidenum">
              <a:rPr lang="en-US" smtClean="0"/>
              <a:pPr>
                <a:defRPr/>
              </a:pPr>
              <a:t>‹#›</a:t>
            </a:fld>
            <a:endParaRPr lang="en-US" dirty="0"/>
          </a:p>
        </p:txBody>
      </p:sp>
    </p:spTree>
    <p:extLst>
      <p:ext uri="{BB962C8B-B14F-4D97-AF65-F5344CB8AC3E}">
        <p14:creationId xmlns:p14="http://schemas.microsoft.com/office/powerpoint/2010/main" val="100980008"/>
      </p:ext>
    </p:extLst>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dirty="0"/>
              <a:t>April 05, 2018 | </a:t>
            </a:r>
            <a:fld id="{FCA2A7AA-70C5-7348-A2DA-DBA25CE596A1}" type="slidenum">
              <a:rPr lang="en-US" smtClean="0"/>
              <a:pPr>
                <a:defRPr/>
              </a:pPr>
              <a:t>‹#›</a:t>
            </a:fld>
            <a:endParaRPr lang="en-US" dirty="0"/>
          </a:p>
        </p:txBody>
      </p:sp>
    </p:spTree>
    <p:extLst>
      <p:ext uri="{BB962C8B-B14F-4D97-AF65-F5344CB8AC3E}">
        <p14:creationId xmlns:p14="http://schemas.microsoft.com/office/powerpoint/2010/main" val="1009625544"/>
      </p:ext>
    </p:extLst>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4117"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Grp="1" noChangeArrowheads="1"/>
          </p:cNvSpPr>
          <p:nvPr/>
        </p:nvSpPr>
        <p:spPr bwMode="auto">
          <a:xfrm>
            <a:off x="10566400" y="6618288"/>
            <a:ext cx="16256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1400" smtClean="0">
              <a:cs typeface="+mn-cs"/>
            </a:endParaRPr>
          </a:p>
        </p:txBody>
      </p:sp>
      <p:sp>
        <p:nvSpPr>
          <p:cNvPr id="5125" name="Rectangle 5"/>
          <p:cNvSpPr>
            <a:spLocks noGrp="1" noChangeArrowheads="1"/>
          </p:cNvSpPr>
          <p:nvPr>
            <p:ph type="ctrTitle"/>
          </p:nvPr>
        </p:nvSpPr>
        <p:spPr>
          <a:xfrm>
            <a:off x="626533" y="1103313"/>
            <a:ext cx="11125200" cy="647700"/>
          </a:xfrm>
        </p:spPr>
        <p:txBody>
          <a:bodyPr anchor="t"/>
          <a:lstStyle>
            <a:lvl1pPr>
              <a:defRPr/>
            </a:lvl1pPr>
          </a:lstStyle>
          <a:p>
            <a:r>
              <a:rPr lang="en-US"/>
              <a:t>Click to edit Master title style</a:t>
            </a:r>
          </a:p>
        </p:txBody>
      </p:sp>
      <p:sp>
        <p:nvSpPr>
          <p:cNvPr id="5126" name="Rectangle 6"/>
          <p:cNvSpPr>
            <a:spLocks noGrp="1" noChangeArrowheads="1"/>
          </p:cNvSpPr>
          <p:nvPr>
            <p:ph type="subTitle" idx="1"/>
          </p:nvPr>
        </p:nvSpPr>
        <p:spPr>
          <a:xfrm>
            <a:off x="29634" y="5854700"/>
            <a:ext cx="4944533" cy="889000"/>
          </a:xfrm>
        </p:spPr>
        <p:txBody>
          <a:bodyPr/>
          <a:lstStyle>
            <a:lvl1pPr marL="0" indent="0">
              <a:buFont typeface="Wingdings" pitchFamily="-107" charset="2"/>
              <a:buNone/>
              <a:defRPr sz="1600" b="1">
                <a:solidFill>
                  <a:srgbClr val="104A84"/>
                </a:solidFill>
              </a:defRPr>
            </a:lvl1pPr>
          </a:lstStyle>
          <a:p>
            <a:r>
              <a:rPr lang="en-US"/>
              <a:t>Click to edit Master subtitle style</a:t>
            </a:r>
          </a:p>
        </p:txBody>
      </p:sp>
      <p:sp>
        <p:nvSpPr>
          <p:cNvPr id="6" name="Rectangle 3"/>
          <p:cNvSpPr>
            <a:spLocks noGrp="1" noChangeArrowheads="1"/>
          </p:cNvSpPr>
          <p:nvPr>
            <p:ph type="sldNum" sz="quarter" idx="10"/>
          </p:nvPr>
        </p:nvSpPr>
        <p:spPr>
          <a:xfrm>
            <a:off x="8621184" y="6303963"/>
            <a:ext cx="2540000" cy="457200"/>
          </a:xfrm>
        </p:spPr>
        <p:txBody>
          <a:bodyPr/>
          <a:lstStyle>
            <a:lvl1pPr>
              <a:defRPr smtClean="0"/>
            </a:lvl1pPr>
          </a:lstStyle>
          <a:p>
            <a:pPr>
              <a:defRPr/>
            </a:pPr>
            <a:fld id="{B33EAD2A-D920-EA42-AF02-14088A78B456}" type="slidenum">
              <a:rPr lang="en-US"/>
              <a:pPr>
                <a:defRPr/>
              </a:pPr>
              <a:t>‹#›</a:t>
            </a:fld>
            <a:endParaRPr lang="en-US"/>
          </a:p>
        </p:txBody>
      </p:sp>
      <p:pic>
        <p:nvPicPr>
          <p:cNvPr id="7" name="Picture 10" descr="Gray Wolf:Users:cboquist:Desktop:EOSDIS 1.gif"/>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12666" y="166311"/>
            <a:ext cx="2214033" cy="127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5976893"/>
      </p:ext>
    </p:extLst>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sldNum" sz="quarter" idx="10"/>
          </p:nvPr>
        </p:nvSpPr>
        <p:spPr>
          <a:ln/>
        </p:spPr>
        <p:txBody>
          <a:bodyPr/>
          <a:lstStyle>
            <a:lvl1pPr>
              <a:defRPr/>
            </a:lvl1pPr>
          </a:lstStyle>
          <a:p>
            <a:pPr>
              <a:defRPr/>
            </a:pPr>
            <a:fld id="{E8817532-08B0-6E40-9127-BF63DC1576CE}" type="slidenum">
              <a:rPr lang="en-US"/>
              <a:pPr>
                <a:defRPr/>
              </a:pPr>
              <a:t>‹#›</a:t>
            </a:fld>
            <a:endParaRPr lang="en-US"/>
          </a:p>
        </p:txBody>
      </p:sp>
    </p:spTree>
    <p:extLst>
      <p:ext uri="{BB962C8B-B14F-4D97-AF65-F5344CB8AC3E}">
        <p14:creationId xmlns:p14="http://schemas.microsoft.com/office/powerpoint/2010/main" val="1301080831"/>
      </p:ext>
    </p:extLst>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fld id="{805601B9-3A02-6841-B3E2-F5358B8250BA}" type="slidenum">
              <a:rPr lang="en-US"/>
              <a:pPr>
                <a:defRPr/>
              </a:pPr>
              <a:t>‹#›</a:t>
            </a:fld>
            <a:endParaRPr lang="en-US"/>
          </a:p>
        </p:txBody>
      </p:sp>
    </p:spTree>
    <p:extLst>
      <p:ext uri="{BB962C8B-B14F-4D97-AF65-F5344CB8AC3E}">
        <p14:creationId xmlns:p14="http://schemas.microsoft.com/office/powerpoint/2010/main" val="3774618263"/>
      </p:ext>
    </p:extLst>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84817" y="1290638"/>
            <a:ext cx="5128683" cy="5137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616701" y="1290638"/>
            <a:ext cx="5128684" cy="5137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fld id="{071EEA89-F3B6-4648-9AE4-DD01264943D3}" type="slidenum">
              <a:rPr lang="en-US"/>
              <a:pPr>
                <a:defRPr/>
              </a:pPr>
              <a:t>‹#›</a:t>
            </a:fld>
            <a:endParaRPr lang="en-US"/>
          </a:p>
        </p:txBody>
      </p:sp>
    </p:spTree>
    <p:extLst>
      <p:ext uri="{BB962C8B-B14F-4D97-AF65-F5344CB8AC3E}">
        <p14:creationId xmlns:p14="http://schemas.microsoft.com/office/powerpoint/2010/main" val="854983722"/>
      </p:ext>
    </p:extLst>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6.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sldNum" sz="quarter" idx="4"/>
          </p:nvPr>
        </p:nvSpPr>
        <p:spPr bwMode="auto">
          <a:xfrm>
            <a:off x="9444567" y="6627168"/>
            <a:ext cx="2540000" cy="230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00" i="1" smtClean="0"/>
            </a:lvl1pPr>
          </a:lstStyle>
          <a:p>
            <a:pPr>
              <a:defRPr/>
            </a:pPr>
            <a:r>
              <a:rPr lang="en-US" dirty="0"/>
              <a:t>June 07, 2018 | </a:t>
            </a:r>
            <a:fld id="{D1FFEC06-00D3-154A-8985-968711E276BE}" type="slidenum">
              <a:rPr lang="en-US" smtClean="0"/>
              <a:pPr>
                <a:defRPr/>
              </a:pPr>
              <a:t>‹#›</a:t>
            </a:fld>
            <a:endParaRPr lang="en-US" dirty="0"/>
          </a:p>
        </p:txBody>
      </p:sp>
      <p:sp>
        <p:nvSpPr>
          <p:cNvPr id="1027" name="Rectangle 3"/>
          <p:cNvSpPr>
            <a:spLocks noGrp="1" noChangeArrowheads="1"/>
          </p:cNvSpPr>
          <p:nvPr>
            <p:ph type="title"/>
          </p:nvPr>
        </p:nvSpPr>
        <p:spPr bwMode="auto">
          <a:xfrm>
            <a:off x="203201" y="36514"/>
            <a:ext cx="1074843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477831" y="1081436"/>
            <a:ext cx="11267555" cy="534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a:hlinkClick r:id="" action="ppaction://hlinkshowjump?jump=lastslide"/>
          </p:cNvPr>
          <p:cNvSpPr>
            <a:spLocks noChangeArrowheads="1"/>
          </p:cNvSpPr>
          <p:nvPr userDrawn="1"/>
        </p:nvSpPr>
        <p:spPr bwMode="auto">
          <a:xfrm>
            <a:off x="11910485" y="0"/>
            <a:ext cx="281516" cy="254000"/>
          </a:xfrm>
          <a:prstGeom prst="rect">
            <a:avLst/>
          </a:prstGeom>
          <a:solidFill>
            <a:schemeClr val="accent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a:cs typeface="+mn-cs"/>
            </a:endParaRPr>
          </a:p>
        </p:txBody>
      </p:sp>
      <p:grpSp>
        <p:nvGrpSpPr>
          <p:cNvPr id="1030" name="Group 6"/>
          <p:cNvGrpSpPr>
            <a:grpSpLocks/>
          </p:cNvGrpSpPr>
          <p:nvPr userDrawn="1"/>
        </p:nvGrpSpPr>
        <p:grpSpPr bwMode="auto">
          <a:xfrm>
            <a:off x="203200" y="914400"/>
            <a:ext cx="11887200" cy="77788"/>
            <a:chOff x="281" y="734"/>
            <a:chExt cx="5616" cy="49"/>
          </a:xfrm>
        </p:grpSpPr>
        <p:sp>
          <p:nvSpPr>
            <p:cNvPr id="1032" name="Line 7"/>
            <p:cNvSpPr>
              <a:spLocks noChangeShapeType="1"/>
            </p:cNvSpPr>
            <p:nvPr/>
          </p:nvSpPr>
          <p:spPr bwMode="auto">
            <a:xfrm>
              <a:off x="281" y="734"/>
              <a:ext cx="5616" cy="0"/>
            </a:xfrm>
            <a:prstGeom prst="line">
              <a:avLst/>
            </a:prstGeom>
            <a:noFill/>
            <a:ln w="50800">
              <a:solidFill>
                <a:srgbClr val="114FFB"/>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800"/>
            </a:p>
          </p:txBody>
        </p:sp>
        <p:sp>
          <p:nvSpPr>
            <p:cNvPr id="1033" name="Line 8"/>
            <p:cNvSpPr>
              <a:spLocks noChangeShapeType="1"/>
            </p:cNvSpPr>
            <p:nvPr/>
          </p:nvSpPr>
          <p:spPr bwMode="auto">
            <a:xfrm>
              <a:off x="281" y="783"/>
              <a:ext cx="5616" cy="0"/>
            </a:xfrm>
            <a:prstGeom prst="line">
              <a:avLst/>
            </a:prstGeom>
            <a:noFill/>
            <a:ln w="50800">
              <a:solidFill>
                <a:srgbClr val="A2C1FE"/>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800"/>
            </a:p>
          </p:txBody>
        </p:sp>
      </p:grpSp>
      <p:pic>
        <p:nvPicPr>
          <p:cNvPr id="1031" name="Picture 9" descr="nasa_3D"/>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0769600" y="66676"/>
            <a:ext cx="1422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ddis_logo_transparent.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2431" y="6342912"/>
            <a:ext cx="1853403" cy="457200"/>
          </a:xfrm>
          <a:prstGeom prst="rect">
            <a:avLst/>
          </a:prstGeom>
        </p:spPr>
      </p:pic>
      <p:sp>
        <p:nvSpPr>
          <p:cNvPr id="2" name="TextBox 1"/>
          <p:cNvSpPr txBox="1"/>
          <p:nvPr userDrawn="1"/>
        </p:nvSpPr>
        <p:spPr>
          <a:xfrm>
            <a:off x="4770872" y="6627168"/>
            <a:ext cx="1991251" cy="230832"/>
          </a:xfrm>
          <a:prstGeom prst="rect">
            <a:avLst/>
          </a:prstGeom>
          <a:noFill/>
        </p:spPr>
        <p:txBody>
          <a:bodyPr wrap="none" rtlCol="0">
            <a:spAutoFit/>
          </a:bodyPr>
          <a:lstStyle/>
          <a:p>
            <a:r>
              <a:rPr lang="en-US" sz="900" i="1" dirty="0"/>
              <a:t>DAAC</a:t>
            </a:r>
            <a:r>
              <a:rPr lang="en-US" sz="900" i="1" baseline="0" dirty="0"/>
              <a:t> Bi-Monthly Briefing | CDDIS </a:t>
            </a:r>
            <a:endParaRPr lang="en-US" sz="900" i="1" dirty="0"/>
          </a:p>
        </p:txBody>
      </p:sp>
    </p:spTree>
    <p:extLst>
      <p:ext uri="{BB962C8B-B14F-4D97-AF65-F5344CB8AC3E}">
        <p14:creationId xmlns:p14="http://schemas.microsoft.com/office/powerpoint/2010/main" val="45230534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Lst>
  <p:transition>
    <p:wipe dir="d"/>
  </p:transition>
  <p:hf hdr="0" ftr="0"/>
  <p:txStyles>
    <p:titleStyle>
      <a:lvl1pPr algn="ctr" rtl="0" eaLnBrk="0" fontAlgn="base" hangingPunct="0">
        <a:lnSpc>
          <a:spcPct val="85000"/>
        </a:lnSpc>
        <a:spcBef>
          <a:spcPct val="0"/>
        </a:spcBef>
        <a:spcAft>
          <a:spcPct val="0"/>
        </a:spcAft>
        <a:defRPr sz="3200" b="1">
          <a:solidFill>
            <a:schemeClr val="accent2"/>
          </a:solidFill>
          <a:latin typeface="+mj-lt"/>
          <a:ea typeface="ＭＳ Ｐゴシック" pitchFamily="-65" charset="-128"/>
          <a:cs typeface="ＭＳ Ｐゴシック" pitchFamily="-65" charset="-128"/>
        </a:defRPr>
      </a:lvl1pPr>
      <a:lvl2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2pPr>
      <a:lvl3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3pPr>
      <a:lvl4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4pPr>
      <a:lvl5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5pPr>
      <a:lvl6pPr marL="457200" algn="ctr" rtl="0" fontAlgn="base">
        <a:lnSpc>
          <a:spcPct val="85000"/>
        </a:lnSpc>
        <a:spcBef>
          <a:spcPct val="0"/>
        </a:spcBef>
        <a:spcAft>
          <a:spcPct val="0"/>
        </a:spcAft>
        <a:defRPr sz="3200" b="1">
          <a:solidFill>
            <a:schemeClr val="accent2"/>
          </a:solidFill>
          <a:latin typeface="Arial" pitchFamily="-107" charset="0"/>
        </a:defRPr>
      </a:lvl6pPr>
      <a:lvl7pPr marL="914400" algn="ctr" rtl="0" fontAlgn="base">
        <a:lnSpc>
          <a:spcPct val="85000"/>
        </a:lnSpc>
        <a:spcBef>
          <a:spcPct val="0"/>
        </a:spcBef>
        <a:spcAft>
          <a:spcPct val="0"/>
        </a:spcAft>
        <a:defRPr sz="3200" b="1">
          <a:solidFill>
            <a:schemeClr val="accent2"/>
          </a:solidFill>
          <a:latin typeface="Arial" pitchFamily="-107" charset="0"/>
        </a:defRPr>
      </a:lvl7pPr>
      <a:lvl8pPr marL="1371600" algn="ctr" rtl="0" fontAlgn="base">
        <a:lnSpc>
          <a:spcPct val="85000"/>
        </a:lnSpc>
        <a:spcBef>
          <a:spcPct val="0"/>
        </a:spcBef>
        <a:spcAft>
          <a:spcPct val="0"/>
        </a:spcAft>
        <a:defRPr sz="3200" b="1">
          <a:solidFill>
            <a:schemeClr val="accent2"/>
          </a:solidFill>
          <a:latin typeface="Arial" pitchFamily="-107" charset="0"/>
        </a:defRPr>
      </a:lvl8pPr>
      <a:lvl9pPr marL="1828800" algn="ctr" rtl="0" fontAlgn="base">
        <a:lnSpc>
          <a:spcPct val="85000"/>
        </a:lnSpc>
        <a:spcBef>
          <a:spcPct val="0"/>
        </a:spcBef>
        <a:spcAft>
          <a:spcPct val="0"/>
        </a:spcAft>
        <a:defRPr sz="3200" b="1">
          <a:solidFill>
            <a:schemeClr val="accent2"/>
          </a:solidFill>
          <a:latin typeface="Arial" pitchFamily="-107" charset="0"/>
        </a:defRPr>
      </a:lvl9pPr>
    </p:titleStyle>
    <p:bodyStyle>
      <a:lvl1pPr marL="282575" indent="-282575" algn="l" rtl="0" eaLnBrk="0" fontAlgn="base" hangingPunct="0">
        <a:lnSpc>
          <a:spcPct val="85000"/>
        </a:lnSpc>
        <a:spcBef>
          <a:spcPct val="20000"/>
        </a:spcBef>
        <a:spcAft>
          <a:spcPct val="0"/>
        </a:spcAft>
        <a:buSzPct val="70000"/>
        <a:buFont typeface="Wingdings" charset="0"/>
        <a:buBlip>
          <a:blip r:embed="rId9"/>
        </a:buBlip>
        <a:defRPr sz="2000">
          <a:solidFill>
            <a:schemeClr val="tx1"/>
          </a:solidFill>
          <a:latin typeface="+mn-lt"/>
          <a:ea typeface="ＭＳ Ｐゴシック" pitchFamily="-65" charset="-128"/>
          <a:cs typeface="ＭＳ Ｐゴシック" pitchFamily="-65" charset="-128"/>
        </a:defRPr>
      </a:lvl1pPr>
      <a:lvl2pPr marL="636588" indent="-239713" algn="l" rtl="0" eaLnBrk="0" fontAlgn="base" hangingPunct="0">
        <a:lnSpc>
          <a:spcPct val="85000"/>
        </a:lnSpc>
        <a:spcBef>
          <a:spcPct val="20000"/>
        </a:spcBef>
        <a:spcAft>
          <a:spcPct val="0"/>
        </a:spcAft>
        <a:buFont typeface="Times" charset="0"/>
        <a:buChar char="•"/>
        <a:defRPr sz="2000">
          <a:solidFill>
            <a:schemeClr val="tx1"/>
          </a:solidFill>
          <a:latin typeface="+mn-lt"/>
          <a:ea typeface="ＭＳ Ｐゴシック" pitchFamily="-107" charset="-128"/>
        </a:defRPr>
      </a:lvl2pPr>
      <a:lvl3pPr marL="917575" indent="-166688" algn="l" rtl="0" eaLnBrk="0" fontAlgn="base" hangingPunct="0">
        <a:lnSpc>
          <a:spcPct val="85000"/>
        </a:lnSpc>
        <a:spcBef>
          <a:spcPct val="20000"/>
        </a:spcBef>
        <a:spcAft>
          <a:spcPct val="0"/>
        </a:spcAft>
        <a:buChar char="•"/>
        <a:defRPr sz="2000">
          <a:solidFill>
            <a:schemeClr val="tx1"/>
          </a:solidFill>
          <a:latin typeface="+mn-lt"/>
          <a:ea typeface="ヒラギノ角ゴ Pro W3" pitchFamily="-111" charset="-128"/>
          <a:cs typeface="ヒラギノ角ゴ Pro W3" pitchFamily="-111" charset="-128"/>
        </a:defRPr>
      </a:lvl3pPr>
      <a:lvl4pPr marL="1255713" indent="-223838" algn="l" rtl="0" eaLnBrk="0" fontAlgn="base" hangingPunct="0">
        <a:lnSpc>
          <a:spcPct val="85000"/>
        </a:lnSpc>
        <a:spcBef>
          <a:spcPct val="20000"/>
        </a:spcBef>
        <a:spcAft>
          <a:spcPct val="0"/>
        </a:spcAft>
        <a:buChar char="–"/>
        <a:defRPr sz="2000">
          <a:solidFill>
            <a:schemeClr val="tx1"/>
          </a:solidFill>
          <a:latin typeface="+mn-lt"/>
          <a:ea typeface="ヒラギノ角ゴ Pro W3" pitchFamily="-111" charset="-128"/>
          <a:cs typeface="ヒラギノ角ゴ Pro W3" charset="0"/>
        </a:defRPr>
      </a:lvl4pPr>
      <a:lvl5pPr marL="1593850" indent="-223838" algn="l" rtl="0" eaLnBrk="0" fontAlgn="base" hangingPunct="0">
        <a:lnSpc>
          <a:spcPct val="85000"/>
        </a:lnSpc>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5pPr>
      <a:lvl6pPr marL="20510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6pPr>
      <a:lvl7pPr marL="25082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7pPr>
      <a:lvl8pPr marL="29654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8pPr>
      <a:lvl9pPr marL="34226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sldNum" sz="quarter" idx="4"/>
          </p:nvPr>
        </p:nvSpPr>
        <p:spPr bwMode="auto">
          <a:xfrm>
            <a:off x="9444567" y="6503988"/>
            <a:ext cx="2540000" cy="3540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lvl1pPr>
          </a:lstStyle>
          <a:p>
            <a:pPr>
              <a:defRPr/>
            </a:pPr>
            <a:fld id="{D1FFEC06-00D3-154A-8985-968711E276BE}" type="slidenum">
              <a:rPr lang="en-US"/>
              <a:pPr>
                <a:defRPr/>
              </a:pPr>
              <a:t>‹#›</a:t>
            </a:fld>
            <a:endParaRPr lang="en-US"/>
          </a:p>
        </p:txBody>
      </p:sp>
      <p:sp>
        <p:nvSpPr>
          <p:cNvPr id="1027" name="Rectangle 3"/>
          <p:cNvSpPr>
            <a:spLocks noGrp="1" noChangeArrowheads="1"/>
          </p:cNvSpPr>
          <p:nvPr>
            <p:ph type="title"/>
          </p:nvPr>
        </p:nvSpPr>
        <p:spPr bwMode="auto">
          <a:xfrm>
            <a:off x="1684867" y="36514"/>
            <a:ext cx="9266767"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1284818" y="1290638"/>
            <a:ext cx="10460567" cy="513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a:hlinkClick r:id="" action="ppaction://hlinkshowjump?jump=lastslide"/>
          </p:cNvPr>
          <p:cNvSpPr>
            <a:spLocks noChangeArrowheads="1"/>
          </p:cNvSpPr>
          <p:nvPr userDrawn="1"/>
        </p:nvSpPr>
        <p:spPr bwMode="auto">
          <a:xfrm>
            <a:off x="11910485" y="0"/>
            <a:ext cx="281516" cy="254000"/>
          </a:xfrm>
          <a:prstGeom prst="rect">
            <a:avLst/>
          </a:prstGeom>
          <a:solidFill>
            <a:schemeClr val="accent1">
              <a:alpha val="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cs typeface="+mn-cs"/>
            </a:endParaRPr>
          </a:p>
        </p:txBody>
      </p:sp>
      <p:grpSp>
        <p:nvGrpSpPr>
          <p:cNvPr id="1030" name="Group 6"/>
          <p:cNvGrpSpPr>
            <a:grpSpLocks/>
          </p:cNvGrpSpPr>
          <p:nvPr userDrawn="1"/>
        </p:nvGrpSpPr>
        <p:grpSpPr bwMode="auto">
          <a:xfrm>
            <a:off x="203200" y="914400"/>
            <a:ext cx="11887200" cy="77788"/>
            <a:chOff x="281" y="734"/>
            <a:chExt cx="5616" cy="49"/>
          </a:xfrm>
        </p:grpSpPr>
        <p:sp>
          <p:nvSpPr>
            <p:cNvPr id="1032" name="Line 7"/>
            <p:cNvSpPr>
              <a:spLocks noChangeShapeType="1"/>
            </p:cNvSpPr>
            <p:nvPr/>
          </p:nvSpPr>
          <p:spPr bwMode="auto">
            <a:xfrm>
              <a:off x="281" y="734"/>
              <a:ext cx="5616" cy="0"/>
            </a:xfrm>
            <a:prstGeom prst="line">
              <a:avLst/>
            </a:prstGeom>
            <a:noFill/>
            <a:ln w="50800">
              <a:solidFill>
                <a:srgbClr val="114FFB"/>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sz="1800"/>
            </a:p>
          </p:txBody>
        </p:sp>
        <p:sp>
          <p:nvSpPr>
            <p:cNvPr id="1033" name="Line 8"/>
            <p:cNvSpPr>
              <a:spLocks noChangeShapeType="1"/>
            </p:cNvSpPr>
            <p:nvPr/>
          </p:nvSpPr>
          <p:spPr bwMode="auto">
            <a:xfrm>
              <a:off x="281" y="783"/>
              <a:ext cx="5616" cy="0"/>
            </a:xfrm>
            <a:prstGeom prst="line">
              <a:avLst/>
            </a:prstGeom>
            <a:noFill/>
            <a:ln w="50800">
              <a:solidFill>
                <a:srgbClr val="A2C1FE"/>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sz="1800"/>
            </a:p>
          </p:txBody>
        </p:sp>
      </p:grpSp>
      <p:pic>
        <p:nvPicPr>
          <p:cNvPr id="1031" name="Picture 9" descr="nasa_3D"/>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0769600" y="66676"/>
            <a:ext cx="142240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467278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p:wipe dir="d"/>
  </p:transition>
  <p:hf hdr="0" ftr="0" dt="0"/>
  <p:txStyles>
    <p:titleStyle>
      <a:lvl1pPr algn="ctr" rtl="0" eaLnBrk="0" fontAlgn="base" hangingPunct="0">
        <a:lnSpc>
          <a:spcPct val="85000"/>
        </a:lnSpc>
        <a:spcBef>
          <a:spcPct val="0"/>
        </a:spcBef>
        <a:spcAft>
          <a:spcPct val="0"/>
        </a:spcAft>
        <a:defRPr sz="3200" b="1">
          <a:solidFill>
            <a:schemeClr val="accent2"/>
          </a:solidFill>
          <a:latin typeface="+mj-lt"/>
          <a:ea typeface="ＭＳ Ｐゴシック" pitchFamily="-65" charset="-128"/>
          <a:cs typeface="ＭＳ Ｐゴシック" pitchFamily="-65" charset="-128"/>
        </a:defRPr>
      </a:lvl1pPr>
      <a:lvl2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2pPr>
      <a:lvl3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3pPr>
      <a:lvl4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4pPr>
      <a:lvl5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5pPr>
      <a:lvl6pPr marL="457200" algn="ctr" rtl="0" fontAlgn="base">
        <a:lnSpc>
          <a:spcPct val="85000"/>
        </a:lnSpc>
        <a:spcBef>
          <a:spcPct val="0"/>
        </a:spcBef>
        <a:spcAft>
          <a:spcPct val="0"/>
        </a:spcAft>
        <a:defRPr sz="3200" b="1">
          <a:solidFill>
            <a:schemeClr val="accent2"/>
          </a:solidFill>
          <a:latin typeface="Arial" pitchFamily="-107" charset="0"/>
        </a:defRPr>
      </a:lvl6pPr>
      <a:lvl7pPr marL="914400" algn="ctr" rtl="0" fontAlgn="base">
        <a:lnSpc>
          <a:spcPct val="85000"/>
        </a:lnSpc>
        <a:spcBef>
          <a:spcPct val="0"/>
        </a:spcBef>
        <a:spcAft>
          <a:spcPct val="0"/>
        </a:spcAft>
        <a:defRPr sz="3200" b="1">
          <a:solidFill>
            <a:schemeClr val="accent2"/>
          </a:solidFill>
          <a:latin typeface="Arial" pitchFamily="-107" charset="0"/>
        </a:defRPr>
      </a:lvl7pPr>
      <a:lvl8pPr marL="1371600" algn="ctr" rtl="0" fontAlgn="base">
        <a:lnSpc>
          <a:spcPct val="85000"/>
        </a:lnSpc>
        <a:spcBef>
          <a:spcPct val="0"/>
        </a:spcBef>
        <a:spcAft>
          <a:spcPct val="0"/>
        </a:spcAft>
        <a:defRPr sz="3200" b="1">
          <a:solidFill>
            <a:schemeClr val="accent2"/>
          </a:solidFill>
          <a:latin typeface="Arial" pitchFamily="-107" charset="0"/>
        </a:defRPr>
      </a:lvl8pPr>
      <a:lvl9pPr marL="1828800" algn="ctr" rtl="0" fontAlgn="base">
        <a:lnSpc>
          <a:spcPct val="85000"/>
        </a:lnSpc>
        <a:spcBef>
          <a:spcPct val="0"/>
        </a:spcBef>
        <a:spcAft>
          <a:spcPct val="0"/>
        </a:spcAft>
        <a:defRPr sz="3200" b="1">
          <a:solidFill>
            <a:schemeClr val="accent2"/>
          </a:solidFill>
          <a:latin typeface="Arial" pitchFamily="-107" charset="0"/>
        </a:defRPr>
      </a:lvl9pPr>
    </p:titleStyle>
    <p:bodyStyle>
      <a:lvl1pPr marL="282575" indent="-282575" algn="l" rtl="0" eaLnBrk="0" fontAlgn="base" hangingPunct="0">
        <a:lnSpc>
          <a:spcPct val="85000"/>
        </a:lnSpc>
        <a:spcBef>
          <a:spcPct val="20000"/>
        </a:spcBef>
        <a:spcAft>
          <a:spcPct val="0"/>
        </a:spcAft>
        <a:buSzPct val="70000"/>
        <a:buFont typeface="Wingdings" charset="0"/>
        <a:buBlip>
          <a:blip r:embed="rId14"/>
        </a:buBlip>
        <a:defRPr sz="2000">
          <a:solidFill>
            <a:schemeClr val="tx1"/>
          </a:solidFill>
          <a:latin typeface="+mn-lt"/>
          <a:ea typeface="ＭＳ Ｐゴシック" pitchFamily="-65" charset="-128"/>
          <a:cs typeface="ＭＳ Ｐゴシック" pitchFamily="-65" charset="-128"/>
        </a:defRPr>
      </a:lvl1pPr>
      <a:lvl2pPr marL="636588" indent="-239713" algn="l" rtl="0" eaLnBrk="0" fontAlgn="base" hangingPunct="0">
        <a:lnSpc>
          <a:spcPct val="85000"/>
        </a:lnSpc>
        <a:spcBef>
          <a:spcPct val="20000"/>
        </a:spcBef>
        <a:spcAft>
          <a:spcPct val="0"/>
        </a:spcAft>
        <a:buFont typeface="Times" charset="0"/>
        <a:buChar char="•"/>
        <a:defRPr sz="2000">
          <a:solidFill>
            <a:schemeClr val="tx1"/>
          </a:solidFill>
          <a:latin typeface="+mn-lt"/>
          <a:ea typeface="ＭＳ Ｐゴシック" pitchFamily="-107" charset="-128"/>
        </a:defRPr>
      </a:lvl2pPr>
      <a:lvl3pPr marL="917575" indent="-166688" algn="l" rtl="0" eaLnBrk="0" fontAlgn="base" hangingPunct="0">
        <a:lnSpc>
          <a:spcPct val="85000"/>
        </a:lnSpc>
        <a:spcBef>
          <a:spcPct val="20000"/>
        </a:spcBef>
        <a:spcAft>
          <a:spcPct val="0"/>
        </a:spcAft>
        <a:buChar char="•"/>
        <a:defRPr sz="2000">
          <a:solidFill>
            <a:schemeClr val="tx1"/>
          </a:solidFill>
          <a:latin typeface="+mn-lt"/>
          <a:ea typeface="ヒラギノ角ゴ Pro W3" pitchFamily="-111" charset="-128"/>
          <a:cs typeface="ヒラギノ角ゴ Pro W3" pitchFamily="-111" charset="-128"/>
        </a:defRPr>
      </a:lvl3pPr>
      <a:lvl4pPr marL="1255713" indent="-223838" algn="l" rtl="0" eaLnBrk="0" fontAlgn="base" hangingPunct="0">
        <a:lnSpc>
          <a:spcPct val="85000"/>
        </a:lnSpc>
        <a:spcBef>
          <a:spcPct val="20000"/>
        </a:spcBef>
        <a:spcAft>
          <a:spcPct val="0"/>
        </a:spcAft>
        <a:buChar char="–"/>
        <a:defRPr sz="2000">
          <a:solidFill>
            <a:schemeClr val="tx1"/>
          </a:solidFill>
          <a:latin typeface="+mn-lt"/>
          <a:ea typeface="ヒラギノ角ゴ Pro W3" pitchFamily="-111" charset="-128"/>
          <a:cs typeface="ヒラギノ角ゴ Pro W3" charset="0"/>
        </a:defRPr>
      </a:lvl4pPr>
      <a:lvl5pPr marL="1593850" indent="-223838" algn="l" rtl="0" eaLnBrk="0" fontAlgn="base" hangingPunct="0">
        <a:lnSpc>
          <a:spcPct val="85000"/>
        </a:lnSpc>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5pPr>
      <a:lvl6pPr marL="20510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6pPr>
      <a:lvl7pPr marL="25082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7pPr>
      <a:lvl8pPr marL="29654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8pPr>
      <a:lvl9pPr marL="34226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eosdis-orbit.png"/>
          <p:cNvPicPr>
            <a:picLocks noChangeAspect="1"/>
          </p:cNvPicPr>
          <p:nvPr/>
        </p:nvPicPr>
        <p:blipFill>
          <a:blip r:embed="rId13">
            <a:alphaModFix amt="6000"/>
            <a:extLst>
              <a:ext uri="{28A0092B-C50C-407E-A947-70E740481C1C}">
                <a14:useLocalDpi xmlns:a14="http://schemas.microsoft.com/office/drawing/2010/main" val="0"/>
              </a:ext>
            </a:extLst>
          </a:blip>
          <a:stretch>
            <a:fillRect/>
          </a:stretch>
        </p:blipFill>
        <p:spPr>
          <a:xfrm>
            <a:off x="7371449" y="3081284"/>
            <a:ext cx="6197600" cy="53721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91369" y="6356351"/>
            <a:ext cx="13007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D624D-82E2-4455-B7C7-07A6054E1120}" type="datetime1">
              <a:rPr lang="en-US" smtClean="0"/>
              <a:t>5/1/2019</a:t>
            </a:fld>
            <a:endParaRPr lang="en-US"/>
          </a:p>
        </p:txBody>
      </p:sp>
      <p:sp>
        <p:nvSpPr>
          <p:cNvPr id="5" name="Footer Placeholder 4"/>
          <p:cNvSpPr>
            <a:spLocks noGrp="1"/>
          </p:cNvSpPr>
          <p:nvPr>
            <p:ph type="ftr" sz="quarter" idx="3"/>
          </p:nvPr>
        </p:nvSpPr>
        <p:spPr>
          <a:xfrm>
            <a:off x="3636163" y="6356351"/>
            <a:ext cx="49169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72008" y="6356351"/>
            <a:ext cx="101039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0FE22E-E07B-4D4D-A66A-A36E422BA9A7}" type="slidenum">
              <a:rPr lang="en-US" smtClean="0"/>
              <a:pPr/>
              <a:t>‹#›</a:t>
            </a:fld>
            <a:endParaRPr lang="en-US" dirty="0"/>
          </a:p>
        </p:txBody>
      </p:sp>
      <p:sp>
        <p:nvSpPr>
          <p:cNvPr id="7" name="Rectangle 6"/>
          <p:cNvSpPr/>
          <p:nvPr/>
        </p:nvSpPr>
        <p:spPr>
          <a:xfrm>
            <a:off x="1" y="0"/>
            <a:ext cx="12197068" cy="134938"/>
          </a:xfrm>
          <a:prstGeom prst="rect">
            <a:avLst/>
          </a:prstGeom>
          <a:solidFill>
            <a:srgbClr val="3449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eosdis-logo.png"/>
          <p:cNvPicPr>
            <a:picLocks noChangeAspect="1"/>
          </p:cNvPicPr>
          <p:nvPr/>
        </p:nvPicPr>
        <p:blipFill>
          <a:blip r:embed="rId14">
            <a:alphaModFix amt="50000"/>
            <a:extLst>
              <a:ext uri="{28A0092B-C50C-407E-A947-70E740481C1C}">
                <a14:useLocalDpi xmlns:a14="http://schemas.microsoft.com/office/drawing/2010/main" val="0"/>
              </a:ext>
            </a:extLst>
          </a:blip>
          <a:stretch>
            <a:fillRect/>
          </a:stretch>
        </p:blipFill>
        <p:spPr>
          <a:xfrm>
            <a:off x="609601" y="6239928"/>
            <a:ext cx="2456804" cy="519043"/>
          </a:xfrm>
          <a:prstGeom prst="rect">
            <a:avLst/>
          </a:prstGeom>
        </p:spPr>
      </p:pic>
    </p:spTree>
    <p:extLst>
      <p:ext uri="{BB962C8B-B14F-4D97-AF65-F5344CB8AC3E}">
        <p14:creationId xmlns:p14="http://schemas.microsoft.com/office/powerpoint/2010/main" val="3079704220"/>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7" r:id="rId11"/>
  </p:sldLayoutIdLst>
  <p:hf hdr="0" ftr="0" dt="0"/>
  <p:txStyles>
    <p:titleStyle>
      <a:lvl1pPr algn="l" defTabSz="457200" rtl="0" eaLnBrk="1" latinLnBrk="0" hangingPunct="1">
        <a:spcBef>
          <a:spcPct val="0"/>
        </a:spcBef>
        <a:buNone/>
        <a:defRPr sz="4400" kern="1200">
          <a:solidFill>
            <a:srgbClr val="34495E"/>
          </a:solidFill>
          <a:latin typeface="Avenir Heavy"/>
          <a:ea typeface="+mj-ea"/>
          <a:cs typeface="Avenir Heavy"/>
        </a:defRPr>
      </a:lvl1pPr>
    </p:titleStyle>
    <p:bodyStyle>
      <a:lvl1pPr marL="342900" indent="-342900" algn="l" defTabSz="457200" rtl="0" eaLnBrk="1" latinLnBrk="0" hangingPunct="1">
        <a:spcBef>
          <a:spcPct val="20000"/>
        </a:spcBef>
        <a:buFont typeface="Arial"/>
        <a:buChar char="•"/>
        <a:defRPr sz="3200" b="0" i="0" kern="1200">
          <a:solidFill>
            <a:schemeClr val="tx1">
              <a:lumMod val="85000"/>
              <a:lumOff val="15000"/>
            </a:schemeClr>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b="0" i="0" kern="1200">
          <a:solidFill>
            <a:schemeClr val="tx1">
              <a:lumMod val="85000"/>
              <a:lumOff val="15000"/>
            </a:schemeClr>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b="0" i="0" kern="1200">
          <a:solidFill>
            <a:schemeClr val="tx1">
              <a:lumMod val="50000"/>
              <a:lumOff val="50000"/>
            </a:schemeClr>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hyperlink" Target="https://search.earthdata.nasa.gov/" TargetMode="External"/><Relationship Id="rId2" Type="http://schemas.openxmlformats.org/officeDocument/2006/relationships/hyperlink" Target="https://earthdata.nasa.gov/the-common-metadata-repository" TargetMode="External"/><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hyperlink" Target="https://earthdata.nasa.gov/about/science-system-description/eosdis-components/global-imagery-browse-services-gibs"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2.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8.jp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tif"/><Relationship Id="rId4" Type="http://schemas.openxmlformats.org/officeDocument/2006/relationships/image" Target="../media/image17.tif"/></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hyperlink" Target="https://search.earthdata.nasa.gov/" TargetMode="External"/><Relationship Id="rId2" Type="http://schemas.openxmlformats.org/officeDocument/2006/relationships/hyperlink" Target="https://earthdata.nasa.gov/" TargetMode="Externa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earthdata.nasa.gov/labs/worldview/"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9DC83-AA7E-9049-97AA-655EE8D4BD29}"/>
              </a:ext>
            </a:extLst>
          </p:cNvPr>
          <p:cNvSpPr>
            <a:spLocks noGrp="1"/>
          </p:cNvSpPr>
          <p:nvPr>
            <p:ph type="ctrTitle"/>
          </p:nvPr>
        </p:nvSpPr>
        <p:spPr/>
        <p:txBody>
          <a:bodyPr>
            <a:normAutofit fontScale="90000"/>
          </a:bodyPr>
          <a:lstStyle/>
          <a:p>
            <a:r>
              <a:rPr lang="en-US" sz="3300" dirty="0" smtClean="0"/>
              <a:t>NASA Agency Report</a:t>
            </a:r>
            <a:br>
              <a:rPr lang="en-US" sz="3300" dirty="0" smtClean="0"/>
            </a:br>
            <a:r>
              <a:rPr lang="en-US" sz="3300" dirty="0" smtClean="0"/>
              <a:t>WGISS – 47</a:t>
            </a:r>
            <a:br>
              <a:rPr lang="en-US" sz="3300" dirty="0" smtClean="0"/>
            </a:br>
            <a:r>
              <a:rPr lang="en-US" sz="3300" dirty="0" smtClean="0"/>
              <a:t>Silver Spring, MD</a:t>
            </a:r>
            <a:endParaRPr lang="en-US" dirty="0"/>
          </a:p>
        </p:txBody>
      </p:sp>
      <p:sp>
        <p:nvSpPr>
          <p:cNvPr id="3" name="Subtitle 2">
            <a:extLst>
              <a:ext uri="{FF2B5EF4-FFF2-40B4-BE49-F238E27FC236}">
                <a16:creationId xmlns:a16="http://schemas.microsoft.com/office/drawing/2014/main" id="{05A93D38-1494-474E-B573-94C3DE6C011A}"/>
              </a:ext>
            </a:extLst>
          </p:cNvPr>
          <p:cNvSpPr>
            <a:spLocks noGrp="1"/>
          </p:cNvSpPr>
          <p:nvPr>
            <p:ph type="subTitle" idx="1"/>
          </p:nvPr>
        </p:nvSpPr>
        <p:spPr>
          <a:xfrm>
            <a:off x="2667000" y="4478557"/>
            <a:ext cx="6858000" cy="1241822"/>
          </a:xfrm>
        </p:spPr>
        <p:txBody>
          <a:bodyPr>
            <a:normAutofit fontScale="62500" lnSpcReduction="20000"/>
          </a:bodyPr>
          <a:lstStyle/>
          <a:p>
            <a:r>
              <a:rPr lang="en-US" dirty="0" smtClean="0"/>
              <a:t>Andrew Mitchell</a:t>
            </a:r>
          </a:p>
          <a:p>
            <a:r>
              <a:rPr lang="en-US" dirty="0" smtClean="0"/>
              <a:t>Earth Science Data and Information System (ESDIS) Project</a:t>
            </a:r>
            <a:endParaRPr lang="en-US" dirty="0"/>
          </a:p>
          <a:p>
            <a:r>
              <a:rPr lang="en-US" dirty="0"/>
              <a:t>Goddard Space Flight Center</a:t>
            </a:r>
          </a:p>
          <a:p>
            <a:r>
              <a:rPr lang="en-US" dirty="0"/>
              <a:t>Greenbelt, MD</a:t>
            </a:r>
          </a:p>
          <a:p>
            <a:r>
              <a:rPr lang="en-US" dirty="0" smtClean="0"/>
              <a:t>May 2, </a:t>
            </a:r>
            <a:r>
              <a:rPr lang="en-US" dirty="0"/>
              <a:t>2019</a:t>
            </a:r>
          </a:p>
        </p:txBody>
      </p:sp>
    </p:spTree>
    <p:extLst>
      <p:ext uri="{BB962C8B-B14F-4D97-AF65-F5344CB8AC3E}">
        <p14:creationId xmlns:p14="http://schemas.microsoft.com/office/powerpoint/2010/main" val="2500721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857251"/>
            <a:ext cx="7886700" cy="994172"/>
          </a:xfrm>
        </p:spPr>
        <p:txBody>
          <a:bodyPr>
            <a:normAutofit/>
          </a:bodyPr>
          <a:lstStyle/>
          <a:p>
            <a:r>
              <a:rPr lang="en" dirty="0">
                <a:sym typeface="Arial"/>
              </a:rPr>
              <a:t>Current Architecture</a:t>
            </a:r>
            <a:endParaRPr lang="en-US" dirty="0"/>
          </a:p>
        </p:txBody>
      </p:sp>
      <p:sp>
        <p:nvSpPr>
          <p:cNvPr id="7" name="Shape 304"/>
          <p:cNvSpPr/>
          <p:nvPr/>
        </p:nvSpPr>
        <p:spPr>
          <a:xfrm>
            <a:off x="8956870" y="2495349"/>
            <a:ext cx="1598036" cy="2694600"/>
          </a:xfrm>
          <a:prstGeom prst="rect">
            <a:avLst/>
          </a:prstGeom>
          <a:solidFill>
            <a:srgbClr val="D8D8D8"/>
          </a:solidFill>
          <a:ln w="12700" cap="flat" cmpd="sng">
            <a:solidFill>
              <a:srgbClr val="78846A"/>
            </a:solidFill>
            <a:prstDash val="solid"/>
            <a:miter/>
            <a:headEnd type="none" w="med" len="med"/>
            <a:tailEnd type="none" w="med" len="med"/>
          </a:ln>
        </p:spPr>
        <p:txBody>
          <a:bodyPr lIns="51431" tIns="25706" rIns="51431" bIns="25706" anchor="ctr" anchorCtr="0">
            <a:noAutofit/>
          </a:bodyPr>
          <a:lstStyle/>
          <a:p>
            <a:pPr algn="ctr"/>
            <a:endParaRPr sz="1050">
              <a:solidFill>
                <a:schemeClr val="lt1"/>
              </a:solidFill>
              <a:latin typeface="Arial"/>
              <a:ea typeface="Arial"/>
              <a:cs typeface="Arial"/>
              <a:sym typeface="Arial"/>
            </a:endParaRPr>
          </a:p>
        </p:txBody>
      </p:sp>
      <p:sp>
        <p:nvSpPr>
          <p:cNvPr id="8" name="Shape 305"/>
          <p:cNvSpPr/>
          <p:nvPr/>
        </p:nvSpPr>
        <p:spPr>
          <a:xfrm>
            <a:off x="1592170" y="2457806"/>
            <a:ext cx="1598036" cy="2694600"/>
          </a:xfrm>
          <a:prstGeom prst="rect">
            <a:avLst/>
          </a:prstGeom>
          <a:solidFill>
            <a:srgbClr val="D8D8D8"/>
          </a:solidFill>
          <a:ln w="12700" cap="flat" cmpd="sng">
            <a:solidFill>
              <a:srgbClr val="78846A"/>
            </a:solidFill>
            <a:prstDash val="solid"/>
            <a:miter/>
            <a:headEnd type="none" w="med" len="med"/>
            <a:tailEnd type="none" w="med" len="med"/>
          </a:ln>
        </p:spPr>
        <p:txBody>
          <a:bodyPr lIns="51431" tIns="25706" rIns="51431" bIns="25706" anchor="ctr" anchorCtr="0">
            <a:noAutofit/>
          </a:bodyPr>
          <a:lstStyle/>
          <a:p>
            <a:pPr algn="ctr"/>
            <a:endParaRPr sz="1050">
              <a:solidFill>
                <a:schemeClr val="lt1"/>
              </a:solidFill>
              <a:latin typeface="Arial"/>
              <a:ea typeface="Arial"/>
              <a:cs typeface="Arial"/>
              <a:sym typeface="Arial"/>
            </a:endParaRPr>
          </a:p>
        </p:txBody>
      </p:sp>
      <p:pic>
        <p:nvPicPr>
          <p:cNvPr id="9" name="Shape 306"/>
          <p:cNvPicPr preferRelativeResize="0"/>
          <p:nvPr/>
        </p:nvPicPr>
        <p:blipFill rotWithShape="1">
          <a:blip r:embed="rId2">
            <a:alphaModFix/>
          </a:blip>
          <a:srcRect/>
          <a:stretch/>
        </p:blipFill>
        <p:spPr>
          <a:xfrm>
            <a:off x="3251821" y="1594230"/>
            <a:ext cx="5643434" cy="4106606"/>
          </a:xfrm>
          <a:prstGeom prst="rect">
            <a:avLst/>
          </a:prstGeom>
          <a:noFill/>
          <a:ln>
            <a:noFill/>
          </a:ln>
        </p:spPr>
      </p:pic>
      <p:sp>
        <p:nvSpPr>
          <p:cNvPr id="10" name="Shape 308"/>
          <p:cNvSpPr txBox="1"/>
          <p:nvPr/>
        </p:nvSpPr>
        <p:spPr>
          <a:xfrm>
            <a:off x="1576817" y="2598585"/>
            <a:ext cx="1659651" cy="519300"/>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Optimized for archive, search and distribution</a:t>
            </a:r>
          </a:p>
        </p:txBody>
      </p:sp>
      <p:sp>
        <p:nvSpPr>
          <p:cNvPr id="11" name="Shape 309"/>
          <p:cNvSpPr txBox="1"/>
          <p:nvPr/>
        </p:nvSpPr>
        <p:spPr>
          <a:xfrm>
            <a:off x="1581670" y="3449577"/>
            <a:ext cx="1524530" cy="519299"/>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Easily add new data </a:t>
            </a:r>
            <a:r>
              <a:rPr lang="en-US" sz="1050" dirty="0">
                <a:solidFill>
                  <a:schemeClr val="dk1"/>
                </a:solidFill>
                <a:latin typeface="Arial"/>
                <a:ea typeface="Arial"/>
                <a:cs typeface="Arial"/>
                <a:sym typeface="Arial"/>
              </a:rPr>
              <a:t>products and producers</a:t>
            </a:r>
            <a:endParaRPr lang="en" sz="1050" dirty="0">
              <a:solidFill>
                <a:schemeClr val="dk1"/>
              </a:solidFill>
              <a:latin typeface="Arial"/>
              <a:ea typeface="Arial"/>
              <a:cs typeface="Arial"/>
              <a:sym typeface="Arial"/>
            </a:endParaRPr>
          </a:p>
        </p:txBody>
      </p:sp>
      <p:sp>
        <p:nvSpPr>
          <p:cNvPr id="12" name="Shape 310"/>
          <p:cNvSpPr txBox="1"/>
          <p:nvPr/>
        </p:nvSpPr>
        <p:spPr>
          <a:xfrm>
            <a:off x="1576816" y="3087051"/>
            <a:ext cx="1524530" cy="363375"/>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Expert user support</a:t>
            </a:r>
          </a:p>
        </p:txBody>
      </p:sp>
      <p:sp>
        <p:nvSpPr>
          <p:cNvPr id="14" name="Shape 312"/>
          <p:cNvSpPr txBox="1"/>
          <p:nvPr/>
        </p:nvSpPr>
        <p:spPr>
          <a:xfrm>
            <a:off x="8954089" y="3112713"/>
            <a:ext cx="1659651" cy="359608"/>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Significant time </a:t>
            </a:r>
            <a:r>
              <a:rPr lang="en-US" sz="1050" dirty="0">
                <a:solidFill>
                  <a:schemeClr val="dk1"/>
                </a:solidFill>
                <a:latin typeface="Arial"/>
                <a:ea typeface="Arial"/>
                <a:cs typeface="Arial"/>
                <a:sym typeface="Arial"/>
              </a:rPr>
              <a:t>to coordinate </a:t>
            </a:r>
            <a:r>
              <a:rPr lang="en" sz="1050" dirty="0">
                <a:solidFill>
                  <a:schemeClr val="dk1"/>
                </a:solidFill>
                <a:latin typeface="Arial"/>
                <a:ea typeface="Arial"/>
                <a:cs typeface="Arial"/>
                <a:sym typeface="Arial"/>
              </a:rPr>
              <a:t>interface</a:t>
            </a:r>
            <a:r>
              <a:rPr lang="en-US" sz="1050" dirty="0">
                <a:solidFill>
                  <a:schemeClr val="dk1"/>
                </a:solidFill>
                <a:latin typeface="Arial"/>
                <a:ea typeface="Arial"/>
                <a:cs typeface="Arial"/>
                <a:sym typeface="Arial"/>
              </a:rPr>
              <a:t>s</a:t>
            </a:r>
            <a:endParaRPr lang="en" sz="1050" dirty="0">
              <a:solidFill>
                <a:schemeClr val="dk1"/>
              </a:solidFill>
              <a:latin typeface="Arial"/>
              <a:ea typeface="Arial"/>
              <a:cs typeface="Arial"/>
              <a:sym typeface="Arial"/>
            </a:endParaRPr>
          </a:p>
        </p:txBody>
      </p:sp>
      <p:sp>
        <p:nvSpPr>
          <p:cNvPr id="15" name="Shape 313"/>
          <p:cNvSpPr txBox="1"/>
          <p:nvPr/>
        </p:nvSpPr>
        <p:spPr>
          <a:xfrm>
            <a:off x="8954089" y="2636130"/>
            <a:ext cx="1659651" cy="406469"/>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Uneven levels of service and performance</a:t>
            </a:r>
          </a:p>
        </p:txBody>
      </p:sp>
      <p:sp>
        <p:nvSpPr>
          <p:cNvPr id="2" name="TextBox 1"/>
          <p:cNvSpPr txBox="1"/>
          <p:nvPr/>
        </p:nvSpPr>
        <p:spPr>
          <a:xfrm>
            <a:off x="1691447" y="2171808"/>
            <a:ext cx="1582583" cy="300082"/>
          </a:xfrm>
          <a:prstGeom prst="rect">
            <a:avLst/>
          </a:prstGeom>
          <a:noFill/>
        </p:spPr>
        <p:txBody>
          <a:bodyPr wrap="square" rtlCol="0">
            <a:spAutoFit/>
          </a:bodyPr>
          <a:lstStyle/>
          <a:p>
            <a:r>
              <a:rPr lang="en-US" sz="1350" dirty="0"/>
              <a:t>Characteristics (+)</a:t>
            </a:r>
          </a:p>
        </p:txBody>
      </p:sp>
      <p:sp>
        <p:nvSpPr>
          <p:cNvPr id="16" name="TextBox 15"/>
          <p:cNvSpPr txBox="1"/>
          <p:nvPr/>
        </p:nvSpPr>
        <p:spPr>
          <a:xfrm>
            <a:off x="9040694" y="2204998"/>
            <a:ext cx="1514212" cy="300082"/>
          </a:xfrm>
          <a:prstGeom prst="rect">
            <a:avLst/>
          </a:prstGeom>
          <a:noFill/>
        </p:spPr>
        <p:txBody>
          <a:bodyPr wrap="square" rtlCol="0">
            <a:spAutoFit/>
          </a:bodyPr>
          <a:lstStyle/>
          <a:p>
            <a:r>
              <a:rPr lang="en-US" sz="1350" dirty="0"/>
              <a:t>Characteristics (-)</a:t>
            </a:r>
          </a:p>
        </p:txBody>
      </p:sp>
      <p:sp>
        <p:nvSpPr>
          <p:cNvPr id="17" name="Shape 311"/>
          <p:cNvSpPr txBox="1"/>
          <p:nvPr/>
        </p:nvSpPr>
        <p:spPr>
          <a:xfrm>
            <a:off x="8954089" y="3591211"/>
            <a:ext cx="1659651" cy="363374"/>
          </a:xfrm>
          <a:prstGeom prst="rect">
            <a:avLst/>
          </a:prstGeom>
          <a:noFill/>
          <a:ln>
            <a:noFill/>
          </a:ln>
        </p:spPr>
        <p:txBody>
          <a:bodyPr lIns="51431" tIns="25706" rIns="51431" bIns="25706" anchor="t" anchorCtr="0">
            <a:noAutofit/>
          </a:bodyPr>
          <a:lstStyle/>
          <a:p>
            <a:pPr>
              <a:buSzPct val="25000"/>
            </a:pPr>
            <a:r>
              <a:rPr lang="en-US" sz="1050" dirty="0">
                <a:solidFill>
                  <a:schemeClr val="dk1"/>
                </a:solidFill>
                <a:latin typeface="Arial"/>
                <a:ea typeface="Arial"/>
                <a:cs typeface="Arial"/>
                <a:sym typeface="Arial"/>
              </a:rPr>
              <a:t>Limited on-demand product generation and end-user </a:t>
            </a:r>
            <a:r>
              <a:rPr lang="en" sz="1050" dirty="0">
                <a:solidFill>
                  <a:schemeClr val="dk1"/>
                </a:solidFill>
                <a:latin typeface="Arial"/>
                <a:ea typeface="Arial"/>
                <a:cs typeface="Arial"/>
                <a:sym typeface="Arial"/>
              </a:rPr>
              <a:t>processing </a:t>
            </a:r>
            <a:r>
              <a:rPr lang="en-US" sz="1050" dirty="0">
                <a:solidFill>
                  <a:schemeClr val="dk1"/>
                </a:solidFill>
                <a:latin typeface="Arial"/>
                <a:ea typeface="Arial"/>
                <a:cs typeface="Arial"/>
                <a:sym typeface="Arial"/>
              </a:rPr>
              <a:t>capabilities </a:t>
            </a:r>
            <a:endParaRPr lang="en" sz="1050" dirty="0">
              <a:solidFill>
                <a:schemeClr val="dk1"/>
              </a:solidFill>
              <a:latin typeface="Arial"/>
              <a:ea typeface="Arial"/>
              <a:cs typeface="Arial"/>
              <a:sym typeface="Arial"/>
            </a:endParaRPr>
          </a:p>
        </p:txBody>
      </p:sp>
      <p:sp>
        <p:nvSpPr>
          <p:cNvPr id="18" name="Shape 311"/>
          <p:cNvSpPr txBox="1"/>
          <p:nvPr/>
        </p:nvSpPr>
        <p:spPr>
          <a:xfrm>
            <a:off x="8954089" y="4409413"/>
            <a:ext cx="1659651" cy="203683"/>
          </a:xfrm>
          <a:prstGeom prst="rect">
            <a:avLst/>
          </a:prstGeom>
          <a:noFill/>
          <a:ln>
            <a:noFill/>
          </a:ln>
        </p:spPr>
        <p:txBody>
          <a:bodyPr lIns="51431" tIns="25706" rIns="51431" bIns="25706" anchor="t" anchorCtr="0">
            <a:noAutofit/>
          </a:bodyPr>
          <a:lstStyle/>
          <a:p>
            <a:pPr>
              <a:buSzPct val="25000"/>
            </a:pPr>
            <a:r>
              <a:rPr lang="en-US" sz="1050" dirty="0">
                <a:solidFill>
                  <a:schemeClr val="dk1"/>
                </a:solidFill>
                <a:latin typeface="Arial"/>
                <a:ea typeface="Arial"/>
                <a:cs typeface="Arial"/>
                <a:sym typeface="Arial"/>
              </a:rPr>
              <a:t>Duplication of storage</a:t>
            </a:r>
            <a:endParaRPr lang="en" sz="1050" dirty="0">
              <a:solidFill>
                <a:schemeClr val="dk1"/>
              </a:solidFill>
              <a:latin typeface="Arial"/>
              <a:ea typeface="Arial"/>
              <a:cs typeface="Arial"/>
              <a:sym typeface="Arial"/>
            </a:endParaRPr>
          </a:p>
        </p:txBody>
      </p:sp>
      <p:sp>
        <p:nvSpPr>
          <p:cNvPr id="19" name="Shape 309"/>
          <p:cNvSpPr txBox="1"/>
          <p:nvPr/>
        </p:nvSpPr>
        <p:spPr>
          <a:xfrm>
            <a:off x="1576816" y="3875497"/>
            <a:ext cx="1524530" cy="519299"/>
          </a:xfrm>
          <a:prstGeom prst="rect">
            <a:avLst/>
          </a:prstGeom>
          <a:noFill/>
          <a:ln>
            <a:noFill/>
          </a:ln>
        </p:spPr>
        <p:txBody>
          <a:bodyPr lIns="51431" tIns="25706" rIns="51431" bIns="25706" anchor="t" anchorCtr="0">
            <a:noAutofit/>
          </a:bodyPr>
          <a:lstStyle/>
          <a:p>
            <a:pPr>
              <a:buSzPct val="25000"/>
            </a:pPr>
            <a:r>
              <a:rPr lang="en-US" sz="1050" dirty="0">
                <a:solidFill>
                  <a:schemeClr val="dk1"/>
                </a:solidFill>
                <a:latin typeface="Arial"/>
                <a:ea typeface="Arial"/>
                <a:cs typeface="Arial"/>
                <a:sym typeface="Arial"/>
              </a:rPr>
              <a:t>Predictable</a:t>
            </a:r>
            <a:endParaRPr lang="en" sz="1050" dirty="0">
              <a:solidFill>
                <a:schemeClr val="dk1"/>
              </a:solidFill>
              <a:latin typeface="Arial"/>
              <a:ea typeface="Arial"/>
              <a:cs typeface="Arial"/>
              <a:sym typeface="Arial"/>
            </a:endParaRPr>
          </a:p>
        </p:txBody>
      </p:sp>
      <p:sp>
        <p:nvSpPr>
          <p:cNvPr id="20" name="Shape 311"/>
          <p:cNvSpPr txBox="1"/>
          <p:nvPr/>
        </p:nvSpPr>
        <p:spPr>
          <a:xfrm>
            <a:off x="8954089" y="4683211"/>
            <a:ext cx="1659651" cy="363374"/>
          </a:xfrm>
          <a:prstGeom prst="rect">
            <a:avLst/>
          </a:prstGeom>
          <a:noFill/>
          <a:ln>
            <a:noFill/>
          </a:ln>
        </p:spPr>
        <p:txBody>
          <a:bodyPr lIns="51431" tIns="25706" rIns="51431" bIns="25706" anchor="t" anchorCtr="0">
            <a:noAutofit/>
          </a:bodyPr>
          <a:lstStyle/>
          <a:p>
            <a:pPr>
              <a:buSzPct val="25000"/>
            </a:pPr>
            <a:r>
              <a:rPr lang="en-US" sz="1050" dirty="0">
                <a:solidFill>
                  <a:schemeClr val="dk1"/>
                </a:solidFill>
                <a:latin typeface="Arial"/>
                <a:ea typeface="Arial"/>
                <a:cs typeface="Arial"/>
                <a:sym typeface="Arial"/>
              </a:rPr>
              <a:t>Duplication of services and software</a:t>
            </a:r>
            <a:endParaRPr lang="en" sz="1050" dirty="0">
              <a:solidFill>
                <a:schemeClr val="dk1"/>
              </a:solidFill>
              <a:latin typeface="Arial"/>
              <a:ea typeface="Arial"/>
              <a:cs typeface="Arial"/>
              <a:sym typeface="Arial"/>
            </a:endParaRPr>
          </a:p>
        </p:txBody>
      </p:sp>
      <p:sp>
        <p:nvSpPr>
          <p:cNvPr id="4" name="Date Placeholder 3">
            <a:extLst>
              <a:ext uri="{FF2B5EF4-FFF2-40B4-BE49-F238E27FC236}">
                <a16:creationId xmlns:a16="http://schemas.microsoft.com/office/drawing/2014/main" id="{4B4D3EDE-AC9A-6B48-AF78-B4ED81DB750C}"/>
              </a:ext>
            </a:extLst>
          </p:cNvPr>
          <p:cNvSpPr>
            <a:spLocks noGrp="1"/>
          </p:cNvSpPr>
          <p:nvPr>
            <p:ph type="dt" sz="half" idx="10"/>
          </p:nvPr>
        </p:nvSpPr>
        <p:spPr/>
        <p:txBody>
          <a:bodyPr/>
          <a:lstStyle/>
          <a:p>
            <a:fld id="{C1BA82DC-5F54-7C47-A84F-F3814438CCEF}" type="datetime1">
              <a:rPr lang="en-US" smtClean="0"/>
              <a:t>5/1/2019</a:t>
            </a:fld>
            <a:endParaRPr lang="en-US"/>
          </a:p>
        </p:txBody>
      </p:sp>
      <p:sp>
        <p:nvSpPr>
          <p:cNvPr id="13" name="Slide Number Placeholder 12">
            <a:extLst>
              <a:ext uri="{FF2B5EF4-FFF2-40B4-BE49-F238E27FC236}">
                <a16:creationId xmlns:a16="http://schemas.microsoft.com/office/drawing/2014/main" id="{9968070B-734C-9B4F-9CD8-B3B4D24A5A54}"/>
              </a:ext>
            </a:extLst>
          </p:cNvPr>
          <p:cNvSpPr>
            <a:spLocks noGrp="1"/>
          </p:cNvSpPr>
          <p:nvPr>
            <p:ph type="sldNum" sz="quarter" idx="12"/>
          </p:nvPr>
        </p:nvSpPr>
        <p:spPr/>
        <p:txBody>
          <a:bodyPr/>
          <a:lstStyle/>
          <a:p>
            <a:fld id="{C62565AA-8C13-EB49-B46B-E752CDCE80A8}" type="slidenum">
              <a:rPr lang="en-US" smtClean="0"/>
              <a:t>10</a:t>
            </a:fld>
            <a:endParaRPr lang="en-US"/>
          </a:p>
        </p:txBody>
      </p:sp>
    </p:spTree>
    <p:extLst>
      <p:ext uri="{BB962C8B-B14F-4D97-AF65-F5344CB8AC3E}">
        <p14:creationId xmlns:p14="http://schemas.microsoft.com/office/powerpoint/2010/main" val="3869086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EOSDIS New Missions Volumes - next 5 years</a:t>
            </a:r>
          </a:p>
        </p:txBody>
      </p:sp>
      <p:sp>
        <p:nvSpPr>
          <p:cNvPr id="11" name="Shape 187"/>
          <p:cNvSpPr txBox="1"/>
          <p:nvPr/>
        </p:nvSpPr>
        <p:spPr>
          <a:xfrm>
            <a:off x="4188620" y="2118786"/>
            <a:ext cx="373856" cy="439340"/>
          </a:xfrm>
          <a:prstGeom prst="rect">
            <a:avLst/>
          </a:prstGeom>
          <a:noFill/>
          <a:ln>
            <a:noFill/>
          </a:ln>
        </p:spPr>
        <p:txBody>
          <a:bodyPr lIns="68569" tIns="34275" rIns="68569" bIns="34275" anchor="t" anchorCtr="0">
            <a:noAutofit/>
          </a:bodyPr>
          <a:lstStyle/>
          <a:p>
            <a:pPr>
              <a:buClr>
                <a:srgbClr val="7F7F7F"/>
              </a:buClr>
              <a:buSzPct val="25000"/>
            </a:pPr>
            <a:r>
              <a:rPr lang="en-US" sz="2400" dirty="0">
                <a:solidFill>
                  <a:srgbClr val="7F7F7F"/>
                </a:solidFill>
                <a:latin typeface="Arial"/>
                <a:ea typeface="Arial"/>
                <a:cs typeface="Arial"/>
                <a:sym typeface="Arial"/>
              </a:rPr>
              <a:t> </a:t>
            </a:r>
            <a:r>
              <a:rPr lang="en-US" sz="2100" dirty="0">
                <a:solidFill>
                  <a:schemeClr val="lt1"/>
                </a:solidFill>
                <a:latin typeface="Arial"/>
                <a:ea typeface="Arial"/>
                <a:cs typeface="Arial"/>
                <a:sym typeface="Arial"/>
              </a:rPr>
              <a:t>1</a:t>
            </a:r>
          </a:p>
        </p:txBody>
      </p:sp>
      <p:sp>
        <p:nvSpPr>
          <p:cNvPr id="12" name="Shape 193"/>
          <p:cNvSpPr txBox="1"/>
          <p:nvPr/>
        </p:nvSpPr>
        <p:spPr>
          <a:xfrm>
            <a:off x="4219576" y="5014386"/>
            <a:ext cx="363140" cy="392906"/>
          </a:xfrm>
          <a:prstGeom prst="rect">
            <a:avLst/>
          </a:prstGeom>
          <a:noFill/>
          <a:ln>
            <a:noFill/>
          </a:ln>
        </p:spPr>
        <p:txBody>
          <a:bodyPr lIns="68569" tIns="34275" rIns="68569" bIns="34275" anchor="t" anchorCtr="0">
            <a:noAutofit/>
          </a:bodyPr>
          <a:lstStyle/>
          <a:p>
            <a:pPr>
              <a:buClr>
                <a:srgbClr val="7F7F7F"/>
              </a:buClr>
              <a:buSzPct val="25000"/>
            </a:pPr>
            <a:r>
              <a:rPr lang="en-US" sz="2100" dirty="0">
                <a:solidFill>
                  <a:srgbClr val="7F7F7F"/>
                </a:solidFill>
                <a:latin typeface="Arial"/>
                <a:ea typeface="Arial"/>
                <a:cs typeface="Arial"/>
                <a:sym typeface="Arial"/>
              </a:rPr>
              <a:t> </a:t>
            </a:r>
            <a:r>
              <a:rPr lang="en-US" sz="2100" dirty="0">
                <a:solidFill>
                  <a:schemeClr val="lt1"/>
                </a:solidFill>
                <a:latin typeface="Arial"/>
                <a:ea typeface="Arial"/>
                <a:cs typeface="Arial"/>
                <a:sym typeface="Arial"/>
              </a:rPr>
              <a:t>7</a:t>
            </a:r>
          </a:p>
        </p:txBody>
      </p:sp>
      <p:graphicFrame>
        <p:nvGraphicFramePr>
          <p:cNvPr id="8" name="Table 7"/>
          <p:cNvGraphicFramePr>
            <a:graphicFrameLocks noGrp="1"/>
          </p:cNvGraphicFramePr>
          <p:nvPr>
            <p:extLst>
              <p:ext uri="{D42A27DB-BD31-4B8C-83A1-F6EECF244321}">
                <p14:modId xmlns:p14="http://schemas.microsoft.com/office/powerpoint/2010/main" val="1324737652"/>
              </p:ext>
            </p:extLst>
          </p:nvPr>
        </p:nvGraphicFramePr>
        <p:xfrm>
          <a:off x="1876700" y="1332417"/>
          <a:ext cx="8062685" cy="4842598"/>
        </p:xfrm>
        <a:graphic>
          <a:graphicData uri="http://schemas.openxmlformats.org/drawingml/2006/table">
            <a:tbl>
              <a:tblPr firstRow="1" bandRow="1">
                <a:tableStyleId>{912C8C85-51F0-491E-9774-3900AFEF0FD7}</a:tableStyleId>
              </a:tblPr>
              <a:tblGrid>
                <a:gridCol w="2178910">
                  <a:extLst>
                    <a:ext uri="{9D8B030D-6E8A-4147-A177-3AD203B41FA5}">
                      <a16:colId xmlns:a16="http://schemas.microsoft.com/office/drawing/2014/main" val="20000"/>
                    </a:ext>
                  </a:extLst>
                </a:gridCol>
                <a:gridCol w="2200399">
                  <a:extLst>
                    <a:ext uri="{9D8B030D-6E8A-4147-A177-3AD203B41FA5}">
                      <a16:colId xmlns:a16="http://schemas.microsoft.com/office/drawing/2014/main" val="20001"/>
                    </a:ext>
                  </a:extLst>
                </a:gridCol>
                <a:gridCol w="1868047">
                  <a:extLst>
                    <a:ext uri="{9D8B030D-6E8A-4147-A177-3AD203B41FA5}">
                      <a16:colId xmlns:a16="http://schemas.microsoft.com/office/drawing/2014/main" val="20002"/>
                    </a:ext>
                  </a:extLst>
                </a:gridCol>
                <a:gridCol w="1815329">
                  <a:extLst>
                    <a:ext uri="{9D8B030D-6E8A-4147-A177-3AD203B41FA5}">
                      <a16:colId xmlns:a16="http://schemas.microsoft.com/office/drawing/2014/main" val="20003"/>
                    </a:ext>
                  </a:extLst>
                </a:gridCol>
              </a:tblGrid>
              <a:tr h="491341">
                <a:tc>
                  <a:txBody>
                    <a:bodyPr/>
                    <a:lstStyle/>
                    <a:p>
                      <a:pPr algn="ctr">
                        <a:lnSpc>
                          <a:spcPct val="100000"/>
                        </a:lnSpc>
                        <a:defRPr sz="1800">
                          <a:solidFill>
                            <a:srgbClr val="000000"/>
                          </a:solidFill>
                        </a:defRPr>
                      </a:pPr>
                      <a:r>
                        <a:rPr sz="1600" dirty="0">
                          <a:sym typeface="Avenir Next Demi Bold"/>
                        </a:rPr>
                        <a:t>Missions</a:t>
                      </a:r>
                      <a:endParaRPr sz="1600" b="1" dirty="0">
                        <a:solidFill>
                          <a:srgbClr val="222222"/>
                        </a:solidFill>
                        <a:latin typeface="Arial"/>
                        <a:ea typeface="Avenir Next Demi Bold"/>
                        <a:cs typeface="Arial"/>
                        <a:sym typeface="Avenir Next Demi Bold"/>
                      </a:endParaRPr>
                    </a:p>
                  </a:txBody>
                  <a:tcPr marL="35719" marR="35719" marT="35719" marB="35719" horzOverflow="overflow"/>
                </a:tc>
                <a:tc>
                  <a:txBody>
                    <a:bodyPr/>
                    <a:lstStyle/>
                    <a:p>
                      <a:pPr algn="ctr">
                        <a:lnSpc>
                          <a:spcPct val="100000"/>
                        </a:lnSpc>
                        <a:defRPr sz="1800">
                          <a:solidFill>
                            <a:srgbClr val="000000"/>
                          </a:solidFill>
                        </a:defRPr>
                      </a:pPr>
                      <a:r>
                        <a:rPr sz="1600" dirty="0">
                          <a:sym typeface="Avenir Next Demi Bold"/>
                        </a:rPr>
                        <a:t>Launch Date</a:t>
                      </a:r>
                      <a:endParaRPr sz="1600" b="1" dirty="0">
                        <a:solidFill>
                          <a:srgbClr val="222222"/>
                        </a:solidFill>
                        <a:latin typeface="Arial"/>
                        <a:ea typeface="Avenir Next Demi Bold"/>
                        <a:cs typeface="Arial"/>
                        <a:sym typeface="Avenir Next Demi Bold"/>
                      </a:endParaRPr>
                    </a:p>
                  </a:txBody>
                  <a:tcPr marL="35719" marR="35719" marT="35719" marB="35719" horzOverflow="overflow"/>
                </a:tc>
                <a:tc>
                  <a:txBody>
                    <a:bodyPr/>
                    <a:lstStyle/>
                    <a:p>
                      <a:pPr algn="ctr">
                        <a:lnSpc>
                          <a:spcPct val="100000"/>
                        </a:lnSpc>
                        <a:defRPr sz="1800">
                          <a:solidFill>
                            <a:srgbClr val="000000"/>
                          </a:solidFill>
                        </a:defRPr>
                      </a:pPr>
                      <a:r>
                        <a:rPr lang="en-US" sz="1600" dirty="0">
                          <a:sym typeface="Avenir Next Demi Bold"/>
                        </a:rPr>
                        <a:t>Daily Data Volume</a:t>
                      </a:r>
                    </a:p>
                    <a:p>
                      <a:pPr algn="ctr">
                        <a:lnSpc>
                          <a:spcPct val="100000"/>
                        </a:lnSpc>
                        <a:defRPr sz="1800">
                          <a:solidFill>
                            <a:srgbClr val="000000"/>
                          </a:solidFill>
                        </a:defRPr>
                      </a:pPr>
                      <a:r>
                        <a:rPr lang="en-US" sz="1600" dirty="0">
                          <a:sym typeface="Avenir Next Demi Bold"/>
                        </a:rPr>
                        <a:t>GB/day</a:t>
                      </a:r>
                      <a:endParaRPr sz="1600" b="1" dirty="0">
                        <a:solidFill>
                          <a:srgbClr val="222222"/>
                        </a:solidFill>
                        <a:latin typeface="Arial"/>
                        <a:ea typeface="Avenir Next Demi Bold"/>
                        <a:cs typeface="Arial"/>
                        <a:sym typeface="Avenir Next Demi Bold"/>
                      </a:endParaRPr>
                    </a:p>
                  </a:txBody>
                  <a:tcPr marL="35719" marR="35719" marT="35719" marB="35719" horzOverflow="overflow"/>
                </a:tc>
                <a:tc>
                  <a:txBody>
                    <a:bodyPr/>
                    <a:lstStyle/>
                    <a:p>
                      <a:pPr algn="ctr">
                        <a:lnSpc>
                          <a:spcPct val="100000"/>
                        </a:lnSpc>
                        <a:defRPr sz="1800">
                          <a:solidFill>
                            <a:srgbClr val="000000"/>
                          </a:solidFill>
                        </a:defRPr>
                      </a:pPr>
                      <a:r>
                        <a:rPr lang="en-US" sz="1600" dirty="0">
                          <a:sym typeface="Avenir Next Demi Bold"/>
                        </a:rPr>
                        <a:t>DAAC(s)</a:t>
                      </a:r>
                      <a:endParaRPr sz="1600" b="1" dirty="0">
                        <a:solidFill>
                          <a:srgbClr val="222222"/>
                        </a:solidFill>
                        <a:latin typeface="Arial"/>
                        <a:ea typeface="Avenir Next Demi Bold"/>
                        <a:cs typeface="Arial"/>
                        <a:sym typeface="Avenir Next Demi Bold"/>
                      </a:endParaRPr>
                    </a:p>
                  </a:txBody>
                  <a:tcPr marL="35719" marR="35719" marT="35719" marB="35719" horzOverflow="overflow"/>
                </a:tc>
                <a:extLst>
                  <a:ext uri="{0D108BD9-81ED-4DB2-BD59-A6C34878D82A}">
                    <a16:rowId xmlns:a16="http://schemas.microsoft.com/office/drawing/2014/main" val="10000"/>
                  </a:ext>
                </a:extLst>
              </a:tr>
              <a:tr h="23194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91440" algn="ctr" fontAlgn="b">
                        <a:lnSpc>
                          <a:spcPct val="100000"/>
                        </a:lnSpc>
                      </a:pPr>
                      <a:r>
                        <a:rPr lang="en-US" sz="1200" u="none" strike="noStrike" dirty="0"/>
                        <a:t>GRACE FO</a:t>
                      </a:r>
                      <a:endParaRPr lang="en-US" sz="1200" b="0" i="0" u="none" strike="noStrike" dirty="0">
                        <a:latin typeface="+mj-lt"/>
                        <a:ea typeface="Arial" charset="0"/>
                        <a:cs typeface="Arial" charset="0"/>
                      </a:endParaRPr>
                    </a:p>
                  </a:txBody>
                  <a:tcPr marL="0" marR="0" marT="0" marB="0" anchor="b"/>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b">
                        <a:lnSpc>
                          <a:spcPct val="100000"/>
                        </a:lnSpc>
                      </a:pPr>
                      <a:r>
                        <a:rPr lang="en-US" sz="1200" u="none" strike="noStrike" dirty="0"/>
                        <a:t>May 22, 2018 (LAUNCHED)</a:t>
                      </a:r>
                      <a:endParaRPr lang="en-US" sz="1200" b="0" i="0" u="none" strike="noStrike" dirty="0">
                        <a:solidFill>
                          <a:srgbClr val="000000"/>
                        </a:solidFill>
                        <a:latin typeface="+mj-lt"/>
                        <a:ea typeface="Arial" charset="0"/>
                        <a:cs typeface="Arial" charset="0"/>
                      </a:endParaRPr>
                    </a:p>
                  </a:txBody>
                  <a:tcPr marL="0" marR="0" marT="0" marB="0" anchor="b"/>
                </a:tc>
                <a:tc>
                  <a:txBody>
                    <a:bodyPr/>
                    <a:lstStyle/>
                    <a:p>
                      <a:pPr algn="ctr" fontAlgn="b">
                        <a:lnSpc>
                          <a:spcPct val="100000"/>
                        </a:lnSpc>
                      </a:pPr>
                      <a:r>
                        <a:rPr lang="en-US" sz="1200" u="none" strike="noStrike" dirty="0">
                          <a:effectLst/>
                        </a:rPr>
                        <a:t>2</a:t>
                      </a:r>
                      <a:endParaRPr lang="tr-TR" sz="1200" b="0" i="0" u="none" strike="noStrike" dirty="0">
                        <a:solidFill>
                          <a:srgbClr val="000000"/>
                        </a:solidFill>
                        <a:effectLst/>
                        <a:latin typeface="+mj-lt"/>
                        <a:ea typeface="Arial" charset="0"/>
                        <a:cs typeface="Arial" charset="0"/>
                      </a:endParaRPr>
                    </a:p>
                  </a:txBody>
                  <a:tcPr marL="12700" marR="12700" marT="1270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t>PO.DAAC</a:t>
                      </a:r>
                      <a:endParaRPr lang="en-US" sz="1200" b="0" i="0" u="none" strike="noStrike" dirty="0">
                        <a:latin typeface="+mj-lt"/>
                        <a:ea typeface="Arial" charset="0"/>
                        <a:cs typeface="Arial" charset="0"/>
                      </a:endParaRPr>
                    </a:p>
                  </a:txBody>
                  <a:tcPr marL="0" marR="0" marT="0" marB="0" anchor="b"/>
                </a:tc>
                <a:extLst>
                  <a:ext uri="{0D108BD9-81ED-4DB2-BD59-A6C34878D82A}">
                    <a16:rowId xmlns:a16="http://schemas.microsoft.com/office/drawing/2014/main" val="2436706445"/>
                  </a:ext>
                </a:extLst>
              </a:tr>
              <a:tr h="231940">
                <a:tc>
                  <a:txBody>
                    <a:bodyPr/>
                    <a:lstStyle/>
                    <a:p>
                      <a:pPr marL="91440" algn="ctr" fontAlgn="b">
                        <a:lnSpc>
                          <a:spcPct val="100000"/>
                        </a:lnSpc>
                      </a:pPr>
                      <a:r>
                        <a:rPr lang="en-US" sz="1200" u="none" strike="noStrike" dirty="0"/>
                        <a:t>ECOSTRESS on ISS (EVI-2)</a:t>
                      </a:r>
                      <a:endParaRPr lang="en-US" sz="1200" b="0" i="0" u="none" strike="noStrike" dirty="0">
                        <a:latin typeface="+mj-lt"/>
                        <a:ea typeface="Arial" charset="0"/>
                        <a:cs typeface="Arial" charset="0"/>
                      </a:endParaRPr>
                    </a:p>
                  </a:txBody>
                  <a:tcPr marL="0" marR="0" marT="0" marB="0" anchor="b"/>
                </a:tc>
                <a:tc>
                  <a:txBody>
                    <a:bodyPr/>
                    <a:lstStyle/>
                    <a:p>
                      <a:pPr algn="ctr" fontAlgn="b">
                        <a:lnSpc>
                          <a:spcPct val="100000"/>
                        </a:lnSpc>
                      </a:pPr>
                      <a:r>
                        <a:rPr lang="en-US" sz="1200" u="none" strike="noStrike" dirty="0"/>
                        <a:t>June 29, 2018 (LAUNCHED)</a:t>
                      </a:r>
                      <a:endParaRPr lang="en-US" sz="1200" b="0" i="0" u="none" strike="noStrike" dirty="0">
                        <a:solidFill>
                          <a:srgbClr val="000000"/>
                        </a:solidFill>
                        <a:latin typeface="+mj-lt"/>
                        <a:ea typeface="Arial" charset="0"/>
                        <a:cs typeface="Arial" charset="0"/>
                      </a:endParaRPr>
                    </a:p>
                  </a:txBody>
                  <a:tcPr marL="0" marR="0" marT="0" marB="0" anchor="b"/>
                </a:tc>
                <a:tc>
                  <a:txBody>
                    <a:bodyPr/>
                    <a:lstStyle/>
                    <a:p>
                      <a:pPr algn="ctr" fontAlgn="b">
                        <a:lnSpc>
                          <a:spcPct val="100000"/>
                        </a:lnSpc>
                      </a:pPr>
                      <a:r>
                        <a:rPr lang="en-US" sz="1200" u="none" strike="noStrike" dirty="0">
                          <a:effectLst/>
                        </a:rPr>
                        <a:t>643</a:t>
                      </a:r>
                      <a:endParaRPr lang="en-US" sz="1200" b="0" i="0" u="none" strike="noStrike" dirty="0">
                        <a:solidFill>
                          <a:srgbClr val="000000"/>
                        </a:solidFill>
                        <a:effectLst/>
                        <a:latin typeface="+mj-lt"/>
                        <a:ea typeface="Arial" charset="0"/>
                        <a:cs typeface="Arial" charset="0"/>
                      </a:endParaRPr>
                    </a:p>
                  </a:txBody>
                  <a:tcPr marL="12700" marR="12700" marT="1270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t>LPDAAC</a:t>
                      </a:r>
                      <a:endParaRPr lang="en-US" sz="1200" b="0" i="0" u="none" strike="noStrike" dirty="0">
                        <a:latin typeface="+mj-lt"/>
                        <a:ea typeface="Arial" charset="0"/>
                        <a:cs typeface="Arial" charset="0"/>
                      </a:endParaRPr>
                    </a:p>
                  </a:txBody>
                  <a:tcPr marL="0" marR="0" marT="0" marB="0" anchor="b"/>
                </a:tc>
                <a:extLst>
                  <a:ext uri="{0D108BD9-81ED-4DB2-BD59-A6C34878D82A}">
                    <a16:rowId xmlns:a16="http://schemas.microsoft.com/office/drawing/2014/main" val="3348586689"/>
                  </a:ext>
                </a:extLst>
              </a:tr>
              <a:tr h="231940">
                <a:tc>
                  <a:txBody>
                    <a:bodyPr/>
                    <a:lstStyle/>
                    <a:p>
                      <a:pPr marL="91440" algn="ctr" fontAlgn="b">
                        <a:lnSpc>
                          <a:spcPct val="100000"/>
                        </a:lnSpc>
                      </a:pPr>
                      <a:r>
                        <a:rPr lang="en-US" sz="1200" u="none" strike="noStrike" dirty="0"/>
                        <a:t>ICESat-2</a:t>
                      </a:r>
                      <a:endParaRPr lang="en-US" sz="1200" b="0" i="0" u="none" strike="noStrike" dirty="0">
                        <a:latin typeface="+mj-lt"/>
                        <a:ea typeface="Arial" charset="0"/>
                        <a:cs typeface="Arial" charset="0"/>
                      </a:endParaRPr>
                    </a:p>
                  </a:txBody>
                  <a:tcPr marL="0" marR="0" marT="0" marB="0" anchor="b"/>
                </a:tc>
                <a:tc>
                  <a:txBody>
                    <a:bodyPr/>
                    <a:lstStyle/>
                    <a:p>
                      <a:pPr algn="ctr" fontAlgn="b">
                        <a:lnSpc>
                          <a:spcPct val="100000"/>
                        </a:lnSpc>
                      </a:pPr>
                      <a:r>
                        <a:rPr lang="en-US" sz="1200" u="none" strike="noStrike" dirty="0"/>
                        <a:t>September 15, </a:t>
                      </a:r>
                      <a:r>
                        <a:rPr lang="en-US" sz="1200" u="none" strike="noStrike" dirty="0" smtClean="0"/>
                        <a:t>2018 (LAUNCHED)</a:t>
                      </a:r>
                      <a:endParaRPr lang="en-US" sz="1200" b="0" i="0" u="none" strike="noStrike" dirty="0">
                        <a:solidFill>
                          <a:srgbClr val="000000"/>
                        </a:solidFill>
                        <a:latin typeface="+mj-lt"/>
                        <a:ea typeface="Arial" charset="0"/>
                        <a:cs typeface="Arial" charset="0"/>
                      </a:endParaRPr>
                    </a:p>
                  </a:txBody>
                  <a:tcPr marL="0" marR="0" marT="0" marB="0" anchor="b"/>
                </a:tc>
                <a:tc>
                  <a:txBody>
                    <a:bodyPr/>
                    <a:lstStyle/>
                    <a:p>
                      <a:pPr algn="ctr" fontAlgn="b">
                        <a:lnSpc>
                          <a:spcPct val="100000"/>
                        </a:lnSpc>
                      </a:pPr>
                      <a:r>
                        <a:rPr lang="en-US" sz="1200" u="none" strike="noStrike" dirty="0">
                          <a:effectLst/>
                        </a:rPr>
                        <a:t>893</a:t>
                      </a:r>
                      <a:endParaRPr lang="en-US" sz="1200" b="0" i="0" u="none" strike="noStrike" dirty="0">
                        <a:solidFill>
                          <a:srgbClr val="000000"/>
                        </a:solidFill>
                        <a:effectLst/>
                        <a:latin typeface="+mj-lt"/>
                        <a:ea typeface="Arial" charset="0"/>
                        <a:cs typeface="Arial" charset="0"/>
                      </a:endParaRPr>
                    </a:p>
                  </a:txBody>
                  <a:tcPr marL="12700" marR="12700" marT="1270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t>NSIDC</a:t>
                      </a:r>
                      <a:endParaRPr lang="en-US" sz="1200" b="0" i="0" u="none" strike="noStrike" dirty="0">
                        <a:latin typeface="+mj-lt"/>
                        <a:ea typeface="Arial" charset="0"/>
                        <a:cs typeface="Arial" charset="0"/>
                      </a:endParaRPr>
                    </a:p>
                  </a:txBody>
                  <a:tcPr marL="0" marR="0" marT="0" marB="0" anchor="b"/>
                </a:tc>
                <a:extLst>
                  <a:ext uri="{0D108BD9-81ED-4DB2-BD59-A6C34878D82A}">
                    <a16:rowId xmlns:a16="http://schemas.microsoft.com/office/drawing/2014/main" val="1788276605"/>
                  </a:ext>
                </a:extLst>
              </a:tr>
              <a:tr h="231940">
                <a:tc>
                  <a:txBody>
                    <a:bodyPr/>
                    <a:lstStyle/>
                    <a:p>
                      <a:pPr marL="91440" marR="0" indent="0" algn="ctr" defTabSz="457200" rtl="0" eaLnBrk="1" fontAlgn="b" latinLnBrk="0" hangingPunct="1">
                        <a:lnSpc>
                          <a:spcPct val="100000"/>
                        </a:lnSpc>
                        <a:spcBef>
                          <a:spcPts val="0"/>
                        </a:spcBef>
                        <a:spcAft>
                          <a:spcPts val="0"/>
                        </a:spcAft>
                        <a:buClrTx/>
                        <a:buSzTx/>
                        <a:buFontTx/>
                        <a:buNone/>
                        <a:tabLst/>
                        <a:defRPr/>
                      </a:pPr>
                      <a:r>
                        <a:rPr lang="en-US" sz="1200" u="none" strike="noStrike" dirty="0"/>
                        <a:t>GEDI</a:t>
                      </a:r>
                      <a:r>
                        <a:rPr lang="en-US" sz="1200" u="none" strike="noStrike" baseline="0" dirty="0"/>
                        <a:t> on </a:t>
                      </a:r>
                      <a:r>
                        <a:rPr lang="en-US" sz="1200" u="none" strike="noStrike" dirty="0"/>
                        <a:t>ISS (EVI-2)</a:t>
                      </a:r>
                      <a:endParaRPr lang="en-US" sz="1200" b="0" i="0" u="none" strike="noStrike" dirty="0">
                        <a:latin typeface="+mj-lt"/>
                        <a:ea typeface="Arial" charset="0"/>
                        <a:cs typeface="Arial" charset="0"/>
                      </a:endParaRPr>
                    </a:p>
                  </a:txBody>
                  <a:tcPr marL="0" marR="0" marT="0"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u="none" strike="noStrike" dirty="0" smtClean="0"/>
                        <a:t>December 5, 2018 (LAUNCHED)</a:t>
                      </a:r>
                      <a:endParaRPr lang="en-US" sz="1200" b="0" i="0" u="none" strike="noStrike" kern="1200" dirty="0" smtClean="0">
                        <a:solidFill>
                          <a:srgbClr val="000000"/>
                        </a:solidFill>
                        <a:latin typeface="+mn-lt"/>
                        <a:ea typeface="Arial" charset="0"/>
                        <a:cs typeface="Arial" charset="0"/>
                      </a:endParaRPr>
                    </a:p>
                  </a:txBody>
                  <a:tcPr marL="0" marR="0" marT="0" marB="0" anchor="b"/>
                </a:tc>
                <a:tc>
                  <a:txBody>
                    <a:bodyPr/>
                    <a:lstStyle/>
                    <a:p>
                      <a:pPr algn="ctr" fontAlgn="b">
                        <a:lnSpc>
                          <a:spcPct val="100000"/>
                        </a:lnSpc>
                      </a:pPr>
                      <a:r>
                        <a:rPr lang="tr-TR" sz="1200" u="none" strike="noStrike" dirty="0">
                          <a:effectLst/>
                        </a:rPr>
                        <a:t>35</a:t>
                      </a:r>
                      <a:endParaRPr lang="tr-TR" sz="1200" b="0" i="0" u="none" strike="noStrike" dirty="0">
                        <a:solidFill>
                          <a:srgbClr val="000000"/>
                        </a:solidFill>
                        <a:effectLst/>
                        <a:latin typeface="+mj-lt"/>
                        <a:ea typeface="Arial" charset="0"/>
                        <a:cs typeface="Arial" charset="0"/>
                      </a:endParaRPr>
                    </a:p>
                  </a:txBody>
                  <a:tcPr marL="12700" marR="12700" marT="1270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t>LPDAAC, ORNL DAAC</a:t>
                      </a:r>
                      <a:endParaRPr lang="en-US" sz="1200" b="0" i="0" u="none" strike="noStrike" dirty="0">
                        <a:latin typeface="+mj-lt"/>
                        <a:ea typeface="Arial" charset="0"/>
                        <a:cs typeface="Arial" charset="0"/>
                      </a:endParaRPr>
                    </a:p>
                  </a:txBody>
                  <a:tcPr marL="0" marR="0" marT="0" marB="0" anchor="b"/>
                </a:tc>
                <a:extLst>
                  <a:ext uri="{0D108BD9-81ED-4DB2-BD59-A6C34878D82A}">
                    <a16:rowId xmlns:a16="http://schemas.microsoft.com/office/drawing/2014/main" val="2343991451"/>
                  </a:ext>
                </a:extLst>
              </a:tr>
              <a:tr h="231940">
                <a:tc>
                  <a:txBody>
                    <a:bodyPr/>
                    <a:lstStyle/>
                    <a:p>
                      <a:pPr marL="91440" algn="ctr" fontAlgn="b">
                        <a:lnSpc>
                          <a:spcPct val="100000"/>
                        </a:lnSpc>
                      </a:pPr>
                      <a:r>
                        <a:rPr lang="en-US" sz="1200" u="none" strike="noStrike" dirty="0"/>
                        <a:t>OCO-3 on ISS</a:t>
                      </a:r>
                      <a:endParaRPr lang="en-US" sz="1200" b="0" i="0" u="none" strike="noStrike" dirty="0">
                        <a:latin typeface="+mj-lt"/>
                        <a:ea typeface="Arial" charset="0"/>
                        <a:cs typeface="Arial" charset="0"/>
                      </a:endParaRPr>
                    </a:p>
                  </a:txBody>
                  <a:tcPr marL="0" marR="0" marT="0" marB="0" anchor="b"/>
                </a:tc>
                <a:tc>
                  <a:txBody>
                    <a:bodyPr/>
                    <a:lstStyle/>
                    <a:p>
                      <a:pPr algn="ctr" fontAlgn="b">
                        <a:lnSpc>
                          <a:spcPct val="100000"/>
                        </a:lnSpc>
                      </a:pPr>
                      <a:r>
                        <a:rPr lang="en-US" sz="1200" u="none" strike="noStrike" dirty="0" smtClean="0"/>
                        <a:t>May 3, </a:t>
                      </a:r>
                      <a:r>
                        <a:rPr lang="en-US" sz="1200" u="none" strike="noStrike" dirty="0"/>
                        <a:t>2019</a:t>
                      </a:r>
                      <a:endParaRPr lang="en-US" sz="1200" b="0" i="0" u="none" strike="noStrike" dirty="0">
                        <a:solidFill>
                          <a:srgbClr val="000000"/>
                        </a:solidFill>
                        <a:latin typeface="+mj-lt"/>
                        <a:ea typeface="Arial" charset="0"/>
                        <a:cs typeface="Arial" charset="0"/>
                      </a:endParaRPr>
                    </a:p>
                  </a:txBody>
                  <a:tcPr marL="0" marR="0" marT="0" marB="0" anchor="b"/>
                </a:tc>
                <a:tc>
                  <a:txBody>
                    <a:bodyPr/>
                    <a:lstStyle/>
                    <a:p>
                      <a:pPr algn="ctr" fontAlgn="b">
                        <a:lnSpc>
                          <a:spcPct val="100000"/>
                        </a:lnSpc>
                      </a:pPr>
                      <a:r>
                        <a:rPr lang="en-US" sz="1200" u="none" strike="noStrike" dirty="0">
                          <a:effectLst/>
                        </a:rPr>
                        <a:t>38</a:t>
                      </a:r>
                      <a:endParaRPr lang="en-US" sz="1200" b="0" i="0" u="none" strike="noStrike" dirty="0">
                        <a:solidFill>
                          <a:srgbClr val="000000"/>
                        </a:solidFill>
                        <a:effectLst/>
                        <a:latin typeface="+mj-lt"/>
                        <a:ea typeface="Arial" charset="0"/>
                        <a:cs typeface="Arial" charset="0"/>
                      </a:endParaRPr>
                    </a:p>
                  </a:txBody>
                  <a:tcPr marL="12700" marR="12700" marT="1270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t>GES DISC</a:t>
                      </a:r>
                      <a:endParaRPr lang="en-US" sz="1200" b="0" i="0" u="none" strike="noStrike" dirty="0">
                        <a:latin typeface="+mj-lt"/>
                        <a:ea typeface="Arial" charset="0"/>
                        <a:cs typeface="Arial" charset="0"/>
                      </a:endParaRPr>
                    </a:p>
                  </a:txBody>
                  <a:tcPr marL="0" marR="0" marT="0" marB="0" anchor="b"/>
                </a:tc>
                <a:extLst>
                  <a:ext uri="{0D108BD9-81ED-4DB2-BD59-A6C34878D82A}">
                    <a16:rowId xmlns:a16="http://schemas.microsoft.com/office/drawing/2014/main" val="859823168"/>
                  </a:ext>
                </a:extLst>
              </a:tr>
              <a:tr h="231940">
                <a:tc>
                  <a:txBody>
                    <a:bodyPr/>
                    <a:lstStyle/>
                    <a:p>
                      <a:pPr marL="91440" marR="0" indent="0" algn="ctr" defTabSz="457200" rtl="0" eaLnBrk="1" fontAlgn="b" latinLnBrk="0" hangingPunct="1">
                        <a:lnSpc>
                          <a:spcPct val="100000"/>
                        </a:lnSpc>
                        <a:spcBef>
                          <a:spcPts val="0"/>
                        </a:spcBef>
                        <a:spcAft>
                          <a:spcPts val="0"/>
                        </a:spcAft>
                        <a:buClrTx/>
                        <a:buSzTx/>
                        <a:buFontTx/>
                        <a:buNone/>
                        <a:tabLst/>
                        <a:defRPr/>
                      </a:pPr>
                      <a:r>
                        <a:rPr lang="en-US" sz="1200" u="none" strike="noStrike" dirty="0"/>
                        <a:t>TROPICS (EVI-3)</a:t>
                      </a:r>
                      <a:endParaRPr lang="en-US" sz="1200" b="0" i="0" u="none" strike="noStrike" dirty="0">
                        <a:latin typeface="+mj-lt"/>
                        <a:ea typeface="Arial" charset="0"/>
                        <a:cs typeface="Arial" charset="0"/>
                      </a:endParaRPr>
                    </a:p>
                  </a:txBody>
                  <a:tcPr marL="0" marR="0" marT="0" marB="0" anchor="b"/>
                </a:tc>
                <a:tc>
                  <a:txBody>
                    <a:bodyPr/>
                    <a:lstStyle/>
                    <a:p>
                      <a:pPr algn="ctr" fontAlgn="b">
                        <a:lnSpc>
                          <a:spcPct val="100000"/>
                        </a:lnSpc>
                      </a:pPr>
                      <a:r>
                        <a:rPr lang="en-US" sz="1200" u="none" strike="noStrike" dirty="0"/>
                        <a:t>January </a:t>
                      </a:r>
                      <a:r>
                        <a:rPr lang="en-US" sz="1200" u="none" strike="noStrike" dirty="0" smtClean="0"/>
                        <a:t> </a:t>
                      </a:r>
                      <a:r>
                        <a:rPr lang="en-US" sz="1200" u="none" strike="noStrike" dirty="0"/>
                        <a:t>2020</a:t>
                      </a:r>
                      <a:endParaRPr lang="en-US" sz="1200" b="0" i="0" u="none" strike="noStrike" dirty="0">
                        <a:solidFill>
                          <a:srgbClr val="000000"/>
                        </a:solidFill>
                        <a:latin typeface="+mj-lt"/>
                        <a:ea typeface="Arial" charset="0"/>
                        <a:cs typeface="Arial" charset="0"/>
                      </a:endParaRPr>
                    </a:p>
                  </a:txBody>
                  <a:tcPr marL="0" marR="0" marT="0" marB="0" anchor="b"/>
                </a:tc>
                <a:tc>
                  <a:txBody>
                    <a:bodyPr/>
                    <a:lstStyle/>
                    <a:p>
                      <a:pPr algn="ctr" fontAlgn="b">
                        <a:lnSpc>
                          <a:spcPct val="100000"/>
                        </a:lnSpc>
                      </a:pPr>
                      <a:r>
                        <a:rPr lang="en-US" sz="1200" u="none" strike="noStrike" dirty="0">
                          <a:effectLst/>
                        </a:rPr>
                        <a:t>50</a:t>
                      </a:r>
                      <a:endParaRPr lang="en-US" sz="1200" b="0" i="0" u="none" strike="noStrike" dirty="0">
                        <a:solidFill>
                          <a:srgbClr val="000000"/>
                        </a:solidFill>
                        <a:effectLst/>
                        <a:latin typeface="+mj-lt"/>
                        <a:ea typeface="Arial" charset="0"/>
                        <a:cs typeface="Arial" charset="0"/>
                      </a:endParaRPr>
                    </a:p>
                  </a:txBody>
                  <a:tcPr marL="12700" marR="12700" marT="1270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t>GES DISC</a:t>
                      </a:r>
                      <a:endParaRPr lang="en-US" sz="1200" b="0" i="0" u="none" strike="noStrike" dirty="0">
                        <a:solidFill>
                          <a:srgbClr val="000000"/>
                        </a:solidFill>
                        <a:latin typeface="+mj-lt"/>
                        <a:ea typeface="Arial" charset="0"/>
                        <a:cs typeface="Arial" charset="0"/>
                      </a:endParaRPr>
                    </a:p>
                  </a:txBody>
                  <a:tcPr marL="0" marR="0" marT="0" marB="0" anchor="b"/>
                </a:tc>
                <a:extLst>
                  <a:ext uri="{0D108BD9-81ED-4DB2-BD59-A6C34878D82A}">
                    <a16:rowId xmlns:a16="http://schemas.microsoft.com/office/drawing/2014/main" val="10009"/>
                  </a:ext>
                </a:extLst>
              </a:tr>
              <a:tr h="231940">
                <a:tc>
                  <a:txBody>
                    <a:bodyPr/>
                    <a:lstStyle/>
                    <a:p>
                      <a:pPr marL="91440" marR="0" indent="0" algn="ctr" defTabSz="457200" rtl="0" eaLnBrk="1" fontAlgn="b" latinLnBrk="0" hangingPunct="1">
                        <a:lnSpc>
                          <a:spcPct val="100000"/>
                        </a:lnSpc>
                        <a:spcBef>
                          <a:spcPts val="0"/>
                        </a:spcBef>
                        <a:spcAft>
                          <a:spcPts val="0"/>
                        </a:spcAft>
                        <a:buClrTx/>
                        <a:buSzTx/>
                        <a:buFontTx/>
                        <a:buNone/>
                        <a:tabLst/>
                        <a:defRPr/>
                      </a:pPr>
                      <a:r>
                        <a:rPr lang="en-US" sz="1200" u="none" strike="noStrike" dirty="0"/>
                        <a:t>MAIA (EVI-3)</a:t>
                      </a:r>
                      <a:endParaRPr lang="en-US" sz="1200" b="0" i="0" u="none" strike="noStrike" dirty="0">
                        <a:latin typeface="+mj-lt"/>
                        <a:ea typeface="Arial" charset="0"/>
                        <a:cs typeface="Arial" charset="0"/>
                      </a:endParaRPr>
                    </a:p>
                  </a:txBody>
                  <a:tcPr marL="0" marR="0" marT="0" marB="0" anchor="b"/>
                </a:tc>
                <a:tc>
                  <a:txBody>
                    <a:bodyPr/>
                    <a:lstStyle/>
                    <a:p>
                      <a:pPr algn="ctr" fontAlgn="b">
                        <a:lnSpc>
                          <a:spcPct val="100000"/>
                        </a:lnSpc>
                      </a:pPr>
                      <a:r>
                        <a:rPr lang="en-US" sz="1200" u="none" strike="noStrike" dirty="0"/>
                        <a:t>September 2020</a:t>
                      </a:r>
                      <a:endParaRPr lang="en-US" sz="1200" b="0" i="0" u="none" strike="noStrike" dirty="0">
                        <a:solidFill>
                          <a:srgbClr val="000000"/>
                        </a:solidFill>
                        <a:latin typeface="+mj-lt"/>
                        <a:ea typeface="Arial" charset="0"/>
                        <a:cs typeface="Arial" charset="0"/>
                      </a:endParaRPr>
                    </a:p>
                  </a:txBody>
                  <a:tcPr marL="0" marR="0" marT="0" marB="0" anchor="b"/>
                </a:tc>
                <a:tc>
                  <a:txBody>
                    <a:bodyPr/>
                    <a:lstStyle/>
                    <a:p>
                      <a:pPr algn="ctr" fontAlgn="b">
                        <a:lnSpc>
                          <a:spcPct val="100000"/>
                        </a:lnSpc>
                      </a:pPr>
                      <a:r>
                        <a:rPr lang="en-US" sz="1200" u="none" strike="noStrike" dirty="0">
                          <a:effectLst/>
                        </a:rPr>
                        <a:t>77</a:t>
                      </a:r>
                      <a:endParaRPr lang="en-US" sz="1200" b="0" i="0" u="none" strike="noStrike" dirty="0">
                        <a:solidFill>
                          <a:srgbClr val="000000"/>
                        </a:solidFill>
                        <a:effectLst/>
                        <a:latin typeface="+mj-lt"/>
                        <a:ea typeface="Arial" charset="0"/>
                        <a:cs typeface="Arial" charset="0"/>
                      </a:endParaRPr>
                    </a:p>
                  </a:txBody>
                  <a:tcPr marL="12700" marR="12700" marT="1270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t>ASDC DAAC</a:t>
                      </a:r>
                      <a:endParaRPr lang="en-US" sz="1200" b="0" i="0" u="none" strike="noStrike" dirty="0">
                        <a:latin typeface="+mj-lt"/>
                        <a:ea typeface="Arial" charset="0"/>
                        <a:cs typeface="Arial" charset="0"/>
                      </a:endParaRPr>
                    </a:p>
                  </a:txBody>
                  <a:tcPr marL="0" marR="0" marT="0" marB="0" anchor="b"/>
                </a:tc>
                <a:extLst>
                  <a:ext uri="{0D108BD9-81ED-4DB2-BD59-A6C34878D82A}">
                    <a16:rowId xmlns:a16="http://schemas.microsoft.com/office/drawing/2014/main" val="10011"/>
                  </a:ext>
                </a:extLst>
              </a:tr>
              <a:tr h="231940">
                <a:tc>
                  <a:txBody>
                    <a:bodyPr/>
                    <a:lstStyle/>
                    <a:p>
                      <a:pPr marL="91440" algn="ctr" fontAlgn="b">
                        <a:lnSpc>
                          <a:spcPct val="100000"/>
                        </a:lnSpc>
                      </a:pPr>
                      <a:r>
                        <a:rPr lang="en-US" sz="1200" u="none" strike="noStrike" dirty="0"/>
                        <a:t>Sentinel-6A</a:t>
                      </a:r>
                      <a:endParaRPr lang="en-US" sz="1200" b="0" i="0" u="none" strike="noStrike" dirty="0">
                        <a:latin typeface="+mj-lt"/>
                        <a:ea typeface="Arial" charset="0"/>
                        <a:cs typeface="Arial" charset="0"/>
                      </a:endParaRPr>
                    </a:p>
                  </a:txBody>
                  <a:tcPr marL="0" marR="0" marT="0" marB="0" anchor="b"/>
                </a:tc>
                <a:tc>
                  <a:txBody>
                    <a:bodyPr/>
                    <a:lstStyle/>
                    <a:p>
                      <a:pPr algn="ctr" fontAlgn="b">
                        <a:lnSpc>
                          <a:spcPct val="100000"/>
                        </a:lnSpc>
                      </a:pPr>
                      <a:r>
                        <a:rPr lang="en-US" sz="1200" u="none" strike="noStrike" dirty="0"/>
                        <a:t>November </a:t>
                      </a:r>
                      <a:r>
                        <a:rPr lang="en-US" sz="1200" u="none" strike="noStrike" dirty="0" smtClean="0"/>
                        <a:t>2020</a:t>
                      </a:r>
                      <a:endParaRPr lang="en-US" sz="1200" b="0" i="0" u="none" strike="noStrike" dirty="0">
                        <a:solidFill>
                          <a:srgbClr val="000000"/>
                        </a:solidFill>
                        <a:latin typeface="+mj-lt"/>
                        <a:ea typeface="Arial" charset="0"/>
                        <a:cs typeface="Arial" charset="0"/>
                      </a:endParaRPr>
                    </a:p>
                  </a:txBody>
                  <a:tcPr marL="0" marR="0" marT="0" marB="0" anchor="b"/>
                </a:tc>
                <a:tc>
                  <a:txBody>
                    <a:bodyPr/>
                    <a:lstStyle/>
                    <a:p>
                      <a:pPr algn="ctr" fontAlgn="b">
                        <a:lnSpc>
                          <a:spcPct val="100000"/>
                        </a:lnSpc>
                      </a:pPr>
                      <a:r>
                        <a:rPr lang="en-US" sz="1200" u="none" strike="noStrike" dirty="0">
                          <a:effectLst/>
                        </a:rPr>
                        <a:t>600</a:t>
                      </a:r>
                      <a:endParaRPr lang="en-US" sz="1200" b="0" i="0" u="none" strike="noStrike" dirty="0">
                        <a:solidFill>
                          <a:srgbClr val="000000"/>
                        </a:solidFill>
                        <a:effectLst/>
                        <a:latin typeface="+mj-lt"/>
                        <a:ea typeface="Arial" charset="0"/>
                        <a:cs typeface="Arial" charset="0"/>
                      </a:endParaRPr>
                    </a:p>
                  </a:txBody>
                  <a:tcPr marL="12700" marR="12700" marT="1270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t>PO.DAAC, GES DISC</a:t>
                      </a:r>
                      <a:endParaRPr lang="en-US" sz="1200" b="0" i="0" u="none" strike="noStrike" dirty="0">
                        <a:latin typeface="+mj-lt"/>
                        <a:ea typeface="Arial" charset="0"/>
                        <a:cs typeface="Arial" charset="0"/>
                      </a:endParaRPr>
                    </a:p>
                  </a:txBody>
                  <a:tcPr marL="0" marR="0" marT="0" marB="0" anchor="b"/>
                </a:tc>
                <a:extLst>
                  <a:ext uri="{0D108BD9-81ED-4DB2-BD59-A6C34878D82A}">
                    <a16:rowId xmlns:a16="http://schemas.microsoft.com/office/drawing/2014/main" val="10012"/>
                  </a:ext>
                </a:extLst>
              </a:tr>
              <a:tr h="231940">
                <a:tc>
                  <a:txBody>
                    <a:bodyPr/>
                    <a:lstStyle/>
                    <a:p>
                      <a:pPr marL="91440" algn="ctr" fontAlgn="b">
                        <a:lnSpc>
                          <a:spcPct val="100000"/>
                        </a:lnSpc>
                      </a:pPr>
                      <a:r>
                        <a:rPr lang="en-US" sz="1200" u="none" strike="noStrike" dirty="0"/>
                        <a:t>CLARREO-PF on ISS</a:t>
                      </a:r>
                      <a:endParaRPr lang="en-US" sz="1200" b="0" i="0" u="none" strike="noStrike" dirty="0">
                        <a:latin typeface="+mj-lt"/>
                        <a:ea typeface="Arial" charset="0"/>
                        <a:cs typeface="Arial" charset="0"/>
                      </a:endParaRPr>
                    </a:p>
                  </a:txBody>
                  <a:tcPr marL="0" marR="0" marT="0" marB="0" anchor="b"/>
                </a:tc>
                <a:tc>
                  <a:txBody>
                    <a:bodyPr/>
                    <a:lstStyle/>
                    <a:p>
                      <a:pPr algn="ctr" fontAlgn="b">
                        <a:lnSpc>
                          <a:spcPct val="100000"/>
                        </a:lnSpc>
                      </a:pPr>
                      <a:r>
                        <a:rPr lang="en-US" sz="1200" u="none" strike="noStrike" dirty="0"/>
                        <a:t>March 2021</a:t>
                      </a:r>
                      <a:endParaRPr lang="en-US" sz="1200" b="0" i="0" u="none" strike="noStrike" dirty="0">
                        <a:solidFill>
                          <a:srgbClr val="000000"/>
                        </a:solidFill>
                        <a:latin typeface="+mj-lt"/>
                        <a:ea typeface="Arial" charset="0"/>
                        <a:cs typeface="Arial" charset="0"/>
                      </a:endParaRPr>
                    </a:p>
                  </a:txBody>
                  <a:tcPr marL="0" marR="0" marT="0" marB="0" anchor="b"/>
                </a:tc>
                <a:tc>
                  <a:txBody>
                    <a:bodyPr/>
                    <a:lstStyle/>
                    <a:p>
                      <a:pPr algn="ctr" fontAlgn="b">
                        <a:lnSpc>
                          <a:spcPct val="100000"/>
                        </a:lnSpc>
                      </a:pPr>
                      <a:r>
                        <a:rPr lang="en-US" sz="1200" u="none" strike="noStrike" dirty="0">
                          <a:effectLst/>
                        </a:rPr>
                        <a:t>385</a:t>
                      </a:r>
                      <a:endParaRPr lang="en-US" sz="1200" b="0" i="0" u="none" strike="noStrike" dirty="0">
                        <a:solidFill>
                          <a:srgbClr val="000000"/>
                        </a:solidFill>
                        <a:effectLst/>
                        <a:latin typeface="+mj-lt"/>
                        <a:ea typeface="Arial" charset="0"/>
                        <a:cs typeface="Arial" charset="0"/>
                      </a:endParaRPr>
                    </a:p>
                  </a:txBody>
                  <a:tcPr marL="12700" marR="12700" marT="1270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t>ASDC</a:t>
                      </a:r>
                      <a:r>
                        <a:rPr lang="en-US" sz="1200" u="none" strike="noStrike" baseline="0" dirty="0"/>
                        <a:t> DAAC</a:t>
                      </a:r>
                      <a:endParaRPr lang="en-US" sz="1200" b="0" i="0" u="none" strike="noStrike" dirty="0">
                        <a:latin typeface="+mj-lt"/>
                        <a:ea typeface="Arial" charset="0"/>
                        <a:cs typeface="Arial" charset="0"/>
                      </a:endParaRPr>
                    </a:p>
                  </a:txBody>
                  <a:tcPr marL="0" marR="0" marT="0" marB="0" anchor="b"/>
                </a:tc>
                <a:extLst>
                  <a:ext uri="{0D108BD9-81ED-4DB2-BD59-A6C34878D82A}">
                    <a16:rowId xmlns:a16="http://schemas.microsoft.com/office/drawing/2014/main" val="10013"/>
                  </a:ext>
                </a:extLst>
              </a:tr>
              <a:tr h="231940">
                <a:tc>
                  <a:txBody>
                    <a:bodyPr/>
                    <a:lstStyle/>
                    <a:p>
                      <a:pPr marL="91440" algn="ctr" fontAlgn="b">
                        <a:lnSpc>
                          <a:spcPct val="100000"/>
                        </a:lnSpc>
                      </a:pPr>
                      <a:r>
                        <a:rPr lang="en-US" sz="1200" u="none" strike="noStrike" dirty="0"/>
                        <a:t>SWOT</a:t>
                      </a:r>
                      <a:endParaRPr lang="en-US" sz="1200" b="0" i="0" u="none" strike="noStrike" dirty="0">
                        <a:latin typeface="+mj-lt"/>
                        <a:ea typeface="Arial" charset="0"/>
                        <a:cs typeface="Arial" charset="0"/>
                      </a:endParaRPr>
                    </a:p>
                  </a:txBody>
                  <a:tcPr marL="0" marR="0" marT="0" marB="0" anchor="b">
                    <a:solidFill>
                      <a:srgbClr val="FFFF00"/>
                    </a:solidFill>
                  </a:tcPr>
                </a:tc>
                <a:tc>
                  <a:txBody>
                    <a:bodyPr/>
                    <a:lstStyle/>
                    <a:p>
                      <a:pPr algn="ctr" fontAlgn="b">
                        <a:lnSpc>
                          <a:spcPct val="100000"/>
                        </a:lnSpc>
                      </a:pPr>
                      <a:r>
                        <a:rPr lang="en-US" sz="1200" u="none" strike="noStrike" dirty="0"/>
                        <a:t>September 2021</a:t>
                      </a:r>
                      <a:endParaRPr lang="en-US" sz="1200" b="0" i="0" u="none" strike="noStrike" dirty="0">
                        <a:solidFill>
                          <a:srgbClr val="000000"/>
                        </a:solidFill>
                        <a:latin typeface="+mj-lt"/>
                        <a:ea typeface="Arial" charset="0"/>
                        <a:cs typeface="Arial" charset="0"/>
                      </a:endParaRPr>
                    </a:p>
                  </a:txBody>
                  <a:tcPr marL="0" marR="0" marT="0" marB="0" anchor="b">
                    <a:solidFill>
                      <a:srgbClr val="FFFF00"/>
                    </a:solidFill>
                  </a:tcPr>
                </a:tc>
                <a:tc>
                  <a:txBody>
                    <a:bodyPr/>
                    <a:lstStyle/>
                    <a:p>
                      <a:pPr algn="ctr" fontAlgn="b">
                        <a:lnSpc>
                          <a:spcPct val="100000"/>
                        </a:lnSpc>
                      </a:pPr>
                      <a:r>
                        <a:rPr lang="en-US" sz="1200" u="none" strike="noStrike" dirty="0">
                          <a:effectLst/>
                        </a:rPr>
                        <a:t>19,900</a:t>
                      </a:r>
                      <a:endParaRPr lang="en-US" sz="1200" b="0" i="0" u="none" strike="noStrike" dirty="0">
                        <a:solidFill>
                          <a:srgbClr val="000000"/>
                        </a:solidFill>
                        <a:effectLst/>
                        <a:latin typeface="+mj-lt"/>
                        <a:ea typeface="Arial" charset="0"/>
                        <a:cs typeface="Arial" charset="0"/>
                      </a:endParaRPr>
                    </a:p>
                  </a:txBody>
                  <a:tcPr marL="12700" marR="12700" marT="12700" marB="0" anchor="b">
                    <a:solidFill>
                      <a:srgbClr val="FFFF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t>PO.DAAC</a:t>
                      </a:r>
                      <a:endParaRPr lang="en-US" sz="1200" b="0" i="0" u="none" strike="noStrike" dirty="0">
                        <a:latin typeface="+mj-lt"/>
                        <a:ea typeface="Arial" charset="0"/>
                        <a:cs typeface="Arial" charset="0"/>
                      </a:endParaRPr>
                    </a:p>
                  </a:txBody>
                  <a:tcPr marL="0" marR="0" marT="0" marB="0" anchor="b">
                    <a:solidFill>
                      <a:srgbClr val="FFFF00"/>
                    </a:solidFill>
                  </a:tcPr>
                </a:tc>
                <a:extLst>
                  <a:ext uri="{0D108BD9-81ED-4DB2-BD59-A6C34878D82A}">
                    <a16:rowId xmlns:a16="http://schemas.microsoft.com/office/drawing/2014/main" val="10014"/>
                  </a:ext>
                </a:extLst>
              </a:tr>
              <a:tr h="321408">
                <a:tc>
                  <a:txBody>
                    <a:bodyPr/>
                    <a:lstStyle/>
                    <a:p>
                      <a:pPr marL="91440" algn="ctr" fontAlgn="b">
                        <a:lnSpc>
                          <a:spcPct val="100000"/>
                        </a:lnSpc>
                      </a:pPr>
                      <a:r>
                        <a:rPr lang="en-US" sz="1200" u="none" strike="noStrike" dirty="0"/>
                        <a:t>JPSS-2</a:t>
                      </a:r>
                      <a:endParaRPr lang="en-US" sz="1200" b="0" i="0" u="none" strike="noStrike" dirty="0">
                        <a:latin typeface="+mj-lt"/>
                        <a:ea typeface="Arial" charset="0"/>
                        <a:cs typeface="Arial" charset="0"/>
                      </a:endParaRPr>
                    </a:p>
                  </a:txBody>
                  <a:tcPr marL="0" marR="0" marT="0" marB="0" anchor="b"/>
                </a:tc>
                <a:tc>
                  <a:txBody>
                    <a:bodyPr/>
                    <a:lstStyle/>
                    <a:p>
                      <a:pPr algn="ctr" fontAlgn="b">
                        <a:lnSpc>
                          <a:spcPct val="100000"/>
                        </a:lnSpc>
                      </a:pPr>
                      <a:r>
                        <a:rPr lang="en-US" sz="1200" u="none" strike="noStrike" dirty="0"/>
                        <a:t>July</a:t>
                      </a:r>
                      <a:r>
                        <a:rPr lang="en-US" sz="1200" u="none" strike="noStrike" baseline="0" dirty="0"/>
                        <a:t> </a:t>
                      </a:r>
                      <a:r>
                        <a:rPr lang="en-US" sz="1200" u="none" strike="noStrike" dirty="0"/>
                        <a:t>2021</a:t>
                      </a:r>
                      <a:endParaRPr lang="en-US" sz="1200" b="0" i="0" u="none" strike="noStrike" dirty="0">
                        <a:solidFill>
                          <a:srgbClr val="000000"/>
                        </a:solidFill>
                        <a:latin typeface="+mj-lt"/>
                        <a:ea typeface="Arial" charset="0"/>
                        <a:cs typeface="Arial" charset="0"/>
                      </a:endParaRPr>
                    </a:p>
                  </a:txBody>
                  <a:tcPr marL="0" marR="0" marT="0" marB="0" anchor="b"/>
                </a:tc>
                <a:tc>
                  <a:txBody>
                    <a:bodyPr/>
                    <a:lstStyle/>
                    <a:p>
                      <a:pPr algn="ctr" fontAlgn="b">
                        <a:lnSpc>
                          <a:spcPct val="100000"/>
                        </a:lnSpc>
                      </a:pPr>
                      <a:r>
                        <a:rPr lang="en-US" sz="1200" u="none" strike="noStrike" dirty="0">
                          <a:effectLst/>
                        </a:rPr>
                        <a:t>1,700</a:t>
                      </a:r>
                      <a:endParaRPr lang="en-US" sz="1200" b="0" i="0" u="none" strike="noStrike" dirty="0">
                        <a:solidFill>
                          <a:srgbClr val="000000"/>
                        </a:solidFill>
                        <a:effectLst/>
                        <a:latin typeface="+mj-lt"/>
                        <a:ea typeface="Arial" charset="0"/>
                        <a:cs typeface="Arial" charset="0"/>
                      </a:endParaRPr>
                    </a:p>
                  </a:txBody>
                  <a:tcPr marL="12700" marR="12700" marT="1270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t>GES DISC, OB.DAAC, LPDAAC, NSIDC, LAADS, ASDC DAAC</a:t>
                      </a:r>
                      <a:endParaRPr lang="en-US" sz="1200" b="0" i="0" u="none" strike="noStrike" dirty="0">
                        <a:solidFill>
                          <a:srgbClr val="000000"/>
                        </a:solidFill>
                        <a:latin typeface="+mj-lt"/>
                        <a:ea typeface="Arial" charset="0"/>
                        <a:cs typeface="Arial" charset="0"/>
                      </a:endParaRPr>
                    </a:p>
                  </a:txBody>
                  <a:tcPr marL="0" marR="0" marT="0" marB="0" anchor="b"/>
                </a:tc>
                <a:extLst>
                  <a:ext uri="{0D108BD9-81ED-4DB2-BD59-A6C34878D82A}">
                    <a16:rowId xmlns:a16="http://schemas.microsoft.com/office/drawing/2014/main" val="762916014"/>
                  </a:ext>
                </a:extLst>
              </a:tr>
              <a:tr h="231940">
                <a:tc>
                  <a:txBody>
                    <a:bodyPr/>
                    <a:lstStyle/>
                    <a:p>
                      <a:pPr marL="91440" marR="0" indent="0" algn="ctr" defTabSz="457200" rtl="0" eaLnBrk="1" fontAlgn="b" latinLnBrk="0" hangingPunct="1">
                        <a:lnSpc>
                          <a:spcPct val="100000"/>
                        </a:lnSpc>
                        <a:spcBef>
                          <a:spcPts val="0"/>
                        </a:spcBef>
                        <a:spcAft>
                          <a:spcPts val="0"/>
                        </a:spcAft>
                        <a:buClrTx/>
                        <a:buSzTx/>
                        <a:buFontTx/>
                        <a:buNone/>
                        <a:tabLst/>
                        <a:defRPr/>
                      </a:pPr>
                      <a:r>
                        <a:rPr lang="en-US" sz="1200" u="none" strike="noStrike" dirty="0"/>
                        <a:t>TEMPO (EVI-1)</a:t>
                      </a:r>
                      <a:endParaRPr lang="en-US" sz="1200" b="0" i="0" u="none" strike="noStrike" dirty="0">
                        <a:latin typeface="+mj-lt"/>
                        <a:ea typeface="Arial" charset="0"/>
                        <a:cs typeface="Arial" charset="0"/>
                      </a:endParaRPr>
                    </a:p>
                  </a:txBody>
                  <a:tcPr marL="0" marR="0" marT="0" marB="0" anchor="b"/>
                </a:tc>
                <a:tc>
                  <a:txBody>
                    <a:bodyPr/>
                    <a:lstStyle/>
                    <a:p>
                      <a:pPr algn="ctr" fontAlgn="b">
                        <a:lnSpc>
                          <a:spcPct val="100000"/>
                        </a:lnSpc>
                      </a:pPr>
                      <a:r>
                        <a:rPr lang="en-US" sz="1200" u="none" strike="noStrike" dirty="0"/>
                        <a:t>Dec 2021</a:t>
                      </a:r>
                      <a:endParaRPr lang="en-US" sz="1200" b="0" i="0" u="none" strike="noStrike" dirty="0">
                        <a:solidFill>
                          <a:srgbClr val="000000"/>
                        </a:solidFill>
                        <a:latin typeface="+mj-lt"/>
                        <a:ea typeface="Arial" charset="0"/>
                        <a:cs typeface="Arial" charset="0"/>
                      </a:endParaRPr>
                    </a:p>
                  </a:txBody>
                  <a:tcPr marL="0" marR="0" marT="0" marB="0" anchor="b"/>
                </a:tc>
                <a:tc>
                  <a:txBody>
                    <a:bodyPr/>
                    <a:lstStyle/>
                    <a:p>
                      <a:pPr algn="ctr" fontAlgn="b">
                        <a:lnSpc>
                          <a:spcPct val="100000"/>
                        </a:lnSpc>
                      </a:pPr>
                      <a:r>
                        <a:rPr lang="tr-TR" sz="1200" u="none" strike="noStrike" dirty="0">
                          <a:effectLst/>
                        </a:rPr>
                        <a:t>1,700</a:t>
                      </a:r>
                      <a:endParaRPr lang="tr-TR" sz="1200" b="0" i="0" u="none" strike="noStrike" dirty="0">
                        <a:solidFill>
                          <a:srgbClr val="000000"/>
                        </a:solidFill>
                        <a:effectLst/>
                        <a:latin typeface="+mj-lt"/>
                        <a:ea typeface="Arial" charset="0"/>
                        <a:cs typeface="Arial" charset="0"/>
                      </a:endParaRPr>
                    </a:p>
                  </a:txBody>
                  <a:tcPr marL="12700" marR="12700" marT="1270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t>ASDC DAAC</a:t>
                      </a:r>
                      <a:endParaRPr lang="en-US" sz="1200" b="0" i="0" u="none" strike="noStrike" dirty="0">
                        <a:latin typeface="+mj-lt"/>
                        <a:ea typeface="Arial" charset="0"/>
                        <a:cs typeface="Arial" charset="0"/>
                      </a:endParaRPr>
                    </a:p>
                  </a:txBody>
                  <a:tcPr marL="0" marR="0" marT="0" marB="0" anchor="b"/>
                </a:tc>
                <a:extLst>
                  <a:ext uri="{0D108BD9-81ED-4DB2-BD59-A6C34878D82A}">
                    <a16:rowId xmlns:a16="http://schemas.microsoft.com/office/drawing/2014/main" val="10015"/>
                  </a:ext>
                </a:extLst>
              </a:tr>
              <a:tr h="231940">
                <a:tc>
                  <a:txBody>
                    <a:bodyPr/>
                    <a:lstStyle/>
                    <a:p>
                      <a:pPr marL="91440" algn="ctr" fontAlgn="b">
                        <a:lnSpc>
                          <a:spcPct val="100000"/>
                        </a:lnSpc>
                      </a:pPr>
                      <a:r>
                        <a:rPr lang="en-US" sz="1200" u="none" strike="noStrike" dirty="0"/>
                        <a:t>NISAR</a:t>
                      </a:r>
                      <a:endParaRPr lang="en-US" sz="1200" b="0" i="0" u="none" strike="noStrike" dirty="0">
                        <a:latin typeface="+mj-lt"/>
                        <a:ea typeface="Arial" charset="0"/>
                        <a:cs typeface="Arial" charset="0"/>
                      </a:endParaRPr>
                    </a:p>
                  </a:txBody>
                  <a:tcPr marL="0" marR="0" marT="0" marB="0" anchor="b">
                    <a:solidFill>
                      <a:srgbClr val="FFFF00"/>
                    </a:solidFill>
                  </a:tcPr>
                </a:tc>
                <a:tc>
                  <a:txBody>
                    <a:bodyPr/>
                    <a:lstStyle/>
                    <a:p>
                      <a:pPr algn="ctr" fontAlgn="b">
                        <a:lnSpc>
                          <a:spcPct val="100000"/>
                        </a:lnSpc>
                      </a:pPr>
                      <a:r>
                        <a:rPr lang="en-US" sz="1200" u="none" strike="noStrike" dirty="0"/>
                        <a:t>Dec </a:t>
                      </a:r>
                      <a:r>
                        <a:rPr lang="en-US" sz="1200" u="none" strike="noStrike" dirty="0" smtClean="0"/>
                        <a:t> </a:t>
                      </a:r>
                      <a:r>
                        <a:rPr lang="en-US" sz="1200" u="none" strike="noStrike" dirty="0"/>
                        <a:t>2021</a:t>
                      </a:r>
                      <a:endParaRPr lang="en-US" sz="1200" b="0" i="0" u="none" strike="noStrike" dirty="0">
                        <a:solidFill>
                          <a:srgbClr val="000000"/>
                        </a:solidFill>
                        <a:latin typeface="+mj-lt"/>
                        <a:ea typeface="Arial" charset="0"/>
                        <a:cs typeface="Arial" charset="0"/>
                      </a:endParaRPr>
                    </a:p>
                  </a:txBody>
                  <a:tcPr marL="0" marR="0" marT="0" marB="0" anchor="b">
                    <a:solidFill>
                      <a:srgbClr val="FFFF00"/>
                    </a:solidFill>
                  </a:tcPr>
                </a:tc>
                <a:tc>
                  <a:txBody>
                    <a:bodyPr/>
                    <a:lstStyle/>
                    <a:p>
                      <a:pPr algn="ctr" fontAlgn="b">
                        <a:lnSpc>
                          <a:spcPct val="100000"/>
                        </a:lnSpc>
                      </a:pPr>
                      <a:r>
                        <a:rPr lang="en-US" sz="1200" u="none" strike="noStrike" dirty="0">
                          <a:effectLst/>
                        </a:rPr>
                        <a:t>86,000</a:t>
                      </a:r>
                      <a:endParaRPr lang="en-US" sz="1200" b="0" i="0" u="none" strike="noStrike" dirty="0">
                        <a:solidFill>
                          <a:srgbClr val="000000"/>
                        </a:solidFill>
                        <a:effectLst/>
                        <a:latin typeface="+mj-lt"/>
                        <a:ea typeface="Arial" charset="0"/>
                        <a:cs typeface="Arial" charset="0"/>
                      </a:endParaRPr>
                    </a:p>
                  </a:txBody>
                  <a:tcPr marL="12700" marR="12700" marT="12700" marB="0" anchor="b">
                    <a:solidFill>
                      <a:srgbClr val="FFFF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t>ASF DAAC</a:t>
                      </a:r>
                      <a:endParaRPr lang="en-US" sz="1200" b="0" i="0" u="none" strike="noStrike" dirty="0">
                        <a:latin typeface="+mj-lt"/>
                        <a:ea typeface="Arial" charset="0"/>
                        <a:cs typeface="Arial" charset="0"/>
                      </a:endParaRPr>
                    </a:p>
                  </a:txBody>
                  <a:tcPr marL="0" marR="0" marT="0" marB="0" anchor="b">
                    <a:solidFill>
                      <a:srgbClr val="FFFF00"/>
                    </a:solidFill>
                  </a:tcPr>
                </a:tc>
                <a:extLst>
                  <a:ext uri="{0D108BD9-81ED-4DB2-BD59-A6C34878D82A}">
                    <a16:rowId xmlns:a16="http://schemas.microsoft.com/office/drawing/2014/main" val="10016"/>
                  </a:ext>
                </a:extLst>
              </a:tr>
              <a:tr h="231940">
                <a:tc>
                  <a:txBody>
                    <a:bodyPr/>
                    <a:lstStyle/>
                    <a:p>
                      <a:pPr marL="91440" algn="ctr" fontAlgn="b">
                        <a:lnSpc>
                          <a:spcPct val="100000"/>
                        </a:lnSpc>
                      </a:pPr>
                      <a:r>
                        <a:rPr lang="en-US" sz="1200" u="none" strike="noStrike" dirty="0" err="1"/>
                        <a:t>GeoCarb</a:t>
                      </a:r>
                      <a:r>
                        <a:rPr lang="en-US" sz="1200" u="none" strike="noStrike" dirty="0"/>
                        <a:t> (EVM-2)</a:t>
                      </a:r>
                      <a:endParaRPr lang="en-US" sz="1200" b="0" i="0" u="none" strike="noStrike" dirty="0">
                        <a:latin typeface="+mj-lt"/>
                        <a:ea typeface="Arial" charset="0"/>
                        <a:cs typeface="Arial" charset="0"/>
                      </a:endParaRPr>
                    </a:p>
                  </a:txBody>
                  <a:tcPr marL="0" marR="0" marT="0" marB="0" anchor="b"/>
                </a:tc>
                <a:tc>
                  <a:txBody>
                    <a:bodyPr/>
                    <a:lstStyle/>
                    <a:p>
                      <a:pPr algn="ctr" fontAlgn="b">
                        <a:lnSpc>
                          <a:spcPct val="100000"/>
                        </a:lnSpc>
                      </a:pPr>
                      <a:r>
                        <a:rPr lang="en-US" sz="1200" u="none" strike="noStrike" dirty="0" smtClean="0"/>
                        <a:t>June </a:t>
                      </a:r>
                      <a:r>
                        <a:rPr lang="en-US" sz="1200" u="none" strike="noStrike" dirty="0"/>
                        <a:t>2022</a:t>
                      </a:r>
                      <a:endParaRPr lang="en-US" sz="1200" b="0" i="0" u="none" strike="noStrike" dirty="0">
                        <a:solidFill>
                          <a:srgbClr val="000000"/>
                        </a:solidFill>
                        <a:latin typeface="+mj-lt"/>
                        <a:ea typeface="Arial" charset="0"/>
                        <a:cs typeface="Arial" charset="0"/>
                      </a:endParaRPr>
                    </a:p>
                  </a:txBody>
                  <a:tcPr marL="0" marR="0" marT="0" marB="0" anchor="b"/>
                </a:tc>
                <a:tc>
                  <a:txBody>
                    <a:bodyPr/>
                    <a:lstStyle/>
                    <a:p>
                      <a:pPr algn="ctr" fontAlgn="b">
                        <a:lnSpc>
                          <a:spcPct val="100000"/>
                        </a:lnSpc>
                      </a:pPr>
                      <a:r>
                        <a:rPr lang="tr-TR" sz="1200" u="none" strike="noStrike" dirty="0">
                          <a:effectLst/>
                        </a:rPr>
                        <a:t>907</a:t>
                      </a:r>
                      <a:endParaRPr lang="tr-TR" sz="1200" b="0" i="0" u="none" strike="noStrike" dirty="0">
                        <a:solidFill>
                          <a:srgbClr val="000000"/>
                        </a:solidFill>
                        <a:effectLst/>
                        <a:latin typeface="+mj-lt"/>
                        <a:ea typeface="Arial" charset="0"/>
                        <a:cs typeface="Arial" charset="0"/>
                      </a:endParaRPr>
                    </a:p>
                  </a:txBody>
                  <a:tcPr marL="12700" marR="12700" marT="1270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t>TBD</a:t>
                      </a:r>
                      <a:endParaRPr lang="en-US" sz="1200" b="0" i="0" u="none" strike="noStrike" dirty="0">
                        <a:latin typeface="+mj-lt"/>
                        <a:ea typeface="Arial" charset="0"/>
                        <a:cs typeface="Arial" charset="0"/>
                      </a:endParaRPr>
                    </a:p>
                  </a:txBody>
                  <a:tcPr marL="0" marR="0" marT="0" marB="0" anchor="b"/>
                </a:tc>
                <a:extLst>
                  <a:ext uri="{0D108BD9-81ED-4DB2-BD59-A6C34878D82A}">
                    <a16:rowId xmlns:a16="http://schemas.microsoft.com/office/drawing/2014/main" val="10018"/>
                  </a:ext>
                </a:extLst>
              </a:tr>
              <a:tr h="231940">
                <a:tc>
                  <a:txBody>
                    <a:bodyPr/>
                    <a:lstStyle/>
                    <a:p>
                      <a:pPr marL="91440" algn="ctr" fontAlgn="b">
                        <a:lnSpc>
                          <a:spcPct val="100000"/>
                        </a:lnSpc>
                      </a:pPr>
                      <a:r>
                        <a:rPr lang="en-US" sz="1200" u="none" strike="noStrike" dirty="0"/>
                        <a:t>PACE</a:t>
                      </a:r>
                      <a:endParaRPr lang="en-US" sz="1200" b="0" i="0" u="none" strike="noStrike" dirty="0">
                        <a:latin typeface="+mj-lt"/>
                        <a:ea typeface="Arial" charset="0"/>
                        <a:cs typeface="Arial" charset="0"/>
                      </a:endParaRPr>
                    </a:p>
                  </a:txBody>
                  <a:tcPr marL="0" marR="0" marT="0" marB="0" anchor="b"/>
                </a:tc>
                <a:tc>
                  <a:txBody>
                    <a:bodyPr/>
                    <a:lstStyle/>
                    <a:p>
                      <a:pPr algn="ctr" fontAlgn="b">
                        <a:lnSpc>
                          <a:spcPct val="100000"/>
                        </a:lnSpc>
                      </a:pPr>
                      <a:r>
                        <a:rPr lang="en-US" sz="1200" u="none" strike="noStrike" dirty="0"/>
                        <a:t>Fall 2022</a:t>
                      </a:r>
                      <a:endParaRPr lang="en-US" sz="1200" b="0" i="0" u="none" strike="noStrike" dirty="0">
                        <a:solidFill>
                          <a:srgbClr val="000000"/>
                        </a:solidFill>
                        <a:latin typeface="+mj-lt"/>
                        <a:ea typeface="Arial" charset="0"/>
                        <a:cs typeface="Arial" charset="0"/>
                      </a:endParaRPr>
                    </a:p>
                  </a:txBody>
                  <a:tcPr marL="0" marR="0" marT="0" marB="0" anchor="b"/>
                </a:tc>
                <a:tc>
                  <a:txBody>
                    <a:bodyPr/>
                    <a:lstStyle/>
                    <a:p>
                      <a:pPr algn="ctr" fontAlgn="b">
                        <a:lnSpc>
                          <a:spcPct val="100000"/>
                        </a:lnSpc>
                      </a:pPr>
                      <a:r>
                        <a:rPr lang="tr-TR" sz="1200" u="none" strike="noStrike" dirty="0">
                          <a:effectLst/>
                        </a:rPr>
                        <a:t>3,500</a:t>
                      </a:r>
                      <a:endParaRPr lang="tr-TR" sz="1200" b="0" i="0" u="none" strike="noStrike" dirty="0">
                        <a:solidFill>
                          <a:srgbClr val="000000"/>
                        </a:solidFill>
                        <a:effectLst/>
                        <a:latin typeface="+mj-lt"/>
                        <a:ea typeface="Arial" charset="0"/>
                        <a:cs typeface="Arial" charset="0"/>
                      </a:endParaRPr>
                    </a:p>
                  </a:txBody>
                  <a:tcPr marL="12700" marR="12700" marT="1270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t>OB.DAAC</a:t>
                      </a:r>
                      <a:endParaRPr lang="en-US" sz="1200" b="0" i="0" u="none" strike="noStrike" dirty="0">
                        <a:latin typeface="+mj-lt"/>
                        <a:ea typeface="Arial" charset="0"/>
                        <a:cs typeface="Arial" charset="0"/>
                      </a:endParaRPr>
                    </a:p>
                  </a:txBody>
                  <a:tcPr marL="0" marR="0" marT="0" marB="0" anchor="b"/>
                </a:tc>
                <a:extLst>
                  <a:ext uri="{0D108BD9-81ED-4DB2-BD59-A6C34878D82A}">
                    <a16:rowId xmlns:a16="http://schemas.microsoft.com/office/drawing/2014/main" val="2069878042"/>
                  </a:ext>
                </a:extLst>
              </a:tr>
              <a:tr h="428544">
                <a:tc>
                  <a:txBody>
                    <a:bodyPr/>
                    <a:lstStyle/>
                    <a:p>
                      <a:pPr marL="91440" algn="ctr" fontAlgn="b">
                        <a:lnSpc>
                          <a:spcPct val="100000"/>
                        </a:lnSpc>
                      </a:pPr>
                      <a:r>
                        <a:rPr lang="en-US" sz="1600" u="none" strike="noStrike" dirty="0"/>
                        <a:t>TOTAL</a:t>
                      </a:r>
                      <a:endParaRPr lang="en-US" sz="1600" b="1" i="0" u="none" strike="noStrike" dirty="0">
                        <a:latin typeface="+mj-lt"/>
                        <a:ea typeface="Times New Roman" charset="0"/>
                        <a:cs typeface="Times New Roman" charset="0"/>
                      </a:endParaRPr>
                    </a:p>
                  </a:txBody>
                  <a:tcPr marL="0" marR="0" marT="0" marB="0" anchor="b"/>
                </a:tc>
                <a:tc>
                  <a:txBody>
                    <a:bodyPr/>
                    <a:lstStyle/>
                    <a:p>
                      <a:pPr algn="ctr" fontAlgn="b">
                        <a:lnSpc>
                          <a:spcPct val="100000"/>
                        </a:lnSpc>
                      </a:pPr>
                      <a:endParaRPr lang="en-US" sz="1600" b="1" i="0" u="none" strike="noStrike" dirty="0">
                        <a:solidFill>
                          <a:srgbClr val="000000"/>
                        </a:solidFill>
                        <a:latin typeface="+mj-lt"/>
                        <a:ea typeface="Times New Roman" charset="0"/>
                        <a:cs typeface="Times New Roman" charset="0"/>
                      </a:endParaRPr>
                    </a:p>
                  </a:txBody>
                  <a:tcPr marL="0" marR="0" marT="0" marB="0" anchor="b"/>
                </a:tc>
                <a:tc>
                  <a:txBody>
                    <a:bodyPr/>
                    <a:lstStyle/>
                    <a:p>
                      <a:pPr algn="ctr">
                        <a:lnSpc>
                          <a:spcPct val="100000"/>
                        </a:lnSpc>
                      </a:pPr>
                      <a:r>
                        <a:rPr lang="en-US" sz="1600" dirty="0"/>
                        <a:t>116,430 GB or</a:t>
                      </a:r>
                    </a:p>
                    <a:p>
                      <a:pPr algn="ctr">
                        <a:lnSpc>
                          <a:spcPct val="100000"/>
                        </a:lnSpc>
                      </a:pPr>
                      <a:r>
                        <a:rPr lang="en-US" sz="1600" dirty="0"/>
                        <a:t>116</a:t>
                      </a:r>
                      <a:r>
                        <a:rPr lang="en-US" sz="1600" baseline="0" dirty="0"/>
                        <a:t> TB/day</a:t>
                      </a:r>
                      <a:endParaRPr lang="en-US" sz="1600" b="1" dirty="0">
                        <a:latin typeface="+mj-lt"/>
                        <a:ea typeface="Times New Roman" charset="0"/>
                        <a:cs typeface="Times New Roman" charset="0"/>
                      </a:endParaRPr>
                    </a:p>
                  </a:txBody>
                  <a:tcPr marL="0" marR="0" marT="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1200" b="0" i="0" u="none" strike="noStrike" dirty="0">
                        <a:latin typeface="+mj-lt"/>
                        <a:ea typeface="Times New Roman" charset="0"/>
                        <a:cs typeface="Times New Roman" charset="0"/>
                      </a:endParaRPr>
                    </a:p>
                  </a:txBody>
                  <a:tcPr marL="0" marR="0" marT="0" marB="0" anchor="b"/>
                </a:tc>
                <a:extLst>
                  <a:ext uri="{0D108BD9-81ED-4DB2-BD59-A6C34878D82A}">
                    <a16:rowId xmlns:a16="http://schemas.microsoft.com/office/drawing/2014/main" val="10019"/>
                  </a:ext>
                </a:extLst>
              </a:tr>
            </a:tbl>
          </a:graphicData>
        </a:graphic>
      </p:graphicFrame>
      <p:sp>
        <p:nvSpPr>
          <p:cNvPr id="4" name="Slide Number Placeholder 3"/>
          <p:cNvSpPr>
            <a:spLocks noGrp="1"/>
          </p:cNvSpPr>
          <p:nvPr>
            <p:ph type="sldNum" sz="quarter" idx="12"/>
          </p:nvPr>
        </p:nvSpPr>
        <p:spPr/>
        <p:txBody>
          <a:bodyPr/>
          <a:lstStyle/>
          <a:p>
            <a:fld id="{00B81750-45C9-6E45-8296-7F87C7C370B1}" type="slidenum">
              <a:rPr lang="en-US" smtClean="0"/>
              <a:t>11</a:t>
            </a:fld>
            <a:endParaRPr lang="en-US" dirty="0"/>
          </a:p>
        </p:txBody>
      </p:sp>
    </p:spTree>
    <p:extLst>
      <p:ext uri="{BB962C8B-B14F-4D97-AF65-F5344CB8AC3E}">
        <p14:creationId xmlns:p14="http://schemas.microsoft.com/office/powerpoint/2010/main" val="4804806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3"/>
          <p:cNvSpPr txBox="1">
            <a:spLocks noGrp="1"/>
          </p:cNvSpPr>
          <p:nvPr>
            <p:ph type="title" idx="4294967295"/>
          </p:nvPr>
        </p:nvSpPr>
        <p:spPr>
          <a:xfrm>
            <a:off x="1524000" y="523389"/>
            <a:ext cx="9144000" cy="627900"/>
          </a:xfrm>
          <a:prstGeom prst="rect">
            <a:avLst/>
          </a:prstGeom>
          <a:noFill/>
          <a:ln>
            <a:noFill/>
          </a:ln>
        </p:spPr>
        <p:txBody>
          <a:bodyPr spcFirstLastPara="1" vert="horz" wrap="square" lIns="68550" tIns="68550" rIns="68550" bIns="68550" rtlCol="0" anchor="t" anchorCtr="0">
            <a:noAutofit/>
          </a:bodyPr>
          <a:lstStyle/>
          <a:p>
            <a:pPr>
              <a:spcBef>
                <a:spcPts val="0"/>
              </a:spcBef>
              <a:buClr>
                <a:srgbClr val="434342"/>
              </a:buClr>
              <a:buSzPts val="2700"/>
            </a:pPr>
            <a:r>
              <a:rPr lang="en" dirty="0"/>
              <a:t>EOSDIS Data System Evolution</a:t>
            </a:r>
            <a:endParaRPr dirty="0"/>
          </a:p>
        </p:txBody>
      </p:sp>
      <p:sp>
        <p:nvSpPr>
          <p:cNvPr id="102" name="Google Shape;102;p23"/>
          <p:cNvSpPr/>
          <p:nvPr/>
        </p:nvSpPr>
        <p:spPr>
          <a:xfrm>
            <a:off x="374468" y="1621575"/>
            <a:ext cx="4202679" cy="3795156"/>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a:lnSpc>
                <a:spcPct val="115000"/>
              </a:lnSpc>
              <a:buClr>
                <a:schemeClr val="dk1"/>
              </a:buClr>
              <a:buSzPts val="1100"/>
            </a:pPr>
            <a:r>
              <a:rPr lang="en" dirty="0">
                <a:solidFill>
                  <a:srgbClr val="434343"/>
                </a:solidFill>
              </a:rPr>
              <a:t>The current architecture will not be effective as the annual ingest rate increases from 4 to 45PB/year as new missions begin operations.</a:t>
            </a:r>
            <a:endParaRPr dirty="0">
              <a:solidFill>
                <a:srgbClr val="434343"/>
              </a:solidFill>
            </a:endParaRPr>
          </a:p>
          <a:p>
            <a:pPr>
              <a:lnSpc>
                <a:spcPct val="115000"/>
              </a:lnSpc>
              <a:buClr>
                <a:schemeClr val="dk1"/>
              </a:buClr>
              <a:buSzPts val="1100"/>
            </a:pPr>
            <a:endParaRPr dirty="0">
              <a:solidFill>
                <a:srgbClr val="434343"/>
              </a:solidFill>
            </a:endParaRPr>
          </a:p>
          <a:p>
            <a:pPr>
              <a:lnSpc>
                <a:spcPct val="115000"/>
              </a:lnSpc>
              <a:buClr>
                <a:schemeClr val="dk1"/>
              </a:buClr>
              <a:buSzPts val="1100"/>
            </a:pPr>
            <a:r>
              <a:rPr lang="en" dirty="0">
                <a:solidFill>
                  <a:srgbClr val="434343"/>
                </a:solidFill>
              </a:rPr>
              <a:t>ESDIS is developing open source cloud native software for reuse across the agency, throughout the government and for any other user.</a:t>
            </a:r>
            <a:endParaRPr dirty="0">
              <a:solidFill>
                <a:srgbClr val="434343"/>
              </a:solidFill>
            </a:endParaRPr>
          </a:p>
          <a:p>
            <a:pPr>
              <a:lnSpc>
                <a:spcPct val="115000"/>
              </a:lnSpc>
              <a:buClr>
                <a:srgbClr val="000000"/>
              </a:buClr>
            </a:pPr>
            <a:endParaRPr sz="500" dirty="0">
              <a:solidFill>
                <a:srgbClr val="434343"/>
              </a:solidFill>
            </a:endParaRPr>
          </a:p>
        </p:txBody>
      </p:sp>
      <p:pic>
        <p:nvPicPr>
          <p:cNvPr id="103" name="Google Shape;103;p23" descr="esds logo blue.png"/>
          <p:cNvPicPr preferRelativeResize="0"/>
          <p:nvPr/>
        </p:nvPicPr>
        <p:blipFill rotWithShape="1">
          <a:blip r:embed="rId3">
            <a:alphaModFix/>
          </a:blip>
          <a:srcRect/>
          <a:stretch/>
        </p:blipFill>
        <p:spPr>
          <a:xfrm>
            <a:off x="3948063" y="7565972"/>
            <a:ext cx="629085" cy="197846"/>
          </a:xfrm>
          <a:prstGeom prst="rect">
            <a:avLst/>
          </a:prstGeom>
          <a:noFill/>
          <a:ln>
            <a:noFill/>
          </a:ln>
        </p:spPr>
      </p:pic>
      <p:sp>
        <p:nvSpPr>
          <p:cNvPr id="104" name="Google Shape;104;p23"/>
          <p:cNvSpPr txBox="1"/>
          <p:nvPr/>
        </p:nvSpPr>
        <p:spPr>
          <a:xfrm>
            <a:off x="4699064" y="5348237"/>
            <a:ext cx="6918169" cy="577200"/>
          </a:xfrm>
          <a:prstGeom prst="rect">
            <a:avLst/>
          </a:prstGeom>
          <a:noFill/>
          <a:ln>
            <a:noFill/>
          </a:ln>
        </p:spPr>
        <p:txBody>
          <a:bodyPr spcFirstLastPara="1" wrap="square" lIns="91425" tIns="45700" rIns="91425" bIns="45700" anchor="t" anchorCtr="0">
            <a:noAutofit/>
          </a:bodyPr>
          <a:lstStyle/>
          <a:p>
            <a:r>
              <a:rPr lang="en" sz="2000" i="1" dirty="0">
                <a:solidFill>
                  <a:schemeClr val="dk1"/>
                </a:solidFill>
                <a:latin typeface="Arial"/>
                <a:ea typeface="Arial"/>
                <a:cs typeface="Arial"/>
                <a:sym typeface="Arial"/>
              </a:rPr>
              <a:t>Cloud offers benefits like the ability to analyze data at scale, analyze multiple data sets together easily and avoid lengthy expensive moves of large data sets allowing scientists to work on data “in place”</a:t>
            </a:r>
            <a:endParaRPr sz="2800" dirty="0"/>
          </a:p>
        </p:txBody>
      </p:sp>
      <p:sp>
        <p:nvSpPr>
          <p:cNvPr id="105" name="Google Shape;105;p23"/>
          <p:cNvSpPr txBox="1">
            <a:spLocks noGrp="1"/>
          </p:cNvSpPr>
          <p:nvPr>
            <p:ph type="sldNum" idx="12"/>
          </p:nvPr>
        </p:nvSpPr>
        <p:spPr>
          <a:xfrm>
            <a:off x="9767207" y="6197233"/>
            <a:ext cx="2057400" cy="273900"/>
          </a:xfrm>
          <a:prstGeom prst="rect">
            <a:avLst/>
          </a:prstGeom>
        </p:spPr>
        <p:txBody>
          <a:bodyPr spcFirstLastPara="1" vert="horz" wrap="square" lIns="68575" tIns="34275" rIns="68575" bIns="34275" rtlCol="0" anchor="ctr" anchorCtr="0">
            <a:noAutofit/>
          </a:bodyPr>
          <a:lstStyle/>
          <a:p>
            <a:pPr>
              <a:buClr>
                <a:srgbClr val="000000"/>
              </a:buClr>
            </a:pPr>
            <a:fld id="{00000000-1234-1234-1234-123412341234}" type="slidenum">
              <a:rPr lang="en"/>
              <a:pPr>
                <a:buClr>
                  <a:srgbClr val="000000"/>
                </a:buClr>
              </a:pPr>
              <a:t>12</a:t>
            </a:fld>
            <a:endParaRPr/>
          </a:p>
        </p:txBody>
      </p:sp>
      <p:pic>
        <p:nvPicPr>
          <p:cNvPr id="106" name="Google Shape;106;p23"/>
          <p:cNvPicPr preferRelativeResize="0"/>
          <p:nvPr/>
        </p:nvPicPr>
        <p:blipFill rotWithShape="1">
          <a:blip r:embed="rId4">
            <a:alphaModFix/>
          </a:blip>
          <a:srcRect b="546"/>
          <a:stretch/>
        </p:blipFill>
        <p:spPr>
          <a:xfrm>
            <a:off x="4811677" y="1661400"/>
            <a:ext cx="4799575" cy="3176726"/>
          </a:xfrm>
          <a:prstGeom prst="rect">
            <a:avLst/>
          </a:prstGeom>
          <a:noFill/>
          <a:ln>
            <a:noFill/>
          </a:ln>
        </p:spPr>
      </p:pic>
      <p:pic>
        <p:nvPicPr>
          <p:cNvPr id="107" name="Google Shape;107;p23"/>
          <p:cNvPicPr preferRelativeResize="0"/>
          <p:nvPr/>
        </p:nvPicPr>
        <p:blipFill>
          <a:blip r:embed="rId5">
            <a:alphaModFix/>
          </a:blip>
          <a:stretch>
            <a:fillRect/>
          </a:stretch>
        </p:blipFill>
        <p:spPr>
          <a:xfrm>
            <a:off x="5357794" y="4834099"/>
            <a:ext cx="3612056" cy="273900"/>
          </a:xfrm>
          <a:prstGeom prst="rect">
            <a:avLst/>
          </a:prstGeom>
          <a:noFill/>
          <a:ln>
            <a:noFill/>
          </a:ln>
        </p:spPr>
      </p:pic>
    </p:spTree>
    <p:extLst>
      <p:ext uri="{BB962C8B-B14F-4D97-AF65-F5344CB8AC3E}">
        <p14:creationId xmlns:p14="http://schemas.microsoft.com/office/powerpoint/2010/main" val="28933425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4" descr="BlackMarble_2016_Americas_composite.png"/>
          <p:cNvPicPr preferRelativeResize="0"/>
          <p:nvPr/>
        </p:nvPicPr>
        <p:blipFill rotWithShape="1">
          <a:blip r:embed="rId3">
            <a:alphaModFix/>
          </a:blip>
          <a:srcRect b="70038"/>
          <a:stretch/>
        </p:blipFill>
        <p:spPr>
          <a:xfrm>
            <a:off x="1524000" y="857250"/>
            <a:ext cx="9144006" cy="2209450"/>
          </a:xfrm>
          <a:prstGeom prst="rect">
            <a:avLst/>
          </a:prstGeom>
          <a:noFill/>
          <a:ln>
            <a:noFill/>
          </a:ln>
        </p:spPr>
      </p:pic>
      <p:sp>
        <p:nvSpPr>
          <p:cNvPr id="113" name="Google Shape;113;p24"/>
          <p:cNvSpPr txBox="1"/>
          <p:nvPr/>
        </p:nvSpPr>
        <p:spPr>
          <a:xfrm>
            <a:off x="1104051" y="3359525"/>
            <a:ext cx="3368400" cy="2036400"/>
          </a:xfrm>
          <a:prstGeom prst="rect">
            <a:avLst/>
          </a:prstGeom>
          <a:noFill/>
          <a:ln>
            <a:noFill/>
          </a:ln>
        </p:spPr>
        <p:txBody>
          <a:bodyPr spcFirstLastPara="1" wrap="square" lIns="91425" tIns="91425" rIns="91425" bIns="91425" anchor="t" anchorCtr="0">
            <a:noAutofit/>
          </a:bodyPr>
          <a:lstStyle/>
          <a:p>
            <a:pPr algn="ctr">
              <a:lnSpc>
                <a:spcPct val="90000"/>
              </a:lnSpc>
              <a:buClr>
                <a:srgbClr val="000000"/>
              </a:buClr>
              <a:buSzPts val="3400"/>
            </a:pPr>
            <a:r>
              <a:rPr lang="en" sz="3400">
                <a:solidFill>
                  <a:srgbClr val="434343"/>
                </a:solidFill>
                <a:latin typeface="Arial"/>
                <a:ea typeface="Arial"/>
                <a:cs typeface="Arial"/>
                <a:sym typeface="Arial"/>
              </a:rPr>
              <a:t>Earthdata Cloud</a:t>
            </a:r>
            <a:endParaRPr sz="3400">
              <a:solidFill>
                <a:srgbClr val="434343"/>
              </a:solidFill>
              <a:latin typeface="Arial"/>
              <a:ea typeface="Arial"/>
              <a:cs typeface="Arial"/>
              <a:sym typeface="Arial"/>
            </a:endParaRPr>
          </a:p>
        </p:txBody>
      </p:sp>
      <p:sp>
        <p:nvSpPr>
          <p:cNvPr id="114" name="Google Shape;114;p24"/>
          <p:cNvSpPr txBox="1"/>
          <p:nvPr/>
        </p:nvSpPr>
        <p:spPr>
          <a:xfrm>
            <a:off x="4554584" y="3110225"/>
            <a:ext cx="7637416" cy="2209500"/>
          </a:xfrm>
          <a:prstGeom prst="rect">
            <a:avLst/>
          </a:prstGeom>
          <a:noFill/>
          <a:ln>
            <a:noFill/>
          </a:ln>
        </p:spPr>
        <p:txBody>
          <a:bodyPr spcFirstLastPara="1" wrap="square" lIns="91425" tIns="91425" rIns="91425" bIns="91425" anchor="t" anchorCtr="0">
            <a:noAutofit/>
          </a:bodyPr>
          <a:lstStyle/>
          <a:p>
            <a:pPr marL="457200" indent="-342900">
              <a:lnSpc>
                <a:spcPct val="115000"/>
              </a:lnSpc>
              <a:buClr>
                <a:srgbClr val="434343"/>
              </a:buClr>
              <a:buSzPts val="1800"/>
              <a:buFont typeface="Calibri"/>
              <a:buChar char="●"/>
            </a:pPr>
            <a:r>
              <a:rPr lang="en" sz="2400" dirty="0">
                <a:solidFill>
                  <a:srgbClr val="434343"/>
                </a:solidFill>
                <a:ea typeface="Calibri"/>
                <a:cs typeface="Calibri"/>
                <a:sym typeface="Calibri"/>
              </a:rPr>
              <a:t>Improve the efficiency of NASA’s data systems operations – </a:t>
            </a:r>
            <a:r>
              <a:rPr lang="en" sz="2400" u="sng" dirty="0">
                <a:solidFill>
                  <a:srgbClr val="434343"/>
                </a:solidFill>
                <a:ea typeface="Calibri"/>
                <a:cs typeface="Calibri"/>
                <a:sym typeface="Calibri"/>
              </a:rPr>
              <a:t>continues free and open access to data</a:t>
            </a:r>
            <a:endParaRPr sz="2400" dirty="0">
              <a:solidFill>
                <a:srgbClr val="595959"/>
              </a:solidFill>
              <a:ea typeface="Calibri"/>
              <a:cs typeface="Calibri"/>
              <a:sym typeface="Calibri"/>
            </a:endParaRPr>
          </a:p>
          <a:p>
            <a:pPr marL="457200" indent="-342900">
              <a:lnSpc>
                <a:spcPct val="115000"/>
              </a:lnSpc>
              <a:buClr>
                <a:srgbClr val="434343"/>
              </a:buClr>
              <a:buSzPts val="1800"/>
              <a:buFont typeface="Calibri"/>
              <a:buChar char="●"/>
            </a:pPr>
            <a:r>
              <a:rPr lang="en" sz="2400" dirty="0">
                <a:solidFill>
                  <a:srgbClr val="434343"/>
                </a:solidFill>
                <a:ea typeface="Calibri"/>
                <a:cs typeface="Calibri"/>
                <a:sym typeface="Calibri"/>
              </a:rPr>
              <a:t>Prepare for planned high-data-rate missions</a:t>
            </a:r>
            <a:endParaRPr sz="2400" dirty="0">
              <a:solidFill>
                <a:srgbClr val="595959"/>
              </a:solidFill>
              <a:ea typeface="Calibri"/>
              <a:cs typeface="Calibri"/>
              <a:sym typeface="Calibri"/>
            </a:endParaRPr>
          </a:p>
          <a:p>
            <a:pPr marL="457200" indent="-342900">
              <a:lnSpc>
                <a:spcPct val="115000"/>
              </a:lnSpc>
              <a:buClr>
                <a:srgbClr val="434343"/>
              </a:buClr>
              <a:buSzPts val="1800"/>
              <a:buFont typeface="Calibri"/>
              <a:buChar char="●"/>
            </a:pPr>
            <a:r>
              <a:rPr lang="en" sz="2400" dirty="0">
                <a:solidFill>
                  <a:srgbClr val="434343"/>
                </a:solidFill>
                <a:ea typeface="Calibri"/>
                <a:cs typeface="Calibri"/>
                <a:sym typeface="Calibri"/>
              </a:rPr>
              <a:t>Increase opportunity for researchers and commercial users to access/process PBs of data quickly without the need for data management</a:t>
            </a:r>
            <a:endParaRPr sz="2400" dirty="0">
              <a:solidFill>
                <a:srgbClr val="595959"/>
              </a:solidFill>
              <a:ea typeface="Calibri"/>
              <a:cs typeface="Calibri"/>
              <a:sym typeface="Calibri"/>
            </a:endParaRPr>
          </a:p>
          <a:p>
            <a:pPr marL="457200" indent="-342900">
              <a:lnSpc>
                <a:spcPct val="115000"/>
              </a:lnSpc>
              <a:buClr>
                <a:srgbClr val="434343"/>
              </a:buClr>
              <a:buSzPts val="1800"/>
              <a:buFont typeface="Calibri"/>
              <a:buChar char="●"/>
            </a:pPr>
            <a:r>
              <a:rPr lang="en" sz="2400" dirty="0">
                <a:solidFill>
                  <a:srgbClr val="434343"/>
                </a:solidFill>
                <a:ea typeface="Calibri"/>
                <a:cs typeface="Calibri"/>
                <a:sym typeface="Calibri"/>
              </a:rPr>
              <a:t>Transparent/extendable open source processing framework</a:t>
            </a:r>
            <a:endParaRPr sz="2400" dirty="0">
              <a:solidFill>
                <a:srgbClr val="434343"/>
              </a:solidFill>
            </a:endParaRPr>
          </a:p>
        </p:txBody>
      </p:sp>
      <p:sp>
        <p:nvSpPr>
          <p:cNvPr id="115" name="Google Shape;115;p24"/>
          <p:cNvSpPr txBox="1">
            <a:spLocks noGrp="1"/>
          </p:cNvSpPr>
          <p:nvPr>
            <p:ph type="sldNum" idx="12"/>
          </p:nvPr>
        </p:nvSpPr>
        <p:spPr>
          <a:xfrm>
            <a:off x="9201150" y="6397433"/>
            <a:ext cx="2057400" cy="273900"/>
          </a:xfrm>
          <a:prstGeom prst="rect">
            <a:avLst/>
          </a:prstGeom>
        </p:spPr>
        <p:txBody>
          <a:bodyPr spcFirstLastPara="1" vert="horz" wrap="square" lIns="68575" tIns="34275" rIns="68575" bIns="34275" rtlCol="0" anchor="ctr" anchorCtr="0">
            <a:noAutofit/>
          </a:bodyPr>
          <a:lstStyle/>
          <a:p>
            <a:pPr>
              <a:buClr>
                <a:srgbClr val="000000"/>
              </a:buClr>
            </a:pPr>
            <a:fld id="{00000000-1234-1234-1234-123412341234}" type="slidenum">
              <a:rPr lang="en"/>
              <a:pPr>
                <a:buClr>
                  <a:srgbClr val="000000"/>
                </a:buClr>
              </a:pPr>
              <a:t>13</a:t>
            </a:fld>
            <a:endParaRPr dirty="0"/>
          </a:p>
        </p:txBody>
      </p:sp>
    </p:spTree>
    <p:extLst>
      <p:ext uri="{BB962C8B-B14F-4D97-AF65-F5344CB8AC3E}">
        <p14:creationId xmlns:p14="http://schemas.microsoft.com/office/powerpoint/2010/main" val="27259699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err="1" smtClean="0"/>
              <a:t>Earthdata</a:t>
            </a:r>
            <a:r>
              <a:rPr lang="en-US" dirty="0" smtClean="0"/>
              <a:t> </a:t>
            </a:r>
            <a:r>
              <a:rPr lang="en-US" dirty="0"/>
              <a:t>Cloud </a:t>
            </a:r>
            <a:r>
              <a:rPr lang="en-US" dirty="0" smtClean="0"/>
              <a:t>Accomplishments</a:t>
            </a:r>
            <a:endParaRPr lang="en-US" dirty="0"/>
          </a:p>
        </p:txBody>
      </p:sp>
      <p:sp>
        <p:nvSpPr>
          <p:cNvPr id="3" name="Text Placeholder 2"/>
          <p:cNvSpPr>
            <a:spLocks noGrp="1"/>
          </p:cNvSpPr>
          <p:nvPr>
            <p:ph type="body" idx="1"/>
          </p:nvPr>
        </p:nvSpPr>
        <p:spPr/>
        <p:txBody>
          <a:bodyPr>
            <a:normAutofit/>
          </a:bodyPr>
          <a:lstStyle/>
          <a:p>
            <a:pPr marL="285750" indent="-285750"/>
            <a:r>
              <a:rPr lang="en-US" sz="1800" dirty="0"/>
              <a:t>Designed and deployed </a:t>
            </a:r>
            <a:r>
              <a:rPr lang="en-US" sz="1800" dirty="0">
                <a:ea typeface="Cambria Math" panose="02040503050406030204" pitchFamily="18" charset="0"/>
                <a:cs typeface="Arial" panose="020B0604020202020204" pitchFamily="34" charset="0"/>
              </a:rPr>
              <a:t>a </a:t>
            </a:r>
            <a:r>
              <a:rPr lang="en-US" sz="1800" dirty="0">
                <a:cs typeface="Cambria"/>
              </a:rPr>
              <a:t>custom built cloud optimized platform (NGAP – NASA Compliant General Application Platform) which provides highly flexible cloud native infrastructure,  NASA compliant IT Security controls, networking services, and business cost control in Amazon Web Services (AWS).</a:t>
            </a:r>
          </a:p>
          <a:p>
            <a:pPr lvl="1"/>
            <a:endParaRPr lang="en-US" sz="1400" dirty="0">
              <a:cs typeface="Cambria"/>
            </a:endParaRPr>
          </a:p>
          <a:p>
            <a:pPr marL="285750" indent="-285750"/>
            <a:r>
              <a:rPr lang="en-US" sz="1800" dirty="0"/>
              <a:t>Developed </a:t>
            </a:r>
            <a:r>
              <a:rPr lang="en-US" sz="1800" dirty="0">
                <a:ea typeface="Cambria Math" panose="02040503050406030204" pitchFamily="18" charset="0"/>
                <a:cs typeface="Arial" panose="020B0604020202020204" pitchFamily="34" charset="0"/>
              </a:rPr>
              <a:t>prototype cloud optimized software, “Cumulus”,  for performing Earth science data </a:t>
            </a:r>
            <a:r>
              <a:rPr lang="en-US" sz="1800" dirty="0"/>
              <a:t>ingest, archive, and distribution capabilities to support all EOSDIS </a:t>
            </a:r>
            <a:r>
              <a:rPr lang="en-US" sz="1800" dirty="0" smtClean="0"/>
              <a:t>missions</a:t>
            </a:r>
          </a:p>
          <a:p>
            <a:pPr marL="285750" indent="-285750"/>
            <a:endParaRPr lang="en-US" sz="1800" dirty="0"/>
          </a:p>
          <a:p>
            <a:pPr marL="285750" indent="-285750"/>
            <a:r>
              <a:rPr lang="en-US" sz="1800" dirty="0">
                <a:ea typeface="Cambria Math" panose="02040503050406030204" pitchFamily="18" charset="0"/>
                <a:cs typeface="Arial" panose="020B0604020202020204" pitchFamily="34" charset="0"/>
              </a:rPr>
              <a:t>Developed and deployed a customized “egress breaker” and “egress throttle” </a:t>
            </a:r>
            <a:endParaRPr lang="en-US" sz="1800" dirty="0" smtClean="0">
              <a:ea typeface="Cambria Math" panose="02040503050406030204" pitchFamily="18" charset="0"/>
              <a:cs typeface="Arial" panose="020B0604020202020204" pitchFamily="34" charset="0"/>
            </a:endParaRPr>
          </a:p>
          <a:p>
            <a:pPr marL="285750" indent="-285750"/>
            <a:endParaRPr lang="en-US" sz="1800" dirty="0">
              <a:ea typeface="Cambria Math" panose="02040503050406030204" pitchFamily="18" charset="0"/>
              <a:cs typeface="Arial" panose="020B0604020202020204" pitchFamily="34" charset="0"/>
            </a:endParaRPr>
          </a:p>
          <a:p>
            <a:pPr marL="285750" indent="-285750"/>
            <a:endParaRPr lang="en-US" sz="1000" dirty="0"/>
          </a:p>
        </p:txBody>
      </p:sp>
      <p:sp>
        <p:nvSpPr>
          <p:cNvPr id="4" name="Rectangle 3"/>
          <p:cNvSpPr/>
          <p:nvPr/>
        </p:nvSpPr>
        <p:spPr>
          <a:xfrm>
            <a:off x="480675" y="4384391"/>
            <a:ext cx="11469189"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1600" b="1" dirty="0"/>
              <a:t>Two key EOSDIS elements now running in Amazon Web Services (AWS) are the </a:t>
            </a:r>
            <a:r>
              <a:rPr lang="en-US" sz="1600" b="1" dirty="0">
                <a:hlinkClick r:id="rId2"/>
              </a:rPr>
              <a:t>Common Metadata Repository (CMR)</a:t>
            </a:r>
            <a:r>
              <a:rPr lang="en-US" sz="1600" b="1" dirty="0"/>
              <a:t> and </a:t>
            </a:r>
            <a:r>
              <a:rPr lang="en-US" sz="1600" b="1" dirty="0" err="1">
                <a:hlinkClick r:id="rId3"/>
              </a:rPr>
              <a:t>Earthdata</a:t>
            </a:r>
            <a:r>
              <a:rPr lang="en-US" sz="1600" b="1" dirty="0">
                <a:hlinkClick r:id="rId3"/>
              </a:rPr>
              <a:t> Search</a:t>
            </a:r>
            <a:r>
              <a:rPr lang="en-US" sz="1600" b="1" dirty="0"/>
              <a:t>. The CMR is the central repository for NASA Earth science metadata and enables sub-second searches through the entire EOSDIS archive. </a:t>
            </a:r>
            <a:r>
              <a:rPr lang="en-US" sz="1600" b="1" dirty="0" err="1"/>
              <a:t>Earthdata</a:t>
            </a:r>
            <a:r>
              <a:rPr lang="en-US" sz="1600" b="1" dirty="0"/>
              <a:t> Search is the primary application developed by EOSDIS for data search and discovery. </a:t>
            </a:r>
            <a:r>
              <a:rPr lang="en-US" sz="1600" b="1" dirty="0">
                <a:hlinkClick r:id="rId4"/>
              </a:rPr>
              <a:t>Global Imagery Browse Services (GIBS)</a:t>
            </a:r>
            <a:r>
              <a:rPr lang="en-US" sz="1600" b="1" dirty="0"/>
              <a:t>, which provides access to over 400 satellite imagery products that can be viewed using client applications such as EOSDIS Worldview, is expected to be the next EOSDIS application to evolve to the cloud.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926" y="326236"/>
            <a:ext cx="1452380" cy="1039804"/>
          </a:xfrm>
          <a:prstGeom prst="rect">
            <a:avLst/>
          </a:prstGeom>
        </p:spPr>
      </p:pic>
    </p:spTree>
    <p:extLst>
      <p:ext uri="{BB962C8B-B14F-4D97-AF65-F5344CB8AC3E}">
        <p14:creationId xmlns:p14="http://schemas.microsoft.com/office/powerpoint/2010/main" val="26243321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5082" y="370596"/>
            <a:ext cx="9656956" cy="994172"/>
          </a:xfrm>
        </p:spPr>
        <p:txBody>
          <a:bodyPr>
            <a:normAutofit/>
          </a:bodyPr>
          <a:lstStyle/>
          <a:p>
            <a:r>
              <a:rPr lang="en-US" sz="3600" dirty="0">
                <a:sym typeface="Arial"/>
              </a:rPr>
              <a:t>Simplified </a:t>
            </a:r>
            <a:r>
              <a:rPr lang="en" sz="3600" dirty="0">
                <a:sym typeface="Arial"/>
              </a:rPr>
              <a:t>Commercial Cloud Architecture</a:t>
            </a:r>
            <a:endParaRPr lang="en-US" sz="3600" dirty="0"/>
          </a:p>
        </p:txBody>
      </p:sp>
      <p:pic>
        <p:nvPicPr>
          <p:cNvPr id="6" name="Shape 330"/>
          <p:cNvPicPr preferRelativeResize="0"/>
          <p:nvPr/>
        </p:nvPicPr>
        <p:blipFill rotWithShape="1">
          <a:blip r:embed="rId2">
            <a:alphaModFix/>
          </a:blip>
          <a:srcRect/>
          <a:stretch/>
        </p:blipFill>
        <p:spPr>
          <a:xfrm>
            <a:off x="3322792" y="1782859"/>
            <a:ext cx="5546416" cy="4096831"/>
          </a:xfrm>
          <a:prstGeom prst="rect">
            <a:avLst/>
          </a:prstGeom>
          <a:noFill/>
          <a:ln>
            <a:noFill/>
          </a:ln>
        </p:spPr>
      </p:pic>
      <p:sp>
        <p:nvSpPr>
          <p:cNvPr id="7" name="Shape 332"/>
          <p:cNvSpPr/>
          <p:nvPr/>
        </p:nvSpPr>
        <p:spPr>
          <a:xfrm>
            <a:off x="1524001" y="2199256"/>
            <a:ext cx="1584233" cy="3346952"/>
          </a:xfrm>
          <a:prstGeom prst="rect">
            <a:avLst/>
          </a:prstGeom>
          <a:solidFill>
            <a:srgbClr val="D8D8D8"/>
          </a:solidFill>
          <a:ln w="12700" cap="flat" cmpd="sng">
            <a:solidFill>
              <a:srgbClr val="78846A"/>
            </a:solidFill>
            <a:prstDash val="solid"/>
            <a:miter/>
            <a:headEnd type="none" w="med" len="med"/>
            <a:tailEnd type="none" w="med" len="med"/>
          </a:ln>
        </p:spPr>
        <p:txBody>
          <a:bodyPr lIns="51431" tIns="25706" rIns="51431" bIns="25706" anchor="ctr" anchorCtr="0">
            <a:noAutofit/>
          </a:bodyPr>
          <a:lstStyle/>
          <a:p>
            <a:pPr algn="ctr"/>
            <a:endParaRPr sz="1050">
              <a:solidFill>
                <a:schemeClr val="lt1"/>
              </a:solidFill>
              <a:latin typeface="Arial"/>
              <a:ea typeface="Arial"/>
              <a:cs typeface="Arial"/>
              <a:sym typeface="Arial"/>
            </a:endParaRPr>
          </a:p>
        </p:txBody>
      </p:sp>
      <p:sp>
        <p:nvSpPr>
          <p:cNvPr id="8" name="Shape 333"/>
          <p:cNvSpPr txBox="1"/>
          <p:nvPr/>
        </p:nvSpPr>
        <p:spPr>
          <a:xfrm>
            <a:off x="1576887" y="2339916"/>
            <a:ext cx="1455877" cy="592088"/>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Processing next to data – buy by the yard for </a:t>
            </a:r>
            <a:r>
              <a:rPr lang="en" sz="1050" b="1" dirty="0">
                <a:solidFill>
                  <a:schemeClr val="dk1"/>
                </a:solidFill>
                <a:latin typeface="Arial"/>
                <a:ea typeface="Arial"/>
                <a:cs typeface="Arial"/>
                <a:sym typeface="Arial"/>
              </a:rPr>
              <a:t>anyone</a:t>
            </a:r>
          </a:p>
        </p:txBody>
      </p:sp>
      <p:sp>
        <p:nvSpPr>
          <p:cNvPr id="9" name="Shape 334"/>
          <p:cNvSpPr txBox="1"/>
          <p:nvPr/>
        </p:nvSpPr>
        <p:spPr>
          <a:xfrm>
            <a:off x="1576887" y="4026550"/>
            <a:ext cx="1426546" cy="403430"/>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Easily add new data producers </a:t>
            </a:r>
          </a:p>
        </p:txBody>
      </p:sp>
      <p:sp>
        <p:nvSpPr>
          <p:cNvPr id="10" name="Shape 335"/>
          <p:cNvSpPr txBox="1"/>
          <p:nvPr/>
        </p:nvSpPr>
        <p:spPr>
          <a:xfrm>
            <a:off x="1576887" y="3668684"/>
            <a:ext cx="1426546" cy="260465"/>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Expert user support</a:t>
            </a:r>
          </a:p>
        </p:txBody>
      </p:sp>
      <p:sp>
        <p:nvSpPr>
          <p:cNvPr id="11" name="Shape 339"/>
          <p:cNvSpPr txBox="1"/>
          <p:nvPr/>
        </p:nvSpPr>
        <p:spPr>
          <a:xfrm>
            <a:off x="1576887" y="3029407"/>
            <a:ext cx="1426546" cy="399699"/>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No duplication of data - Data available to all DAACs and users</a:t>
            </a:r>
          </a:p>
        </p:txBody>
      </p:sp>
      <p:sp>
        <p:nvSpPr>
          <p:cNvPr id="12" name="Shape 340"/>
          <p:cNvSpPr/>
          <p:nvPr/>
        </p:nvSpPr>
        <p:spPr>
          <a:xfrm>
            <a:off x="9083768" y="2201410"/>
            <a:ext cx="1584233" cy="3346952"/>
          </a:xfrm>
          <a:prstGeom prst="rect">
            <a:avLst/>
          </a:prstGeom>
          <a:solidFill>
            <a:srgbClr val="D8D8D8"/>
          </a:solidFill>
          <a:ln w="12700" cap="flat" cmpd="sng">
            <a:solidFill>
              <a:srgbClr val="78846A"/>
            </a:solidFill>
            <a:prstDash val="solid"/>
            <a:miter/>
            <a:headEnd type="none" w="med" len="med"/>
            <a:tailEnd type="none" w="med" len="med"/>
          </a:ln>
        </p:spPr>
        <p:txBody>
          <a:bodyPr lIns="51431" tIns="25706" rIns="51431" bIns="25706" anchor="ctr" anchorCtr="0">
            <a:noAutofit/>
          </a:bodyPr>
          <a:lstStyle/>
          <a:p>
            <a:pPr algn="ctr"/>
            <a:endParaRPr sz="1050">
              <a:solidFill>
                <a:schemeClr val="lt1"/>
              </a:solidFill>
              <a:latin typeface="Arial"/>
              <a:ea typeface="Arial"/>
              <a:cs typeface="Arial"/>
              <a:sym typeface="Arial"/>
            </a:endParaRPr>
          </a:p>
        </p:txBody>
      </p:sp>
      <p:sp>
        <p:nvSpPr>
          <p:cNvPr id="13" name="Shape 341"/>
          <p:cNvSpPr txBox="1"/>
          <p:nvPr/>
        </p:nvSpPr>
        <p:spPr>
          <a:xfrm>
            <a:off x="9093616" y="2356205"/>
            <a:ext cx="1574384" cy="359270"/>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Development coordination</a:t>
            </a:r>
          </a:p>
        </p:txBody>
      </p:sp>
      <p:sp>
        <p:nvSpPr>
          <p:cNvPr id="14" name="Shape 342"/>
          <p:cNvSpPr txBox="1"/>
          <p:nvPr/>
        </p:nvSpPr>
        <p:spPr>
          <a:xfrm>
            <a:off x="9093616" y="2819509"/>
            <a:ext cx="1574384" cy="359270"/>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Cost management</a:t>
            </a:r>
          </a:p>
        </p:txBody>
      </p:sp>
      <p:sp>
        <p:nvSpPr>
          <p:cNvPr id="15" name="Shape 343"/>
          <p:cNvSpPr txBox="1"/>
          <p:nvPr/>
        </p:nvSpPr>
        <p:spPr>
          <a:xfrm>
            <a:off x="9093616" y="3103177"/>
            <a:ext cx="1574384" cy="359270"/>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Security, ITAR, SBU, EAR99</a:t>
            </a:r>
          </a:p>
        </p:txBody>
      </p:sp>
      <p:sp>
        <p:nvSpPr>
          <p:cNvPr id="16" name="Shape 344"/>
          <p:cNvSpPr txBox="1"/>
          <p:nvPr/>
        </p:nvSpPr>
        <p:spPr>
          <a:xfrm>
            <a:off x="9093616" y="3551721"/>
            <a:ext cx="1574384" cy="513432"/>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Business processes and skillsets</a:t>
            </a:r>
          </a:p>
        </p:txBody>
      </p:sp>
      <p:sp>
        <p:nvSpPr>
          <p:cNvPr id="17" name="Shape 345"/>
          <p:cNvSpPr txBox="1"/>
          <p:nvPr/>
        </p:nvSpPr>
        <p:spPr>
          <a:xfrm>
            <a:off x="9093616" y="3998723"/>
            <a:ext cx="1574384" cy="205328"/>
          </a:xfrm>
          <a:prstGeom prst="rect">
            <a:avLst/>
          </a:prstGeom>
          <a:noFill/>
          <a:ln>
            <a:noFill/>
          </a:ln>
        </p:spPr>
        <p:txBody>
          <a:bodyPr lIns="51431" tIns="25706" rIns="51431" bIns="25706" anchor="t" anchorCtr="0">
            <a:noAutofit/>
          </a:bodyPr>
          <a:lstStyle/>
          <a:p>
            <a:pPr>
              <a:buSzPct val="25000"/>
            </a:pPr>
            <a:r>
              <a:rPr lang="en-US" sz="1050" dirty="0">
                <a:solidFill>
                  <a:schemeClr val="dk1"/>
                </a:solidFill>
                <a:latin typeface="Arial"/>
                <a:ea typeface="Arial"/>
                <a:cs typeface="Arial"/>
                <a:sym typeface="Arial"/>
              </a:rPr>
              <a:t>Vendor l</a:t>
            </a:r>
            <a:r>
              <a:rPr lang="en" sz="1050" dirty="0" err="1">
                <a:solidFill>
                  <a:schemeClr val="dk1"/>
                </a:solidFill>
                <a:latin typeface="Arial"/>
                <a:ea typeface="Arial"/>
                <a:cs typeface="Arial"/>
                <a:sym typeface="Arial"/>
              </a:rPr>
              <a:t>ock</a:t>
            </a:r>
            <a:r>
              <a:rPr lang="en" sz="1050" dirty="0">
                <a:solidFill>
                  <a:schemeClr val="dk1"/>
                </a:solidFill>
                <a:latin typeface="Arial"/>
                <a:ea typeface="Arial"/>
                <a:cs typeface="Arial"/>
                <a:sym typeface="Arial"/>
              </a:rPr>
              <a:t>-in</a:t>
            </a:r>
          </a:p>
        </p:txBody>
      </p:sp>
      <p:sp>
        <p:nvSpPr>
          <p:cNvPr id="18" name="TextBox 17"/>
          <p:cNvSpPr txBox="1"/>
          <p:nvPr/>
        </p:nvSpPr>
        <p:spPr>
          <a:xfrm>
            <a:off x="1576886" y="1937831"/>
            <a:ext cx="1827753" cy="300082"/>
          </a:xfrm>
          <a:prstGeom prst="rect">
            <a:avLst/>
          </a:prstGeom>
          <a:noFill/>
        </p:spPr>
        <p:txBody>
          <a:bodyPr wrap="square" rtlCol="0">
            <a:spAutoFit/>
          </a:bodyPr>
          <a:lstStyle/>
          <a:p>
            <a:r>
              <a:rPr lang="en-US" sz="1350" dirty="0"/>
              <a:t>Characteristics (+)</a:t>
            </a:r>
          </a:p>
        </p:txBody>
      </p:sp>
      <p:sp>
        <p:nvSpPr>
          <p:cNvPr id="19" name="TextBox 18"/>
          <p:cNvSpPr txBox="1"/>
          <p:nvPr/>
        </p:nvSpPr>
        <p:spPr>
          <a:xfrm>
            <a:off x="9165614" y="1937831"/>
            <a:ext cx="1716945" cy="300082"/>
          </a:xfrm>
          <a:prstGeom prst="rect">
            <a:avLst/>
          </a:prstGeom>
          <a:noFill/>
        </p:spPr>
        <p:txBody>
          <a:bodyPr wrap="square" rtlCol="0">
            <a:spAutoFit/>
          </a:bodyPr>
          <a:lstStyle/>
          <a:p>
            <a:r>
              <a:rPr lang="en-US" sz="1350" dirty="0"/>
              <a:t>Characteristics (-)</a:t>
            </a:r>
          </a:p>
        </p:txBody>
      </p:sp>
      <p:sp>
        <p:nvSpPr>
          <p:cNvPr id="20" name="Shape 334"/>
          <p:cNvSpPr txBox="1"/>
          <p:nvPr/>
        </p:nvSpPr>
        <p:spPr>
          <a:xfrm>
            <a:off x="1591551" y="4527383"/>
            <a:ext cx="1426546" cy="537971"/>
          </a:xfrm>
          <a:prstGeom prst="rect">
            <a:avLst/>
          </a:prstGeom>
          <a:noFill/>
          <a:ln>
            <a:noFill/>
          </a:ln>
        </p:spPr>
        <p:txBody>
          <a:bodyPr lIns="51431" tIns="25706" rIns="51431" bIns="25706" anchor="t" anchorCtr="0">
            <a:noAutofit/>
          </a:bodyPr>
          <a:lstStyle/>
          <a:p>
            <a:pPr>
              <a:buSzPct val="25000"/>
            </a:pPr>
            <a:r>
              <a:rPr lang="en-US" sz="1050" dirty="0">
                <a:solidFill>
                  <a:schemeClr val="dk1"/>
                </a:solidFill>
                <a:latin typeface="Arial"/>
                <a:ea typeface="Arial"/>
                <a:cs typeface="Arial"/>
                <a:sym typeface="Arial"/>
              </a:rPr>
              <a:t>Apply new technology more easily (e.g. machine learning)</a:t>
            </a:r>
            <a:endParaRPr lang="en" sz="1050" dirty="0">
              <a:solidFill>
                <a:schemeClr val="dk1"/>
              </a:solidFill>
              <a:latin typeface="Arial"/>
              <a:ea typeface="Arial"/>
              <a:cs typeface="Arial"/>
              <a:sym typeface="Arial"/>
            </a:endParaRPr>
          </a:p>
        </p:txBody>
      </p:sp>
      <p:sp>
        <p:nvSpPr>
          <p:cNvPr id="21" name="Shape 345"/>
          <p:cNvSpPr txBox="1"/>
          <p:nvPr/>
        </p:nvSpPr>
        <p:spPr>
          <a:xfrm>
            <a:off x="9165614" y="4512155"/>
            <a:ext cx="1574384" cy="205328"/>
          </a:xfrm>
          <a:prstGeom prst="rect">
            <a:avLst/>
          </a:prstGeom>
          <a:noFill/>
          <a:ln>
            <a:noFill/>
          </a:ln>
        </p:spPr>
        <p:txBody>
          <a:bodyPr lIns="51431" tIns="25706" rIns="51431" bIns="25706" anchor="t" anchorCtr="0">
            <a:noAutofit/>
          </a:bodyPr>
          <a:lstStyle/>
          <a:p>
            <a:pPr>
              <a:buSzPct val="25000"/>
            </a:pPr>
            <a:endParaRPr lang="en" sz="1050" dirty="0">
              <a:solidFill>
                <a:schemeClr val="dk1"/>
              </a:solidFill>
              <a:latin typeface="Arial"/>
              <a:ea typeface="Arial"/>
              <a:cs typeface="Arial"/>
              <a:sym typeface="Arial"/>
            </a:endParaRPr>
          </a:p>
        </p:txBody>
      </p:sp>
      <p:sp>
        <p:nvSpPr>
          <p:cNvPr id="22" name="TextBox 21"/>
          <p:cNvSpPr txBox="1"/>
          <p:nvPr/>
        </p:nvSpPr>
        <p:spPr>
          <a:xfrm>
            <a:off x="3003433" y="5918884"/>
            <a:ext cx="6796284" cy="30777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400" dirty="0">
                <a:ln w="0"/>
                <a:solidFill>
                  <a:srgbClr val="FF0000"/>
                </a:solidFill>
                <a:effectLst>
                  <a:outerShdw blurRad="38100" dist="19050" dir="2700000" algn="tl" rotWithShape="0">
                    <a:schemeClr val="dk1">
                      <a:alpha val="40000"/>
                    </a:schemeClr>
                  </a:outerShdw>
                </a:effectLst>
              </a:rPr>
              <a:t>Developing an architecture that will allow us to efficiently provide for the larger missions</a:t>
            </a:r>
          </a:p>
        </p:txBody>
      </p:sp>
      <p:sp>
        <p:nvSpPr>
          <p:cNvPr id="3" name="Date Placeholder 2">
            <a:extLst>
              <a:ext uri="{FF2B5EF4-FFF2-40B4-BE49-F238E27FC236}">
                <a16:creationId xmlns:a16="http://schemas.microsoft.com/office/drawing/2014/main" id="{5D6B424A-C9F7-114E-8672-7E81629D9DF6}"/>
              </a:ext>
            </a:extLst>
          </p:cNvPr>
          <p:cNvSpPr>
            <a:spLocks noGrp="1"/>
          </p:cNvSpPr>
          <p:nvPr>
            <p:ph type="dt" sz="half" idx="10"/>
          </p:nvPr>
        </p:nvSpPr>
        <p:spPr/>
        <p:txBody>
          <a:bodyPr/>
          <a:lstStyle/>
          <a:p>
            <a:fld id="{93EB0020-15F3-3349-91AD-C481E0EC30CB}" type="datetime1">
              <a:rPr lang="en-US" smtClean="0"/>
              <a:t>5/1/2019</a:t>
            </a:fld>
            <a:endParaRPr lang="en-US"/>
          </a:p>
        </p:txBody>
      </p:sp>
      <p:sp>
        <p:nvSpPr>
          <p:cNvPr id="23" name="Slide Number Placeholder 22">
            <a:extLst>
              <a:ext uri="{FF2B5EF4-FFF2-40B4-BE49-F238E27FC236}">
                <a16:creationId xmlns:a16="http://schemas.microsoft.com/office/drawing/2014/main" id="{1F358356-7EC8-884D-A098-BAA4764729D3}"/>
              </a:ext>
            </a:extLst>
          </p:cNvPr>
          <p:cNvSpPr>
            <a:spLocks noGrp="1"/>
          </p:cNvSpPr>
          <p:nvPr>
            <p:ph type="sldNum" sz="quarter" idx="12"/>
          </p:nvPr>
        </p:nvSpPr>
        <p:spPr/>
        <p:txBody>
          <a:bodyPr/>
          <a:lstStyle/>
          <a:p>
            <a:fld id="{C62565AA-8C13-EB49-B46B-E752CDCE80A8}" type="slidenum">
              <a:rPr lang="en-US" smtClean="0"/>
              <a:t>15</a:t>
            </a:fld>
            <a:endParaRPr lang="en-US"/>
          </a:p>
        </p:txBody>
      </p:sp>
    </p:spTree>
    <p:extLst>
      <p:ext uri="{BB962C8B-B14F-4D97-AF65-F5344CB8AC3E}">
        <p14:creationId xmlns:p14="http://schemas.microsoft.com/office/powerpoint/2010/main" val="23555657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9495"/>
            <a:ext cx="10972800" cy="1143000"/>
          </a:xfrm>
        </p:spPr>
        <p:txBody>
          <a:bodyPr>
            <a:noAutofit/>
          </a:bodyPr>
          <a:lstStyle/>
          <a:p>
            <a:r>
              <a:rPr lang="en-US" sz="3200" dirty="0"/>
              <a:t>Prioritizing EOSDIS Data Products For Cloud Migration</a:t>
            </a:r>
          </a:p>
        </p:txBody>
      </p:sp>
      <p:sp>
        <p:nvSpPr>
          <p:cNvPr id="5" name="Content Placeholder 4"/>
          <p:cNvSpPr>
            <a:spLocks noGrp="1"/>
          </p:cNvSpPr>
          <p:nvPr>
            <p:ph idx="1"/>
          </p:nvPr>
        </p:nvSpPr>
        <p:spPr>
          <a:xfrm>
            <a:off x="1127761" y="1613372"/>
            <a:ext cx="3059723" cy="3870568"/>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US" sz="2400" i="1" dirty="0">
                <a:solidFill>
                  <a:schemeClr val="tx1"/>
                </a:solidFill>
                <a:effectLst>
                  <a:outerShdw blurRad="38100" dist="38100" dir="2700000" algn="tl">
                    <a:srgbClr val="000000">
                      <a:alpha val="43137"/>
                    </a:srgbClr>
                  </a:outerShdw>
                </a:effectLst>
              </a:rPr>
              <a:t>In addition to SWOT and NISAR, we are d</a:t>
            </a:r>
            <a:r>
              <a:rPr lang="en-US" sz="2400" i="1" dirty="0">
                <a:solidFill>
                  <a:schemeClr val="tx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efining a mechanism for selecting high priority datasets to use commercial cloud technology for data management (ingest, archive, process and distribution). </a:t>
            </a:r>
          </a:p>
          <a:p>
            <a:pPr marL="0" indent="0">
              <a:buNone/>
            </a:pPr>
            <a:endParaRPr lang="en-US" dirty="0">
              <a:solidFill>
                <a:schemeClr val="tx1"/>
              </a:solidFill>
            </a:endParaRPr>
          </a:p>
        </p:txBody>
      </p:sp>
      <p:sp>
        <p:nvSpPr>
          <p:cNvPr id="3" name="Slide Number Placeholder 2"/>
          <p:cNvSpPr>
            <a:spLocks noGrp="1"/>
          </p:cNvSpPr>
          <p:nvPr>
            <p:ph type="sldNum" sz="quarter" idx="12"/>
          </p:nvPr>
        </p:nvSpPr>
        <p:spPr/>
        <p:txBody>
          <a:bodyPr/>
          <a:lstStyle/>
          <a:p>
            <a:fld id="{00B81750-45C9-6E45-8296-7F87C7C370B1}" type="slidenum">
              <a:rPr lang="en-US" smtClean="0"/>
              <a:t>16</a:t>
            </a:fld>
            <a:endParaRPr lang="en-US" dirty="0"/>
          </a:p>
        </p:txBody>
      </p:sp>
      <p:graphicFrame>
        <p:nvGraphicFramePr>
          <p:cNvPr id="7" name="Table 6"/>
          <p:cNvGraphicFramePr>
            <a:graphicFrameLocks noGrp="1"/>
          </p:cNvGraphicFramePr>
          <p:nvPr>
            <p:extLst/>
          </p:nvPr>
        </p:nvGraphicFramePr>
        <p:xfrm>
          <a:off x="5267570" y="1099733"/>
          <a:ext cx="5033107" cy="5683758"/>
        </p:xfrm>
        <a:graphic>
          <a:graphicData uri="http://schemas.openxmlformats.org/drawingml/2006/table">
            <a:tbl>
              <a:tblPr>
                <a:tableStyleId>{5C22544A-7EE6-4342-B048-85BDC9FD1C3A}</a:tableStyleId>
              </a:tblPr>
              <a:tblGrid>
                <a:gridCol w="2075699">
                  <a:extLst>
                    <a:ext uri="{9D8B030D-6E8A-4147-A177-3AD203B41FA5}">
                      <a16:colId xmlns:a16="http://schemas.microsoft.com/office/drawing/2014/main" val="995470296"/>
                    </a:ext>
                  </a:extLst>
                </a:gridCol>
                <a:gridCol w="2957408">
                  <a:extLst>
                    <a:ext uri="{9D8B030D-6E8A-4147-A177-3AD203B41FA5}">
                      <a16:colId xmlns:a16="http://schemas.microsoft.com/office/drawing/2014/main" val="4035950104"/>
                    </a:ext>
                  </a:extLst>
                </a:gridCol>
              </a:tblGrid>
              <a:tr h="221373">
                <a:tc>
                  <a:txBody>
                    <a:bodyPr/>
                    <a:lstStyle/>
                    <a:p>
                      <a:pPr rtl="0" fontAlgn="ctr"/>
                      <a:r>
                        <a:rPr lang="en-US" sz="1600" dirty="0">
                          <a:effectLst/>
                        </a:rPr>
                        <a:t>Tier 1 Factors</a:t>
                      </a:r>
                      <a:endParaRPr lang="en-US" sz="1600" b="1" dirty="0">
                        <a:effectLst/>
                      </a:endParaRPr>
                    </a:p>
                  </a:txBody>
                  <a:tcPr marL="8199" marR="8199" marT="5466" marB="5466" anchor="ctr">
                    <a:solidFill>
                      <a:schemeClr val="accent6">
                        <a:lumMod val="60000"/>
                        <a:lumOff val="40000"/>
                      </a:schemeClr>
                    </a:solidFill>
                  </a:tcPr>
                </a:tc>
                <a:tc>
                  <a:txBody>
                    <a:bodyPr/>
                    <a:lstStyle/>
                    <a:p>
                      <a:pPr rtl="0" fontAlgn="ctr"/>
                      <a:r>
                        <a:rPr lang="en-US" sz="1600" dirty="0">
                          <a:effectLst/>
                        </a:rPr>
                        <a:t>Prioritization Factor in Migration</a:t>
                      </a:r>
                      <a:endParaRPr lang="en-US" sz="1600" b="1" dirty="0">
                        <a:effectLst/>
                      </a:endParaRPr>
                    </a:p>
                  </a:txBody>
                  <a:tcPr marL="8199" marR="8199" marT="5466" marB="5466" anchor="ctr">
                    <a:solidFill>
                      <a:schemeClr val="accent6">
                        <a:lumMod val="60000"/>
                        <a:lumOff val="40000"/>
                      </a:schemeClr>
                    </a:solidFill>
                  </a:tcPr>
                </a:tc>
                <a:extLst>
                  <a:ext uri="{0D108BD9-81ED-4DB2-BD59-A6C34878D82A}">
                    <a16:rowId xmlns:a16="http://schemas.microsoft.com/office/drawing/2014/main" val="2404913173"/>
                  </a:ext>
                </a:extLst>
              </a:tr>
              <a:tr h="116513">
                <a:tc rowSpan="5">
                  <a:txBody>
                    <a:bodyPr/>
                    <a:lstStyle/>
                    <a:p>
                      <a:pPr rtl="0" fontAlgn="ctr"/>
                      <a:r>
                        <a:rPr lang="en-US" sz="1100" b="1" dirty="0">
                          <a:effectLst/>
                        </a:rPr>
                        <a:t>End User Value</a:t>
                      </a:r>
                    </a:p>
                  </a:txBody>
                  <a:tcPr marL="8199" marR="8199" marT="5466" marB="5466" anchor="ctr">
                    <a:solidFill>
                      <a:schemeClr val="accent6">
                        <a:lumMod val="20000"/>
                        <a:lumOff val="80000"/>
                      </a:schemeClr>
                    </a:solidFill>
                  </a:tcPr>
                </a:tc>
                <a:tc>
                  <a:txBody>
                    <a:bodyPr/>
                    <a:lstStyle/>
                    <a:p>
                      <a:pPr rtl="0" fontAlgn="ctr"/>
                      <a:r>
                        <a:rPr lang="en-US" sz="1100" dirty="0">
                          <a:effectLst/>
                        </a:rPr>
                        <a:t>Dataset Popularity</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2003324218"/>
                  </a:ext>
                </a:extLst>
              </a:tr>
              <a:tr h="221373">
                <a:tc vMerge="1">
                  <a:txBody>
                    <a:bodyPr/>
                    <a:lstStyle/>
                    <a:p>
                      <a:endParaRPr lang="en-US"/>
                    </a:p>
                  </a:txBody>
                  <a:tcPr/>
                </a:tc>
                <a:tc>
                  <a:txBody>
                    <a:bodyPr/>
                    <a:lstStyle/>
                    <a:p>
                      <a:pPr rtl="0" fontAlgn="ctr"/>
                      <a:r>
                        <a:rPr lang="en-US" sz="1100" dirty="0">
                          <a:effectLst/>
                        </a:rPr>
                        <a:t>Length of Observation History</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169389854"/>
                  </a:ext>
                </a:extLst>
              </a:tr>
              <a:tr h="221373">
                <a:tc vMerge="1">
                  <a:txBody>
                    <a:bodyPr/>
                    <a:lstStyle/>
                    <a:p>
                      <a:endParaRPr lang="en-US"/>
                    </a:p>
                  </a:txBody>
                  <a:tcPr/>
                </a:tc>
                <a:tc>
                  <a:txBody>
                    <a:bodyPr/>
                    <a:lstStyle/>
                    <a:p>
                      <a:pPr rtl="0" fontAlgn="ctr"/>
                      <a:r>
                        <a:rPr lang="en-US" sz="1100" dirty="0">
                          <a:effectLst/>
                        </a:rPr>
                        <a:t>Interoperability with other products</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2874527135"/>
                  </a:ext>
                </a:extLst>
              </a:tr>
              <a:tr h="116513">
                <a:tc vMerge="1">
                  <a:txBody>
                    <a:bodyPr/>
                    <a:lstStyle/>
                    <a:p>
                      <a:endParaRPr lang="en-US"/>
                    </a:p>
                  </a:txBody>
                  <a:tcPr/>
                </a:tc>
                <a:tc>
                  <a:txBody>
                    <a:bodyPr/>
                    <a:lstStyle/>
                    <a:p>
                      <a:pPr rtl="0" fontAlgn="ctr"/>
                      <a:r>
                        <a:rPr lang="en-US" sz="1100" dirty="0">
                          <a:effectLst/>
                        </a:rPr>
                        <a:t>Product Level</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3720526385"/>
                  </a:ext>
                </a:extLst>
              </a:tr>
              <a:tr h="221373">
                <a:tc vMerge="1">
                  <a:txBody>
                    <a:bodyPr/>
                    <a:lstStyle/>
                    <a:p>
                      <a:endParaRPr lang="en-US"/>
                    </a:p>
                  </a:txBody>
                  <a:tcPr/>
                </a:tc>
                <a:tc>
                  <a:txBody>
                    <a:bodyPr/>
                    <a:lstStyle/>
                    <a:p>
                      <a:pPr rtl="0" fontAlgn="ctr"/>
                      <a:r>
                        <a:rPr lang="en-US" sz="1100" dirty="0">
                          <a:effectLst/>
                        </a:rPr>
                        <a:t>Identified Level of Service</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100769376"/>
                  </a:ext>
                </a:extLst>
              </a:tr>
              <a:tr h="221373">
                <a:tc>
                  <a:txBody>
                    <a:bodyPr/>
                    <a:lstStyle/>
                    <a:p>
                      <a:pPr rtl="0" fontAlgn="ctr"/>
                      <a:r>
                        <a:rPr lang="en-US" sz="1100" b="1" dirty="0">
                          <a:effectLst/>
                        </a:rPr>
                        <a:t>End User Value / HQ Prioritization</a:t>
                      </a:r>
                    </a:p>
                  </a:txBody>
                  <a:tcPr marL="8199" marR="8199" marT="5466" marB="5466" anchor="ctr">
                    <a:solidFill>
                      <a:schemeClr val="accent6">
                        <a:lumMod val="40000"/>
                        <a:lumOff val="60000"/>
                      </a:schemeClr>
                    </a:solidFill>
                  </a:tcPr>
                </a:tc>
                <a:tc>
                  <a:txBody>
                    <a:bodyPr/>
                    <a:lstStyle/>
                    <a:p>
                      <a:pPr rtl="0" fontAlgn="ctr"/>
                      <a:r>
                        <a:rPr lang="en-US" sz="1100" dirty="0">
                          <a:effectLst/>
                        </a:rPr>
                        <a:t>Existing Migration Plans </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256062273"/>
                  </a:ext>
                </a:extLst>
              </a:tr>
              <a:tr h="326235">
                <a:tc rowSpan="3">
                  <a:txBody>
                    <a:bodyPr/>
                    <a:lstStyle/>
                    <a:p>
                      <a:pPr rtl="0" fontAlgn="ctr"/>
                      <a:r>
                        <a:rPr lang="en-US" sz="1100" b="1" dirty="0">
                          <a:effectLst/>
                        </a:rPr>
                        <a:t>HQ Prioritization</a:t>
                      </a:r>
                    </a:p>
                  </a:txBody>
                  <a:tcPr marL="8199" marR="8199" marT="5466" marB="5466" anchor="ctr">
                    <a:solidFill>
                      <a:schemeClr val="accent6">
                        <a:lumMod val="20000"/>
                        <a:lumOff val="80000"/>
                      </a:schemeClr>
                    </a:solidFill>
                  </a:tcPr>
                </a:tc>
                <a:tc>
                  <a:txBody>
                    <a:bodyPr/>
                    <a:lstStyle/>
                    <a:p>
                      <a:pPr rtl="0" fontAlgn="ctr"/>
                      <a:r>
                        <a:rPr lang="en-US" sz="1100" dirty="0">
                          <a:effectLst/>
                        </a:rPr>
                        <a:t>International Collaboration Opportunity</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1517159416"/>
                  </a:ext>
                </a:extLst>
              </a:tr>
              <a:tr h="326235">
                <a:tc vMerge="1">
                  <a:txBody>
                    <a:bodyPr/>
                    <a:lstStyle/>
                    <a:p>
                      <a:endParaRPr lang="en-US"/>
                    </a:p>
                  </a:txBody>
                  <a:tcPr/>
                </a:tc>
                <a:tc>
                  <a:txBody>
                    <a:bodyPr/>
                    <a:lstStyle/>
                    <a:p>
                      <a:pPr rtl="0" fontAlgn="ctr"/>
                      <a:r>
                        <a:rPr lang="en-US" sz="1100" dirty="0">
                          <a:effectLst/>
                        </a:rPr>
                        <a:t>Legacy Technology Pressure (retiring older systems)</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2247747723"/>
                  </a:ext>
                </a:extLst>
              </a:tr>
              <a:tr h="221373">
                <a:tc vMerge="1">
                  <a:txBody>
                    <a:bodyPr/>
                    <a:lstStyle/>
                    <a:p>
                      <a:endParaRPr lang="en-US"/>
                    </a:p>
                  </a:txBody>
                  <a:tcPr/>
                </a:tc>
                <a:tc>
                  <a:txBody>
                    <a:bodyPr/>
                    <a:lstStyle/>
                    <a:p>
                      <a:pPr rtl="0" fontAlgn="ctr"/>
                      <a:r>
                        <a:rPr lang="en-US" sz="1100" dirty="0">
                          <a:effectLst/>
                        </a:rPr>
                        <a:t>Probability of SIPS/SDS migration to cloud</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2694287112"/>
                  </a:ext>
                </a:extLst>
              </a:tr>
              <a:tr h="116513">
                <a:tc rowSpan="5">
                  <a:txBody>
                    <a:bodyPr/>
                    <a:lstStyle/>
                    <a:p>
                      <a:pPr rtl="0" fontAlgn="ctr"/>
                      <a:r>
                        <a:rPr lang="en-US" sz="1100" b="1">
                          <a:effectLst/>
                        </a:rPr>
                        <a:t>Cost Factors</a:t>
                      </a:r>
                    </a:p>
                  </a:txBody>
                  <a:tcPr marL="8199" marR="8199" marT="5466" marB="5466" anchor="ctr">
                    <a:solidFill>
                      <a:schemeClr val="accent6">
                        <a:lumMod val="40000"/>
                        <a:lumOff val="60000"/>
                      </a:schemeClr>
                    </a:solidFill>
                  </a:tcPr>
                </a:tc>
                <a:tc>
                  <a:txBody>
                    <a:bodyPr/>
                    <a:lstStyle/>
                    <a:p>
                      <a:pPr rtl="0" fontAlgn="ctr"/>
                      <a:r>
                        <a:rPr lang="en-US" sz="1100" dirty="0">
                          <a:effectLst/>
                        </a:rPr>
                        <a:t>Cloud Storage Cost</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1349259466"/>
                  </a:ext>
                </a:extLst>
              </a:tr>
              <a:tr h="116513">
                <a:tc vMerge="1">
                  <a:txBody>
                    <a:bodyPr/>
                    <a:lstStyle/>
                    <a:p>
                      <a:endParaRPr lang="en-US"/>
                    </a:p>
                  </a:txBody>
                  <a:tcPr/>
                </a:tc>
                <a:tc>
                  <a:txBody>
                    <a:bodyPr/>
                    <a:lstStyle/>
                    <a:p>
                      <a:pPr rtl="0" fontAlgn="ctr"/>
                      <a:r>
                        <a:rPr lang="en-US" sz="1100" dirty="0">
                          <a:effectLst/>
                        </a:rPr>
                        <a:t>Cloud Egress Cost</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1218874326"/>
                  </a:ext>
                </a:extLst>
              </a:tr>
              <a:tr h="116513">
                <a:tc vMerge="1">
                  <a:txBody>
                    <a:bodyPr/>
                    <a:lstStyle/>
                    <a:p>
                      <a:endParaRPr lang="en-US"/>
                    </a:p>
                  </a:txBody>
                  <a:tcPr/>
                </a:tc>
                <a:tc>
                  <a:txBody>
                    <a:bodyPr/>
                    <a:lstStyle/>
                    <a:p>
                      <a:pPr rtl="0" fontAlgn="ctr"/>
                      <a:r>
                        <a:rPr lang="en-US" sz="1100" dirty="0">
                          <a:effectLst/>
                        </a:rPr>
                        <a:t>On-Premise Cost</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2025823679"/>
                  </a:ext>
                </a:extLst>
              </a:tr>
              <a:tr h="221373">
                <a:tc vMerge="1">
                  <a:txBody>
                    <a:bodyPr/>
                    <a:lstStyle/>
                    <a:p>
                      <a:endParaRPr lang="en-US"/>
                    </a:p>
                  </a:txBody>
                  <a:tcPr/>
                </a:tc>
                <a:tc>
                  <a:txBody>
                    <a:bodyPr/>
                    <a:lstStyle/>
                    <a:p>
                      <a:pPr rtl="0" fontAlgn="ctr"/>
                      <a:r>
                        <a:rPr lang="en-US" sz="1100" dirty="0">
                          <a:effectLst/>
                        </a:rPr>
                        <a:t>Predictability of Future Costs</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3600575660"/>
                  </a:ext>
                </a:extLst>
              </a:tr>
              <a:tr h="221373">
                <a:tc vMerge="1">
                  <a:txBody>
                    <a:bodyPr/>
                    <a:lstStyle/>
                    <a:p>
                      <a:endParaRPr lang="en-US"/>
                    </a:p>
                  </a:txBody>
                  <a:tcPr/>
                </a:tc>
                <a:tc>
                  <a:txBody>
                    <a:bodyPr/>
                    <a:lstStyle/>
                    <a:p>
                      <a:pPr rtl="0" fontAlgn="ctr"/>
                      <a:r>
                        <a:rPr lang="en-US" sz="1100" dirty="0">
                          <a:effectLst/>
                        </a:rPr>
                        <a:t>On-going Operations Costs</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1270503617"/>
                  </a:ext>
                </a:extLst>
              </a:tr>
              <a:tr h="221373">
                <a:tc rowSpan="2">
                  <a:txBody>
                    <a:bodyPr/>
                    <a:lstStyle/>
                    <a:p>
                      <a:pPr rtl="0" fontAlgn="ctr"/>
                      <a:r>
                        <a:rPr lang="en-US" sz="1100" b="1">
                          <a:effectLst/>
                        </a:rPr>
                        <a:t>Effort to Implement</a:t>
                      </a:r>
                    </a:p>
                  </a:txBody>
                  <a:tcPr marL="8199" marR="8199" marT="5466" marB="5466" anchor="ctr">
                    <a:solidFill>
                      <a:schemeClr val="accent6">
                        <a:lumMod val="20000"/>
                        <a:lumOff val="80000"/>
                      </a:schemeClr>
                    </a:solidFill>
                  </a:tcPr>
                </a:tc>
                <a:tc>
                  <a:txBody>
                    <a:bodyPr/>
                    <a:lstStyle/>
                    <a:p>
                      <a:pPr rtl="0" fontAlgn="ctr"/>
                      <a:r>
                        <a:rPr lang="en-US" sz="1100" dirty="0">
                          <a:effectLst/>
                        </a:rPr>
                        <a:t>Complex processing pipeline</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3938022709"/>
                  </a:ext>
                </a:extLst>
              </a:tr>
              <a:tr h="116513">
                <a:tc vMerge="1">
                  <a:txBody>
                    <a:bodyPr/>
                    <a:lstStyle/>
                    <a:p>
                      <a:endParaRPr lang="en-US"/>
                    </a:p>
                  </a:txBody>
                  <a:tcPr/>
                </a:tc>
                <a:tc>
                  <a:txBody>
                    <a:bodyPr/>
                    <a:lstStyle/>
                    <a:p>
                      <a:pPr rtl="0" fontAlgn="ctr"/>
                      <a:r>
                        <a:rPr lang="en-US" sz="1100" dirty="0">
                          <a:effectLst/>
                        </a:rPr>
                        <a:t>Rapid Turnaround </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594477027"/>
                  </a:ext>
                </a:extLst>
              </a:tr>
              <a:tr h="116513">
                <a:tc rowSpan="6">
                  <a:txBody>
                    <a:bodyPr/>
                    <a:lstStyle/>
                    <a:p>
                      <a:pPr rtl="0" fontAlgn="ctr"/>
                      <a:r>
                        <a:rPr lang="en-US" sz="1100" b="1" dirty="0">
                          <a:effectLst/>
                        </a:rPr>
                        <a:t>"Fitness" for Cloud Use</a:t>
                      </a:r>
                    </a:p>
                  </a:txBody>
                  <a:tcPr marL="8199" marR="8199" marT="5466" marB="5466" anchor="ctr">
                    <a:solidFill>
                      <a:schemeClr val="accent6">
                        <a:lumMod val="40000"/>
                        <a:lumOff val="60000"/>
                      </a:schemeClr>
                    </a:solidFill>
                  </a:tcPr>
                </a:tc>
                <a:tc>
                  <a:txBody>
                    <a:bodyPr/>
                    <a:lstStyle/>
                    <a:p>
                      <a:pPr rtl="0" fontAlgn="ctr"/>
                      <a:r>
                        <a:rPr lang="en-US" sz="1100">
                          <a:effectLst/>
                        </a:rPr>
                        <a:t>Available Services</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1098263639"/>
                  </a:ext>
                </a:extLst>
              </a:tr>
              <a:tr h="116513">
                <a:tc vMerge="1">
                  <a:txBody>
                    <a:bodyPr/>
                    <a:lstStyle/>
                    <a:p>
                      <a:endParaRPr lang="en-US"/>
                    </a:p>
                  </a:txBody>
                  <a:tcPr/>
                </a:tc>
                <a:tc>
                  <a:txBody>
                    <a:bodyPr/>
                    <a:lstStyle/>
                    <a:p>
                      <a:pPr rtl="0" fontAlgn="ctr"/>
                      <a:r>
                        <a:rPr lang="en-US" sz="1100" dirty="0">
                          <a:effectLst/>
                        </a:rPr>
                        <a:t>Availability of Algorithms</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380994149"/>
                  </a:ext>
                </a:extLst>
              </a:tr>
              <a:tr h="116513">
                <a:tc vMerge="1">
                  <a:txBody>
                    <a:bodyPr/>
                    <a:lstStyle/>
                    <a:p>
                      <a:endParaRPr lang="en-US"/>
                    </a:p>
                  </a:txBody>
                  <a:tcPr/>
                </a:tc>
                <a:tc>
                  <a:txBody>
                    <a:bodyPr/>
                    <a:lstStyle/>
                    <a:p>
                      <a:pPr rtl="0" fontAlgn="ctr"/>
                      <a:r>
                        <a:rPr lang="en-US" sz="1100" dirty="0">
                          <a:effectLst/>
                        </a:rPr>
                        <a:t>Multi-DAAC Usage</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4041313244"/>
                  </a:ext>
                </a:extLst>
              </a:tr>
              <a:tr h="116513">
                <a:tc vMerge="1">
                  <a:txBody>
                    <a:bodyPr/>
                    <a:lstStyle/>
                    <a:p>
                      <a:endParaRPr lang="en-US"/>
                    </a:p>
                  </a:txBody>
                  <a:tcPr/>
                </a:tc>
                <a:tc>
                  <a:txBody>
                    <a:bodyPr/>
                    <a:lstStyle/>
                    <a:p>
                      <a:pPr rtl="0" fontAlgn="ctr"/>
                      <a:r>
                        <a:rPr lang="en-US" sz="1100" dirty="0">
                          <a:effectLst/>
                        </a:rPr>
                        <a:t>Interdisciplinary Usage</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2279921363"/>
                  </a:ext>
                </a:extLst>
              </a:tr>
              <a:tr h="221373">
                <a:tc vMerge="1">
                  <a:txBody>
                    <a:bodyPr/>
                    <a:lstStyle/>
                    <a:p>
                      <a:endParaRPr lang="en-US"/>
                    </a:p>
                  </a:txBody>
                  <a:tcPr/>
                </a:tc>
                <a:tc>
                  <a:txBody>
                    <a:bodyPr/>
                    <a:lstStyle/>
                    <a:p>
                      <a:pPr rtl="0" fontAlgn="ctr"/>
                      <a:r>
                        <a:rPr lang="en-US" sz="1100" dirty="0">
                          <a:effectLst/>
                        </a:rPr>
                        <a:t>Opportunity for new Algorithm Development</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1339685232"/>
                  </a:ext>
                </a:extLst>
              </a:tr>
              <a:tr h="116513">
                <a:tc vMerge="1">
                  <a:txBody>
                    <a:bodyPr/>
                    <a:lstStyle/>
                    <a:p>
                      <a:endParaRPr lang="en-US"/>
                    </a:p>
                  </a:txBody>
                  <a:tcPr/>
                </a:tc>
                <a:tc>
                  <a:txBody>
                    <a:bodyPr/>
                    <a:lstStyle/>
                    <a:p>
                      <a:pPr rtl="0" fontAlgn="ctr"/>
                      <a:r>
                        <a:rPr lang="en-US" sz="1100" dirty="0">
                          <a:effectLst/>
                        </a:rPr>
                        <a:t>Past Usage Patterns</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517993892"/>
                  </a:ext>
                </a:extLst>
              </a:tr>
              <a:tr h="221373">
                <a:tc rowSpan="4">
                  <a:txBody>
                    <a:bodyPr/>
                    <a:lstStyle/>
                    <a:p>
                      <a:pPr rtl="0" fontAlgn="ctr"/>
                      <a:r>
                        <a:rPr lang="en-US" sz="1100" b="1" dirty="0">
                          <a:effectLst/>
                        </a:rPr>
                        <a:t>Risk to Migrate</a:t>
                      </a:r>
                    </a:p>
                  </a:txBody>
                  <a:tcPr marL="8199" marR="8199" marT="5466" marB="5466" anchor="ctr">
                    <a:solidFill>
                      <a:schemeClr val="accent6">
                        <a:lumMod val="20000"/>
                        <a:lumOff val="80000"/>
                      </a:schemeClr>
                    </a:solidFill>
                  </a:tcPr>
                </a:tc>
                <a:tc>
                  <a:txBody>
                    <a:bodyPr/>
                    <a:lstStyle/>
                    <a:p>
                      <a:pPr rtl="0" fontAlgn="ctr"/>
                      <a:r>
                        <a:rPr lang="en-US" sz="1100" dirty="0">
                          <a:effectLst/>
                        </a:rPr>
                        <a:t>Data Security Requirements</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284184604"/>
                  </a:ext>
                </a:extLst>
              </a:tr>
              <a:tr h="221373">
                <a:tc vMerge="1">
                  <a:txBody>
                    <a:bodyPr/>
                    <a:lstStyle/>
                    <a:p>
                      <a:pPr rtl="0" fontAlgn="ctr"/>
                      <a:endParaRPr lang="en-US" sz="1100" dirty="0">
                        <a:effectLst/>
                      </a:endParaRPr>
                    </a:p>
                  </a:txBody>
                  <a:tcPr marL="8199" marR="8199" marT="5466" marB="5466" anchor="ctr">
                    <a:solidFill>
                      <a:schemeClr val="accent6">
                        <a:lumMod val="20000"/>
                        <a:lumOff val="80000"/>
                      </a:schemeClr>
                    </a:solidFill>
                  </a:tcPr>
                </a:tc>
                <a:tc>
                  <a:txBody>
                    <a:bodyPr/>
                    <a:lstStyle/>
                    <a:p>
                      <a:pPr rtl="0" fontAlgn="ctr"/>
                      <a:r>
                        <a:rPr lang="en-US" sz="1100" dirty="0">
                          <a:effectLst/>
                        </a:rPr>
                        <a:t>Long-term </a:t>
                      </a:r>
                      <a:r>
                        <a:rPr lang="en-US" sz="1100" dirty="0" smtClean="0">
                          <a:effectLst/>
                        </a:rPr>
                        <a:t>Commitments</a:t>
                      </a:r>
                      <a:endParaRPr lang="en-US" sz="1100" dirty="0">
                        <a:effectLst/>
                      </a:endParaRPr>
                    </a:p>
                  </a:txBody>
                  <a:tcPr marL="8199" marR="8199" marT="5466" marB="5466" anchor="ctr">
                    <a:solidFill>
                      <a:schemeClr val="accent6">
                        <a:lumMod val="20000"/>
                        <a:lumOff val="80000"/>
                      </a:schemeClr>
                    </a:solidFill>
                  </a:tcPr>
                </a:tc>
                <a:extLst>
                  <a:ext uri="{0D108BD9-81ED-4DB2-BD59-A6C34878D82A}">
                    <a16:rowId xmlns:a16="http://schemas.microsoft.com/office/drawing/2014/main" val="3100568102"/>
                  </a:ext>
                </a:extLst>
              </a:tr>
              <a:tr h="116513">
                <a:tc vMerge="1">
                  <a:txBody>
                    <a:bodyPr/>
                    <a:lstStyle/>
                    <a:p>
                      <a:pPr rtl="0" fontAlgn="ctr"/>
                      <a:endParaRPr lang="en-US" sz="1100" dirty="0">
                        <a:effectLst/>
                      </a:endParaRPr>
                    </a:p>
                  </a:txBody>
                  <a:tcPr marL="8199" marR="8199" marT="5466" marB="5466" anchor="ctr">
                    <a:solidFill>
                      <a:schemeClr val="accent6">
                        <a:lumMod val="20000"/>
                        <a:lumOff val="80000"/>
                      </a:schemeClr>
                    </a:solidFill>
                  </a:tcPr>
                </a:tc>
                <a:tc>
                  <a:txBody>
                    <a:bodyPr/>
                    <a:lstStyle/>
                    <a:p>
                      <a:pPr rtl="0" fontAlgn="ctr"/>
                      <a:r>
                        <a:rPr lang="en-US" sz="1100" dirty="0">
                          <a:effectLst/>
                        </a:rPr>
                        <a:t>Ease to Exit from Cloud</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3485257394"/>
                  </a:ext>
                </a:extLst>
              </a:tr>
              <a:tr h="116513">
                <a:tc vMerge="1">
                  <a:txBody>
                    <a:bodyPr/>
                    <a:lstStyle/>
                    <a:p>
                      <a:pPr rtl="0" fontAlgn="ctr"/>
                      <a:endParaRPr lang="en-US" sz="1100" dirty="0">
                        <a:effectLst/>
                      </a:endParaRPr>
                    </a:p>
                  </a:txBody>
                  <a:tcPr marL="8199" marR="8199" marT="5466" marB="5466" anchor="ctr">
                    <a:solidFill>
                      <a:schemeClr val="accent6">
                        <a:lumMod val="20000"/>
                        <a:lumOff val="80000"/>
                      </a:schemeClr>
                    </a:solidFill>
                  </a:tcPr>
                </a:tc>
                <a:tc>
                  <a:txBody>
                    <a:bodyPr/>
                    <a:lstStyle/>
                    <a:p>
                      <a:pPr rtl="0" fontAlgn="ctr"/>
                      <a:r>
                        <a:rPr lang="en-US" sz="1100" dirty="0">
                          <a:effectLst/>
                        </a:rPr>
                        <a:t>Data </a:t>
                      </a:r>
                      <a:r>
                        <a:rPr lang="en-US" sz="1100" dirty="0" smtClean="0">
                          <a:effectLst/>
                        </a:rPr>
                        <a:t>Mobility</a:t>
                      </a:r>
                      <a:endParaRPr lang="en-US" sz="1100" dirty="0">
                        <a:effectLst/>
                      </a:endParaRPr>
                    </a:p>
                  </a:txBody>
                  <a:tcPr marL="8199" marR="8199" marT="5466" marB="5466" anchor="ctr">
                    <a:solidFill>
                      <a:schemeClr val="accent6">
                        <a:lumMod val="20000"/>
                        <a:lumOff val="80000"/>
                      </a:schemeClr>
                    </a:solidFill>
                  </a:tcPr>
                </a:tc>
                <a:extLst>
                  <a:ext uri="{0D108BD9-81ED-4DB2-BD59-A6C34878D82A}">
                    <a16:rowId xmlns:a16="http://schemas.microsoft.com/office/drawing/2014/main" val="3481928300"/>
                  </a:ext>
                </a:extLst>
              </a:tr>
            </a:tbl>
          </a:graphicData>
        </a:graphic>
      </p:graphicFrame>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44" y="1002830"/>
            <a:ext cx="790208" cy="790208"/>
          </a:xfrm>
          <a:prstGeom prst="rect">
            <a:avLst/>
          </a:prstGeom>
        </p:spPr>
      </p:pic>
    </p:spTree>
    <p:extLst>
      <p:ext uri="{BB962C8B-B14F-4D97-AF65-F5344CB8AC3E}">
        <p14:creationId xmlns:p14="http://schemas.microsoft.com/office/powerpoint/2010/main" val="42475947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b="1">
                <a:solidFill>
                  <a:schemeClr val="tx1"/>
                </a:solidFill>
                <a:latin typeface="Arial" panose="020B0604020202020204" pitchFamily="34" charset="0"/>
              </a:defRPr>
            </a:lvl1pPr>
            <a:lvl2pPr marL="742950" indent="-285750">
              <a:spcBef>
                <a:spcPct val="20000"/>
              </a:spcBef>
              <a:buChar char="–"/>
              <a:defRPr b="1">
                <a:solidFill>
                  <a:schemeClr val="tx1"/>
                </a:solidFill>
                <a:latin typeface="Arial" panose="020B0604020202020204" pitchFamily="34" charset="0"/>
              </a:defRPr>
            </a:lvl2pPr>
            <a:lvl3pPr marL="1143000" indent="-228600">
              <a:spcBef>
                <a:spcPct val="20000"/>
              </a:spcBef>
              <a:buChar char="•"/>
              <a:defRPr b="1">
                <a:solidFill>
                  <a:schemeClr val="tx1"/>
                </a:solidFill>
                <a:latin typeface="Arial" panose="020B0604020202020204" pitchFamily="34" charset="0"/>
              </a:defRPr>
            </a:lvl3pPr>
            <a:lvl4pPr marL="1600200" indent="-228600">
              <a:spcBef>
                <a:spcPct val="20000"/>
              </a:spcBef>
              <a:buChar char="–"/>
              <a:defRPr b="1">
                <a:solidFill>
                  <a:schemeClr val="tx1"/>
                </a:solidFill>
                <a:latin typeface="Arial" panose="020B0604020202020204" pitchFamily="34" charset="0"/>
              </a:defRPr>
            </a:lvl4pPr>
            <a:lvl5pPr marL="2057400" indent="-228600">
              <a:spcBef>
                <a:spcPct val="20000"/>
              </a:spcBef>
              <a:buChar char="»"/>
              <a:defRPr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tx1"/>
                </a:solidFill>
                <a:latin typeface="Arial" panose="020B0604020202020204" pitchFamily="34" charset="0"/>
              </a:defRPr>
            </a:lvl9pPr>
          </a:lstStyle>
          <a:p>
            <a:pPr>
              <a:spcBef>
                <a:spcPct val="0"/>
              </a:spcBef>
              <a:buFontTx/>
              <a:buNone/>
            </a:pPr>
            <a:fld id="{C1C2B04E-AFD1-40FE-BF6E-5C574CA8C3D9}" type="slidenum">
              <a:rPr lang="en-US" altLang="en-US" sz="1400" b="0">
                <a:latin typeface="Times New Roman" panose="02020603050405020304" pitchFamily="18" charset="0"/>
              </a:rPr>
              <a:pPr>
                <a:spcBef>
                  <a:spcPct val="0"/>
                </a:spcBef>
                <a:buFontTx/>
                <a:buNone/>
              </a:pPr>
              <a:t>17</a:t>
            </a:fld>
            <a:endParaRPr lang="en-US" altLang="en-US" sz="1400" b="0">
              <a:latin typeface="Times New Roman" panose="02020603050405020304" pitchFamily="18" charset="0"/>
            </a:endParaRPr>
          </a:p>
        </p:txBody>
      </p:sp>
      <p:sp>
        <p:nvSpPr>
          <p:cNvPr id="4099" name="Rectangle 2"/>
          <p:cNvSpPr>
            <a:spLocks noGrp="1" noChangeArrowheads="1"/>
          </p:cNvSpPr>
          <p:nvPr>
            <p:ph type="title"/>
          </p:nvPr>
        </p:nvSpPr>
        <p:spPr/>
        <p:txBody>
          <a:bodyPr>
            <a:normAutofit/>
          </a:bodyPr>
          <a:lstStyle/>
          <a:p>
            <a:pPr eaLnBrk="1" hangingPunct="1"/>
            <a:r>
              <a:rPr lang="en-US" altLang="en-US" sz="2800" b="1" dirty="0">
                <a:solidFill>
                  <a:schemeClr val="accent5">
                    <a:lumMod val="75000"/>
                  </a:schemeClr>
                </a:solidFill>
                <a:latin typeface="Arial" panose="020B0604020202020204" pitchFamily="34" charset="0"/>
                <a:cs typeface="Arial" panose="020B0604020202020204" pitchFamily="34" charset="0"/>
              </a:rPr>
              <a:t>EOSDIS Key Metrics for FY2018</a:t>
            </a:r>
          </a:p>
        </p:txBody>
      </p:sp>
      <p:sp>
        <p:nvSpPr>
          <p:cNvPr id="4100" name="Rectangle 3"/>
          <p:cNvSpPr>
            <a:spLocks noGrp="1" noChangeArrowheads="1"/>
          </p:cNvSpPr>
          <p:nvPr>
            <p:ph type="body" sz="half" idx="1"/>
          </p:nvPr>
        </p:nvSpPr>
        <p:spPr>
          <a:xfrm>
            <a:off x="1752600" y="1371600"/>
            <a:ext cx="8432800" cy="1371600"/>
          </a:xfrm>
        </p:spPr>
        <p:txBody>
          <a:bodyPr/>
          <a:lstStyle/>
          <a:p>
            <a:pPr eaLnBrk="1" hangingPunct="1">
              <a:lnSpc>
                <a:spcPct val="80000"/>
              </a:lnSpc>
              <a:buFontTx/>
              <a:buNone/>
            </a:pPr>
            <a:r>
              <a:rPr lang="en-US" altLang="en-US" sz="1600" b="1" dirty="0"/>
              <a:t>EOSDIS provides</a:t>
            </a:r>
            <a:endParaRPr lang="en-US" altLang="en-US" sz="1600" b="1" u="sng" dirty="0"/>
          </a:p>
          <a:p>
            <a:pPr lvl="1" eaLnBrk="1" hangingPunct="1">
              <a:lnSpc>
                <a:spcPct val="80000"/>
              </a:lnSpc>
            </a:pPr>
            <a:r>
              <a:rPr lang="en-US" altLang="en-US" sz="1400" b="1" u="sng" dirty="0"/>
              <a:t>A production capability</a:t>
            </a:r>
            <a:r>
              <a:rPr lang="en-US" altLang="en-US" sz="1400" b="1" dirty="0"/>
              <a:t> for standard science data products from EOS instruments</a:t>
            </a:r>
          </a:p>
          <a:p>
            <a:pPr lvl="1" eaLnBrk="1" hangingPunct="1">
              <a:lnSpc>
                <a:spcPct val="80000"/>
              </a:lnSpc>
            </a:pPr>
            <a:r>
              <a:rPr lang="en-US" altLang="en-US" sz="1400" b="1" u="sng" dirty="0"/>
              <a:t>An “active archive”</a:t>
            </a:r>
            <a:r>
              <a:rPr lang="en-US" altLang="en-US" sz="1400" b="1" dirty="0"/>
              <a:t> of Earth science data from EOS and other past and present missions </a:t>
            </a:r>
          </a:p>
          <a:p>
            <a:pPr lvl="1" eaLnBrk="1" hangingPunct="1">
              <a:lnSpc>
                <a:spcPct val="80000"/>
              </a:lnSpc>
            </a:pPr>
            <a:r>
              <a:rPr lang="en-US" altLang="en-US" sz="1400" b="1" u="sng" dirty="0"/>
              <a:t>A distributed information framework</a:t>
            </a:r>
            <a:r>
              <a:rPr lang="en-US" altLang="en-US" sz="1400" b="1" dirty="0"/>
              <a:t> (data centers, SIPS, networks, interoperability, other system elements) with partners supporting EOS investigators and other users in science, government, industry, education, and policy</a:t>
            </a:r>
            <a:endParaRPr lang="en-US" altLang="en-US" sz="1400" b="1" u="sng" dirty="0"/>
          </a:p>
        </p:txBody>
      </p:sp>
      <p:graphicFrame>
        <p:nvGraphicFramePr>
          <p:cNvPr id="777299" name="Group 83"/>
          <p:cNvGraphicFramePr>
            <a:graphicFrameLocks noGrp="1"/>
          </p:cNvGraphicFramePr>
          <p:nvPr>
            <p:extLst/>
          </p:nvPr>
        </p:nvGraphicFramePr>
        <p:xfrm>
          <a:off x="3727450" y="3962400"/>
          <a:ext cx="4483100" cy="2482860"/>
        </p:xfrm>
        <a:graphic>
          <a:graphicData uri="http://schemas.openxmlformats.org/drawingml/2006/table">
            <a:tbl>
              <a:tblPr/>
              <a:tblGrid>
                <a:gridCol w="34163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tblGrid>
              <a:tr h="53806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EOSDIS Metrics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 </a:t>
                      </a:r>
                      <a:r>
                        <a:rPr kumimoji="0" lang="en-US" sz="1200" b="1" i="0" u="none" strike="noStrike" cap="none" normalizeH="0" baseline="0" dirty="0">
                          <a:ln>
                            <a:noFill/>
                          </a:ln>
                          <a:solidFill>
                            <a:schemeClr val="tx1"/>
                          </a:solidFill>
                          <a:effectLst/>
                          <a:latin typeface="Arial" charset="0"/>
                        </a:rPr>
                        <a:t>(Oct. 1, 2017 to Sept. 30, 2018)</a:t>
                      </a:r>
                    </a:p>
                  </a:txBody>
                  <a:tcPr marT="45712" marB="457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2743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Unique Data Products</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9,855</a:t>
                      </a: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5AB"/>
                    </a:solidFill>
                  </a:tcPr>
                </a:tc>
                <a:extLst>
                  <a:ext uri="{0D108BD9-81ED-4DB2-BD59-A6C34878D82A}">
                    <a16:rowId xmlns:a16="http://schemas.microsoft.com/office/drawing/2014/main" val="10001"/>
                  </a:ext>
                </a:extLst>
              </a:tr>
              <a:tr h="282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Distinct Users of EOSDIS Data and Services</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4.1 M</a:t>
                      </a: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5AB"/>
                    </a:solidFill>
                  </a:tcPr>
                </a:tc>
                <a:extLst>
                  <a:ext uri="{0D108BD9-81ED-4DB2-BD59-A6C34878D82A}">
                    <a16:rowId xmlns:a16="http://schemas.microsoft.com/office/drawing/2014/main" val="10002"/>
                  </a:ext>
                </a:extLst>
              </a:tr>
              <a:tr h="282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Web Site Visits of 1 Minute or more</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3.1 M</a:t>
                      </a: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5AB"/>
                    </a:solidFill>
                  </a:tcPr>
                </a:tc>
                <a:extLst>
                  <a:ext uri="{0D108BD9-81ED-4DB2-BD59-A6C34878D82A}">
                    <a16:rowId xmlns:a16="http://schemas.microsoft.com/office/drawing/2014/main" val="10003"/>
                  </a:ext>
                </a:extLst>
              </a:tr>
              <a:tr h="2743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Average Daily Archive Growth</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22.7 TB/day</a:t>
                      </a: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5AB"/>
                    </a:solidFill>
                  </a:tcPr>
                </a:tc>
                <a:extLst>
                  <a:ext uri="{0D108BD9-81ED-4DB2-BD59-A6C34878D82A}">
                    <a16:rowId xmlns:a16="http://schemas.microsoft.com/office/drawing/2014/main" val="10004"/>
                  </a:ext>
                </a:extLst>
              </a:tr>
              <a:tr h="2743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Total Archive Volume</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27.4 PB</a:t>
                      </a: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5AB"/>
                    </a:solidFill>
                  </a:tcPr>
                </a:tc>
                <a:extLst>
                  <a:ext uri="{0D108BD9-81ED-4DB2-BD59-A6C34878D82A}">
                    <a16:rowId xmlns:a16="http://schemas.microsoft.com/office/drawing/2014/main" val="10005"/>
                  </a:ext>
                </a:extLst>
              </a:tr>
              <a:tr h="2743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End User Distribution </a:t>
                      </a:r>
                      <a:r>
                        <a:rPr kumimoji="0" lang="en-US" sz="1200" b="1" i="0" u="none" strike="noStrike" cap="none" normalizeH="0" baseline="0">
                          <a:ln>
                            <a:noFill/>
                          </a:ln>
                          <a:solidFill>
                            <a:srgbClr val="000000"/>
                          </a:solidFill>
                          <a:effectLst/>
                          <a:latin typeface="Arial" charset="0"/>
                        </a:rPr>
                        <a:t>Products</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1611.4 M</a:t>
                      </a: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5AB"/>
                    </a:solidFill>
                  </a:tcPr>
                </a:tc>
                <a:extLst>
                  <a:ext uri="{0D108BD9-81ED-4DB2-BD59-A6C34878D82A}">
                    <a16:rowId xmlns:a16="http://schemas.microsoft.com/office/drawing/2014/main" val="10006"/>
                  </a:ext>
                </a:extLst>
              </a:tr>
              <a:tr h="282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End User Average Daily Distribution Volume</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66.8 TB/day</a:t>
                      </a: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D5AB"/>
                    </a:solidFill>
                  </a:tcPr>
                </a:tc>
                <a:extLst>
                  <a:ext uri="{0D108BD9-81ED-4DB2-BD59-A6C34878D82A}">
                    <a16:rowId xmlns:a16="http://schemas.microsoft.com/office/drawing/2014/main" val="10007"/>
                  </a:ext>
                </a:extLst>
              </a:tr>
            </a:tbl>
          </a:graphicData>
        </a:graphic>
      </p:graphicFrame>
      <p:graphicFrame>
        <p:nvGraphicFramePr>
          <p:cNvPr id="777322" name="Group 106"/>
          <p:cNvGraphicFramePr>
            <a:graphicFrameLocks noGrp="1"/>
          </p:cNvGraphicFramePr>
          <p:nvPr>
            <p:extLst/>
          </p:nvPr>
        </p:nvGraphicFramePr>
        <p:xfrm>
          <a:off x="3476625" y="2822947"/>
          <a:ext cx="4984750" cy="947738"/>
        </p:xfrm>
        <a:graphic>
          <a:graphicData uri="http://schemas.openxmlformats.org/drawingml/2006/table">
            <a:tbl>
              <a:tblPr/>
              <a:tblGrid>
                <a:gridCol w="4124325">
                  <a:extLst>
                    <a:ext uri="{9D8B030D-6E8A-4147-A177-3AD203B41FA5}">
                      <a16:colId xmlns:a16="http://schemas.microsoft.com/office/drawing/2014/main" val="20000"/>
                    </a:ext>
                  </a:extLst>
                </a:gridCol>
                <a:gridCol w="860425">
                  <a:extLst>
                    <a:ext uri="{9D8B030D-6E8A-4147-A177-3AD203B41FA5}">
                      <a16:colId xmlns:a16="http://schemas.microsoft.com/office/drawing/2014/main" val="20001"/>
                    </a:ext>
                  </a:extLst>
                </a:gridCol>
              </a:tblGrid>
              <a:tr h="3778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EOSDIS Science Elements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No.</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00"/>
                  </a:ext>
                </a:extLst>
              </a:tr>
              <a:tr h="295275">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EOSDIS Data Centers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12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5AB"/>
                    </a:solidFill>
                  </a:tcPr>
                </a:tc>
                <a:extLst>
                  <a:ext uri="{0D108BD9-81ED-4DB2-BD59-A6C34878D82A}">
                    <a16:rowId xmlns:a16="http://schemas.microsoft.com/office/drawing/2014/main" val="10001"/>
                  </a:ext>
                </a:extLst>
              </a:tr>
              <a:tr h="274638">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Science Investigator-Led Processing Systems (SIPSs)</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14</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D5AB"/>
                    </a:solidFill>
                  </a:tcPr>
                </a:tc>
                <a:extLst>
                  <a:ext uri="{0D108BD9-81ED-4DB2-BD59-A6C34878D82A}">
                    <a16:rowId xmlns:a16="http://schemas.microsoft.com/office/drawing/2014/main" val="10002"/>
                  </a:ext>
                </a:extLst>
              </a:tr>
            </a:tbl>
          </a:graphicData>
        </a:graphic>
      </p:graphicFrame>
      <p:pic>
        <p:nvPicPr>
          <p:cNvPr id="7" name="Picture 14" descr="nasa_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1045" y="294242"/>
            <a:ext cx="10668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8"/>
          <p:cNvGrpSpPr>
            <a:grpSpLocks/>
          </p:cNvGrpSpPr>
          <p:nvPr/>
        </p:nvGrpSpPr>
        <p:grpSpPr bwMode="auto">
          <a:xfrm>
            <a:off x="1638300" y="982077"/>
            <a:ext cx="8915400" cy="77788"/>
            <a:chOff x="281" y="734"/>
            <a:chExt cx="5616" cy="49"/>
          </a:xfrm>
        </p:grpSpPr>
        <p:sp>
          <p:nvSpPr>
            <p:cNvPr id="9" name="Line 9"/>
            <p:cNvSpPr>
              <a:spLocks noChangeShapeType="1"/>
            </p:cNvSpPr>
            <p:nvPr/>
          </p:nvSpPr>
          <p:spPr bwMode="auto">
            <a:xfrm>
              <a:off x="281" y="734"/>
              <a:ext cx="5616" cy="0"/>
            </a:xfrm>
            <a:prstGeom prst="line">
              <a:avLst/>
            </a:prstGeom>
            <a:noFill/>
            <a:ln w="50800">
              <a:solidFill>
                <a:srgbClr val="114FFB"/>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 name="Line 10"/>
            <p:cNvSpPr>
              <a:spLocks noChangeShapeType="1"/>
            </p:cNvSpPr>
            <p:nvPr/>
          </p:nvSpPr>
          <p:spPr bwMode="auto">
            <a:xfrm>
              <a:off x="281" y="783"/>
              <a:ext cx="5616" cy="0"/>
            </a:xfrm>
            <a:prstGeom prst="line">
              <a:avLst/>
            </a:prstGeom>
            <a:noFill/>
            <a:ln w="50800">
              <a:solidFill>
                <a:srgbClr val="A2C1FE"/>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688414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413" b="4511"/>
          <a:stretch/>
        </p:blipFill>
        <p:spPr>
          <a:xfrm>
            <a:off x="1743456" y="1005840"/>
            <a:ext cx="8199254" cy="5394960"/>
          </a:xfrm>
          <a:prstGeom prst="rect">
            <a:avLst/>
          </a:prstGeom>
        </p:spPr>
      </p:pic>
      <p:sp>
        <p:nvSpPr>
          <p:cNvPr id="2051" name="Date Placeholder 2"/>
          <p:cNvSpPr>
            <a:spLocks noGrp="1"/>
          </p:cNvSpPr>
          <p:nvPr>
            <p:ph type="dt" sz="quarter" idx="10"/>
          </p:nvPr>
        </p:nvSpPr>
        <p:spPr>
          <a:noFill/>
        </p:spPr>
        <p:txBody>
          <a:bodyPr/>
          <a:lstStyle/>
          <a:p>
            <a:fld id="{0099D02D-459B-429A-8E98-EF413D4A2FCF}" type="datetime1">
              <a:rPr lang="en-US" smtClean="0"/>
              <a:pPr/>
              <a:t>5/1/2019</a:t>
            </a:fld>
            <a:endParaRPr lang="en-US" dirty="0"/>
          </a:p>
        </p:txBody>
      </p:sp>
      <p:sp>
        <p:nvSpPr>
          <p:cNvPr id="2053" name="Slide Number Placeholder 4"/>
          <p:cNvSpPr>
            <a:spLocks noGrp="1"/>
          </p:cNvSpPr>
          <p:nvPr>
            <p:ph type="sldNum" sz="quarter" idx="12"/>
          </p:nvPr>
        </p:nvSpPr>
        <p:spPr>
          <a:xfrm>
            <a:off x="8534400" y="6492875"/>
            <a:ext cx="2133600" cy="365125"/>
          </a:xfrm>
          <a:noFill/>
        </p:spPr>
        <p:txBody>
          <a:bodyPr/>
          <a:lstStyle/>
          <a:p>
            <a:fld id="{F998C29E-DCBA-4F55-B757-560E8834D555}" type="slidenum">
              <a:rPr lang="en-US" smtClean="0"/>
              <a:pPr/>
              <a:t>18</a:t>
            </a:fld>
            <a:endParaRPr lang="en-US" dirty="0"/>
          </a:p>
        </p:txBody>
      </p:sp>
      <p:sp>
        <p:nvSpPr>
          <p:cNvPr id="2054" name="Rectangle 2"/>
          <p:cNvSpPr>
            <a:spLocks noGrp="1" noChangeArrowheads="1"/>
          </p:cNvSpPr>
          <p:nvPr>
            <p:ph type="title"/>
          </p:nvPr>
        </p:nvSpPr>
        <p:spPr>
          <a:xfrm>
            <a:off x="2384425" y="0"/>
            <a:ext cx="7772400" cy="1011238"/>
          </a:xfrm>
        </p:spPr>
        <p:txBody>
          <a:bodyPr/>
          <a:lstStyle/>
          <a:p>
            <a:pPr eaLnBrk="1" hangingPunct="1"/>
            <a:r>
              <a:rPr lang="en-US" sz="2400" dirty="0"/>
              <a:t>EOSDIS Products Delivered: FY00 thru Jan 2019</a:t>
            </a:r>
          </a:p>
        </p:txBody>
      </p:sp>
      <p:sp>
        <p:nvSpPr>
          <p:cNvPr id="2055" name="Line 4"/>
          <p:cNvSpPr>
            <a:spLocks noChangeShapeType="1"/>
          </p:cNvSpPr>
          <p:nvPr/>
        </p:nvSpPr>
        <p:spPr bwMode="auto">
          <a:xfrm>
            <a:off x="1608138" y="868363"/>
            <a:ext cx="8799512" cy="0"/>
          </a:xfrm>
          <a:prstGeom prst="line">
            <a:avLst/>
          </a:prstGeom>
          <a:noFill/>
          <a:ln w="28575">
            <a:solidFill>
              <a:srgbClr val="FF0000"/>
            </a:solidFill>
            <a:round/>
            <a:headEnd/>
            <a:tailEnd/>
          </a:ln>
        </p:spPr>
        <p:txBody>
          <a:bodyPr wrap="none" anchor="ctr"/>
          <a:lstStyle/>
          <a:p>
            <a:endParaRPr lang="en-US"/>
          </a:p>
        </p:txBody>
      </p:sp>
      <p:pic>
        <p:nvPicPr>
          <p:cNvPr id="2056" name="Picture 5"/>
          <p:cNvPicPr>
            <a:picLocks noChangeAspect="1" noChangeArrowheads="1"/>
          </p:cNvPicPr>
          <p:nvPr/>
        </p:nvPicPr>
        <p:blipFill>
          <a:blip r:embed="rId4" cstate="print"/>
          <a:srcRect/>
          <a:stretch>
            <a:fillRect/>
          </a:stretch>
        </p:blipFill>
        <p:spPr bwMode="auto">
          <a:xfrm>
            <a:off x="1612901" y="147638"/>
            <a:ext cx="652463" cy="558800"/>
          </a:xfrm>
          <a:prstGeom prst="rect">
            <a:avLst/>
          </a:prstGeom>
          <a:noFill/>
          <a:ln w="9525">
            <a:noFill/>
            <a:miter lim="800000"/>
            <a:headEnd/>
            <a:tailEnd/>
          </a:ln>
        </p:spPr>
      </p:pic>
      <p:sp>
        <p:nvSpPr>
          <p:cNvPr id="12" name="Text Box 12"/>
          <p:cNvSpPr txBox="1">
            <a:spLocks noChangeArrowheads="1"/>
          </p:cNvSpPr>
          <p:nvPr/>
        </p:nvSpPr>
        <p:spPr bwMode="auto">
          <a:xfrm>
            <a:off x="5542722" y="6153781"/>
            <a:ext cx="907339" cy="369332"/>
          </a:xfrm>
          <a:prstGeom prst="rect">
            <a:avLst/>
          </a:prstGeom>
          <a:noFill/>
          <a:ln w="9525">
            <a:noFill/>
            <a:miter lim="800000"/>
            <a:headEnd/>
            <a:tailEnd/>
          </a:ln>
        </p:spPr>
        <p:txBody>
          <a:bodyPr wrap="square">
            <a:spAutoFit/>
          </a:bodyPr>
          <a:lstStyle/>
          <a:p>
            <a:pPr algn="ctr">
              <a:spcBef>
                <a:spcPct val="50000"/>
              </a:spcBef>
            </a:pPr>
            <a:r>
              <a:rPr lang="en-US" b="1" dirty="0"/>
              <a:t>Year</a:t>
            </a:r>
            <a:endParaRPr lang="en-US" dirty="0"/>
          </a:p>
        </p:txBody>
      </p:sp>
      <p:sp>
        <p:nvSpPr>
          <p:cNvPr id="2057" name="Text Box 12"/>
          <p:cNvSpPr txBox="1">
            <a:spLocks noChangeArrowheads="1"/>
          </p:cNvSpPr>
          <p:nvPr/>
        </p:nvSpPr>
        <p:spPr bwMode="auto">
          <a:xfrm>
            <a:off x="9892922" y="3947014"/>
            <a:ext cx="768729" cy="553998"/>
          </a:xfrm>
          <a:prstGeom prst="rect">
            <a:avLst/>
          </a:prstGeom>
          <a:noFill/>
          <a:ln w="9525">
            <a:noFill/>
            <a:miter lim="800000"/>
            <a:headEnd/>
            <a:tailEnd/>
          </a:ln>
        </p:spPr>
        <p:txBody>
          <a:bodyPr wrap="square">
            <a:spAutoFit/>
          </a:bodyPr>
          <a:lstStyle/>
          <a:p>
            <a:pPr>
              <a:spcBef>
                <a:spcPct val="50000"/>
              </a:spcBef>
            </a:pPr>
            <a:r>
              <a:rPr lang="en-US" sz="1000" b="1" dirty="0"/>
              <a:t>157.9 M added in Jan 2019</a:t>
            </a:r>
            <a:endParaRPr lang="en-US" sz="1000" dirty="0"/>
          </a:p>
        </p:txBody>
      </p:sp>
    </p:spTree>
    <p:extLst>
      <p:ext uri="{BB962C8B-B14F-4D97-AF65-F5344CB8AC3E}">
        <p14:creationId xmlns:p14="http://schemas.microsoft.com/office/powerpoint/2010/main" val="20677517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58117" y="978597"/>
            <a:ext cx="7705557" cy="5577840"/>
          </a:xfrm>
          <a:prstGeom prst="rect">
            <a:avLst/>
          </a:prstGeom>
        </p:spPr>
      </p:pic>
      <p:sp>
        <p:nvSpPr>
          <p:cNvPr id="2051" name="Date Placeholder 2"/>
          <p:cNvSpPr>
            <a:spLocks noGrp="1"/>
          </p:cNvSpPr>
          <p:nvPr>
            <p:ph type="dt" sz="quarter" idx="10"/>
          </p:nvPr>
        </p:nvSpPr>
        <p:spPr>
          <a:noFill/>
        </p:spPr>
        <p:txBody>
          <a:bodyPr/>
          <a:lstStyle/>
          <a:p>
            <a:fld id="{0099D02D-459B-429A-8E98-EF413D4A2FCF}" type="datetime1">
              <a:rPr lang="en-US" smtClean="0"/>
              <a:pPr/>
              <a:t>5/1/2019</a:t>
            </a:fld>
            <a:endParaRPr lang="en-US" dirty="0"/>
          </a:p>
        </p:txBody>
      </p:sp>
      <p:sp>
        <p:nvSpPr>
          <p:cNvPr id="2053" name="Slide Number Placeholder 4"/>
          <p:cNvSpPr>
            <a:spLocks noGrp="1"/>
          </p:cNvSpPr>
          <p:nvPr>
            <p:ph type="sldNum" sz="quarter" idx="12"/>
          </p:nvPr>
        </p:nvSpPr>
        <p:spPr>
          <a:xfrm>
            <a:off x="8534400" y="6468969"/>
            <a:ext cx="2133600" cy="365125"/>
          </a:xfrm>
          <a:noFill/>
        </p:spPr>
        <p:txBody>
          <a:bodyPr/>
          <a:lstStyle/>
          <a:p>
            <a:fld id="{F998C29E-DCBA-4F55-B757-560E8834D555}" type="slidenum">
              <a:rPr lang="en-US" smtClean="0"/>
              <a:pPr/>
              <a:t>19</a:t>
            </a:fld>
            <a:endParaRPr lang="en-US" dirty="0"/>
          </a:p>
        </p:txBody>
      </p:sp>
      <p:sp>
        <p:nvSpPr>
          <p:cNvPr id="2054" name="Rectangle 2"/>
          <p:cNvSpPr>
            <a:spLocks noGrp="1" noChangeArrowheads="1"/>
          </p:cNvSpPr>
          <p:nvPr>
            <p:ph type="title"/>
          </p:nvPr>
        </p:nvSpPr>
        <p:spPr>
          <a:xfrm>
            <a:off x="2384425" y="0"/>
            <a:ext cx="7772400" cy="1011238"/>
          </a:xfrm>
        </p:spPr>
        <p:txBody>
          <a:bodyPr/>
          <a:lstStyle/>
          <a:p>
            <a:pPr eaLnBrk="1" hangingPunct="1"/>
            <a:r>
              <a:rPr lang="en-US" sz="2000" dirty="0">
                <a:solidFill>
                  <a:sysClr val="windowText" lastClr="000000"/>
                </a:solidFill>
              </a:rPr>
              <a:t>Total EOSDIS Accumulated Data Archive Volume (Petabytes)</a:t>
            </a:r>
            <a:br>
              <a:rPr lang="en-US" sz="2000" dirty="0">
                <a:solidFill>
                  <a:sysClr val="windowText" lastClr="000000"/>
                </a:solidFill>
              </a:rPr>
            </a:br>
            <a:r>
              <a:rPr lang="en-US" sz="2000" dirty="0">
                <a:solidFill>
                  <a:sysClr val="windowText" lastClr="000000"/>
                </a:solidFill>
              </a:rPr>
              <a:t>Trend: 2000-2019 (at the end of Jan 2019)</a:t>
            </a:r>
            <a:endParaRPr lang="en-US" sz="2000" dirty="0"/>
          </a:p>
        </p:txBody>
      </p:sp>
      <p:sp>
        <p:nvSpPr>
          <p:cNvPr id="2055" name="Line 4"/>
          <p:cNvSpPr>
            <a:spLocks noChangeShapeType="1"/>
          </p:cNvSpPr>
          <p:nvPr/>
        </p:nvSpPr>
        <p:spPr bwMode="auto">
          <a:xfrm>
            <a:off x="1608138" y="868363"/>
            <a:ext cx="8799512" cy="0"/>
          </a:xfrm>
          <a:prstGeom prst="line">
            <a:avLst/>
          </a:prstGeom>
          <a:noFill/>
          <a:ln w="28575">
            <a:solidFill>
              <a:srgbClr val="FF0000"/>
            </a:solidFill>
            <a:round/>
            <a:headEnd/>
            <a:tailEnd/>
          </a:ln>
        </p:spPr>
        <p:txBody>
          <a:bodyPr wrap="none" anchor="ctr"/>
          <a:lstStyle/>
          <a:p>
            <a:endParaRPr lang="en-US"/>
          </a:p>
        </p:txBody>
      </p:sp>
      <p:pic>
        <p:nvPicPr>
          <p:cNvPr id="2056" name="Picture 5"/>
          <p:cNvPicPr>
            <a:picLocks noChangeAspect="1" noChangeArrowheads="1"/>
          </p:cNvPicPr>
          <p:nvPr/>
        </p:nvPicPr>
        <p:blipFill>
          <a:blip r:embed="rId4" cstate="print"/>
          <a:srcRect/>
          <a:stretch>
            <a:fillRect/>
          </a:stretch>
        </p:blipFill>
        <p:spPr bwMode="auto">
          <a:xfrm>
            <a:off x="1612901" y="147638"/>
            <a:ext cx="652463" cy="558800"/>
          </a:xfrm>
          <a:prstGeom prst="rect">
            <a:avLst/>
          </a:prstGeom>
          <a:noFill/>
          <a:ln w="9525">
            <a:noFill/>
            <a:miter lim="800000"/>
            <a:headEnd/>
            <a:tailEnd/>
          </a:ln>
        </p:spPr>
      </p:pic>
      <p:sp>
        <p:nvSpPr>
          <p:cNvPr id="15" name="TextBox 14"/>
          <p:cNvSpPr txBox="1"/>
          <p:nvPr/>
        </p:nvSpPr>
        <p:spPr>
          <a:xfrm>
            <a:off x="5239679" y="5576037"/>
            <a:ext cx="1942435" cy="553998"/>
          </a:xfrm>
          <a:prstGeom prst="rect">
            <a:avLst/>
          </a:prstGeom>
          <a:noFill/>
        </p:spPr>
        <p:txBody>
          <a:bodyPr wrap="square" rtlCol="0">
            <a:spAutoFit/>
          </a:bodyPr>
          <a:lstStyle/>
          <a:p>
            <a:pPr algn="ctr"/>
            <a:r>
              <a:rPr lang="en-US" sz="1000" b="1" dirty="0"/>
              <a:t>Deletion of </a:t>
            </a:r>
          </a:p>
          <a:p>
            <a:pPr algn="ctr"/>
            <a:r>
              <a:rPr lang="en-US" sz="1000" b="1" dirty="0"/>
              <a:t>MODIS Collection 4 </a:t>
            </a:r>
          </a:p>
          <a:p>
            <a:pPr algn="ctr"/>
            <a:r>
              <a:rPr lang="en-US" sz="1000" b="1" dirty="0"/>
              <a:t>Products</a:t>
            </a:r>
          </a:p>
        </p:txBody>
      </p:sp>
      <p:sp>
        <p:nvSpPr>
          <p:cNvPr id="17" name="TextBox 16"/>
          <p:cNvSpPr txBox="1"/>
          <p:nvPr/>
        </p:nvSpPr>
        <p:spPr>
          <a:xfrm>
            <a:off x="6449877" y="3660071"/>
            <a:ext cx="1219200" cy="707886"/>
          </a:xfrm>
          <a:prstGeom prst="rect">
            <a:avLst/>
          </a:prstGeom>
          <a:noFill/>
        </p:spPr>
        <p:txBody>
          <a:bodyPr wrap="square" rtlCol="0">
            <a:spAutoFit/>
          </a:bodyPr>
          <a:lstStyle/>
          <a:p>
            <a:pPr algn="ctr"/>
            <a:r>
              <a:rPr lang="en-US" sz="1000" b="1" dirty="0"/>
              <a:t>Addition of </a:t>
            </a:r>
          </a:p>
          <a:p>
            <a:pPr algn="ctr"/>
            <a:r>
              <a:rPr lang="en-US" sz="1000" b="1" dirty="0"/>
              <a:t>AQUARIOUS and ICEBRIDGE</a:t>
            </a:r>
          </a:p>
          <a:p>
            <a:pPr algn="ctr"/>
            <a:r>
              <a:rPr lang="en-US" sz="1000" b="1" dirty="0"/>
              <a:t>products</a:t>
            </a:r>
          </a:p>
        </p:txBody>
      </p:sp>
      <p:sp>
        <p:nvSpPr>
          <p:cNvPr id="18" name="TextBox 17"/>
          <p:cNvSpPr txBox="1"/>
          <p:nvPr/>
        </p:nvSpPr>
        <p:spPr>
          <a:xfrm>
            <a:off x="8474752" y="3606365"/>
            <a:ext cx="1219200" cy="553998"/>
          </a:xfrm>
          <a:prstGeom prst="rect">
            <a:avLst/>
          </a:prstGeom>
          <a:noFill/>
        </p:spPr>
        <p:txBody>
          <a:bodyPr wrap="square" rtlCol="0">
            <a:spAutoFit/>
          </a:bodyPr>
          <a:lstStyle/>
          <a:p>
            <a:pPr algn="ctr"/>
            <a:r>
              <a:rPr lang="en-US" sz="1000" b="1" dirty="0"/>
              <a:t>Addition of </a:t>
            </a:r>
          </a:p>
          <a:p>
            <a:pPr algn="ctr"/>
            <a:r>
              <a:rPr lang="en-US" sz="1000" b="1" dirty="0"/>
              <a:t>GPM and ALOS PALSAR products</a:t>
            </a:r>
          </a:p>
        </p:txBody>
      </p:sp>
      <p:sp>
        <p:nvSpPr>
          <p:cNvPr id="19" name="TextBox 18"/>
          <p:cNvSpPr txBox="1"/>
          <p:nvPr/>
        </p:nvSpPr>
        <p:spPr>
          <a:xfrm>
            <a:off x="4963430" y="4664656"/>
            <a:ext cx="1044464" cy="553998"/>
          </a:xfrm>
          <a:prstGeom prst="rect">
            <a:avLst/>
          </a:prstGeom>
          <a:noFill/>
        </p:spPr>
        <p:txBody>
          <a:bodyPr wrap="square" rtlCol="0">
            <a:spAutoFit/>
          </a:bodyPr>
          <a:lstStyle/>
          <a:p>
            <a:pPr algn="ctr"/>
            <a:r>
              <a:rPr lang="en-US" sz="1000" b="1" dirty="0"/>
              <a:t>Addition of</a:t>
            </a:r>
          </a:p>
          <a:p>
            <a:pPr algn="ctr"/>
            <a:r>
              <a:rPr lang="en-US" sz="1000" b="1" dirty="0"/>
              <a:t>Data from </a:t>
            </a:r>
          </a:p>
          <a:p>
            <a:pPr algn="ctr"/>
            <a:r>
              <a:rPr lang="en-US" sz="1000" b="1" dirty="0"/>
              <a:t>LAADS DAAC</a:t>
            </a:r>
          </a:p>
        </p:txBody>
      </p:sp>
      <p:sp>
        <p:nvSpPr>
          <p:cNvPr id="20" name="TextBox 19"/>
          <p:cNvSpPr txBox="1"/>
          <p:nvPr/>
        </p:nvSpPr>
        <p:spPr>
          <a:xfrm>
            <a:off x="3712871" y="4941655"/>
            <a:ext cx="813043" cy="553998"/>
          </a:xfrm>
          <a:prstGeom prst="rect">
            <a:avLst/>
          </a:prstGeom>
          <a:noFill/>
        </p:spPr>
        <p:txBody>
          <a:bodyPr wrap="none" rtlCol="0">
            <a:spAutoFit/>
          </a:bodyPr>
          <a:lstStyle/>
          <a:p>
            <a:pPr algn="ctr"/>
            <a:r>
              <a:rPr lang="en-US" sz="1000" b="1" dirty="0"/>
              <a:t>Addition of </a:t>
            </a:r>
          </a:p>
          <a:p>
            <a:pPr algn="ctr"/>
            <a:r>
              <a:rPr lang="en-US" sz="1000" b="1" dirty="0"/>
              <a:t>ICESAT </a:t>
            </a:r>
          </a:p>
          <a:p>
            <a:pPr algn="ctr"/>
            <a:r>
              <a:rPr lang="en-US" sz="1000" b="1" dirty="0"/>
              <a:t>product</a:t>
            </a:r>
          </a:p>
        </p:txBody>
      </p:sp>
      <p:sp>
        <p:nvSpPr>
          <p:cNvPr id="21" name="TextBox 1"/>
          <p:cNvSpPr txBox="1"/>
          <p:nvPr/>
        </p:nvSpPr>
        <p:spPr>
          <a:xfrm>
            <a:off x="7695972" y="4815079"/>
            <a:ext cx="1515494" cy="807150"/>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b="1" dirty="0">
                <a:latin typeface="Arial" panose="020B0604020202020204" pitchFamily="34" charset="0"/>
                <a:cs typeface="Arial" panose="020B0604020202020204" pitchFamily="34" charset="0"/>
              </a:rPr>
              <a:t>Deletion over 2 PB in ASF DAAC  due to consolidation and transition</a:t>
            </a:r>
          </a:p>
        </p:txBody>
      </p:sp>
      <p:sp>
        <p:nvSpPr>
          <p:cNvPr id="22" name="TextBox 1"/>
          <p:cNvSpPr txBox="1"/>
          <p:nvPr/>
        </p:nvSpPr>
        <p:spPr>
          <a:xfrm>
            <a:off x="6990651" y="2394521"/>
            <a:ext cx="982126" cy="532328"/>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b="1" dirty="0"/>
              <a:t>MODIS reprocessing</a:t>
            </a:r>
          </a:p>
        </p:txBody>
      </p:sp>
      <p:sp>
        <p:nvSpPr>
          <p:cNvPr id="23" name="TextBox 1"/>
          <p:cNvSpPr txBox="1"/>
          <p:nvPr/>
        </p:nvSpPr>
        <p:spPr>
          <a:xfrm>
            <a:off x="7379207" y="1719319"/>
            <a:ext cx="982126" cy="532328"/>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b="1" dirty="0"/>
              <a:t>Deletion of MODIS Collection 5</a:t>
            </a:r>
          </a:p>
        </p:txBody>
      </p:sp>
    </p:spTree>
    <p:extLst>
      <p:ext uri="{BB962C8B-B14F-4D97-AF65-F5344CB8AC3E}">
        <p14:creationId xmlns:p14="http://schemas.microsoft.com/office/powerpoint/2010/main" val="28349381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4" name="Google Shape;154;p31"/>
          <p:cNvSpPr/>
          <p:nvPr/>
        </p:nvSpPr>
        <p:spPr>
          <a:xfrm>
            <a:off x="5928831" y="1193225"/>
            <a:ext cx="1905000" cy="5181000"/>
          </a:xfrm>
          <a:prstGeom prst="rect">
            <a:avLst/>
          </a:prstGeom>
          <a:solidFill>
            <a:srgbClr val="CFE2F3"/>
          </a:solidFill>
          <a:ln>
            <a:noFill/>
          </a:ln>
        </p:spPr>
        <p:txBody>
          <a:bodyPr spcFirstLastPara="1" wrap="square" lIns="91425" tIns="91425" rIns="91425" bIns="91425" anchor="t" anchorCtr="0">
            <a:noAutofit/>
          </a:bodyPr>
          <a:lstStyle/>
          <a:p>
            <a:pPr algn="ctr">
              <a:buClr>
                <a:schemeClr val="dk1"/>
              </a:buClr>
              <a:buSzPts val="3000"/>
            </a:pPr>
            <a:r>
              <a:rPr lang="en" sz="3000" b="1">
                <a:solidFill>
                  <a:schemeClr val="dk1"/>
                </a:solidFill>
                <a:latin typeface="Arial"/>
                <a:ea typeface="Arial"/>
                <a:cs typeface="Arial"/>
                <a:sym typeface="Arial"/>
              </a:rPr>
              <a:t>EOSDIS</a:t>
            </a:r>
            <a:endParaRPr/>
          </a:p>
        </p:txBody>
      </p:sp>
      <p:sp>
        <p:nvSpPr>
          <p:cNvPr id="155" name="Google Shape;155;p31"/>
          <p:cNvSpPr txBox="1">
            <a:spLocks noGrp="1"/>
          </p:cNvSpPr>
          <p:nvPr>
            <p:ph type="title"/>
          </p:nvPr>
        </p:nvSpPr>
        <p:spPr>
          <a:xfrm>
            <a:off x="374468" y="323898"/>
            <a:ext cx="11094720" cy="854100"/>
          </a:xfrm>
          <a:prstGeom prst="rect">
            <a:avLst/>
          </a:prstGeom>
          <a:noFill/>
          <a:ln>
            <a:noFill/>
          </a:ln>
        </p:spPr>
        <p:txBody>
          <a:bodyPr spcFirstLastPara="1" vert="horz" wrap="square" lIns="91425" tIns="91425" rIns="91425" bIns="91425" rtlCol="0" anchor="ctr" anchorCtr="0">
            <a:noAutofit/>
          </a:bodyPr>
          <a:lstStyle/>
          <a:p>
            <a:pPr algn="ctr">
              <a:lnSpc>
                <a:spcPct val="85000"/>
              </a:lnSpc>
              <a:spcBef>
                <a:spcPts val="0"/>
              </a:spcBef>
              <a:buClr>
                <a:schemeClr val="accent2"/>
              </a:buClr>
              <a:buSzPts val="3200"/>
            </a:pPr>
            <a:r>
              <a:rPr lang="en" sz="3200" b="1" dirty="0">
                <a:solidFill>
                  <a:schemeClr val="accent2"/>
                </a:solidFill>
                <a:latin typeface="Arial"/>
                <a:ea typeface="Arial"/>
                <a:cs typeface="Arial"/>
                <a:sym typeface="Arial"/>
              </a:rPr>
              <a:t>Earth Observing System Data and Information </a:t>
            </a:r>
            <a:r>
              <a:rPr lang="en" sz="3200" b="1" dirty="0" smtClean="0">
                <a:solidFill>
                  <a:schemeClr val="accent2"/>
                </a:solidFill>
                <a:latin typeface="Arial"/>
                <a:ea typeface="Arial"/>
                <a:cs typeface="Arial"/>
                <a:sym typeface="Arial"/>
              </a:rPr>
              <a:t>System</a:t>
            </a:r>
            <a:endParaRPr sz="3600" dirty="0"/>
          </a:p>
        </p:txBody>
      </p:sp>
      <p:sp>
        <p:nvSpPr>
          <p:cNvPr id="157" name="Google Shape;157;p31"/>
          <p:cNvSpPr/>
          <p:nvPr/>
        </p:nvSpPr>
        <p:spPr>
          <a:xfrm>
            <a:off x="8123431" y="2182050"/>
            <a:ext cx="1905000" cy="468300"/>
          </a:xfrm>
          <a:prstGeom prst="roundRect">
            <a:avLst>
              <a:gd name="adj" fmla="val 16667"/>
            </a:avLst>
          </a:prstGeom>
          <a:solidFill>
            <a:srgbClr val="4B7EC0"/>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algn="ctr">
              <a:buClr>
                <a:srgbClr val="FFFFFF"/>
              </a:buClr>
              <a:buSzPts val="600"/>
            </a:pPr>
            <a:r>
              <a:rPr lang="en" sz="2400">
                <a:solidFill>
                  <a:srgbClr val="FFFFFF"/>
                </a:solidFill>
                <a:latin typeface="Calibri"/>
                <a:ea typeface="Calibri"/>
                <a:cs typeface="Calibri"/>
                <a:sym typeface="Calibri"/>
              </a:rPr>
              <a:t>Applications</a:t>
            </a:r>
            <a:endParaRPr/>
          </a:p>
        </p:txBody>
      </p:sp>
      <p:sp>
        <p:nvSpPr>
          <p:cNvPr id="158" name="Google Shape;158;p31"/>
          <p:cNvSpPr/>
          <p:nvPr/>
        </p:nvSpPr>
        <p:spPr>
          <a:xfrm>
            <a:off x="2722919" y="2878138"/>
            <a:ext cx="308260" cy="0"/>
          </a:xfrm>
          <a:custGeom>
            <a:avLst/>
            <a:gdLst/>
            <a:ahLst/>
            <a:cxnLst/>
            <a:rect l="0" t="0" r="0" b="0"/>
            <a:pathLst>
              <a:path w="309033" h="120000" extrusionOk="0">
                <a:moveTo>
                  <a:pt x="0" y="0"/>
                </a:moveTo>
                <a:lnTo>
                  <a:pt x="309033" y="0"/>
                </a:lnTo>
              </a:path>
            </a:pathLst>
          </a:custGeom>
          <a:noFill/>
          <a:ln w="12700" cap="flat" cmpd="sng">
            <a:solidFill>
              <a:srgbClr val="FFFFFF"/>
            </a:solidFill>
            <a:prstDash val="solid"/>
            <a:round/>
            <a:headEnd type="triangle" w="lg" len="lg"/>
            <a:tailEnd type="triangle" w="lg" len="lg"/>
          </a:ln>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159" name="Google Shape;159;p31"/>
          <p:cNvSpPr/>
          <p:nvPr/>
        </p:nvSpPr>
        <p:spPr>
          <a:xfrm rot="-5400000">
            <a:off x="3263342" y="3242347"/>
            <a:ext cx="309805" cy="0"/>
          </a:xfrm>
          <a:custGeom>
            <a:avLst/>
            <a:gdLst/>
            <a:ahLst/>
            <a:cxnLst/>
            <a:rect l="0" t="0" r="0" b="0"/>
            <a:pathLst>
              <a:path w="309033" h="120000" extrusionOk="0">
                <a:moveTo>
                  <a:pt x="0" y="0"/>
                </a:moveTo>
                <a:lnTo>
                  <a:pt x="309033" y="0"/>
                </a:lnTo>
              </a:path>
            </a:pathLst>
          </a:custGeom>
          <a:noFill/>
          <a:ln w="12700" cap="flat" cmpd="sng">
            <a:solidFill>
              <a:srgbClr val="FFFFFF"/>
            </a:solidFill>
            <a:prstDash val="solid"/>
            <a:round/>
            <a:headEnd type="triangle" w="lg" len="lg"/>
            <a:tailEnd type="triangle" w="lg" len="lg"/>
          </a:ln>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pic>
        <p:nvPicPr>
          <p:cNvPr id="160" name="Google Shape;160;p31"/>
          <p:cNvPicPr preferRelativeResize="0"/>
          <p:nvPr/>
        </p:nvPicPr>
        <p:blipFill rotWithShape="1">
          <a:blip r:embed="rId3">
            <a:alphaModFix/>
          </a:blip>
          <a:srcRect/>
          <a:stretch/>
        </p:blipFill>
        <p:spPr>
          <a:xfrm>
            <a:off x="1351534" y="1276302"/>
            <a:ext cx="1408200" cy="923400"/>
          </a:xfrm>
          <a:prstGeom prst="rect">
            <a:avLst/>
          </a:prstGeom>
          <a:noFill/>
          <a:ln>
            <a:noFill/>
          </a:ln>
        </p:spPr>
      </p:pic>
      <p:pic>
        <p:nvPicPr>
          <p:cNvPr id="161" name="Google Shape;161;p31"/>
          <p:cNvPicPr preferRelativeResize="0"/>
          <p:nvPr/>
        </p:nvPicPr>
        <p:blipFill rotWithShape="1">
          <a:blip r:embed="rId4">
            <a:alphaModFix/>
          </a:blip>
          <a:srcRect/>
          <a:stretch/>
        </p:blipFill>
        <p:spPr>
          <a:xfrm>
            <a:off x="1269827" y="4686300"/>
            <a:ext cx="2498400" cy="1946400"/>
          </a:xfrm>
          <a:prstGeom prst="rect">
            <a:avLst/>
          </a:prstGeom>
          <a:noFill/>
          <a:ln w="9525" cap="flat" cmpd="sng">
            <a:solidFill>
              <a:srgbClr val="FFFFFF"/>
            </a:solidFill>
            <a:prstDash val="solid"/>
            <a:miter lim="8000"/>
            <a:headEnd type="none" w="sm" len="sm"/>
            <a:tailEnd type="none" w="sm" len="sm"/>
          </a:ln>
        </p:spPr>
      </p:pic>
      <p:sp>
        <p:nvSpPr>
          <p:cNvPr id="162" name="Google Shape;162;p31"/>
          <p:cNvSpPr/>
          <p:nvPr/>
        </p:nvSpPr>
        <p:spPr>
          <a:xfrm>
            <a:off x="4254081" y="5057725"/>
            <a:ext cx="1408200" cy="11694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Clr>
                <a:schemeClr val="dk1"/>
              </a:buClr>
              <a:buSzPts val="1100"/>
            </a:pPr>
            <a:r>
              <a:rPr lang="en" sz="2400">
                <a:solidFill>
                  <a:schemeClr val="dk1"/>
                </a:solidFill>
                <a:latin typeface="Arial"/>
                <a:ea typeface="Arial"/>
                <a:cs typeface="Arial"/>
                <a:sym typeface="Arial"/>
              </a:rPr>
              <a:t>capture and clean</a:t>
            </a:r>
            <a:endParaRPr/>
          </a:p>
        </p:txBody>
      </p:sp>
      <p:cxnSp>
        <p:nvCxnSpPr>
          <p:cNvPr id="163" name="Google Shape;163;p31"/>
          <p:cNvCxnSpPr/>
          <p:nvPr/>
        </p:nvCxnSpPr>
        <p:spPr>
          <a:xfrm>
            <a:off x="4902556" y="3708400"/>
            <a:ext cx="1295400" cy="939800"/>
          </a:xfrm>
          <a:prstGeom prst="straightConnector1">
            <a:avLst/>
          </a:prstGeom>
          <a:noFill/>
          <a:ln w="28575" cap="flat" cmpd="sng">
            <a:solidFill>
              <a:schemeClr val="dk2"/>
            </a:solidFill>
            <a:prstDash val="solid"/>
            <a:round/>
            <a:headEnd type="none" w="sm" len="sm"/>
            <a:tailEnd type="triangle" w="lg" len="lg"/>
          </a:ln>
        </p:spPr>
      </p:cxnSp>
      <p:cxnSp>
        <p:nvCxnSpPr>
          <p:cNvPr id="164" name="Google Shape;164;p31"/>
          <p:cNvCxnSpPr>
            <a:endCxn id="161" idx="0"/>
          </p:cNvCxnSpPr>
          <p:nvPr/>
        </p:nvCxnSpPr>
        <p:spPr>
          <a:xfrm>
            <a:off x="1956827" y="2214900"/>
            <a:ext cx="562200" cy="2471400"/>
          </a:xfrm>
          <a:prstGeom prst="straightConnector1">
            <a:avLst/>
          </a:prstGeom>
          <a:noFill/>
          <a:ln w="28575" cap="flat" cmpd="sng">
            <a:solidFill>
              <a:schemeClr val="dk2"/>
            </a:solidFill>
            <a:prstDash val="solid"/>
            <a:round/>
            <a:headEnd type="none" w="sm" len="sm"/>
            <a:tailEnd type="triangle" w="lg" len="lg"/>
          </a:ln>
        </p:spPr>
      </p:cxnSp>
      <p:sp>
        <p:nvSpPr>
          <p:cNvPr id="165" name="Google Shape;165;p31"/>
          <p:cNvSpPr txBox="1"/>
          <p:nvPr/>
        </p:nvSpPr>
        <p:spPr>
          <a:xfrm>
            <a:off x="1552281" y="3087450"/>
            <a:ext cx="1624500" cy="933900"/>
          </a:xfrm>
          <a:prstGeom prst="rect">
            <a:avLst/>
          </a:prstGeom>
          <a:solidFill>
            <a:srgbClr val="FFFFFF"/>
          </a:solidFill>
          <a:ln>
            <a:noFill/>
          </a:ln>
        </p:spPr>
        <p:txBody>
          <a:bodyPr spcFirstLastPara="1" wrap="square" lIns="91425" tIns="91425" rIns="91425" bIns="91425" anchor="t" anchorCtr="0">
            <a:noAutofit/>
          </a:bodyPr>
          <a:lstStyle/>
          <a:p>
            <a:pPr algn="ctr">
              <a:buClr>
                <a:schemeClr val="dk1"/>
              </a:buClr>
              <a:buSzPts val="2400"/>
            </a:pPr>
            <a:r>
              <a:rPr lang="en" sz="2400">
                <a:solidFill>
                  <a:schemeClr val="dk1"/>
                </a:solidFill>
                <a:latin typeface="Arial"/>
                <a:ea typeface="Arial"/>
                <a:cs typeface="Arial"/>
                <a:sym typeface="Arial"/>
              </a:rPr>
              <a:t>data downlink</a:t>
            </a:r>
            <a:endParaRPr/>
          </a:p>
        </p:txBody>
      </p:sp>
      <p:cxnSp>
        <p:nvCxnSpPr>
          <p:cNvPr id="166" name="Google Shape;166;p31"/>
          <p:cNvCxnSpPr>
            <a:stCxn id="161" idx="3"/>
            <a:endCxn id="162" idx="1"/>
          </p:cNvCxnSpPr>
          <p:nvPr/>
        </p:nvCxnSpPr>
        <p:spPr>
          <a:xfrm rot="10800000" flipH="1">
            <a:off x="3768227" y="5642400"/>
            <a:ext cx="486000" cy="17100"/>
          </a:xfrm>
          <a:prstGeom prst="curvedConnector3">
            <a:avLst>
              <a:gd name="adj1" fmla="val 49985"/>
            </a:avLst>
          </a:prstGeom>
          <a:noFill/>
          <a:ln w="28575" cap="flat" cmpd="sng">
            <a:solidFill>
              <a:schemeClr val="dk2"/>
            </a:solidFill>
            <a:prstDash val="solid"/>
            <a:round/>
            <a:headEnd type="none" w="sm" len="sm"/>
            <a:tailEnd type="triangle" w="lg" len="lg"/>
          </a:ln>
        </p:spPr>
      </p:cxnSp>
      <p:sp>
        <p:nvSpPr>
          <p:cNvPr id="167" name="Google Shape;167;p31"/>
          <p:cNvSpPr/>
          <p:nvPr/>
        </p:nvSpPr>
        <p:spPr>
          <a:xfrm>
            <a:off x="8123431" y="2843275"/>
            <a:ext cx="1905000" cy="468300"/>
          </a:xfrm>
          <a:prstGeom prst="roundRect">
            <a:avLst>
              <a:gd name="adj" fmla="val 16667"/>
            </a:avLst>
          </a:prstGeom>
          <a:solidFill>
            <a:srgbClr val="4B7EC0"/>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algn="ctr">
              <a:buClr>
                <a:srgbClr val="FFFFFF"/>
              </a:buClr>
              <a:buSzPts val="600"/>
            </a:pPr>
            <a:r>
              <a:rPr lang="en" sz="2400">
                <a:solidFill>
                  <a:srgbClr val="FFFFFF"/>
                </a:solidFill>
                <a:latin typeface="Calibri"/>
                <a:ea typeface="Calibri"/>
                <a:cs typeface="Calibri"/>
                <a:sym typeface="Calibri"/>
              </a:rPr>
              <a:t>Education</a:t>
            </a:r>
            <a:endParaRPr/>
          </a:p>
        </p:txBody>
      </p:sp>
      <p:sp>
        <p:nvSpPr>
          <p:cNvPr id="168" name="Google Shape;168;p31"/>
          <p:cNvSpPr/>
          <p:nvPr/>
        </p:nvSpPr>
        <p:spPr>
          <a:xfrm>
            <a:off x="6164331" y="5223325"/>
            <a:ext cx="1408200" cy="5334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Clr>
                <a:schemeClr val="dk1"/>
              </a:buClr>
              <a:buSzPts val="2400"/>
            </a:pPr>
            <a:r>
              <a:rPr lang="en" sz="2400">
                <a:solidFill>
                  <a:schemeClr val="dk1"/>
                </a:solidFill>
                <a:latin typeface="Arial"/>
                <a:ea typeface="Arial"/>
                <a:cs typeface="Arial"/>
                <a:sym typeface="Arial"/>
              </a:rPr>
              <a:t>process</a:t>
            </a:r>
            <a:endParaRPr/>
          </a:p>
        </p:txBody>
      </p:sp>
      <p:sp>
        <p:nvSpPr>
          <p:cNvPr id="169" name="Google Shape;169;p31"/>
          <p:cNvSpPr/>
          <p:nvPr/>
        </p:nvSpPr>
        <p:spPr>
          <a:xfrm>
            <a:off x="6164331" y="4270875"/>
            <a:ext cx="1408200" cy="5334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Clr>
                <a:schemeClr val="dk1"/>
              </a:buClr>
              <a:buSzPts val="2400"/>
            </a:pPr>
            <a:r>
              <a:rPr lang="en" sz="2400">
                <a:solidFill>
                  <a:schemeClr val="dk1"/>
                </a:solidFill>
                <a:latin typeface="Arial"/>
                <a:ea typeface="Arial"/>
                <a:cs typeface="Arial"/>
                <a:sym typeface="Arial"/>
              </a:rPr>
              <a:t>archive</a:t>
            </a:r>
            <a:endParaRPr/>
          </a:p>
        </p:txBody>
      </p:sp>
      <p:sp>
        <p:nvSpPr>
          <p:cNvPr id="170" name="Google Shape;170;p31"/>
          <p:cNvSpPr/>
          <p:nvPr/>
        </p:nvSpPr>
        <p:spPr>
          <a:xfrm>
            <a:off x="6164331" y="3204250"/>
            <a:ext cx="1408200" cy="5334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Clr>
                <a:schemeClr val="dk1"/>
              </a:buClr>
              <a:buSzPts val="2400"/>
            </a:pPr>
            <a:r>
              <a:rPr lang="en" sz="2400">
                <a:solidFill>
                  <a:schemeClr val="dk1"/>
                </a:solidFill>
                <a:latin typeface="Arial"/>
                <a:ea typeface="Arial"/>
                <a:cs typeface="Arial"/>
                <a:sym typeface="Arial"/>
              </a:rPr>
              <a:t>subset</a:t>
            </a:r>
            <a:endParaRPr/>
          </a:p>
        </p:txBody>
      </p:sp>
      <p:sp>
        <p:nvSpPr>
          <p:cNvPr id="171" name="Google Shape;171;p31"/>
          <p:cNvSpPr/>
          <p:nvPr/>
        </p:nvSpPr>
        <p:spPr>
          <a:xfrm>
            <a:off x="6083781" y="2130425"/>
            <a:ext cx="1569300" cy="5334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Clr>
                <a:schemeClr val="dk1"/>
              </a:buClr>
              <a:buSzPts val="2400"/>
            </a:pPr>
            <a:r>
              <a:rPr lang="en" sz="2400">
                <a:solidFill>
                  <a:schemeClr val="dk1"/>
                </a:solidFill>
                <a:latin typeface="Arial"/>
                <a:ea typeface="Arial"/>
                <a:cs typeface="Arial"/>
                <a:sym typeface="Arial"/>
              </a:rPr>
              <a:t>distribute</a:t>
            </a:r>
            <a:endParaRPr/>
          </a:p>
        </p:txBody>
      </p:sp>
      <p:cxnSp>
        <p:nvCxnSpPr>
          <p:cNvPr id="172" name="Google Shape;172;p31"/>
          <p:cNvCxnSpPr/>
          <p:nvPr/>
        </p:nvCxnSpPr>
        <p:spPr>
          <a:xfrm>
            <a:off x="5674393" y="5642425"/>
            <a:ext cx="471300" cy="0"/>
          </a:xfrm>
          <a:prstGeom prst="straightConnector1">
            <a:avLst/>
          </a:prstGeom>
          <a:noFill/>
          <a:ln w="28575" cap="flat" cmpd="sng">
            <a:solidFill>
              <a:schemeClr val="dk2"/>
            </a:solidFill>
            <a:prstDash val="solid"/>
            <a:round/>
            <a:headEnd type="none" w="sm" len="sm"/>
            <a:tailEnd type="triangle" w="lg" len="lg"/>
          </a:ln>
        </p:spPr>
      </p:cxnSp>
      <p:cxnSp>
        <p:nvCxnSpPr>
          <p:cNvPr id="173" name="Google Shape;173;p31"/>
          <p:cNvCxnSpPr>
            <a:stCxn id="168" idx="0"/>
            <a:endCxn id="169" idx="2"/>
          </p:cNvCxnSpPr>
          <p:nvPr/>
        </p:nvCxnSpPr>
        <p:spPr>
          <a:xfrm rot="10800000">
            <a:off x="6868431" y="4804225"/>
            <a:ext cx="0" cy="419100"/>
          </a:xfrm>
          <a:prstGeom prst="straightConnector1">
            <a:avLst/>
          </a:prstGeom>
          <a:noFill/>
          <a:ln w="28575" cap="flat" cmpd="sng">
            <a:solidFill>
              <a:schemeClr val="dk2"/>
            </a:solidFill>
            <a:prstDash val="solid"/>
            <a:round/>
            <a:headEnd type="none" w="sm" len="sm"/>
            <a:tailEnd type="triangle" w="lg" len="lg"/>
          </a:ln>
        </p:spPr>
      </p:cxnSp>
      <p:cxnSp>
        <p:nvCxnSpPr>
          <p:cNvPr id="174" name="Google Shape;174;p31"/>
          <p:cNvCxnSpPr>
            <a:stCxn id="169" idx="0"/>
            <a:endCxn id="170" idx="2"/>
          </p:cNvCxnSpPr>
          <p:nvPr/>
        </p:nvCxnSpPr>
        <p:spPr>
          <a:xfrm rot="10800000">
            <a:off x="6868431" y="3737775"/>
            <a:ext cx="0" cy="533100"/>
          </a:xfrm>
          <a:prstGeom prst="straightConnector1">
            <a:avLst/>
          </a:prstGeom>
          <a:noFill/>
          <a:ln w="28575" cap="flat" cmpd="sng">
            <a:solidFill>
              <a:schemeClr val="dk2"/>
            </a:solidFill>
            <a:prstDash val="solid"/>
            <a:round/>
            <a:headEnd type="none" w="sm" len="sm"/>
            <a:tailEnd type="triangle" w="lg" len="lg"/>
          </a:ln>
        </p:spPr>
      </p:cxnSp>
      <p:cxnSp>
        <p:nvCxnSpPr>
          <p:cNvPr id="175" name="Google Shape;175;p31"/>
          <p:cNvCxnSpPr>
            <a:stCxn id="170" idx="0"/>
          </p:cNvCxnSpPr>
          <p:nvPr/>
        </p:nvCxnSpPr>
        <p:spPr>
          <a:xfrm rot="10800000">
            <a:off x="6858831" y="2668150"/>
            <a:ext cx="9600" cy="536100"/>
          </a:xfrm>
          <a:prstGeom prst="straightConnector1">
            <a:avLst/>
          </a:prstGeom>
          <a:noFill/>
          <a:ln w="28575" cap="flat" cmpd="sng">
            <a:solidFill>
              <a:schemeClr val="dk2"/>
            </a:solidFill>
            <a:prstDash val="solid"/>
            <a:round/>
            <a:headEnd type="none" w="sm" len="sm"/>
            <a:tailEnd type="triangle" w="lg" len="lg"/>
          </a:ln>
        </p:spPr>
      </p:cxnSp>
      <p:sp>
        <p:nvSpPr>
          <p:cNvPr id="176" name="Google Shape;176;p31"/>
          <p:cNvSpPr/>
          <p:nvPr/>
        </p:nvSpPr>
        <p:spPr>
          <a:xfrm>
            <a:off x="8123431" y="1520825"/>
            <a:ext cx="1905000" cy="468300"/>
          </a:xfrm>
          <a:prstGeom prst="roundRect">
            <a:avLst>
              <a:gd name="adj" fmla="val 16667"/>
            </a:avLst>
          </a:prstGeom>
          <a:solidFill>
            <a:srgbClr val="4B7EC0"/>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algn="ctr">
              <a:buClr>
                <a:srgbClr val="FFFFFF"/>
              </a:buClr>
              <a:buSzPts val="600"/>
            </a:pPr>
            <a:r>
              <a:rPr lang="en" sz="2400">
                <a:solidFill>
                  <a:srgbClr val="FFFFFF"/>
                </a:solidFill>
                <a:latin typeface="Calibri"/>
                <a:ea typeface="Calibri"/>
                <a:cs typeface="Calibri"/>
                <a:sym typeface="Calibri"/>
              </a:rPr>
              <a:t>Research</a:t>
            </a:r>
            <a:endParaRPr/>
          </a:p>
        </p:txBody>
      </p:sp>
      <p:cxnSp>
        <p:nvCxnSpPr>
          <p:cNvPr id="177" name="Google Shape;177;p31"/>
          <p:cNvCxnSpPr>
            <a:endCxn id="176" idx="1"/>
          </p:cNvCxnSpPr>
          <p:nvPr/>
        </p:nvCxnSpPr>
        <p:spPr>
          <a:xfrm rot="10800000" flipH="1">
            <a:off x="7649731" y="1754975"/>
            <a:ext cx="473700" cy="620100"/>
          </a:xfrm>
          <a:prstGeom prst="straightConnector1">
            <a:avLst/>
          </a:prstGeom>
          <a:noFill/>
          <a:ln w="28575" cap="flat" cmpd="sng">
            <a:solidFill>
              <a:schemeClr val="dk2"/>
            </a:solidFill>
            <a:prstDash val="solid"/>
            <a:round/>
            <a:headEnd type="none" w="sm" len="sm"/>
            <a:tailEnd type="triangle" w="lg" len="lg"/>
          </a:ln>
        </p:spPr>
      </p:cxnSp>
      <p:cxnSp>
        <p:nvCxnSpPr>
          <p:cNvPr id="178" name="Google Shape;178;p31"/>
          <p:cNvCxnSpPr>
            <a:stCxn id="171" idx="3"/>
            <a:endCxn id="157" idx="1"/>
          </p:cNvCxnSpPr>
          <p:nvPr/>
        </p:nvCxnSpPr>
        <p:spPr>
          <a:xfrm>
            <a:off x="7653081" y="2397125"/>
            <a:ext cx="470400" cy="19200"/>
          </a:xfrm>
          <a:prstGeom prst="straightConnector1">
            <a:avLst/>
          </a:prstGeom>
          <a:noFill/>
          <a:ln w="28575" cap="flat" cmpd="sng">
            <a:solidFill>
              <a:schemeClr val="dk2"/>
            </a:solidFill>
            <a:prstDash val="solid"/>
            <a:round/>
            <a:headEnd type="none" w="sm" len="sm"/>
            <a:tailEnd type="triangle" w="lg" len="lg"/>
          </a:ln>
        </p:spPr>
      </p:cxnSp>
      <p:cxnSp>
        <p:nvCxnSpPr>
          <p:cNvPr id="179" name="Google Shape;179;p31"/>
          <p:cNvCxnSpPr>
            <a:stCxn id="171" idx="3"/>
            <a:endCxn id="167" idx="1"/>
          </p:cNvCxnSpPr>
          <p:nvPr/>
        </p:nvCxnSpPr>
        <p:spPr>
          <a:xfrm>
            <a:off x="7653081" y="2397125"/>
            <a:ext cx="470400" cy="680400"/>
          </a:xfrm>
          <a:prstGeom prst="straightConnector1">
            <a:avLst/>
          </a:prstGeom>
          <a:noFill/>
          <a:ln w="28575" cap="flat" cmpd="sng">
            <a:solidFill>
              <a:schemeClr val="dk2"/>
            </a:solidFill>
            <a:prstDash val="solid"/>
            <a:round/>
            <a:headEnd type="none" w="sm" len="sm"/>
            <a:tailEnd type="triangle" w="lg" len="lg"/>
          </a:ln>
        </p:spPr>
      </p:cxnSp>
      <p:sp>
        <p:nvSpPr>
          <p:cNvPr id="180" name="Google Shape;180;p31"/>
          <p:cNvSpPr txBox="1"/>
          <p:nvPr/>
        </p:nvSpPr>
        <p:spPr>
          <a:xfrm>
            <a:off x="8263681" y="987425"/>
            <a:ext cx="1624500" cy="533400"/>
          </a:xfrm>
          <a:prstGeom prst="rect">
            <a:avLst/>
          </a:prstGeom>
          <a:solidFill>
            <a:srgbClr val="FFFFFF"/>
          </a:solidFill>
          <a:ln>
            <a:noFill/>
          </a:ln>
        </p:spPr>
        <p:txBody>
          <a:bodyPr spcFirstLastPara="1" wrap="square" lIns="91425" tIns="91425" rIns="91425" bIns="91425" anchor="t" anchorCtr="0">
            <a:noAutofit/>
          </a:bodyPr>
          <a:lstStyle/>
          <a:p>
            <a:pPr algn="ctr">
              <a:buClr>
                <a:schemeClr val="dk1"/>
              </a:buClr>
              <a:buSzPts val="2400"/>
            </a:pPr>
            <a:r>
              <a:rPr lang="en" sz="2400" i="1">
                <a:solidFill>
                  <a:schemeClr val="dk1"/>
                </a:solidFill>
                <a:latin typeface="Arial"/>
                <a:ea typeface="Arial"/>
                <a:cs typeface="Arial"/>
                <a:sym typeface="Arial"/>
              </a:rPr>
              <a:t>Users</a:t>
            </a:r>
            <a:endParaRPr/>
          </a:p>
        </p:txBody>
      </p:sp>
      <p:pic>
        <p:nvPicPr>
          <p:cNvPr id="181" name="Google Shape;181;p31" descr="endeavor.jpg"/>
          <p:cNvPicPr preferRelativeResize="0"/>
          <p:nvPr/>
        </p:nvPicPr>
        <p:blipFill rotWithShape="1">
          <a:blip r:embed="rId5">
            <a:alphaModFix/>
          </a:blip>
          <a:srcRect/>
          <a:stretch/>
        </p:blipFill>
        <p:spPr>
          <a:xfrm>
            <a:off x="3835756" y="1766030"/>
            <a:ext cx="1892300" cy="1234726"/>
          </a:xfrm>
          <a:prstGeom prst="rect">
            <a:avLst/>
          </a:prstGeom>
          <a:noFill/>
          <a:ln>
            <a:noFill/>
          </a:ln>
        </p:spPr>
      </p:pic>
      <p:pic>
        <p:nvPicPr>
          <p:cNvPr id="182" name="Google Shape;182;p31" descr="Icebridge-plane.png"/>
          <p:cNvPicPr preferRelativeResize="0"/>
          <p:nvPr/>
        </p:nvPicPr>
        <p:blipFill rotWithShape="1">
          <a:blip r:embed="rId6">
            <a:alphaModFix/>
          </a:blip>
          <a:srcRect/>
          <a:stretch/>
        </p:blipFill>
        <p:spPr>
          <a:xfrm>
            <a:off x="3213456" y="2984500"/>
            <a:ext cx="1810512" cy="1005840"/>
          </a:xfrm>
          <a:prstGeom prst="rect">
            <a:avLst/>
          </a:prstGeom>
          <a:noFill/>
          <a:ln>
            <a:noFill/>
          </a:ln>
        </p:spPr>
      </p:pic>
      <p:cxnSp>
        <p:nvCxnSpPr>
          <p:cNvPr id="183" name="Google Shape;183;p31"/>
          <p:cNvCxnSpPr>
            <a:endCxn id="169" idx="1"/>
          </p:cNvCxnSpPr>
          <p:nvPr/>
        </p:nvCxnSpPr>
        <p:spPr>
          <a:xfrm>
            <a:off x="5219931" y="2997075"/>
            <a:ext cx="944400" cy="1540500"/>
          </a:xfrm>
          <a:prstGeom prst="straightConnector1">
            <a:avLst/>
          </a:prstGeom>
          <a:noFill/>
          <a:ln w="28575" cap="flat" cmpd="sng">
            <a:solidFill>
              <a:schemeClr val="dk2"/>
            </a:solidFill>
            <a:prstDash val="solid"/>
            <a:round/>
            <a:headEnd type="none" w="sm" len="sm"/>
            <a:tailEnd type="triangle" w="lg" len="lg"/>
          </a:ln>
        </p:spPr>
      </p:cxnSp>
      <p:sp>
        <p:nvSpPr>
          <p:cNvPr id="2" name="Date Placeholder 1">
            <a:extLst>
              <a:ext uri="{FF2B5EF4-FFF2-40B4-BE49-F238E27FC236}">
                <a16:creationId xmlns:a16="http://schemas.microsoft.com/office/drawing/2014/main" id="{997EBBF2-6F8A-7D45-91B6-B4FAD64385DF}"/>
              </a:ext>
            </a:extLst>
          </p:cNvPr>
          <p:cNvSpPr>
            <a:spLocks noGrp="1"/>
          </p:cNvSpPr>
          <p:nvPr>
            <p:ph type="dt" sz="half" idx="10"/>
          </p:nvPr>
        </p:nvSpPr>
        <p:spPr/>
        <p:txBody>
          <a:bodyPr/>
          <a:lstStyle/>
          <a:p>
            <a:fld id="{2FF2C339-17E7-6C46-ACD5-92D0801EFA35}" type="datetime1">
              <a:rPr lang="en-US" smtClean="0"/>
              <a:t>5/1/2019</a:t>
            </a:fld>
            <a:endParaRPr lang="en-US"/>
          </a:p>
        </p:txBody>
      </p:sp>
      <p:sp>
        <p:nvSpPr>
          <p:cNvPr id="4" name="Slide Number Placeholder 3">
            <a:extLst>
              <a:ext uri="{FF2B5EF4-FFF2-40B4-BE49-F238E27FC236}">
                <a16:creationId xmlns:a16="http://schemas.microsoft.com/office/drawing/2014/main" id="{8803AD11-A2E6-E645-AD78-582E9BD6D283}"/>
              </a:ext>
            </a:extLst>
          </p:cNvPr>
          <p:cNvSpPr>
            <a:spLocks noGrp="1"/>
          </p:cNvSpPr>
          <p:nvPr>
            <p:ph type="sldNum" sz="quarter" idx="12"/>
          </p:nvPr>
        </p:nvSpPr>
        <p:spPr>
          <a:xfrm>
            <a:off x="10127864" y="6356351"/>
            <a:ext cx="1010392" cy="365125"/>
          </a:xfrm>
        </p:spPr>
        <p:txBody>
          <a:bodyPr/>
          <a:lstStyle/>
          <a:p>
            <a:fld id="{C62565AA-8C13-EB49-B46B-E752CDCE80A8}" type="slidenum">
              <a:rPr lang="en-US" smtClean="0"/>
              <a:t>2</a:t>
            </a:fld>
            <a:endParaRPr lang="en-US"/>
          </a:p>
        </p:txBody>
      </p:sp>
    </p:spTree>
    <p:extLst>
      <p:ext uri="{BB962C8B-B14F-4D97-AF65-F5344CB8AC3E}">
        <p14:creationId xmlns:p14="http://schemas.microsoft.com/office/powerpoint/2010/main" val="15879782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89275" y="927675"/>
            <a:ext cx="7727165" cy="5585076"/>
          </a:xfrm>
          <a:prstGeom prst="rect">
            <a:avLst/>
          </a:prstGeom>
          <a:ln>
            <a:solidFill>
              <a:schemeClr val="tx1"/>
            </a:solidFill>
          </a:ln>
        </p:spPr>
      </p:pic>
      <p:pic>
        <p:nvPicPr>
          <p:cNvPr id="9" name="Picture 8"/>
          <p:cNvPicPr>
            <a:picLocks noChangeAspect="1"/>
          </p:cNvPicPr>
          <p:nvPr/>
        </p:nvPicPr>
        <p:blipFill>
          <a:blip r:embed="rId3"/>
          <a:stretch>
            <a:fillRect/>
          </a:stretch>
        </p:blipFill>
        <p:spPr>
          <a:xfrm>
            <a:off x="2950468" y="1623978"/>
            <a:ext cx="3907875" cy="2834886"/>
          </a:xfrm>
          <a:prstGeom prst="rect">
            <a:avLst/>
          </a:prstGeom>
        </p:spPr>
      </p:pic>
      <p:sp>
        <p:nvSpPr>
          <p:cNvPr id="29699" name="Slide Number Placeholder 3"/>
          <p:cNvSpPr>
            <a:spLocks noGrp="1"/>
          </p:cNvSpPr>
          <p:nvPr>
            <p:ph type="sldNum" sz="quarter" idx="10"/>
          </p:nvPr>
        </p:nvSpPr>
        <p:spPr>
          <a:xfrm>
            <a:off x="11608065" y="6389482"/>
            <a:ext cx="130074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20000"/>
              </a:spcBef>
              <a:buSzPct val="70000"/>
              <a:buFont typeface="Wingdings" pitchFamily="2" charset="2"/>
              <a:buBlip>
                <a:blip r:embed="rId4"/>
              </a:buBlip>
              <a:defRPr sz="2000">
                <a:solidFill>
                  <a:schemeClr val="tx1"/>
                </a:solidFill>
                <a:latin typeface="Arial" pitchFamily="34" charset="0"/>
                <a:ea typeface="ＭＳ Ｐゴシック" pitchFamily="34" charset="-128"/>
              </a:defRPr>
            </a:lvl1pPr>
            <a:lvl2pPr marL="742950" indent="-285750" eaLnBrk="0" hangingPunct="0">
              <a:lnSpc>
                <a:spcPct val="85000"/>
              </a:lnSpc>
              <a:spcBef>
                <a:spcPct val="20000"/>
              </a:spcBef>
              <a:buFont typeface="Times" charset="0"/>
              <a:buChar char="•"/>
              <a:defRPr sz="2000">
                <a:solidFill>
                  <a:schemeClr val="tx1"/>
                </a:solidFill>
                <a:latin typeface="Arial" pitchFamily="34" charset="0"/>
                <a:ea typeface="ＭＳ Ｐゴシック" pitchFamily="34" charset="-128"/>
              </a:defRPr>
            </a:lvl2pPr>
            <a:lvl3pPr marL="1143000" indent="-228600" eaLnBrk="0" hangingPunct="0">
              <a:lnSpc>
                <a:spcPct val="85000"/>
              </a:lnSpc>
              <a:spcBef>
                <a:spcPct val="20000"/>
              </a:spcBef>
              <a:buChar char="•"/>
              <a:defRPr sz="2000">
                <a:solidFill>
                  <a:schemeClr val="tx1"/>
                </a:solidFill>
                <a:latin typeface="Arial" pitchFamily="34" charset="0"/>
                <a:ea typeface="ヒラギノ角ゴ Pro W3" charset="-128"/>
              </a:defRPr>
            </a:lvl3pPr>
            <a:lvl4pPr marL="1600200" indent="-228600" eaLnBrk="0" hangingPunct="0">
              <a:lnSpc>
                <a:spcPct val="85000"/>
              </a:lnSpc>
              <a:spcBef>
                <a:spcPct val="20000"/>
              </a:spcBef>
              <a:buChar char="–"/>
              <a:defRPr sz="2000">
                <a:solidFill>
                  <a:schemeClr val="tx1"/>
                </a:solidFill>
                <a:latin typeface="Arial" pitchFamily="34" charset="0"/>
                <a:ea typeface="ヒラギノ角ゴ Pro W3" charset="-128"/>
              </a:defRPr>
            </a:lvl4pPr>
            <a:lvl5pPr marL="2057400" indent="-228600" eaLnBrk="0" hangingPunct="0">
              <a:lnSpc>
                <a:spcPct val="85000"/>
              </a:lnSpc>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lnSpc>
                <a:spcPct val="85000"/>
              </a:lnSpc>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lnSpc>
                <a:spcPct val="85000"/>
              </a:lnSpc>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lnSpc>
                <a:spcPct val="85000"/>
              </a:lnSpc>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lnSpc>
                <a:spcPct val="85000"/>
              </a:lnSpc>
              <a:spcBef>
                <a:spcPct val="20000"/>
              </a:spcBef>
              <a:spcAft>
                <a:spcPct val="0"/>
              </a:spcAft>
              <a:buChar char="»"/>
              <a:defRPr sz="2000">
                <a:solidFill>
                  <a:schemeClr val="tx1"/>
                </a:solidFill>
                <a:latin typeface="Arial" pitchFamily="34" charset="0"/>
                <a:ea typeface="ＭＳ Ｐゴシック" pitchFamily="34" charset="-128"/>
              </a:defRPr>
            </a:lvl9pPr>
          </a:lstStyle>
          <a:p>
            <a:pPr>
              <a:lnSpc>
                <a:spcPct val="100000"/>
              </a:lnSpc>
              <a:spcBef>
                <a:spcPct val="0"/>
              </a:spcBef>
              <a:buSzTx/>
              <a:buFontTx/>
              <a:buNone/>
            </a:pPr>
            <a:fld id="{F1891F4F-DF51-40E1-89BA-52DBD6346149}" type="slidenum">
              <a:rPr lang="en-US" altLang="en-US" sz="1400"/>
              <a:pPr>
                <a:lnSpc>
                  <a:spcPct val="100000"/>
                </a:lnSpc>
                <a:spcBef>
                  <a:spcPct val="0"/>
                </a:spcBef>
                <a:buSzTx/>
                <a:buFontTx/>
                <a:buNone/>
              </a:pPr>
              <a:t>20</a:t>
            </a:fld>
            <a:endParaRPr lang="en-US" altLang="en-US" sz="1400" dirty="0"/>
          </a:p>
        </p:txBody>
      </p:sp>
      <p:sp>
        <p:nvSpPr>
          <p:cNvPr id="7" name="Title 4"/>
          <p:cNvSpPr>
            <a:spLocks noGrp="1"/>
          </p:cNvSpPr>
          <p:nvPr>
            <p:ph type="title"/>
          </p:nvPr>
        </p:nvSpPr>
        <p:spPr>
          <a:xfrm>
            <a:off x="2009503" y="189931"/>
            <a:ext cx="8229600" cy="707886"/>
          </a:xfrm>
        </p:spPr>
        <p:txBody>
          <a:bodyPr>
            <a:spAutoFit/>
          </a:bodyPr>
          <a:lstStyle/>
          <a:p>
            <a:pPr>
              <a:spcBef>
                <a:spcPts val="0"/>
              </a:spcBef>
              <a:defRPr sz="1800" b="1" i="0" u="none" strike="noStrike" kern="1200" baseline="0">
                <a:solidFill>
                  <a:sysClr val="windowText" lastClr="000000"/>
                </a:solidFill>
                <a:latin typeface="+mn-lt"/>
                <a:ea typeface="+mn-ea"/>
                <a:cs typeface="+mn-cs"/>
              </a:defRPr>
            </a:pPr>
            <a:r>
              <a:rPr lang="en-US" sz="2000" b="1" dirty="0">
                <a:solidFill>
                  <a:sysClr val="windowText" lastClr="000000"/>
                </a:solidFill>
              </a:rPr>
              <a:t>EOSDIS Yearly Total Data Volume (PB) and Number of Products (Billions) Distributed to End Users</a:t>
            </a:r>
          </a:p>
        </p:txBody>
      </p:sp>
      <p:grpSp>
        <p:nvGrpSpPr>
          <p:cNvPr id="4" name="Group 3"/>
          <p:cNvGrpSpPr/>
          <p:nvPr/>
        </p:nvGrpSpPr>
        <p:grpSpPr>
          <a:xfrm>
            <a:off x="3461310" y="1480598"/>
            <a:ext cx="5596362" cy="4564083"/>
            <a:chOff x="1937310" y="1480597"/>
            <a:chExt cx="5596362" cy="4564083"/>
          </a:xfrm>
        </p:grpSpPr>
        <p:grpSp>
          <p:nvGrpSpPr>
            <p:cNvPr id="2" name="Group 1"/>
            <p:cNvGrpSpPr/>
            <p:nvPr/>
          </p:nvGrpSpPr>
          <p:grpSpPr>
            <a:xfrm>
              <a:off x="3657113" y="1623122"/>
              <a:ext cx="3876559" cy="4421558"/>
              <a:chOff x="3657113" y="1623122"/>
              <a:chExt cx="3876559" cy="4421558"/>
            </a:xfrm>
          </p:grpSpPr>
          <p:grpSp>
            <p:nvGrpSpPr>
              <p:cNvPr id="59" name="Group 58"/>
              <p:cNvGrpSpPr/>
              <p:nvPr/>
            </p:nvGrpSpPr>
            <p:grpSpPr>
              <a:xfrm>
                <a:off x="5348490" y="1623122"/>
                <a:ext cx="2185182" cy="4421558"/>
                <a:chOff x="5348490" y="1623122"/>
                <a:chExt cx="2185182" cy="4421558"/>
              </a:xfrm>
            </p:grpSpPr>
            <p:cxnSp>
              <p:nvCxnSpPr>
                <p:cNvPr id="8" name="Straight Arrow Connector 7"/>
                <p:cNvCxnSpPr/>
                <p:nvPr/>
              </p:nvCxnSpPr>
              <p:spPr>
                <a:xfrm flipH="1" flipV="1">
                  <a:off x="5348490" y="1623122"/>
                  <a:ext cx="2185182" cy="269438"/>
                </a:xfrm>
                <a:prstGeom prst="straightConnector1">
                  <a:avLst/>
                </a:prstGeom>
                <a:ln>
                  <a:solidFill>
                    <a:schemeClr val="tx2">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348490" y="4465084"/>
                  <a:ext cx="2185182" cy="1579596"/>
                </a:xfrm>
                <a:prstGeom prst="straightConnector1">
                  <a:avLst/>
                </a:prstGeom>
                <a:ln>
                  <a:solidFill>
                    <a:schemeClr val="tx2">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3657113" y="3014239"/>
                <a:ext cx="1524487" cy="600319"/>
              </a:xfrm>
              <a:prstGeom prst="rect">
                <a:avLst/>
              </a:prstGeom>
              <a:noFill/>
              <a:ln w="9525">
                <a:solidFill>
                  <a:schemeClr val="tx1"/>
                </a:solidFill>
              </a:ln>
            </p:spPr>
            <p:txBody>
              <a:bodyPr wrap="square" rtlCol="0">
                <a:spAutoFit/>
              </a:bodyPr>
              <a:lstStyle/>
              <a:p>
                <a:r>
                  <a:rPr lang="en-US" sz="800" dirty="0">
                    <a:latin typeface="Arial" panose="020B0604020202020204" pitchFamily="34" charset="0"/>
                    <a:cs typeface="Arial" panose="020B0604020202020204" pitchFamily="34" charset="0"/>
                  </a:rPr>
                  <a:t>Products whose discipline was not available or not applicable including some of the ancillary data</a:t>
                </a:r>
              </a:p>
            </p:txBody>
          </p:sp>
          <p:cxnSp>
            <p:nvCxnSpPr>
              <p:cNvPr id="6" name="Straight Arrow Connector 5"/>
              <p:cNvCxnSpPr/>
              <p:nvPr/>
            </p:nvCxnSpPr>
            <p:spPr>
              <a:xfrm flipV="1">
                <a:off x="4464540" y="3634962"/>
                <a:ext cx="107460" cy="32743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itle 4"/>
            <p:cNvSpPr txBox="1">
              <a:spLocks/>
            </p:cNvSpPr>
            <p:nvPr/>
          </p:nvSpPr>
          <p:spPr>
            <a:xfrm>
              <a:off x="1937310" y="1480597"/>
              <a:ext cx="3184328" cy="415498"/>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50" dirty="0"/>
                <a:t>FY2018 Number of Products </a:t>
              </a:r>
              <a:r>
                <a:rPr lang="en-US" sz="1000" dirty="0"/>
                <a:t>Distributed</a:t>
              </a:r>
              <a:r>
                <a:rPr lang="en-US" sz="1050" dirty="0"/>
                <a:t>  by Discipline</a:t>
              </a:r>
              <a:endParaRPr lang="en-US" altLang="en-US" sz="1050" dirty="0">
                <a:ea typeface="ＭＳ Ｐゴシック" pitchFamily="34" charset="-128"/>
              </a:endParaRPr>
            </a:p>
          </p:txBody>
        </p:sp>
      </p:grpSp>
    </p:spTree>
    <p:extLst>
      <p:ext uri="{BB962C8B-B14F-4D97-AF65-F5344CB8AC3E}">
        <p14:creationId xmlns:p14="http://schemas.microsoft.com/office/powerpoint/2010/main" val="1260715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3"/>
          <p:cNvSpPr>
            <a:spLocks noGrp="1"/>
          </p:cNvSpPr>
          <p:nvPr>
            <p:ph type="sldNum" sz="quarter" idx="10"/>
          </p:nvPr>
        </p:nvSpPr>
        <p:spPr>
          <a:xfrm>
            <a:off x="11550123" y="6319146"/>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20000"/>
              </a:spcBef>
              <a:buSzPct val="70000"/>
              <a:buFont typeface="Wingdings" pitchFamily="2" charset="2"/>
              <a:buBlip>
                <a:blip r:embed="rId2"/>
              </a:buBlip>
              <a:defRPr sz="2000">
                <a:solidFill>
                  <a:schemeClr val="tx1"/>
                </a:solidFill>
                <a:latin typeface="Arial" pitchFamily="34" charset="0"/>
                <a:ea typeface="ＭＳ Ｐゴシック" pitchFamily="34" charset="-128"/>
              </a:defRPr>
            </a:lvl1pPr>
            <a:lvl2pPr marL="742950" indent="-285750" eaLnBrk="0" hangingPunct="0">
              <a:lnSpc>
                <a:spcPct val="85000"/>
              </a:lnSpc>
              <a:spcBef>
                <a:spcPct val="20000"/>
              </a:spcBef>
              <a:buFont typeface="Times" charset="0"/>
              <a:buChar char="•"/>
              <a:defRPr sz="2000">
                <a:solidFill>
                  <a:schemeClr val="tx1"/>
                </a:solidFill>
                <a:latin typeface="Arial" pitchFamily="34" charset="0"/>
                <a:ea typeface="ＭＳ Ｐゴシック" pitchFamily="34" charset="-128"/>
              </a:defRPr>
            </a:lvl2pPr>
            <a:lvl3pPr marL="1143000" indent="-228600" eaLnBrk="0" hangingPunct="0">
              <a:lnSpc>
                <a:spcPct val="85000"/>
              </a:lnSpc>
              <a:spcBef>
                <a:spcPct val="20000"/>
              </a:spcBef>
              <a:buChar char="•"/>
              <a:defRPr sz="2000">
                <a:solidFill>
                  <a:schemeClr val="tx1"/>
                </a:solidFill>
                <a:latin typeface="Arial" pitchFamily="34" charset="0"/>
                <a:ea typeface="ヒラギノ角ゴ Pro W3" charset="-128"/>
              </a:defRPr>
            </a:lvl3pPr>
            <a:lvl4pPr marL="1600200" indent="-228600" eaLnBrk="0" hangingPunct="0">
              <a:lnSpc>
                <a:spcPct val="85000"/>
              </a:lnSpc>
              <a:spcBef>
                <a:spcPct val="20000"/>
              </a:spcBef>
              <a:buChar char="–"/>
              <a:defRPr sz="2000">
                <a:solidFill>
                  <a:schemeClr val="tx1"/>
                </a:solidFill>
                <a:latin typeface="Arial" pitchFamily="34" charset="0"/>
                <a:ea typeface="ヒラギノ角ゴ Pro W3" charset="-128"/>
              </a:defRPr>
            </a:lvl4pPr>
            <a:lvl5pPr marL="2057400" indent="-228600" eaLnBrk="0" hangingPunct="0">
              <a:lnSpc>
                <a:spcPct val="85000"/>
              </a:lnSpc>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lnSpc>
                <a:spcPct val="85000"/>
              </a:lnSpc>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lnSpc>
                <a:spcPct val="85000"/>
              </a:lnSpc>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lnSpc>
                <a:spcPct val="85000"/>
              </a:lnSpc>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lnSpc>
                <a:spcPct val="85000"/>
              </a:lnSpc>
              <a:spcBef>
                <a:spcPct val="20000"/>
              </a:spcBef>
              <a:spcAft>
                <a:spcPct val="0"/>
              </a:spcAft>
              <a:buChar char="»"/>
              <a:defRPr sz="2000">
                <a:solidFill>
                  <a:schemeClr val="tx1"/>
                </a:solidFill>
                <a:latin typeface="Arial" pitchFamily="34" charset="0"/>
                <a:ea typeface="ＭＳ Ｐゴシック" pitchFamily="34" charset="-128"/>
              </a:defRPr>
            </a:lvl9pPr>
          </a:lstStyle>
          <a:p>
            <a:pPr>
              <a:lnSpc>
                <a:spcPct val="100000"/>
              </a:lnSpc>
              <a:spcBef>
                <a:spcPct val="0"/>
              </a:spcBef>
              <a:buSzTx/>
              <a:buFontTx/>
              <a:buNone/>
            </a:pPr>
            <a:fld id="{F1891F4F-DF51-40E1-89BA-52DBD6346149}" type="slidenum">
              <a:rPr lang="en-US" altLang="en-US" sz="1400"/>
              <a:pPr>
                <a:lnSpc>
                  <a:spcPct val="100000"/>
                </a:lnSpc>
                <a:spcBef>
                  <a:spcPct val="0"/>
                </a:spcBef>
                <a:buSzTx/>
                <a:buFontTx/>
                <a:buNone/>
              </a:pPr>
              <a:t>21</a:t>
            </a:fld>
            <a:endParaRPr lang="en-US" altLang="en-US" sz="1400" dirty="0"/>
          </a:p>
        </p:txBody>
      </p:sp>
      <p:sp>
        <p:nvSpPr>
          <p:cNvPr id="29698" name="Title 4"/>
          <p:cNvSpPr>
            <a:spLocks noGrp="1"/>
          </p:cNvSpPr>
          <p:nvPr>
            <p:ph type="title"/>
          </p:nvPr>
        </p:nvSpPr>
        <p:spPr>
          <a:xfrm>
            <a:off x="2133600" y="314642"/>
            <a:ext cx="8229600" cy="461665"/>
          </a:xfrm>
        </p:spPr>
        <p:txBody>
          <a:bodyPr>
            <a:spAutoFit/>
          </a:bodyPr>
          <a:lstStyle/>
          <a:p>
            <a:r>
              <a:rPr lang="en-US" sz="2400" b="1" dirty="0"/>
              <a:t>FY2018 EOSDIS Distributed Data Volume by Discipline</a:t>
            </a:r>
            <a:endParaRPr lang="en-US" altLang="en-US" sz="2400" dirty="0">
              <a:ea typeface="ＭＳ Ｐゴシック" pitchFamily="34" charset="-128"/>
            </a:endParaRPr>
          </a:p>
        </p:txBody>
      </p:sp>
      <p:pic>
        <p:nvPicPr>
          <p:cNvPr id="2" name="Picture 1"/>
          <p:cNvPicPr>
            <a:picLocks noChangeAspect="1"/>
          </p:cNvPicPr>
          <p:nvPr/>
        </p:nvPicPr>
        <p:blipFill>
          <a:blip r:embed="rId3"/>
          <a:stretch>
            <a:fillRect/>
          </a:stretch>
        </p:blipFill>
        <p:spPr>
          <a:xfrm>
            <a:off x="2438400" y="987552"/>
            <a:ext cx="7541340" cy="5458968"/>
          </a:xfrm>
          <a:prstGeom prst="rect">
            <a:avLst/>
          </a:prstGeom>
          <a:ln>
            <a:solidFill>
              <a:schemeClr val="tx1">
                <a:lumMod val="85000"/>
                <a:lumOff val="15000"/>
              </a:schemeClr>
            </a:solidFill>
          </a:ln>
        </p:spPr>
      </p:pic>
      <p:sp>
        <p:nvSpPr>
          <p:cNvPr id="4" name="TextBox 3"/>
          <p:cNvSpPr txBox="1"/>
          <p:nvPr/>
        </p:nvSpPr>
        <p:spPr>
          <a:xfrm>
            <a:off x="6553201" y="2286001"/>
            <a:ext cx="3298467" cy="276999"/>
          </a:xfrm>
          <a:prstGeom prst="rect">
            <a:avLst/>
          </a:prstGeom>
          <a:noFill/>
          <a:ln>
            <a:solidFill>
              <a:schemeClr val="tx1">
                <a:lumMod val="85000"/>
                <a:lumOff val="15000"/>
              </a:schemeClr>
            </a:solidFill>
          </a:ln>
        </p:spPr>
        <p:txBody>
          <a:bodyPr wrap="none" rtlCol="0">
            <a:spAutoFit/>
          </a:bodyPr>
          <a:lstStyle/>
          <a:p>
            <a:r>
              <a:rPr lang="en-US" sz="1200" dirty="0"/>
              <a:t>Radiance includes Sentinel 1A-, 1B Level 1 data</a:t>
            </a:r>
          </a:p>
        </p:txBody>
      </p:sp>
    </p:spTree>
    <p:extLst>
      <p:ext uri="{BB962C8B-B14F-4D97-AF65-F5344CB8AC3E}">
        <p14:creationId xmlns:p14="http://schemas.microsoft.com/office/powerpoint/2010/main" val="32819498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000" t="667" b="27333"/>
          <a:stretch/>
        </p:blipFill>
        <p:spPr>
          <a:xfrm>
            <a:off x="2037888" y="1055088"/>
            <a:ext cx="8116222" cy="4763869"/>
          </a:xfrm>
          <a:prstGeom prst="rect">
            <a:avLst/>
          </a:prstGeom>
          <a:ln>
            <a:solidFill>
              <a:schemeClr val="tx1">
                <a:lumMod val="85000"/>
                <a:lumOff val="15000"/>
              </a:schemeClr>
            </a:solidFill>
          </a:ln>
        </p:spPr>
      </p:pic>
      <p:sp>
        <p:nvSpPr>
          <p:cNvPr id="29698" name="Title 4"/>
          <p:cNvSpPr>
            <a:spLocks noGrp="1"/>
          </p:cNvSpPr>
          <p:nvPr>
            <p:ph type="title"/>
          </p:nvPr>
        </p:nvSpPr>
        <p:spPr>
          <a:xfrm>
            <a:off x="3298602" y="127989"/>
            <a:ext cx="5715000" cy="830997"/>
          </a:xfrm>
        </p:spPr>
        <p:txBody>
          <a:bodyPr wrap="square">
            <a:spAutoFit/>
          </a:bodyPr>
          <a:lstStyle/>
          <a:p>
            <a:r>
              <a:rPr lang="en-US" altLang="en-US" sz="2400" b="1" dirty="0">
                <a:ea typeface="ＭＳ Ｐゴシック" pitchFamily="34" charset="-128"/>
              </a:rPr>
              <a:t>FY2018 EOSDIS Global Distribution of Number of Data Products</a:t>
            </a:r>
          </a:p>
        </p:txBody>
      </p:sp>
      <p:sp>
        <p:nvSpPr>
          <p:cNvPr id="29699" name="Slide Number Placeholder 3"/>
          <p:cNvSpPr>
            <a:spLocks noGrp="1"/>
          </p:cNvSpPr>
          <p:nvPr>
            <p:ph type="sldNum" sz="quarter" idx="10"/>
          </p:nvPr>
        </p:nvSpPr>
        <p:spPr>
          <a:xfrm>
            <a:off x="11443253" y="628816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20000"/>
              </a:spcBef>
              <a:buSzPct val="70000"/>
              <a:buFont typeface="Wingdings" pitchFamily="2" charset="2"/>
              <a:buBlip>
                <a:blip r:embed="rId3"/>
              </a:buBlip>
              <a:defRPr sz="2000">
                <a:solidFill>
                  <a:schemeClr val="tx1"/>
                </a:solidFill>
                <a:latin typeface="Arial" pitchFamily="34" charset="0"/>
                <a:ea typeface="ＭＳ Ｐゴシック" pitchFamily="34" charset="-128"/>
              </a:defRPr>
            </a:lvl1pPr>
            <a:lvl2pPr marL="742950" indent="-285750" eaLnBrk="0" hangingPunct="0">
              <a:lnSpc>
                <a:spcPct val="85000"/>
              </a:lnSpc>
              <a:spcBef>
                <a:spcPct val="20000"/>
              </a:spcBef>
              <a:buFont typeface="Times" charset="0"/>
              <a:buChar char="•"/>
              <a:defRPr sz="2000">
                <a:solidFill>
                  <a:schemeClr val="tx1"/>
                </a:solidFill>
                <a:latin typeface="Arial" pitchFamily="34" charset="0"/>
                <a:ea typeface="ＭＳ Ｐゴシック" pitchFamily="34" charset="-128"/>
              </a:defRPr>
            </a:lvl2pPr>
            <a:lvl3pPr marL="1143000" indent="-228600" eaLnBrk="0" hangingPunct="0">
              <a:lnSpc>
                <a:spcPct val="85000"/>
              </a:lnSpc>
              <a:spcBef>
                <a:spcPct val="20000"/>
              </a:spcBef>
              <a:buChar char="•"/>
              <a:defRPr sz="2000">
                <a:solidFill>
                  <a:schemeClr val="tx1"/>
                </a:solidFill>
                <a:latin typeface="Arial" pitchFamily="34" charset="0"/>
                <a:ea typeface="ヒラギノ角ゴ Pro W3" charset="-128"/>
              </a:defRPr>
            </a:lvl3pPr>
            <a:lvl4pPr marL="1600200" indent="-228600" eaLnBrk="0" hangingPunct="0">
              <a:lnSpc>
                <a:spcPct val="85000"/>
              </a:lnSpc>
              <a:spcBef>
                <a:spcPct val="20000"/>
              </a:spcBef>
              <a:buChar char="–"/>
              <a:defRPr sz="2000">
                <a:solidFill>
                  <a:schemeClr val="tx1"/>
                </a:solidFill>
                <a:latin typeface="Arial" pitchFamily="34" charset="0"/>
                <a:ea typeface="ヒラギノ角ゴ Pro W3" charset="-128"/>
              </a:defRPr>
            </a:lvl4pPr>
            <a:lvl5pPr marL="2057400" indent="-228600" eaLnBrk="0" hangingPunct="0">
              <a:lnSpc>
                <a:spcPct val="85000"/>
              </a:lnSpc>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lnSpc>
                <a:spcPct val="85000"/>
              </a:lnSpc>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lnSpc>
                <a:spcPct val="85000"/>
              </a:lnSpc>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lnSpc>
                <a:spcPct val="85000"/>
              </a:lnSpc>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lnSpc>
                <a:spcPct val="85000"/>
              </a:lnSpc>
              <a:spcBef>
                <a:spcPct val="20000"/>
              </a:spcBef>
              <a:spcAft>
                <a:spcPct val="0"/>
              </a:spcAft>
              <a:buChar char="»"/>
              <a:defRPr sz="2000">
                <a:solidFill>
                  <a:schemeClr val="tx1"/>
                </a:solidFill>
                <a:latin typeface="Arial" pitchFamily="34" charset="0"/>
                <a:ea typeface="ＭＳ Ｐゴシック" pitchFamily="34" charset="-128"/>
              </a:defRPr>
            </a:lvl9pPr>
          </a:lstStyle>
          <a:p>
            <a:pPr>
              <a:lnSpc>
                <a:spcPct val="100000"/>
              </a:lnSpc>
              <a:spcBef>
                <a:spcPct val="0"/>
              </a:spcBef>
              <a:buSzTx/>
              <a:buFontTx/>
              <a:buNone/>
            </a:pPr>
            <a:fld id="{F1891F4F-DF51-40E1-89BA-52DBD6346149}" type="slidenum">
              <a:rPr lang="en-US" altLang="en-US" sz="1400"/>
              <a:pPr>
                <a:lnSpc>
                  <a:spcPct val="100000"/>
                </a:lnSpc>
                <a:spcBef>
                  <a:spcPct val="0"/>
                </a:spcBef>
                <a:buSzTx/>
                <a:buFontTx/>
                <a:buNone/>
              </a:pPr>
              <a:t>22</a:t>
            </a:fld>
            <a:endParaRPr lang="en-US" altLang="en-US" sz="1400" dirty="0"/>
          </a:p>
        </p:txBody>
      </p:sp>
      <p:sp>
        <p:nvSpPr>
          <p:cNvPr id="3" name="TextBox 2"/>
          <p:cNvSpPr txBox="1"/>
          <p:nvPr/>
        </p:nvSpPr>
        <p:spPr>
          <a:xfrm>
            <a:off x="2558965" y="6011161"/>
            <a:ext cx="7487371" cy="276999"/>
          </a:xfrm>
          <a:prstGeom prst="rect">
            <a:avLst/>
          </a:prstGeom>
          <a:noFill/>
        </p:spPr>
        <p:txBody>
          <a:bodyPr wrap="none" rtlCol="0">
            <a:spAutoFit/>
          </a:bodyPr>
          <a:lstStyle/>
          <a:p>
            <a:r>
              <a:rPr lang="en-US" sz="1200" dirty="0"/>
              <a:t>NASA's Earth Science data is distributed globally, the effect of an open data policy now in effect for over 17 years</a:t>
            </a:r>
          </a:p>
        </p:txBody>
      </p:sp>
      <p:sp>
        <p:nvSpPr>
          <p:cNvPr id="2" name="Rectangle 1"/>
          <p:cNvSpPr/>
          <p:nvPr/>
        </p:nvSpPr>
        <p:spPr>
          <a:xfrm>
            <a:off x="2743201" y="3200401"/>
            <a:ext cx="1295401" cy="1954381"/>
          </a:xfrm>
          <a:prstGeom prst="rect">
            <a:avLst/>
          </a:prstGeom>
        </p:spPr>
        <p:txBody>
          <a:bodyPr wrap="square">
            <a:spAutoFit/>
          </a:bodyPr>
          <a:lstStyle/>
          <a:p>
            <a:r>
              <a:rPr lang="en-US" sz="1100" b="1" dirty="0">
                <a:solidFill>
                  <a:srgbClr val="002060"/>
                </a:solidFill>
              </a:rPr>
              <a:t>Top 10 Countries</a:t>
            </a:r>
          </a:p>
          <a:p>
            <a:r>
              <a:rPr lang="en-US" sz="1100" dirty="0">
                <a:solidFill>
                  <a:srgbClr val="002060"/>
                </a:solidFill>
              </a:rPr>
              <a:t>United States</a:t>
            </a:r>
          </a:p>
          <a:p>
            <a:r>
              <a:rPr lang="en-US" sz="1100" dirty="0">
                <a:solidFill>
                  <a:srgbClr val="002060"/>
                </a:solidFill>
              </a:rPr>
              <a:t>China</a:t>
            </a:r>
          </a:p>
          <a:p>
            <a:r>
              <a:rPr lang="en-US" sz="1100" dirty="0">
                <a:solidFill>
                  <a:srgbClr val="002060"/>
                </a:solidFill>
              </a:rPr>
              <a:t>United Kingdom</a:t>
            </a:r>
          </a:p>
          <a:p>
            <a:r>
              <a:rPr lang="en-US" sz="1100" dirty="0">
                <a:solidFill>
                  <a:srgbClr val="002060"/>
                </a:solidFill>
              </a:rPr>
              <a:t>Germany</a:t>
            </a:r>
          </a:p>
          <a:p>
            <a:r>
              <a:rPr lang="en-US" sz="1100" dirty="0">
                <a:solidFill>
                  <a:srgbClr val="002060"/>
                </a:solidFill>
              </a:rPr>
              <a:t>Japan</a:t>
            </a:r>
          </a:p>
          <a:p>
            <a:r>
              <a:rPr lang="en-US" sz="1100" dirty="0">
                <a:solidFill>
                  <a:srgbClr val="002060"/>
                </a:solidFill>
              </a:rPr>
              <a:t>Czech Republic</a:t>
            </a:r>
          </a:p>
          <a:p>
            <a:r>
              <a:rPr lang="en-US" sz="1100" dirty="0">
                <a:solidFill>
                  <a:srgbClr val="002060"/>
                </a:solidFill>
              </a:rPr>
              <a:t>Canada</a:t>
            </a:r>
          </a:p>
          <a:p>
            <a:r>
              <a:rPr lang="en-US" sz="1100" dirty="0">
                <a:solidFill>
                  <a:srgbClr val="002060"/>
                </a:solidFill>
              </a:rPr>
              <a:t>India</a:t>
            </a:r>
          </a:p>
          <a:p>
            <a:r>
              <a:rPr lang="en-US" sz="1100" dirty="0">
                <a:solidFill>
                  <a:srgbClr val="002060"/>
                </a:solidFill>
              </a:rPr>
              <a:t>Korea, South</a:t>
            </a:r>
          </a:p>
          <a:p>
            <a:r>
              <a:rPr lang="en-US" sz="1100" dirty="0">
                <a:solidFill>
                  <a:srgbClr val="002060"/>
                </a:solidFill>
              </a:rPr>
              <a:t>Spain</a:t>
            </a:r>
          </a:p>
        </p:txBody>
      </p:sp>
    </p:spTree>
    <p:extLst>
      <p:ext uri="{BB962C8B-B14F-4D97-AF65-F5344CB8AC3E}">
        <p14:creationId xmlns:p14="http://schemas.microsoft.com/office/powerpoint/2010/main" val="32100176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3"/>
          <p:cNvSpPr>
            <a:spLocks noGrp="1"/>
          </p:cNvSpPr>
          <p:nvPr>
            <p:ph type="sldNum" sz="quarter" idx="10"/>
          </p:nvPr>
        </p:nvSpPr>
        <p:spPr>
          <a:xfrm>
            <a:off x="11674325" y="6364541"/>
            <a:ext cx="130074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20000"/>
              </a:spcBef>
              <a:buSzPct val="70000"/>
              <a:buFont typeface="Wingdings" pitchFamily="2" charset="2"/>
              <a:buBlip>
                <a:blip r:embed="rId2"/>
              </a:buBlip>
              <a:defRPr sz="2000">
                <a:solidFill>
                  <a:schemeClr val="tx1"/>
                </a:solidFill>
                <a:latin typeface="Arial" pitchFamily="34" charset="0"/>
                <a:ea typeface="ＭＳ Ｐゴシック" pitchFamily="34" charset="-128"/>
              </a:defRPr>
            </a:lvl1pPr>
            <a:lvl2pPr marL="742950" indent="-285750" eaLnBrk="0" hangingPunct="0">
              <a:lnSpc>
                <a:spcPct val="85000"/>
              </a:lnSpc>
              <a:spcBef>
                <a:spcPct val="20000"/>
              </a:spcBef>
              <a:buFont typeface="Times" charset="0"/>
              <a:buChar char="•"/>
              <a:defRPr sz="2000">
                <a:solidFill>
                  <a:schemeClr val="tx1"/>
                </a:solidFill>
                <a:latin typeface="Arial" pitchFamily="34" charset="0"/>
                <a:ea typeface="ＭＳ Ｐゴシック" pitchFamily="34" charset="-128"/>
              </a:defRPr>
            </a:lvl2pPr>
            <a:lvl3pPr marL="1143000" indent="-228600" eaLnBrk="0" hangingPunct="0">
              <a:lnSpc>
                <a:spcPct val="85000"/>
              </a:lnSpc>
              <a:spcBef>
                <a:spcPct val="20000"/>
              </a:spcBef>
              <a:buChar char="•"/>
              <a:defRPr sz="2000">
                <a:solidFill>
                  <a:schemeClr val="tx1"/>
                </a:solidFill>
                <a:latin typeface="Arial" pitchFamily="34" charset="0"/>
                <a:ea typeface="ヒラギノ角ゴ Pro W3" charset="-128"/>
              </a:defRPr>
            </a:lvl3pPr>
            <a:lvl4pPr marL="1600200" indent="-228600" eaLnBrk="0" hangingPunct="0">
              <a:lnSpc>
                <a:spcPct val="85000"/>
              </a:lnSpc>
              <a:spcBef>
                <a:spcPct val="20000"/>
              </a:spcBef>
              <a:buChar char="–"/>
              <a:defRPr sz="2000">
                <a:solidFill>
                  <a:schemeClr val="tx1"/>
                </a:solidFill>
                <a:latin typeface="Arial" pitchFamily="34" charset="0"/>
                <a:ea typeface="ヒラギノ角ゴ Pro W3" charset="-128"/>
              </a:defRPr>
            </a:lvl4pPr>
            <a:lvl5pPr marL="2057400" indent="-228600" eaLnBrk="0" hangingPunct="0">
              <a:lnSpc>
                <a:spcPct val="85000"/>
              </a:lnSpc>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lnSpc>
                <a:spcPct val="85000"/>
              </a:lnSpc>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lnSpc>
                <a:spcPct val="85000"/>
              </a:lnSpc>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lnSpc>
                <a:spcPct val="85000"/>
              </a:lnSpc>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lnSpc>
                <a:spcPct val="85000"/>
              </a:lnSpc>
              <a:spcBef>
                <a:spcPct val="20000"/>
              </a:spcBef>
              <a:spcAft>
                <a:spcPct val="0"/>
              </a:spcAft>
              <a:buChar char="»"/>
              <a:defRPr sz="2000">
                <a:solidFill>
                  <a:schemeClr val="tx1"/>
                </a:solidFill>
                <a:latin typeface="Arial" pitchFamily="34" charset="0"/>
                <a:ea typeface="ＭＳ Ｐゴシック" pitchFamily="34" charset="-128"/>
              </a:defRPr>
            </a:lvl9pPr>
          </a:lstStyle>
          <a:p>
            <a:pPr>
              <a:lnSpc>
                <a:spcPct val="100000"/>
              </a:lnSpc>
              <a:spcBef>
                <a:spcPct val="0"/>
              </a:spcBef>
              <a:buSzTx/>
              <a:buFontTx/>
              <a:buNone/>
            </a:pPr>
            <a:fld id="{F1891F4F-DF51-40E1-89BA-52DBD6346149}" type="slidenum">
              <a:rPr lang="en-US" altLang="en-US" sz="1400"/>
              <a:pPr>
                <a:lnSpc>
                  <a:spcPct val="100000"/>
                </a:lnSpc>
                <a:spcBef>
                  <a:spcPct val="0"/>
                </a:spcBef>
                <a:buSzTx/>
                <a:buFontTx/>
                <a:buNone/>
              </a:pPr>
              <a:t>23</a:t>
            </a:fld>
            <a:endParaRPr lang="en-US" altLang="en-US" sz="1400" dirty="0"/>
          </a:p>
        </p:txBody>
      </p:sp>
      <p:sp>
        <p:nvSpPr>
          <p:cNvPr id="5" name="Title 4"/>
          <p:cNvSpPr>
            <a:spLocks noGrp="1"/>
          </p:cNvSpPr>
          <p:nvPr>
            <p:ph type="title"/>
          </p:nvPr>
        </p:nvSpPr>
        <p:spPr>
          <a:xfrm>
            <a:off x="1239078" y="304801"/>
            <a:ext cx="9081116" cy="430887"/>
          </a:xfrm>
        </p:spPr>
        <p:txBody>
          <a:bodyPr wrap="square">
            <a:spAutoFit/>
          </a:bodyPr>
          <a:lstStyle/>
          <a:p>
            <a:r>
              <a:rPr lang="en-US" sz="2200" b="1" dirty="0"/>
              <a:t>FY2018 EOSDIS Number of Data Products Distributed by Country</a:t>
            </a:r>
            <a:endParaRPr lang="en-US" altLang="en-US" sz="2200" dirty="0">
              <a:ea typeface="ＭＳ Ｐゴシック" pitchFamily="34" charset="-128"/>
            </a:endParaRPr>
          </a:p>
        </p:txBody>
      </p:sp>
      <p:pic>
        <p:nvPicPr>
          <p:cNvPr id="3" name="Picture 2"/>
          <p:cNvPicPr>
            <a:picLocks noChangeAspect="1"/>
          </p:cNvPicPr>
          <p:nvPr/>
        </p:nvPicPr>
        <p:blipFill>
          <a:blip r:embed="rId3"/>
          <a:stretch>
            <a:fillRect/>
          </a:stretch>
        </p:blipFill>
        <p:spPr>
          <a:xfrm>
            <a:off x="3193510" y="987552"/>
            <a:ext cx="7680293" cy="5559552"/>
          </a:xfrm>
          <a:prstGeom prst="rect">
            <a:avLst/>
          </a:prstGeom>
          <a:ln>
            <a:solidFill>
              <a:schemeClr val="tx1"/>
            </a:solidFill>
          </a:ln>
        </p:spPr>
      </p:pic>
    </p:spTree>
    <p:extLst>
      <p:ext uri="{BB962C8B-B14F-4D97-AF65-F5344CB8AC3E}">
        <p14:creationId xmlns:p14="http://schemas.microsoft.com/office/powerpoint/2010/main" val="22036473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30"/>
          <p:cNvSpPr txBox="1">
            <a:spLocks noGrp="1"/>
          </p:cNvSpPr>
          <p:nvPr>
            <p:ph type="body" idx="1"/>
          </p:nvPr>
        </p:nvSpPr>
        <p:spPr>
          <a:xfrm>
            <a:off x="679269" y="1290638"/>
            <a:ext cx="11164387" cy="5137150"/>
          </a:xfrm>
          <a:prstGeom prst="rect">
            <a:avLst/>
          </a:prstGeom>
          <a:noFill/>
          <a:ln>
            <a:noFill/>
          </a:ln>
        </p:spPr>
        <p:txBody>
          <a:bodyPr spcFirstLastPara="1" vert="horz" wrap="square" lIns="91425" tIns="45700" rIns="91425" bIns="45700" rtlCol="0" anchor="t" anchorCtr="0">
            <a:noAutofit/>
          </a:bodyPr>
          <a:lstStyle/>
          <a:p>
            <a:pPr marL="636588" lvl="1" indent="-239712">
              <a:lnSpc>
                <a:spcPct val="85000"/>
              </a:lnSpc>
              <a:spcBef>
                <a:spcPts val="400"/>
              </a:spcBef>
              <a:buClr>
                <a:schemeClr val="dk1"/>
              </a:buClr>
              <a:buSzPts val="2000"/>
              <a:buFont typeface="Times"/>
              <a:buChar char="•"/>
            </a:pPr>
            <a:r>
              <a:rPr lang="en" sz="2400" dirty="0">
                <a:solidFill>
                  <a:schemeClr val="dk1"/>
                </a:solidFill>
                <a:latin typeface="Arial" panose="020B0604020202020204" pitchFamily="34" charset="0"/>
                <a:ea typeface="Arial"/>
                <a:cs typeface="Arial" panose="020B0604020202020204" pitchFamily="34" charset="0"/>
                <a:sym typeface="Arial"/>
              </a:rPr>
              <a:t>Data Management</a:t>
            </a:r>
            <a:endParaRPr lang="en-US" sz="2400" dirty="0">
              <a:solidFill>
                <a:schemeClr val="dk1"/>
              </a:solidFill>
              <a:latin typeface="Arial" panose="020B0604020202020204" pitchFamily="34" charset="0"/>
              <a:ea typeface="Arial"/>
              <a:cs typeface="Arial" panose="020B0604020202020204" pitchFamily="34" charset="0"/>
              <a:sym typeface="Arial"/>
            </a:endParaRPr>
          </a:p>
          <a:p>
            <a:pPr marL="636588" lvl="1" indent="-239712">
              <a:lnSpc>
                <a:spcPct val="85000"/>
              </a:lnSpc>
              <a:spcBef>
                <a:spcPts val="400"/>
              </a:spcBef>
              <a:buClr>
                <a:schemeClr val="dk1"/>
              </a:buClr>
              <a:buSzPts val="2000"/>
              <a:buFont typeface="Times"/>
              <a:buChar char="•"/>
            </a:pPr>
            <a:r>
              <a:rPr lang="en-US" sz="2400" dirty="0">
                <a:solidFill>
                  <a:schemeClr val="dk1"/>
                </a:solidFill>
                <a:latin typeface="Arial" panose="020B0604020202020204" pitchFamily="34" charset="0"/>
                <a:ea typeface="Arial"/>
                <a:cs typeface="Arial" panose="020B0604020202020204" pitchFamily="34" charset="0"/>
                <a:sym typeface="Arial"/>
              </a:rPr>
              <a:t>Long Term Archive of Earth Science Datasets</a:t>
            </a:r>
          </a:p>
          <a:p>
            <a:pPr marL="636588" lvl="1" indent="-239712">
              <a:lnSpc>
                <a:spcPct val="85000"/>
              </a:lnSpc>
              <a:spcBef>
                <a:spcPts val="400"/>
              </a:spcBef>
              <a:buClr>
                <a:schemeClr val="dk1"/>
              </a:buClr>
              <a:buSzPts val="2000"/>
              <a:buFont typeface="Times"/>
              <a:buChar char="•"/>
            </a:pPr>
            <a:r>
              <a:rPr lang="en" sz="2400" dirty="0" smtClean="0">
                <a:solidFill>
                  <a:schemeClr val="dk1"/>
                </a:solidFill>
                <a:latin typeface="Arial" panose="020B0604020202020204" pitchFamily="34" charset="0"/>
                <a:ea typeface="Arial"/>
                <a:cs typeface="Arial" panose="020B0604020202020204" pitchFamily="34" charset="0"/>
                <a:sym typeface="Arial"/>
              </a:rPr>
              <a:t>Interoperable Distributed Data Archives</a:t>
            </a:r>
            <a:endParaRPr sz="2400" dirty="0" smtClean="0">
              <a:latin typeface="Arial" panose="020B0604020202020204" pitchFamily="34" charset="0"/>
              <a:cs typeface="Arial" panose="020B0604020202020204" pitchFamily="34" charset="0"/>
            </a:endParaRPr>
          </a:p>
          <a:p>
            <a:pPr marL="636588" lvl="1" indent="-239712">
              <a:lnSpc>
                <a:spcPct val="85000"/>
              </a:lnSpc>
              <a:spcBef>
                <a:spcPts val="400"/>
              </a:spcBef>
              <a:buClr>
                <a:schemeClr val="dk1"/>
              </a:buClr>
              <a:buSzPts val="2000"/>
              <a:buFont typeface="Times"/>
              <a:buChar char="•"/>
            </a:pPr>
            <a:r>
              <a:rPr lang="en" sz="2400" dirty="0" smtClean="0">
                <a:solidFill>
                  <a:schemeClr val="dk1"/>
                </a:solidFill>
                <a:latin typeface="Arial" panose="020B0604020202020204" pitchFamily="34" charset="0"/>
                <a:ea typeface="Arial"/>
                <a:cs typeface="Arial" panose="020B0604020202020204" pitchFamily="34" charset="0"/>
                <a:sym typeface="Arial"/>
              </a:rPr>
              <a:t>Science </a:t>
            </a:r>
            <a:r>
              <a:rPr lang="en" sz="2400" dirty="0">
                <a:solidFill>
                  <a:schemeClr val="dk1"/>
                </a:solidFill>
                <a:latin typeface="Arial" panose="020B0604020202020204" pitchFamily="34" charset="0"/>
                <a:ea typeface="Arial"/>
                <a:cs typeface="Arial" panose="020B0604020202020204" pitchFamily="34" charset="0"/>
                <a:sym typeface="Arial"/>
              </a:rPr>
              <a:t>Data Processing</a:t>
            </a:r>
            <a:endParaRPr sz="2400" dirty="0">
              <a:latin typeface="Arial" panose="020B0604020202020204" pitchFamily="34" charset="0"/>
              <a:cs typeface="Arial" panose="020B0604020202020204" pitchFamily="34" charset="0"/>
            </a:endParaRPr>
          </a:p>
          <a:p>
            <a:pPr marL="636588" lvl="1" indent="-239712">
              <a:lnSpc>
                <a:spcPct val="85000"/>
              </a:lnSpc>
              <a:spcBef>
                <a:spcPts val="400"/>
              </a:spcBef>
              <a:buClr>
                <a:schemeClr val="dk1"/>
              </a:buClr>
              <a:buSzPts val="2000"/>
              <a:buFont typeface="Times"/>
              <a:buChar char="•"/>
            </a:pPr>
            <a:r>
              <a:rPr lang="en-US" sz="2400" dirty="0" smtClean="0">
                <a:latin typeface="Arial" panose="020B0604020202020204" pitchFamily="34" charset="0"/>
                <a:cs typeface="Arial" panose="020B0604020202020204" pitchFamily="34" charset="0"/>
              </a:rPr>
              <a:t>Both </a:t>
            </a:r>
            <a:r>
              <a:rPr lang="en-US" sz="2400" dirty="0">
                <a:latin typeface="Arial" panose="020B0604020202020204" pitchFamily="34" charset="0"/>
                <a:cs typeface="Arial" panose="020B0604020202020204" pitchFamily="34" charset="0"/>
              </a:rPr>
              <a:t>Comprehensive and Science Discipline specific data support</a:t>
            </a:r>
            <a:endParaRPr sz="2400" dirty="0">
              <a:latin typeface="Arial" panose="020B0604020202020204" pitchFamily="34" charset="0"/>
              <a:cs typeface="Arial" panose="020B0604020202020204" pitchFamily="34" charset="0"/>
            </a:endParaRPr>
          </a:p>
          <a:p>
            <a:pPr marL="636588" lvl="1" indent="-239712">
              <a:lnSpc>
                <a:spcPct val="85000"/>
              </a:lnSpc>
              <a:spcBef>
                <a:spcPts val="400"/>
              </a:spcBef>
              <a:buClr>
                <a:schemeClr val="dk1"/>
              </a:buClr>
              <a:buSzPts val="2000"/>
              <a:buFont typeface="Times"/>
              <a:buChar char="•"/>
            </a:pPr>
            <a:r>
              <a:rPr lang="en" sz="2400" dirty="0">
                <a:solidFill>
                  <a:schemeClr val="dk1"/>
                </a:solidFill>
                <a:latin typeface="Arial" panose="020B0604020202020204" pitchFamily="34" charset="0"/>
                <a:ea typeface="Arial"/>
                <a:cs typeface="Arial" panose="020B0604020202020204" pitchFamily="34" charset="0"/>
                <a:sym typeface="Arial"/>
              </a:rPr>
              <a:t>On</a:t>
            </a:r>
            <a:r>
              <a:rPr lang="en-US" sz="2400" dirty="0">
                <a:solidFill>
                  <a:schemeClr val="dk1"/>
                </a:solidFill>
                <a:latin typeface="Arial" panose="020B0604020202020204" pitchFamily="34" charset="0"/>
                <a:ea typeface="Arial"/>
                <a:cs typeface="Arial" panose="020B0604020202020204" pitchFamily="34" charset="0"/>
                <a:sym typeface="Arial"/>
              </a:rPr>
              <a:t>l</a:t>
            </a:r>
            <a:r>
              <a:rPr lang="en" sz="2400" dirty="0">
                <a:solidFill>
                  <a:schemeClr val="dk1"/>
                </a:solidFill>
                <a:latin typeface="Arial" panose="020B0604020202020204" pitchFamily="34" charset="0"/>
                <a:ea typeface="Arial"/>
                <a:cs typeface="Arial" panose="020B0604020202020204" pitchFamily="34" charset="0"/>
                <a:sym typeface="Arial"/>
              </a:rPr>
              <a:t>ine </a:t>
            </a:r>
            <a:r>
              <a:rPr lang="en-US" sz="2400" dirty="0">
                <a:solidFill>
                  <a:schemeClr val="dk1"/>
                </a:solidFill>
                <a:latin typeface="Arial" panose="020B0604020202020204" pitchFamily="34" charset="0"/>
                <a:ea typeface="Arial"/>
                <a:cs typeface="Arial" panose="020B0604020202020204" pitchFamily="34" charset="0"/>
                <a:sym typeface="Arial"/>
              </a:rPr>
              <a:t>s</a:t>
            </a:r>
            <a:r>
              <a:rPr lang="en" sz="2400" dirty="0">
                <a:solidFill>
                  <a:schemeClr val="dk1"/>
                </a:solidFill>
                <a:latin typeface="Arial" panose="020B0604020202020204" pitchFamily="34" charset="0"/>
                <a:ea typeface="Arial"/>
                <a:cs typeface="Arial" panose="020B0604020202020204" pitchFamily="34" charset="0"/>
                <a:sym typeface="Arial"/>
              </a:rPr>
              <a:t>ervices</a:t>
            </a:r>
            <a:r>
              <a:rPr lang="en-US" sz="2400" dirty="0">
                <a:solidFill>
                  <a:schemeClr val="dk1"/>
                </a:solidFill>
                <a:latin typeface="Arial" panose="020B0604020202020204" pitchFamily="34" charset="0"/>
                <a:ea typeface="Arial"/>
                <a:cs typeface="Arial" panose="020B0604020202020204" pitchFamily="34" charset="0"/>
                <a:sym typeface="Arial"/>
              </a:rPr>
              <a:t> for data discovery and data access</a:t>
            </a:r>
            <a:endParaRPr sz="2400" dirty="0">
              <a:latin typeface="Arial" panose="020B0604020202020204" pitchFamily="34" charset="0"/>
              <a:cs typeface="Arial" panose="020B0604020202020204" pitchFamily="34" charset="0"/>
            </a:endParaRPr>
          </a:p>
          <a:p>
            <a:pPr marL="636588" lvl="1" indent="-239712">
              <a:lnSpc>
                <a:spcPct val="85000"/>
              </a:lnSpc>
              <a:spcBef>
                <a:spcPts val="400"/>
              </a:spcBef>
              <a:buClr>
                <a:schemeClr val="dk1"/>
              </a:buClr>
              <a:buSzPts val="2000"/>
              <a:buFont typeface="Times"/>
              <a:buChar char="•"/>
            </a:pPr>
            <a:r>
              <a:rPr lang="en-US" sz="2400" dirty="0">
                <a:latin typeface="Arial" panose="020B0604020202020204" pitchFamily="34" charset="0"/>
                <a:cs typeface="Arial" panose="020B0604020202020204" pitchFamily="34" charset="0"/>
              </a:rPr>
              <a:t>Near-Real Time Data Access</a:t>
            </a:r>
          </a:p>
          <a:p>
            <a:pPr marL="636588" lvl="1" indent="-239712">
              <a:lnSpc>
                <a:spcPct val="85000"/>
              </a:lnSpc>
              <a:spcBef>
                <a:spcPts val="400"/>
              </a:spcBef>
              <a:buClr>
                <a:schemeClr val="dk1"/>
              </a:buClr>
              <a:buSzPts val="2000"/>
              <a:buFont typeface="Times"/>
              <a:buChar char="•"/>
            </a:pPr>
            <a:r>
              <a:rPr lang="en" sz="2400" dirty="0" smtClean="0">
                <a:solidFill>
                  <a:schemeClr val="dk1"/>
                </a:solidFill>
                <a:latin typeface="Arial" panose="020B0604020202020204" pitchFamily="34" charset="0"/>
                <a:ea typeface="Arial"/>
                <a:cs typeface="Arial" panose="020B0604020202020204" pitchFamily="34" charset="0"/>
                <a:sym typeface="Arial"/>
              </a:rPr>
              <a:t>Earth </a:t>
            </a:r>
            <a:r>
              <a:rPr lang="en" sz="2400" dirty="0">
                <a:solidFill>
                  <a:schemeClr val="dk1"/>
                </a:solidFill>
                <a:latin typeface="Arial" panose="020B0604020202020204" pitchFamily="34" charset="0"/>
                <a:ea typeface="Arial"/>
                <a:cs typeface="Arial" panose="020B0604020202020204" pitchFamily="34" charset="0"/>
                <a:sym typeface="Arial"/>
              </a:rPr>
              <a:t>Science Discipline-Oriented User Services</a:t>
            </a:r>
            <a:endParaRPr lang="en-US" sz="2400" dirty="0">
              <a:solidFill>
                <a:schemeClr val="dk1"/>
              </a:solidFill>
              <a:latin typeface="Arial" panose="020B0604020202020204" pitchFamily="34" charset="0"/>
              <a:ea typeface="Arial"/>
              <a:cs typeface="Arial" panose="020B0604020202020204" pitchFamily="34" charset="0"/>
              <a:sym typeface="Arial"/>
            </a:endParaRPr>
          </a:p>
          <a:p>
            <a:pPr marL="636588" lvl="1" indent="-239712">
              <a:lnSpc>
                <a:spcPct val="85000"/>
              </a:lnSpc>
              <a:spcBef>
                <a:spcPts val="400"/>
              </a:spcBef>
              <a:buClr>
                <a:schemeClr val="dk1"/>
              </a:buClr>
              <a:buSzPts val="2000"/>
              <a:buFont typeface="Times"/>
              <a:buChar char="•"/>
            </a:pPr>
            <a:r>
              <a:rPr lang="en-US" sz="2400" dirty="0">
                <a:latin typeface="Arial" panose="020B0604020202020204" pitchFamily="34" charset="0"/>
                <a:cs typeface="Arial" panose="020B0604020202020204" pitchFamily="34" charset="0"/>
              </a:rPr>
              <a:t>Earth Science Standards Office</a:t>
            </a:r>
          </a:p>
          <a:p>
            <a:pPr marL="636588" lvl="1" indent="-239712">
              <a:lnSpc>
                <a:spcPct val="85000"/>
              </a:lnSpc>
              <a:spcBef>
                <a:spcPts val="400"/>
              </a:spcBef>
              <a:buClr>
                <a:schemeClr val="dk1"/>
              </a:buClr>
              <a:buSzPts val="2000"/>
              <a:buFont typeface="Times"/>
              <a:buChar char="•"/>
            </a:pPr>
            <a:r>
              <a:rPr lang="en-US" sz="2400" dirty="0">
                <a:latin typeface="Arial" panose="020B0604020202020204" pitchFamily="34" charset="0"/>
                <a:cs typeface="Arial" panose="020B0604020202020204" pitchFamily="34" charset="0"/>
              </a:rPr>
              <a:t>Configuration Management and Metrics Systems</a:t>
            </a:r>
            <a:endParaRPr sz="2400" dirty="0">
              <a:latin typeface="Arial" panose="020B0604020202020204" pitchFamily="34" charset="0"/>
              <a:cs typeface="Arial" panose="020B0604020202020204" pitchFamily="34" charset="0"/>
            </a:endParaRPr>
          </a:p>
          <a:p>
            <a:pPr marL="636588" lvl="1" indent="-239712">
              <a:lnSpc>
                <a:spcPct val="85000"/>
              </a:lnSpc>
              <a:spcBef>
                <a:spcPts val="400"/>
              </a:spcBef>
              <a:buClr>
                <a:schemeClr val="dk1"/>
              </a:buClr>
              <a:buSzPts val="2000"/>
              <a:buFont typeface="Times"/>
              <a:buChar char="•"/>
            </a:pPr>
            <a:r>
              <a:rPr lang="en" sz="2400" dirty="0">
                <a:solidFill>
                  <a:schemeClr val="dk1"/>
                </a:solidFill>
                <a:latin typeface="Arial" panose="020B0604020202020204" pitchFamily="34" charset="0"/>
                <a:ea typeface="Arial"/>
                <a:cs typeface="Arial" panose="020B0604020202020204" pitchFamily="34" charset="0"/>
                <a:sym typeface="Arial"/>
              </a:rPr>
              <a:t>Network Data Transport to distributed </a:t>
            </a:r>
            <a:r>
              <a:rPr lang="en-US" sz="2400" dirty="0">
                <a:solidFill>
                  <a:schemeClr val="dk1"/>
                </a:solidFill>
                <a:latin typeface="Arial" panose="020B0604020202020204" pitchFamily="34" charset="0"/>
                <a:ea typeface="Arial"/>
                <a:cs typeface="Arial" panose="020B0604020202020204" pitchFamily="34" charset="0"/>
                <a:sym typeface="Arial"/>
              </a:rPr>
              <a:t>s</a:t>
            </a:r>
            <a:r>
              <a:rPr lang="en" sz="2400" dirty="0">
                <a:solidFill>
                  <a:schemeClr val="dk1"/>
                </a:solidFill>
                <a:latin typeface="Arial" panose="020B0604020202020204" pitchFamily="34" charset="0"/>
                <a:ea typeface="Arial"/>
                <a:cs typeface="Arial" panose="020B0604020202020204" pitchFamily="34" charset="0"/>
                <a:sym typeface="Arial"/>
              </a:rPr>
              <a:t>ystem </a:t>
            </a:r>
            <a:r>
              <a:rPr lang="en-US" sz="2400" dirty="0">
                <a:latin typeface="Arial" panose="020B0604020202020204" pitchFamily="34" charset="0"/>
                <a:cs typeface="Arial" panose="020B0604020202020204" pitchFamily="34" charset="0"/>
              </a:rPr>
              <a:t>e</a:t>
            </a:r>
            <a:r>
              <a:rPr lang="en" sz="2400" dirty="0">
                <a:solidFill>
                  <a:schemeClr val="dk1"/>
                </a:solidFill>
                <a:latin typeface="Arial" panose="020B0604020202020204" pitchFamily="34" charset="0"/>
                <a:ea typeface="Arial"/>
                <a:cs typeface="Arial" panose="020B0604020202020204" pitchFamily="34" charset="0"/>
                <a:sym typeface="Arial"/>
              </a:rPr>
              <a:t>lements</a:t>
            </a:r>
            <a:endParaRPr lang="en-US" sz="2400" dirty="0">
              <a:solidFill>
                <a:schemeClr val="dk1"/>
              </a:solidFill>
              <a:latin typeface="Arial" panose="020B0604020202020204" pitchFamily="34" charset="0"/>
              <a:ea typeface="Arial"/>
              <a:cs typeface="Arial" panose="020B0604020202020204" pitchFamily="34" charset="0"/>
              <a:sym typeface="Arial"/>
            </a:endParaRPr>
          </a:p>
          <a:p>
            <a:pPr marL="636588" lvl="1" indent="-239712">
              <a:lnSpc>
                <a:spcPct val="85000"/>
              </a:lnSpc>
              <a:spcBef>
                <a:spcPts val="400"/>
              </a:spcBef>
              <a:buClr>
                <a:schemeClr val="dk1"/>
              </a:buClr>
              <a:buSzPts val="2000"/>
              <a:buFont typeface="Times"/>
              <a:buChar char="•"/>
            </a:pPr>
            <a:endParaRPr sz="2000" dirty="0">
              <a:solidFill>
                <a:schemeClr val="dk1"/>
              </a:solidFill>
              <a:latin typeface="Arial"/>
              <a:ea typeface="Arial"/>
              <a:cs typeface="Arial"/>
              <a:sym typeface="Arial"/>
            </a:endParaRPr>
          </a:p>
          <a:p>
            <a:pPr marL="282575" indent="-193675">
              <a:lnSpc>
                <a:spcPct val="85000"/>
              </a:lnSpc>
              <a:spcBef>
                <a:spcPts val="400"/>
              </a:spcBef>
              <a:buClr>
                <a:schemeClr val="dk1"/>
              </a:buClr>
              <a:buSzPts val="1400"/>
              <a:buNone/>
            </a:pPr>
            <a:endParaRPr sz="2000" dirty="0">
              <a:solidFill>
                <a:schemeClr val="dk1"/>
              </a:solidFill>
              <a:latin typeface="Arial"/>
              <a:ea typeface="Arial"/>
              <a:cs typeface="Arial"/>
              <a:sym typeface="Arial"/>
            </a:endParaRPr>
          </a:p>
        </p:txBody>
      </p:sp>
      <p:sp>
        <p:nvSpPr>
          <p:cNvPr id="2" name="Date Placeholder 1">
            <a:extLst>
              <a:ext uri="{FF2B5EF4-FFF2-40B4-BE49-F238E27FC236}">
                <a16:creationId xmlns:a16="http://schemas.microsoft.com/office/drawing/2014/main" id="{1085022F-230B-5B4E-8475-BD795C2622CE}"/>
              </a:ext>
            </a:extLst>
          </p:cNvPr>
          <p:cNvSpPr>
            <a:spLocks noGrp="1"/>
          </p:cNvSpPr>
          <p:nvPr>
            <p:ph type="dt" sz="half" idx="10"/>
          </p:nvPr>
        </p:nvSpPr>
        <p:spPr/>
        <p:txBody>
          <a:bodyPr/>
          <a:lstStyle/>
          <a:p>
            <a:fld id="{61FC1658-DDA2-8141-BBBF-D2FE10FA72A1}" type="datetime1">
              <a:rPr lang="en-US" smtClean="0"/>
              <a:t>5/1/2019</a:t>
            </a:fld>
            <a:endParaRPr lang="en-US"/>
          </a:p>
        </p:txBody>
      </p:sp>
      <p:sp>
        <p:nvSpPr>
          <p:cNvPr id="4" name="Slide Number Placeholder 3">
            <a:extLst>
              <a:ext uri="{FF2B5EF4-FFF2-40B4-BE49-F238E27FC236}">
                <a16:creationId xmlns:a16="http://schemas.microsoft.com/office/drawing/2014/main" id="{275D7D6C-8C33-594E-871F-63D8CA2B697F}"/>
              </a:ext>
            </a:extLst>
          </p:cNvPr>
          <p:cNvSpPr>
            <a:spLocks noGrp="1"/>
          </p:cNvSpPr>
          <p:nvPr>
            <p:ph type="sldNum" sz="quarter" idx="12"/>
          </p:nvPr>
        </p:nvSpPr>
        <p:spPr/>
        <p:txBody>
          <a:bodyPr/>
          <a:lstStyle/>
          <a:p>
            <a:fld id="{C62565AA-8C13-EB49-B46B-E752CDCE80A8}" type="slidenum">
              <a:rPr lang="en-US" smtClean="0"/>
              <a:t>3</a:t>
            </a:fld>
            <a:endParaRPr lang="en-US"/>
          </a:p>
        </p:txBody>
      </p:sp>
      <p:sp>
        <p:nvSpPr>
          <p:cNvPr id="7" name="Google Shape;137;p29"/>
          <p:cNvSpPr txBox="1">
            <a:spLocks/>
          </p:cNvSpPr>
          <p:nvPr/>
        </p:nvSpPr>
        <p:spPr>
          <a:xfrm>
            <a:off x="2197101" y="205249"/>
            <a:ext cx="7775575" cy="854075"/>
          </a:xfrm>
          <a:prstGeom prst="rect">
            <a:avLst/>
          </a:prstGeom>
          <a:noFill/>
          <a:ln>
            <a:noFill/>
          </a:ln>
        </p:spPr>
        <p:txBody>
          <a:bodyPr spcFirstLastPara="1" vert="horz" wrap="square" lIns="91425" tIns="45700" rIns="91425" bIns="45700" rtlCol="0" anchor="ctr" anchorCtr="0">
            <a:noAutofit/>
          </a:bodyPr>
          <a:lstStyle>
            <a:lvl1pPr algn="l" defTabSz="457200" rtl="0" eaLnBrk="1" latinLnBrk="0" hangingPunct="1">
              <a:spcBef>
                <a:spcPct val="0"/>
              </a:spcBef>
              <a:buNone/>
              <a:defRPr sz="4400" kern="1200">
                <a:solidFill>
                  <a:srgbClr val="34495E"/>
                </a:solidFill>
                <a:latin typeface="Avenir Heavy"/>
                <a:ea typeface="+mj-ea"/>
                <a:cs typeface="Avenir Heavy"/>
              </a:defRPr>
            </a:lvl1pPr>
          </a:lstStyle>
          <a:p>
            <a:pPr algn="ctr">
              <a:lnSpc>
                <a:spcPct val="85000"/>
              </a:lnSpc>
              <a:spcBef>
                <a:spcPts val="0"/>
              </a:spcBef>
            </a:pPr>
            <a:r>
              <a:rPr lang="en-US" sz="3600" b="1" dirty="0" smtClean="0">
                <a:solidFill>
                  <a:schemeClr val="accent2"/>
                </a:solidFill>
                <a:latin typeface="Arial"/>
                <a:ea typeface="Arial"/>
                <a:cs typeface="Arial"/>
                <a:sym typeface="Arial"/>
              </a:rPr>
              <a:t>Role of EOSDIS</a:t>
            </a:r>
            <a:endParaRPr lang="en-US" dirty="0"/>
          </a:p>
        </p:txBody>
      </p:sp>
    </p:spTree>
    <p:extLst>
      <p:ext uri="{BB962C8B-B14F-4D97-AF65-F5344CB8AC3E}">
        <p14:creationId xmlns:p14="http://schemas.microsoft.com/office/powerpoint/2010/main" val="20719097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2197101" y="74614"/>
            <a:ext cx="7775575" cy="854075"/>
          </a:xfrm>
          <a:prstGeom prst="rect">
            <a:avLst/>
          </a:prstGeom>
          <a:noFill/>
          <a:ln>
            <a:noFill/>
          </a:ln>
        </p:spPr>
        <p:txBody>
          <a:bodyPr spcFirstLastPara="1" vert="horz" wrap="square" lIns="91425" tIns="45700" rIns="91425" bIns="45700" rtlCol="0" anchor="ctr" anchorCtr="0">
            <a:noAutofit/>
          </a:bodyPr>
          <a:lstStyle/>
          <a:p>
            <a:pPr algn="ctr">
              <a:lnSpc>
                <a:spcPct val="85000"/>
              </a:lnSpc>
              <a:spcBef>
                <a:spcPts val="0"/>
              </a:spcBef>
            </a:pPr>
            <a:r>
              <a:rPr lang="en" sz="3600" b="1" dirty="0">
                <a:solidFill>
                  <a:schemeClr val="accent2"/>
                </a:solidFill>
                <a:latin typeface="Arial"/>
                <a:ea typeface="Arial"/>
                <a:cs typeface="Arial"/>
                <a:sym typeface="Arial"/>
              </a:rPr>
              <a:t>Extensive Data Collection</a:t>
            </a:r>
            <a:endParaRPr dirty="0"/>
          </a:p>
        </p:txBody>
      </p:sp>
      <p:sp>
        <p:nvSpPr>
          <p:cNvPr id="138" name="Google Shape;138;p29"/>
          <p:cNvSpPr txBox="1">
            <a:spLocks noGrp="1"/>
          </p:cNvSpPr>
          <p:nvPr>
            <p:ph type="body" idx="1"/>
          </p:nvPr>
        </p:nvSpPr>
        <p:spPr>
          <a:xfrm>
            <a:off x="513806" y="1066800"/>
            <a:ext cx="4965244" cy="5482800"/>
          </a:xfrm>
          <a:prstGeom prst="rect">
            <a:avLst/>
          </a:prstGeom>
          <a:noFill/>
          <a:ln>
            <a:noFill/>
          </a:ln>
        </p:spPr>
        <p:txBody>
          <a:bodyPr spcFirstLastPara="1" vert="horz" wrap="square" lIns="91425" tIns="45700" rIns="91425" bIns="45700" rtlCol="0" anchor="t" anchorCtr="0">
            <a:noAutofit/>
          </a:bodyPr>
          <a:lstStyle/>
          <a:p>
            <a:pPr marL="282575" indent="-282575">
              <a:lnSpc>
                <a:spcPct val="85000"/>
              </a:lnSpc>
              <a:spcBef>
                <a:spcPts val="0"/>
              </a:spcBef>
              <a:buClr>
                <a:schemeClr val="dk1"/>
              </a:buClr>
              <a:buSzPts val="1260"/>
              <a:buFont typeface="Noto Sans Symbols"/>
              <a:buChar char="•"/>
            </a:pPr>
            <a:r>
              <a:rPr lang="en" sz="1800" b="1" dirty="0">
                <a:solidFill>
                  <a:schemeClr val="dk1"/>
                </a:solidFill>
                <a:latin typeface="Arial"/>
                <a:ea typeface="Arial"/>
                <a:cs typeface="Arial"/>
                <a:sym typeface="Arial"/>
              </a:rPr>
              <a:t>Started in the 1990s, EOSDIS today has </a:t>
            </a:r>
            <a:r>
              <a:rPr lang="en" sz="2000" b="1" dirty="0">
                <a:solidFill>
                  <a:schemeClr val="dk1"/>
                </a:solidFill>
                <a:latin typeface="Arial"/>
                <a:ea typeface="Arial"/>
                <a:cs typeface="Arial"/>
                <a:sym typeface="Arial"/>
              </a:rPr>
              <a:t>11,000+ data types (collections)</a:t>
            </a:r>
            <a:endParaRPr sz="2000" b="1" dirty="0">
              <a:solidFill>
                <a:schemeClr val="dk1"/>
              </a:solidFill>
              <a:latin typeface="Arial"/>
              <a:ea typeface="Arial"/>
              <a:cs typeface="Arial"/>
              <a:sym typeface="Arial"/>
            </a:endParaRPr>
          </a:p>
          <a:p>
            <a:pPr marL="282575" indent="-316865">
              <a:lnSpc>
                <a:spcPct val="85000"/>
              </a:lnSpc>
              <a:spcBef>
                <a:spcPts val="360"/>
              </a:spcBef>
              <a:buClr>
                <a:schemeClr val="dk1"/>
              </a:buClr>
              <a:buSzPts val="1800"/>
            </a:pPr>
            <a:r>
              <a:rPr lang="en" sz="1800" dirty="0">
                <a:solidFill>
                  <a:schemeClr val="dk1"/>
                </a:solidFill>
                <a:latin typeface="Arial"/>
                <a:ea typeface="Arial"/>
                <a:cs typeface="Arial"/>
                <a:sym typeface="Arial"/>
              </a:rPr>
              <a:t>Land</a:t>
            </a:r>
            <a:endParaRPr dirty="0"/>
          </a:p>
          <a:p>
            <a:pPr marL="565150" lvl="2" indent="-153987">
              <a:lnSpc>
                <a:spcPct val="85000"/>
              </a:lnSpc>
              <a:spcBef>
                <a:spcPts val="320"/>
              </a:spcBef>
              <a:buClr>
                <a:schemeClr val="dk1"/>
              </a:buClr>
              <a:buSzPts val="1600"/>
            </a:pPr>
            <a:r>
              <a:rPr lang="en" sz="1600" dirty="0">
                <a:solidFill>
                  <a:schemeClr val="dk1"/>
                </a:solidFill>
                <a:latin typeface="Arial"/>
                <a:ea typeface="Arial"/>
                <a:cs typeface="Arial"/>
                <a:sym typeface="Arial"/>
              </a:rPr>
              <a:t>Cover &amp; Usage</a:t>
            </a:r>
            <a:endParaRPr dirty="0"/>
          </a:p>
          <a:p>
            <a:pPr marL="565150" lvl="2" indent="-153987">
              <a:lnSpc>
                <a:spcPct val="85000"/>
              </a:lnSpc>
              <a:spcBef>
                <a:spcPts val="320"/>
              </a:spcBef>
              <a:buClr>
                <a:schemeClr val="dk1"/>
              </a:buClr>
              <a:buSzPts val="1600"/>
            </a:pPr>
            <a:r>
              <a:rPr lang="en" sz="1600" dirty="0">
                <a:solidFill>
                  <a:schemeClr val="dk1"/>
                </a:solidFill>
                <a:latin typeface="Arial"/>
                <a:ea typeface="Arial"/>
                <a:cs typeface="Arial"/>
                <a:sym typeface="Arial"/>
              </a:rPr>
              <a:t>Surface temperature</a:t>
            </a:r>
            <a:endParaRPr dirty="0"/>
          </a:p>
          <a:p>
            <a:pPr marL="565150" lvl="2" indent="-153987">
              <a:lnSpc>
                <a:spcPct val="85000"/>
              </a:lnSpc>
              <a:spcBef>
                <a:spcPts val="320"/>
              </a:spcBef>
              <a:buClr>
                <a:schemeClr val="dk1"/>
              </a:buClr>
              <a:buSzPts val="1600"/>
            </a:pPr>
            <a:r>
              <a:rPr lang="en" sz="1600" dirty="0">
                <a:solidFill>
                  <a:schemeClr val="dk1"/>
                </a:solidFill>
                <a:latin typeface="Arial"/>
                <a:ea typeface="Arial"/>
                <a:cs typeface="Arial"/>
                <a:sym typeface="Arial"/>
              </a:rPr>
              <a:t>Soil moisture</a:t>
            </a:r>
            <a:endParaRPr dirty="0"/>
          </a:p>
          <a:p>
            <a:pPr marL="565150" lvl="2" indent="-153987">
              <a:lnSpc>
                <a:spcPct val="85000"/>
              </a:lnSpc>
              <a:spcBef>
                <a:spcPts val="320"/>
              </a:spcBef>
              <a:buClr>
                <a:schemeClr val="dk1"/>
              </a:buClr>
              <a:buSzPts val="1600"/>
            </a:pPr>
            <a:r>
              <a:rPr lang="en" sz="1600" dirty="0">
                <a:solidFill>
                  <a:schemeClr val="dk1"/>
                </a:solidFill>
                <a:latin typeface="Arial"/>
                <a:ea typeface="Arial"/>
                <a:cs typeface="Arial"/>
                <a:sym typeface="Arial"/>
              </a:rPr>
              <a:t>Surface topography</a:t>
            </a:r>
            <a:endParaRPr dirty="0"/>
          </a:p>
          <a:p>
            <a:pPr marL="282575" indent="-316865">
              <a:lnSpc>
                <a:spcPct val="85000"/>
              </a:lnSpc>
              <a:spcBef>
                <a:spcPts val="360"/>
              </a:spcBef>
              <a:buClr>
                <a:schemeClr val="dk1"/>
              </a:buClr>
              <a:buSzPts val="1800"/>
            </a:pPr>
            <a:r>
              <a:rPr lang="en" sz="1800" dirty="0">
                <a:solidFill>
                  <a:schemeClr val="dk1"/>
                </a:solidFill>
                <a:latin typeface="Arial"/>
                <a:ea typeface="Arial"/>
                <a:cs typeface="Arial"/>
                <a:sym typeface="Arial"/>
              </a:rPr>
              <a:t>Atmosphere</a:t>
            </a:r>
            <a:endParaRPr dirty="0"/>
          </a:p>
          <a:p>
            <a:pPr marL="565150" lvl="2" indent="-153987">
              <a:lnSpc>
                <a:spcPct val="85000"/>
              </a:lnSpc>
              <a:spcBef>
                <a:spcPts val="320"/>
              </a:spcBef>
              <a:buClr>
                <a:schemeClr val="dk1"/>
              </a:buClr>
              <a:buSzPts val="1600"/>
            </a:pPr>
            <a:r>
              <a:rPr lang="en" sz="1600" dirty="0">
                <a:solidFill>
                  <a:schemeClr val="dk1"/>
                </a:solidFill>
                <a:latin typeface="Arial"/>
                <a:ea typeface="Arial"/>
                <a:cs typeface="Arial"/>
                <a:sym typeface="Arial"/>
              </a:rPr>
              <a:t>Winds &amp; Precipitation</a:t>
            </a:r>
            <a:endParaRPr dirty="0"/>
          </a:p>
          <a:p>
            <a:pPr marL="565150" lvl="2" indent="-153987">
              <a:lnSpc>
                <a:spcPct val="85000"/>
              </a:lnSpc>
              <a:spcBef>
                <a:spcPts val="320"/>
              </a:spcBef>
              <a:buClr>
                <a:schemeClr val="dk1"/>
              </a:buClr>
              <a:buSzPts val="1600"/>
            </a:pPr>
            <a:r>
              <a:rPr lang="en" sz="1600" dirty="0">
                <a:solidFill>
                  <a:schemeClr val="dk1"/>
                </a:solidFill>
                <a:latin typeface="Arial"/>
                <a:ea typeface="Arial"/>
                <a:cs typeface="Arial"/>
                <a:sym typeface="Arial"/>
              </a:rPr>
              <a:t>Aerosols &amp; Clouds</a:t>
            </a:r>
            <a:endParaRPr dirty="0"/>
          </a:p>
          <a:p>
            <a:pPr marL="565150" lvl="2" indent="-153987">
              <a:lnSpc>
                <a:spcPct val="85000"/>
              </a:lnSpc>
              <a:spcBef>
                <a:spcPts val="320"/>
              </a:spcBef>
              <a:buClr>
                <a:schemeClr val="dk1"/>
              </a:buClr>
              <a:buSzPts val="1600"/>
            </a:pPr>
            <a:r>
              <a:rPr lang="en" sz="1600" dirty="0">
                <a:solidFill>
                  <a:schemeClr val="dk1"/>
                </a:solidFill>
                <a:latin typeface="Arial"/>
                <a:ea typeface="Arial"/>
                <a:cs typeface="Arial"/>
                <a:sym typeface="Arial"/>
              </a:rPr>
              <a:t>Temperature &amp; Humidity</a:t>
            </a:r>
            <a:endParaRPr dirty="0"/>
          </a:p>
          <a:p>
            <a:pPr marL="565150" lvl="2" indent="-153987">
              <a:lnSpc>
                <a:spcPct val="85000"/>
              </a:lnSpc>
              <a:spcBef>
                <a:spcPts val="320"/>
              </a:spcBef>
              <a:buClr>
                <a:schemeClr val="dk1"/>
              </a:buClr>
              <a:buSzPts val="1600"/>
            </a:pPr>
            <a:r>
              <a:rPr lang="en" sz="1600" dirty="0">
                <a:solidFill>
                  <a:schemeClr val="dk1"/>
                </a:solidFill>
                <a:latin typeface="Arial"/>
                <a:ea typeface="Arial"/>
                <a:cs typeface="Arial"/>
                <a:sym typeface="Arial"/>
              </a:rPr>
              <a:t>Solar radiation</a:t>
            </a:r>
            <a:endParaRPr dirty="0"/>
          </a:p>
          <a:p>
            <a:pPr marL="282575" indent="-316865">
              <a:lnSpc>
                <a:spcPct val="85000"/>
              </a:lnSpc>
              <a:spcBef>
                <a:spcPts val="360"/>
              </a:spcBef>
              <a:buClr>
                <a:schemeClr val="dk1"/>
              </a:buClr>
              <a:buSzPts val="1800"/>
            </a:pPr>
            <a:r>
              <a:rPr lang="en" sz="1800" dirty="0">
                <a:solidFill>
                  <a:schemeClr val="dk1"/>
                </a:solidFill>
                <a:latin typeface="Arial"/>
                <a:ea typeface="Arial"/>
                <a:cs typeface="Arial"/>
                <a:sym typeface="Arial"/>
              </a:rPr>
              <a:t>Ocean</a:t>
            </a:r>
            <a:endParaRPr sz="1800" dirty="0">
              <a:solidFill>
                <a:schemeClr val="dk1"/>
              </a:solidFill>
              <a:latin typeface="Arial"/>
              <a:ea typeface="Arial"/>
              <a:cs typeface="Arial"/>
              <a:sym typeface="Arial"/>
            </a:endParaRPr>
          </a:p>
          <a:p>
            <a:pPr marL="565150" lvl="2" indent="-153987">
              <a:lnSpc>
                <a:spcPct val="85000"/>
              </a:lnSpc>
              <a:spcBef>
                <a:spcPts val="320"/>
              </a:spcBef>
              <a:buClr>
                <a:schemeClr val="dk1"/>
              </a:buClr>
              <a:buSzPts val="1600"/>
            </a:pPr>
            <a:r>
              <a:rPr lang="en" sz="1600" dirty="0">
                <a:solidFill>
                  <a:schemeClr val="dk1"/>
                </a:solidFill>
                <a:latin typeface="Arial"/>
                <a:ea typeface="Arial"/>
                <a:cs typeface="Arial"/>
                <a:sym typeface="Arial"/>
              </a:rPr>
              <a:t>Surface temperature</a:t>
            </a:r>
            <a:endParaRPr dirty="0"/>
          </a:p>
          <a:p>
            <a:pPr marL="565150" lvl="2" indent="-153987">
              <a:lnSpc>
                <a:spcPct val="85000"/>
              </a:lnSpc>
              <a:spcBef>
                <a:spcPts val="320"/>
              </a:spcBef>
              <a:buClr>
                <a:schemeClr val="dk1"/>
              </a:buClr>
              <a:buSzPts val="1600"/>
            </a:pPr>
            <a:r>
              <a:rPr lang="en" sz="1600" dirty="0">
                <a:solidFill>
                  <a:schemeClr val="dk1"/>
                </a:solidFill>
                <a:latin typeface="Arial"/>
                <a:ea typeface="Arial"/>
                <a:cs typeface="Arial"/>
                <a:sym typeface="Arial"/>
              </a:rPr>
              <a:t>Surface wind fields &amp; Heat flux</a:t>
            </a:r>
            <a:endParaRPr dirty="0"/>
          </a:p>
          <a:p>
            <a:pPr marL="565150" lvl="2" indent="-153987">
              <a:lnSpc>
                <a:spcPct val="85000"/>
              </a:lnSpc>
              <a:spcBef>
                <a:spcPts val="320"/>
              </a:spcBef>
              <a:buClr>
                <a:schemeClr val="dk1"/>
              </a:buClr>
              <a:buSzPts val="1600"/>
            </a:pPr>
            <a:r>
              <a:rPr lang="en" sz="1600" dirty="0">
                <a:solidFill>
                  <a:schemeClr val="dk1"/>
                </a:solidFill>
                <a:latin typeface="Arial"/>
                <a:ea typeface="Arial"/>
                <a:cs typeface="Arial"/>
                <a:sym typeface="Arial"/>
              </a:rPr>
              <a:t>Surface topography</a:t>
            </a:r>
            <a:endParaRPr dirty="0"/>
          </a:p>
          <a:p>
            <a:pPr marL="565150" lvl="2" indent="-153987">
              <a:lnSpc>
                <a:spcPct val="85000"/>
              </a:lnSpc>
              <a:spcBef>
                <a:spcPts val="320"/>
              </a:spcBef>
              <a:buClr>
                <a:schemeClr val="dk1"/>
              </a:buClr>
              <a:buSzPts val="1600"/>
            </a:pPr>
            <a:r>
              <a:rPr lang="en" sz="1600" dirty="0">
                <a:solidFill>
                  <a:schemeClr val="dk1"/>
                </a:solidFill>
                <a:latin typeface="Arial"/>
                <a:ea typeface="Arial"/>
                <a:cs typeface="Arial"/>
                <a:sym typeface="Arial"/>
              </a:rPr>
              <a:t>Ocean color</a:t>
            </a:r>
            <a:endParaRPr dirty="0"/>
          </a:p>
          <a:p>
            <a:pPr marL="284163" lvl="1" indent="-150813">
              <a:lnSpc>
                <a:spcPct val="85000"/>
              </a:lnSpc>
              <a:spcBef>
                <a:spcPts val="280"/>
              </a:spcBef>
              <a:buClr>
                <a:schemeClr val="dk1"/>
              </a:buClr>
              <a:buSzPts val="1400"/>
              <a:buNone/>
            </a:pPr>
            <a:endParaRPr sz="1400" dirty="0">
              <a:solidFill>
                <a:schemeClr val="dk1"/>
              </a:solidFill>
              <a:latin typeface="Comic Sans MS"/>
              <a:ea typeface="Comic Sans MS"/>
              <a:cs typeface="Comic Sans MS"/>
              <a:sym typeface="Comic Sans MS"/>
            </a:endParaRPr>
          </a:p>
          <a:p>
            <a:pPr marL="282575" indent="-229234">
              <a:lnSpc>
                <a:spcPct val="85000"/>
              </a:lnSpc>
              <a:spcBef>
                <a:spcPts val="240"/>
              </a:spcBef>
              <a:buClr>
                <a:schemeClr val="dk1"/>
              </a:buClr>
              <a:buSzPts val="840"/>
              <a:buNone/>
            </a:pPr>
            <a:endParaRPr sz="1200" dirty="0">
              <a:solidFill>
                <a:schemeClr val="dk1"/>
              </a:solidFill>
              <a:latin typeface="Comic Sans MS"/>
              <a:ea typeface="Comic Sans MS"/>
              <a:cs typeface="Comic Sans MS"/>
              <a:sym typeface="Comic Sans MS"/>
            </a:endParaRPr>
          </a:p>
        </p:txBody>
      </p:sp>
      <p:sp>
        <p:nvSpPr>
          <p:cNvPr id="140" name="Google Shape;140;p29"/>
          <p:cNvSpPr txBox="1">
            <a:spLocks noGrp="1"/>
          </p:cNvSpPr>
          <p:nvPr>
            <p:ph type="body" idx="1"/>
          </p:nvPr>
        </p:nvSpPr>
        <p:spPr>
          <a:xfrm>
            <a:off x="5976950" y="5111750"/>
            <a:ext cx="4119600" cy="1746300"/>
          </a:xfrm>
          <a:prstGeom prst="rect">
            <a:avLst/>
          </a:prstGeom>
          <a:noFill/>
          <a:ln>
            <a:noFill/>
          </a:ln>
        </p:spPr>
        <p:txBody>
          <a:bodyPr spcFirstLastPara="1" vert="horz" wrap="square" lIns="91425" tIns="45700" rIns="91425" bIns="45700" rtlCol="0" anchor="t" anchorCtr="0">
            <a:noAutofit/>
          </a:bodyPr>
          <a:lstStyle/>
          <a:p>
            <a:pPr marL="565150" lvl="2" indent="-166687">
              <a:spcBef>
                <a:spcPts val="360"/>
              </a:spcBef>
              <a:buClr>
                <a:schemeClr val="dk1"/>
              </a:buClr>
              <a:buSzPts val="1800"/>
            </a:pPr>
            <a:r>
              <a:rPr lang="en" sz="1800" dirty="0">
                <a:solidFill>
                  <a:schemeClr val="tx1"/>
                </a:solidFill>
              </a:rPr>
              <a:t>Cryosphere</a:t>
            </a:r>
            <a:endParaRPr sz="2800" dirty="0">
              <a:solidFill>
                <a:schemeClr val="tx1"/>
              </a:solidFill>
            </a:endParaRPr>
          </a:p>
          <a:p>
            <a:pPr marL="958850" lvl="4" indent="-239712">
              <a:spcBef>
                <a:spcPts val="320"/>
              </a:spcBef>
              <a:buClr>
                <a:schemeClr val="dk1"/>
              </a:buClr>
              <a:buSzPts val="1600"/>
            </a:pPr>
            <a:r>
              <a:rPr lang="en" sz="1600" dirty="0">
                <a:solidFill>
                  <a:schemeClr val="tx1"/>
                </a:solidFill>
              </a:rPr>
              <a:t>Sea/Land Ice &amp; Snow Cover</a:t>
            </a:r>
            <a:endParaRPr sz="2000" dirty="0">
              <a:solidFill>
                <a:schemeClr val="tx1"/>
              </a:solidFill>
            </a:endParaRPr>
          </a:p>
          <a:p>
            <a:pPr marL="565150" lvl="2" indent="-166687">
              <a:lnSpc>
                <a:spcPct val="85000"/>
              </a:lnSpc>
              <a:spcBef>
                <a:spcPts val="0"/>
              </a:spcBef>
              <a:buClr>
                <a:schemeClr val="dk1"/>
              </a:buClr>
              <a:buSzPts val="1800"/>
            </a:pPr>
            <a:r>
              <a:rPr lang="en" sz="1800" dirty="0">
                <a:solidFill>
                  <a:schemeClr val="dk1"/>
                </a:solidFill>
                <a:latin typeface="Arial"/>
                <a:ea typeface="Arial"/>
                <a:cs typeface="Arial"/>
                <a:sym typeface="Arial"/>
              </a:rPr>
              <a:t>Human Dimensions</a:t>
            </a:r>
            <a:endParaRPr dirty="0"/>
          </a:p>
          <a:p>
            <a:pPr marL="958850" lvl="4" indent="-239712">
              <a:lnSpc>
                <a:spcPct val="85000"/>
              </a:lnSpc>
              <a:spcBef>
                <a:spcPts val="320"/>
              </a:spcBef>
              <a:buClr>
                <a:schemeClr val="dk1"/>
              </a:buClr>
              <a:buSzPts val="1600"/>
            </a:pPr>
            <a:r>
              <a:rPr lang="en" sz="1600" dirty="0">
                <a:solidFill>
                  <a:schemeClr val="dk1"/>
                </a:solidFill>
                <a:latin typeface="Arial"/>
                <a:ea typeface="Arial"/>
                <a:cs typeface="Arial"/>
                <a:sym typeface="Arial"/>
              </a:rPr>
              <a:t>Population &amp; Land Use</a:t>
            </a:r>
            <a:endParaRPr dirty="0"/>
          </a:p>
          <a:p>
            <a:pPr marL="958850" lvl="4" indent="-239712">
              <a:lnSpc>
                <a:spcPct val="85000"/>
              </a:lnSpc>
              <a:spcBef>
                <a:spcPts val="320"/>
              </a:spcBef>
              <a:buClr>
                <a:schemeClr val="dk1"/>
              </a:buClr>
              <a:buSzPts val="1600"/>
            </a:pPr>
            <a:r>
              <a:rPr lang="en" sz="1600" dirty="0">
                <a:solidFill>
                  <a:schemeClr val="dk1"/>
                </a:solidFill>
                <a:latin typeface="Arial"/>
                <a:ea typeface="Arial"/>
                <a:cs typeface="Arial"/>
                <a:sym typeface="Arial"/>
              </a:rPr>
              <a:t>Human &amp; Environmental Health</a:t>
            </a:r>
            <a:endParaRPr dirty="0"/>
          </a:p>
          <a:p>
            <a:pPr marL="44450" lvl="1" indent="0">
              <a:lnSpc>
                <a:spcPct val="85000"/>
              </a:lnSpc>
              <a:spcBef>
                <a:spcPts val="280"/>
              </a:spcBef>
              <a:buClr>
                <a:schemeClr val="dk1"/>
              </a:buClr>
              <a:buSzPts val="1400"/>
              <a:buNone/>
            </a:pPr>
            <a:endParaRPr sz="1400" dirty="0">
              <a:solidFill>
                <a:schemeClr val="dk1"/>
              </a:solidFill>
              <a:latin typeface="Comic Sans MS"/>
              <a:ea typeface="Comic Sans MS"/>
              <a:cs typeface="Comic Sans MS"/>
              <a:sym typeface="Comic Sans MS"/>
            </a:endParaRPr>
          </a:p>
          <a:p>
            <a:pPr marL="282575" indent="-229234">
              <a:lnSpc>
                <a:spcPct val="85000"/>
              </a:lnSpc>
              <a:spcBef>
                <a:spcPts val="240"/>
              </a:spcBef>
              <a:buClr>
                <a:schemeClr val="dk1"/>
              </a:buClr>
              <a:buSzPts val="840"/>
              <a:buNone/>
            </a:pPr>
            <a:endParaRPr sz="1200" dirty="0">
              <a:solidFill>
                <a:schemeClr val="dk1"/>
              </a:solidFill>
              <a:latin typeface="Comic Sans MS"/>
              <a:ea typeface="Comic Sans MS"/>
              <a:cs typeface="Comic Sans MS"/>
              <a:sym typeface="Comic Sans MS"/>
            </a:endParaRPr>
          </a:p>
        </p:txBody>
      </p:sp>
      <p:pic>
        <p:nvPicPr>
          <p:cNvPr id="141" name="Google Shape;141;p29" descr="Earth Fleet_ColorKey.jpg"/>
          <p:cNvPicPr preferRelativeResize="0"/>
          <p:nvPr/>
        </p:nvPicPr>
        <p:blipFill rotWithShape="1">
          <a:blip r:embed="rId3">
            <a:alphaModFix/>
          </a:blip>
          <a:srcRect/>
          <a:stretch/>
        </p:blipFill>
        <p:spPr>
          <a:xfrm>
            <a:off x="5303912" y="1124744"/>
            <a:ext cx="5184576" cy="3888432"/>
          </a:xfrm>
          <a:prstGeom prst="rect">
            <a:avLst/>
          </a:prstGeom>
          <a:noFill/>
          <a:ln>
            <a:noFill/>
          </a:ln>
        </p:spPr>
      </p:pic>
      <p:sp>
        <p:nvSpPr>
          <p:cNvPr id="2" name="Date Placeholder 1">
            <a:extLst>
              <a:ext uri="{FF2B5EF4-FFF2-40B4-BE49-F238E27FC236}">
                <a16:creationId xmlns:a16="http://schemas.microsoft.com/office/drawing/2014/main" id="{2D6FB13A-F441-1649-961C-34649D64A561}"/>
              </a:ext>
            </a:extLst>
          </p:cNvPr>
          <p:cNvSpPr>
            <a:spLocks noGrp="1"/>
          </p:cNvSpPr>
          <p:nvPr>
            <p:ph type="dt" sz="half" idx="10"/>
          </p:nvPr>
        </p:nvSpPr>
        <p:spPr/>
        <p:txBody>
          <a:bodyPr/>
          <a:lstStyle/>
          <a:p>
            <a:fld id="{7DFD0D5D-FDAA-A844-A050-FD2BCCC5954C}" type="datetime1">
              <a:rPr lang="en-US" smtClean="0"/>
              <a:t>5/1/2019</a:t>
            </a:fld>
            <a:endParaRPr lang="en-US"/>
          </a:p>
        </p:txBody>
      </p:sp>
      <p:sp>
        <p:nvSpPr>
          <p:cNvPr id="4" name="Slide Number Placeholder 3">
            <a:extLst>
              <a:ext uri="{FF2B5EF4-FFF2-40B4-BE49-F238E27FC236}">
                <a16:creationId xmlns:a16="http://schemas.microsoft.com/office/drawing/2014/main" id="{4D6C0082-8AB5-2F44-93F0-FFB9434EA7DA}"/>
              </a:ext>
            </a:extLst>
          </p:cNvPr>
          <p:cNvSpPr>
            <a:spLocks noGrp="1"/>
          </p:cNvSpPr>
          <p:nvPr>
            <p:ph type="sldNum" sz="quarter" idx="12"/>
          </p:nvPr>
        </p:nvSpPr>
        <p:spPr/>
        <p:txBody>
          <a:bodyPr/>
          <a:lstStyle/>
          <a:p>
            <a:fld id="{C62565AA-8C13-EB49-B46B-E752CDCE80A8}" type="slidenum">
              <a:rPr lang="en-US" smtClean="0"/>
              <a:t>4</a:t>
            </a:fld>
            <a:endParaRPr lang="en-US"/>
          </a:p>
        </p:txBody>
      </p:sp>
    </p:spTree>
    <p:extLst>
      <p:ext uri="{BB962C8B-B14F-4D97-AF65-F5344CB8AC3E}">
        <p14:creationId xmlns:p14="http://schemas.microsoft.com/office/powerpoint/2010/main" val="6538884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49" y="44353"/>
            <a:ext cx="9085193" cy="1001495"/>
          </a:xfrm>
        </p:spPr>
        <p:txBody>
          <a:bodyPr>
            <a:normAutofit/>
          </a:bodyPr>
          <a:lstStyle/>
          <a:p>
            <a:r>
              <a:rPr lang="en-US" sz="3600" b="1" dirty="0" smtClean="0">
                <a:solidFill>
                  <a:schemeClr val="accent2"/>
                </a:solidFill>
                <a:latin typeface="Arial"/>
                <a:ea typeface="Arial"/>
                <a:cs typeface="Arial"/>
                <a:sym typeface="Arial"/>
              </a:rPr>
              <a:t>Looking for Earth Science data?</a:t>
            </a:r>
            <a:endParaRPr lang="en-US" sz="3600" dirty="0"/>
          </a:p>
        </p:txBody>
      </p:sp>
      <p:sp>
        <p:nvSpPr>
          <p:cNvPr id="4" name="Slide Number Placeholder 3"/>
          <p:cNvSpPr>
            <a:spLocks noGrp="1"/>
          </p:cNvSpPr>
          <p:nvPr>
            <p:ph type="sldNum" sz="quarter" idx="10"/>
          </p:nvPr>
        </p:nvSpPr>
        <p:spPr/>
        <p:txBody>
          <a:bodyPr/>
          <a:lstStyle/>
          <a:p>
            <a:pPr>
              <a:defRPr/>
            </a:pPr>
            <a:fld id="{A55769B6-FEE2-465E-96D7-E5644261516D}" type="slidenum">
              <a:rPr lang="en-US" smtClean="0"/>
              <a:pPr>
                <a:defRPr/>
              </a:pPr>
              <a:t>5</a:t>
            </a:fld>
            <a:endParaRPr lang="en-US"/>
          </a:p>
        </p:txBody>
      </p:sp>
      <p:pic>
        <p:nvPicPr>
          <p:cNvPr id="5" name="Picture 4" descr="Earthdata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721100"/>
            <a:ext cx="7073900" cy="3136900"/>
          </a:xfrm>
          <a:prstGeom prst="rect">
            <a:avLst/>
          </a:prstGeom>
        </p:spPr>
      </p:pic>
      <p:pic>
        <p:nvPicPr>
          <p:cNvPr id="6" name="Picture 5" descr="Screen Shot 2017-03-20 at 4.09.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885588"/>
            <a:ext cx="6642100" cy="3261418"/>
          </a:xfrm>
          <a:prstGeom prst="rect">
            <a:avLst/>
          </a:prstGeom>
        </p:spPr>
      </p:pic>
      <p:grpSp>
        <p:nvGrpSpPr>
          <p:cNvPr id="10" name="Group 9"/>
          <p:cNvGrpSpPr/>
          <p:nvPr/>
        </p:nvGrpSpPr>
        <p:grpSpPr>
          <a:xfrm>
            <a:off x="1790700" y="1790700"/>
            <a:ext cx="2336800" cy="420132"/>
            <a:chOff x="266700" y="2095500"/>
            <a:chExt cx="2336800" cy="420132"/>
          </a:xfrm>
          <a:solidFill>
            <a:schemeClr val="accent6">
              <a:lumMod val="20000"/>
              <a:lumOff val="80000"/>
            </a:schemeClr>
          </a:solidFill>
        </p:grpSpPr>
        <p:sp>
          <p:nvSpPr>
            <p:cNvPr id="9" name="Rectangle 8"/>
            <p:cNvSpPr/>
            <p:nvPr/>
          </p:nvSpPr>
          <p:spPr>
            <a:xfrm>
              <a:off x="266700" y="2095500"/>
              <a:ext cx="2336800" cy="393700"/>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66700" y="2146300"/>
              <a:ext cx="2071914" cy="369332"/>
            </a:xfrm>
            <a:prstGeom prst="rect">
              <a:avLst/>
            </a:prstGeom>
            <a:grpFill/>
          </p:spPr>
          <p:txBody>
            <a:bodyPr wrap="none" rtlCol="0">
              <a:spAutoFit/>
            </a:bodyPr>
            <a:lstStyle/>
            <a:p>
              <a:r>
                <a:rPr lang="en-US" b="1" dirty="0" err="1"/>
                <a:t>earthdata.nasa.gov</a:t>
              </a:r>
              <a:endParaRPr lang="en-US" b="1" dirty="0"/>
            </a:p>
          </p:txBody>
        </p:sp>
      </p:grpSp>
      <p:sp>
        <p:nvSpPr>
          <p:cNvPr id="12" name="Rectangle 11"/>
          <p:cNvSpPr/>
          <p:nvPr/>
        </p:nvSpPr>
        <p:spPr>
          <a:xfrm>
            <a:off x="4435257" y="4305300"/>
            <a:ext cx="3060700" cy="393700"/>
          </a:xfrm>
          <a:prstGeom prst="rect">
            <a:avLst/>
          </a:prstGeom>
          <a:solidFill>
            <a:srgbClr val="A0D6A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447958" y="4343400"/>
            <a:ext cx="2784993" cy="369332"/>
          </a:xfrm>
          <a:prstGeom prst="rect">
            <a:avLst/>
          </a:prstGeom>
          <a:noFill/>
        </p:spPr>
        <p:txBody>
          <a:bodyPr wrap="none" rtlCol="0">
            <a:spAutoFit/>
          </a:bodyPr>
          <a:lstStyle/>
          <a:p>
            <a:r>
              <a:rPr lang="en-US" b="1" dirty="0" err="1"/>
              <a:t>search.earthdata.nasa.gov</a:t>
            </a:r>
            <a:endParaRPr lang="en-US" b="1" dirty="0"/>
          </a:p>
        </p:txBody>
      </p:sp>
      <p:pic>
        <p:nvPicPr>
          <p:cNvPr id="15" name="pasted-image.tiff"/>
          <p:cNvPicPr>
            <a:picLocks noChangeAspect="1"/>
          </p:cNvPicPr>
          <p:nvPr/>
        </p:nvPicPr>
        <p:blipFill>
          <a:blip r:embed="rId4">
            <a:extLst/>
          </a:blip>
          <a:srcRect l="2999" t="758" r="2156" b="506"/>
          <a:stretch>
            <a:fillRect/>
          </a:stretch>
        </p:blipFill>
        <p:spPr>
          <a:xfrm>
            <a:off x="8647975" y="5079736"/>
            <a:ext cx="394860" cy="333469"/>
          </a:xfrm>
          <a:custGeom>
            <a:avLst/>
            <a:gdLst/>
            <a:ahLst/>
            <a:cxnLst>
              <a:cxn ang="0">
                <a:pos x="wd2" y="hd2"/>
              </a:cxn>
              <a:cxn ang="5400000">
                <a:pos x="wd2" y="hd2"/>
              </a:cxn>
              <a:cxn ang="10800000">
                <a:pos x="wd2" y="hd2"/>
              </a:cxn>
              <a:cxn ang="16200000">
                <a:pos x="wd2" y="hd2"/>
              </a:cxn>
            </a:cxnLst>
            <a:rect l="0" t="0" r="r" b="b"/>
            <a:pathLst>
              <a:path w="21600" h="21600" extrusionOk="0">
                <a:moveTo>
                  <a:pt x="14838" y="0"/>
                </a:moveTo>
                <a:cubicBezTo>
                  <a:pt x="14583" y="42"/>
                  <a:pt x="14358" y="98"/>
                  <a:pt x="14151" y="163"/>
                </a:cubicBezTo>
                <a:cubicBezTo>
                  <a:pt x="14141" y="166"/>
                  <a:pt x="14130" y="160"/>
                  <a:pt x="14120" y="163"/>
                </a:cubicBezTo>
                <a:cubicBezTo>
                  <a:pt x="13928" y="224"/>
                  <a:pt x="13752" y="312"/>
                  <a:pt x="13586" y="398"/>
                </a:cubicBezTo>
                <a:cubicBezTo>
                  <a:pt x="13568" y="407"/>
                  <a:pt x="13542" y="406"/>
                  <a:pt x="13525" y="416"/>
                </a:cubicBezTo>
                <a:cubicBezTo>
                  <a:pt x="13377" y="495"/>
                  <a:pt x="13236" y="585"/>
                  <a:pt x="13097" y="687"/>
                </a:cubicBezTo>
                <a:cubicBezTo>
                  <a:pt x="13063" y="712"/>
                  <a:pt x="13040" y="732"/>
                  <a:pt x="13006" y="759"/>
                </a:cubicBezTo>
                <a:cubicBezTo>
                  <a:pt x="12848" y="882"/>
                  <a:pt x="12681" y="1018"/>
                  <a:pt x="12517" y="1175"/>
                </a:cubicBezTo>
                <a:cubicBezTo>
                  <a:pt x="11713" y="1944"/>
                  <a:pt x="10971" y="3390"/>
                  <a:pt x="10762" y="4573"/>
                </a:cubicBezTo>
                <a:cubicBezTo>
                  <a:pt x="10637" y="5280"/>
                  <a:pt x="10521" y="5740"/>
                  <a:pt x="10365" y="6037"/>
                </a:cubicBezTo>
                <a:cubicBezTo>
                  <a:pt x="10313" y="6137"/>
                  <a:pt x="10265" y="6225"/>
                  <a:pt x="10197" y="6290"/>
                </a:cubicBezTo>
                <a:cubicBezTo>
                  <a:pt x="10064" y="6418"/>
                  <a:pt x="9890" y="6483"/>
                  <a:pt x="9663" y="6507"/>
                </a:cubicBezTo>
                <a:cubicBezTo>
                  <a:pt x="9435" y="6532"/>
                  <a:pt x="9146" y="6507"/>
                  <a:pt x="8777" y="6471"/>
                </a:cubicBezTo>
                <a:cubicBezTo>
                  <a:pt x="8049" y="6401"/>
                  <a:pt x="7178" y="6115"/>
                  <a:pt x="6304" y="5694"/>
                </a:cubicBezTo>
                <a:cubicBezTo>
                  <a:pt x="5822" y="5458"/>
                  <a:pt x="5342" y="5179"/>
                  <a:pt x="4885" y="4880"/>
                </a:cubicBezTo>
                <a:cubicBezTo>
                  <a:pt x="4788" y="4817"/>
                  <a:pt x="4689" y="4765"/>
                  <a:pt x="4595" y="4700"/>
                </a:cubicBezTo>
                <a:cubicBezTo>
                  <a:pt x="3779" y="4135"/>
                  <a:pt x="3063" y="3494"/>
                  <a:pt x="2580" y="2856"/>
                </a:cubicBezTo>
                <a:cubicBezTo>
                  <a:pt x="2450" y="2685"/>
                  <a:pt x="2317" y="2517"/>
                  <a:pt x="2183" y="2368"/>
                </a:cubicBezTo>
                <a:cubicBezTo>
                  <a:pt x="1781" y="1921"/>
                  <a:pt x="1394" y="1609"/>
                  <a:pt x="1221" y="1609"/>
                </a:cubicBezTo>
                <a:cubicBezTo>
                  <a:pt x="681" y="1609"/>
                  <a:pt x="696" y="5118"/>
                  <a:pt x="1130" y="6308"/>
                </a:cubicBezTo>
                <a:cubicBezTo>
                  <a:pt x="1191" y="6480"/>
                  <a:pt x="1265" y="6612"/>
                  <a:pt x="1343" y="6670"/>
                </a:cubicBezTo>
                <a:cubicBezTo>
                  <a:pt x="1537" y="6813"/>
                  <a:pt x="1633" y="6955"/>
                  <a:pt x="1633" y="7122"/>
                </a:cubicBezTo>
                <a:cubicBezTo>
                  <a:pt x="1632" y="7291"/>
                  <a:pt x="1536" y="7470"/>
                  <a:pt x="1343" y="7700"/>
                </a:cubicBezTo>
                <a:cubicBezTo>
                  <a:pt x="525" y="8677"/>
                  <a:pt x="691" y="10183"/>
                  <a:pt x="1755" y="11333"/>
                </a:cubicBezTo>
                <a:cubicBezTo>
                  <a:pt x="2019" y="11618"/>
                  <a:pt x="2238" y="11961"/>
                  <a:pt x="2366" y="12291"/>
                </a:cubicBezTo>
                <a:cubicBezTo>
                  <a:pt x="2430" y="12456"/>
                  <a:pt x="2470" y="12615"/>
                  <a:pt x="2488" y="12761"/>
                </a:cubicBezTo>
                <a:cubicBezTo>
                  <a:pt x="2507" y="12909"/>
                  <a:pt x="2493" y="13032"/>
                  <a:pt x="2458" y="13141"/>
                </a:cubicBezTo>
                <a:cubicBezTo>
                  <a:pt x="2361" y="13441"/>
                  <a:pt x="2465" y="13853"/>
                  <a:pt x="2717" y="14316"/>
                </a:cubicBezTo>
                <a:cubicBezTo>
                  <a:pt x="3138" y="15086"/>
                  <a:pt x="3985" y="16003"/>
                  <a:pt x="5053" y="16774"/>
                </a:cubicBezTo>
                <a:cubicBezTo>
                  <a:pt x="5379" y="17010"/>
                  <a:pt x="5577" y="17173"/>
                  <a:pt x="5602" y="17334"/>
                </a:cubicBezTo>
                <a:cubicBezTo>
                  <a:pt x="5641" y="17605"/>
                  <a:pt x="5206" y="17861"/>
                  <a:pt x="4152" y="18401"/>
                </a:cubicBezTo>
                <a:cubicBezTo>
                  <a:pt x="3140" y="18919"/>
                  <a:pt x="1650" y="19341"/>
                  <a:pt x="824" y="19341"/>
                </a:cubicBezTo>
                <a:cubicBezTo>
                  <a:pt x="482" y="19341"/>
                  <a:pt x="211" y="19376"/>
                  <a:pt x="0" y="19431"/>
                </a:cubicBezTo>
                <a:lnTo>
                  <a:pt x="1328" y="19955"/>
                </a:lnTo>
                <a:cubicBezTo>
                  <a:pt x="2431" y="20390"/>
                  <a:pt x="3433" y="20953"/>
                  <a:pt x="3572" y="21220"/>
                </a:cubicBezTo>
                <a:cubicBezTo>
                  <a:pt x="3649" y="21370"/>
                  <a:pt x="5081" y="21511"/>
                  <a:pt x="7129" y="21600"/>
                </a:cubicBezTo>
                <a:cubicBezTo>
                  <a:pt x="8365" y="21514"/>
                  <a:pt x="9332" y="21372"/>
                  <a:pt x="9602" y="21220"/>
                </a:cubicBezTo>
                <a:cubicBezTo>
                  <a:pt x="16024" y="17603"/>
                  <a:pt x="18064" y="14947"/>
                  <a:pt x="19158" y="8839"/>
                </a:cubicBezTo>
                <a:cubicBezTo>
                  <a:pt x="19502" y="6916"/>
                  <a:pt x="20272" y="4796"/>
                  <a:pt x="20928" y="3940"/>
                </a:cubicBezTo>
                <a:cubicBezTo>
                  <a:pt x="21180" y="3612"/>
                  <a:pt x="21409" y="3222"/>
                  <a:pt x="21600" y="2820"/>
                </a:cubicBezTo>
                <a:cubicBezTo>
                  <a:pt x="21537" y="2712"/>
                  <a:pt x="21464" y="2639"/>
                  <a:pt x="21386" y="2603"/>
                </a:cubicBezTo>
                <a:cubicBezTo>
                  <a:pt x="20955" y="2405"/>
                  <a:pt x="20780" y="1794"/>
                  <a:pt x="20944" y="1048"/>
                </a:cubicBezTo>
                <a:cubicBezTo>
                  <a:pt x="20975" y="904"/>
                  <a:pt x="21002" y="781"/>
                  <a:pt x="21005" y="669"/>
                </a:cubicBezTo>
                <a:lnTo>
                  <a:pt x="20989" y="687"/>
                </a:lnTo>
                <a:cubicBezTo>
                  <a:pt x="19597" y="1852"/>
                  <a:pt x="17939" y="1869"/>
                  <a:pt x="17143" y="723"/>
                </a:cubicBezTo>
                <a:cubicBezTo>
                  <a:pt x="16883" y="350"/>
                  <a:pt x="16282" y="129"/>
                  <a:pt x="14838" y="0"/>
                </a:cubicBezTo>
                <a:close/>
              </a:path>
            </a:pathLst>
          </a:custGeom>
          <a:ln w="25400">
            <a:solidFill>
              <a:srgbClr val="F3F7F5"/>
            </a:solidFill>
            <a:miter lim="400000"/>
          </a:ln>
          <a:effectLst>
            <a:outerShdw blurRad="50800" dist="25400" dir="3600000" rotWithShape="0">
              <a:srgbClr val="000000">
                <a:alpha val="70000"/>
              </a:srgbClr>
            </a:outerShdw>
          </a:effectLst>
        </p:spPr>
      </p:pic>
      <p:sp>
        <p:nvSpPr>
          <p:cNvPr id="16" name="Shape 435"/>
          <p:cNvSpPr/>
          <p:nvPr/>
        </p:nvSpPr>
        <p:spPr>
          <a:xfrm>
            <a:off x="9118601" y="4973481"/>
            <a:ext cx="1357973" cy="441455"/>
          </a:xfrm>
          <a:prstGeom prst="rect">
            <a:avLst/>
          </a:prstGeom>
          <a:ln w="12700">
            <a:miter lim="400000"/>
          </a:ln>
          <a:extLst>
            <a:ext uri="{C572A759-6A51-4108-AA02-DFA0A04FC94B}">
              <ma14:wrappingTextBoxFlag xmlns="" xmlns:ma14="http://schemas.microsoft.com/office/mac/drawingml/2011/main" val="1"/>
            </a:ext>
          </a:extLst>
        </p:spPr>
        <p:txBody>
          <a:bodyPr lIns="35713" tIns="35713" rIns="35713" bIns="35713" anchor="ctr">
            <a:spAutoFit/>
          </a:bodyPr>
          <a:lstStyle>
            <a:lvl1pPr defTabSz="457200">
              <a:spcBef>
                <a:spcPts val="0"/>
              </a:spcBef>
              <a:defRPr sz="1800">
                <a:solidFill>
                  <a:srgbClr val="000000"/>
                </a:solidFill>
                <a:latin typeface="Helvetica Neue"/>
                <a:ea typeface="Helvetica Neue"/>
                <a:cs typeface="Helvetica Neue"/>
                <a:sym typeface="Helvetica Neue"/>
              </a:defRPr>
            </a:lvl1pPr>
          </a:lstStyle>
          <a:p>
            <a:pPr hangingPunct="0"/>
            <a:r>
              <a:rPr sz="1200" b="1" kern="0" dirty="0">
                <a:latin typeface="Avenir Book"/>
                <a:cs typeface="Avenir Book"/>
              </a:rPr>
              <a:t>twitter.com/NASAEarthdata</a:t>
            </a:r>
          </a:p>
        </p:txBody>
      </p:sp>
      <p:pic>
        <p:nvPicPr>
          <p:cNvPr id="17" name="pasted-image.tiff"/>
          <p:cNvPicPr>
            <a:picLocks noChangeAspect="1"/>
          </p:cNvPicPr>
          <p:nvPr/>
        </p:nvPicPr>
        <p:blipFill>
          <a:blip r:embed="rId5">
            <a:extLst/>
          </a:blip>
          <a:stretch>
            <a:fillRect/>
          </a:stretch>
        </p:blipFill>
        <p:spPr>
          <a:xfrm>
            <a:off x="8644976" y="4353771"/>
            <a:ext cx="293666" cy="385477"/>
          </a:xfrm>
          <a:prstGeom prst="rect">
            <a:avLst/>
          </a:prstGeom>
          <a:ln w="6350">
            <a:solidFill>
              <a:srgbClr val="000000"/>
            </a:solidFill>
            <a:miter lim="400000"/>
          </a:ln>
          <a:effectLst>
            <a:outerShdw blurRad="50800" dist="12700" rotWithShape="0">
              <a:srgbClr val="000000">
                <a:alpha val="50000"/>
              </a:srgbClr>
            </a:outerShdw>
          </a:effectLst>
        </p:spPr>
      </p:pic>
      <p:sp>
        <p:nvSpPr>
          <p:cNvPr id="18" name="Shape 436"/>
          <p:cNvSpPr/>
          <p:nvPr/>
        </p:nvSpPr>
        <p:spPr>
          <a:xfrm>
            <a:off x="9118600" y="4303531"/>
            <a:ext cx="1549400" cy="441455"/>
          </a:xfrm>
          <a:prstGeom prst="rect">
            <a:avLst/>
          </a:prstGeom>
          <a:ln w="12700">
            <a:miter lim="400000"/>
          </a:ln>
          <a:extLst>
            <a:ext uri="{C572A759-6A51-4108-AA02-DFA0A04FC94B}">
              <ma14:wrappingTextBoxFlag xmlns="" xmlns:ma14="http://schemas.microsoft.com/office/mac/drawingml/2011/main" val="1"/>
            </a:ext>
          </a:extLst>
        </p:spPr>
        <p:txBody>
          <a:bodyPr wrap="square" lIns="35713" tIns="35713" rIns="35713" bIns="35713" anchor="ctr">
            <a:spAutoFit/>
          </a:bodyPr>
          <a:lstStyle>
            <a:lvl1pPr defTabSz="457200">
              <a:spcBef>
                <a:spcPts val="0"/>
              </a:spcBef>
              <a:defRPr sz="1800">
                <a:solidFill>
                  <a:srgbClr val="000000"/>
                </a:solidFill>
                <a:latin typeface="Helvetica Neue"/>
                <a:ea typeface="Helvetica Neue"/>
                <a:cs typeface="Helvetica Neue"/>
                <a:sym typeface="Helvetica Neue"/>
              </a:defRPr>
            </a:lvl1pPr>
          </a:lstStyle>
          <a:p>
            <a:pPr hangingPunct="0"/>
            <a:r>
              <a:rPr sz="1200" b="1" kern="0" dirty="0">
                <a:latin typeface="Avenir Book"/>
                <a:cs typeface="Avenir Book"/>
              </a:rPr>
              <a:t>www.facebook.com/NASAEarthData</a:t>
            </a:r>
          </a:p>
        </p:txBody>
      </p:sp>
    </p:spTree>
    <p:extLst>
      <p:ext uri="{BB962C8B-B14F-4D97-AF65-F5344CB8AC3E}">
        <p14:creationId xmlns:p14="http://schemas.microsoft.com/office/powerpoint/2010/main" val="10563315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2"/>
                </a:solidFill>
                <a:latin typeface="Arial"/>
                <a:ea typeface="Arial"/>
                <a:cs typeface="Arial"/>
                <a:sym typeface="Arial"/>
              </a:rPr>
              <a:t>EOSDIS Core Services </a:t>
            </a:r>
            <a:r>
              <a:rPr lang="en-US" dirty="0"/>
              <a:t/>
            </a:r>
            <a:br>
              <a:rPr lang="en-US" dirty="0"/>
            </a:br>
            <a:endParaRPr lang="en-US" dirty="0"/>
          </a:p>
        </p:txBody>
      </p:sp>
      <p:pic>
        <p:nvPicPr>
          <p:cNvPr id="5122" name="Picture 2" descr="OSDIS Central Tools - Page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7350" y="1650626"/>
            <a:ext cx="5140475" cy="435012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872018" y="1758005"/>
            <a:ext cx="7676866" cy="982639"/>
          </a:xfrm>
          <a:prstGeom prst="roundRect">
            <a:avLst/>
          </a:prstGeom>
          <a:noFill/>
          <a:ln w="25400">
            <a:solidFill>
              <a:schemeClr val="bg1">
                <a:lumMod val="65000"/>
              </a:schemeClr>
            </a:solidFill>
            <a:prstDash val="dash"/>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7" name="Rounded Rectangle 6"/>
          <p:cNvSpPr/>
          <p:nvPr/>
        </p:nvSpPr>
        <p:spPr>
          <a:xfrm>
            <a:off x="1872019" y="3213197"/>
            <a:ext cx="6407624" cy="982639"/>
          </a:xfrm>
          <a:prstGeom prst="roundRect">
            <a:avLst/>
          </a:prstGeom>
          <a:noFill/>
          <a:ln w="25400">
            <a:solidFill>
              <a:schemeClr val="bg1">
                <a:lumMod val="65000"/>
              </a:schemeClr>
            </a:solidFill>
            <a:prstDash val="dash"/>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8" name="Rounded Rectangle 7"/>
          <p:cNvSpPr/>
          <p:nvPr/>
        </p:nvSpPr>
        <p:spPr>
          <a:xfrm>
            <a:off x="1872021" y="4763070"/>
            <a:ext cx="5179325" cy="864074"/>
          </a:xfrm>
          <a:prstGeom prst="roundRect">
            <a:avLst/>
          </a:prstGeom>
          <a:noFill/>
          <a:ln w="25400">
            <a:solidFill>
              <a:schemeClr val="bg1">
                <a:lumMod val="65000"/>
              </a:schemeClr>
            </a:solidFill>
            <a:prstDash val="dash"/>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6" name="TextBox 5"/>
          <p:cNvSpPr txBox="1"/>
          <p:nvPr/>
        </p:nvSpPr>
        <p:spPr>
          <a:xfrm>
            <a:off x="1881163" y="1937699"/>
            <a:ext cx="2707040" cy="646331"/>
          </a:xfrm>
          <a:prstGeom prst="rect">
            <a:avLst/>
          </a:prstGeom>
          <a:noFill/>
        </p:spPr>
        <p:txBody>
          <a:bodyPr wrap="square" rtlCol="0">
            <a:spAutoFit/>
          </a:bodyPr>
          <a:lstStyle/>
          <a:p>
            <a:r>
              <a:rPr lang="en-US" dirty="0"/>
              <a:t>Open Data APIs and Free Data Download</a:t>
            </a:r>
          </a:p>
        </p:txBody>
      </p:sp>
      <p:sp>
        <p:nvSpPr>
          <p:cNvPr id="10" name="TextBox 9"/>
          <p:cNvSpPr txBox="1"/>
          <p:nvPr/>
        </p:nvSpPr>
        <p:spPr>
          <a:xfrm>
            <a:off x="1890310" y="3544709"/>
            <a:ext cx="1950727" cy="369332"/>
          </a:xfrm>
          <a:prstGeom prst="rect">
            <a:avLst/>
          </a:prstGeom>
          <a:noFill/>
        </p:spPr>
        <p:txBody>
          <a:bodyPr wrap="none" rtlCol="0">
            <a:spAutoFit/>
          </a:bodyPr>
          <a:lstStyle/>
          <a:p>
            <a:r>
              <a:rPr lang="en-US" dirty="0"/>
              <a:t>Open Service APIs</a:t>
            </a:r>
          </a:p>
        </p:txBody>
      </p:sp>
      <p:sp>
        <p:nvSpPr>
          <p:cNvPr id="11" name="TextBox 10"/>
          <p:cNvSpPr txBox="1"/>
          <p:nvPr/>
        </p:nvSpPr>
        <p:spPr>
          <a:xfrm>
            <a:off x="1890310" y="5021982"/>
            <a:ext cx="2152897" cy="369332"/>
          </a:xfrm>
          <a:prstGeom prst="rect">
            <a:avLst/>
          </a:prstGeom>
          <a:noFill/>
        </p:spPr>
        <p:txBody>
          <a:bodyPr wrap="none" rtlCol="0">
            <a:spAutoFit/>
          </a:bodyPr>
          <a:lstStyle/>
          <a:p>
            <a:r>
              <a:rPr lang="en-US" dirty="0"/>
              <a:t>Open Source Clients</a:t>
            </a:r>
          </a:p>
        </p:txBody>
      </p:sp>
      <p:sp>
        <p:nvSpPr>
          <p:cNvPr id="3" name="Slide Number Placeholder 2"/>
          <p:cNvSpPr>
            <a:spLocks noGrp="1"/>
          </p:cNvSpPr>
          <p:nvPr>
            <p:ph type="sldNum" sz="quarter" idx="10"/>
          </p:nvPr>
        </p:nvSpPr>
        <p:spPr/>
        <p:txBody>
          <a:bodyPr/>
          <a:lstStyle/>
          <a:p>
            <a:pPr>
              <a:defRPr/>
            </a:pPr>
            <a:fld id="{2D138ABF-CEAC-43C0-8780-BAF8872245BD}" type="slidenum">
              <a:rPr lang="en-US" smtClean="0"/>
              <a:pPr>
                <a:defRPr/>
              </a:pPr>
              <a:t>6</a:t>
            </a:fld>
            <a:endParaRPr lang="en-US"/>
          </a:p>
        </p:txBody>
      </p:sp>
    </p:spTree>
    <p:extLst>
      <p:ext uri="{BB962C8B-B14F-4D97-AF65-F5344CB8AC3E}">
        <p14:creationId xmlns:p14="http://schemas.microsoft.com/office/powerpoint/2010/main" val="1527100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2"/>
                </a:solidFill>
                <a:latin typeface="+mn-lt"/>
                <a:ea typeface="Arial"/>
                <a:cs typeface="Arial"/>
                <a:sym typeface="Arial"/>
              </a:rPr>
              <a:t>EOSDIS Data Access</a:t>
            </a:r>
            <a:r>
              <a:rPr lang="en-US" dirty="0" smtClean="0">
                <a:latin typeface="+mn-lt"/>
              </a:rPr>
              <a:t/>
            </a:r>
            <a:br>
              <a:rPr lang="en-US" dirty="0" smtClean="0">
                <a:latin typeface="+mn-lt"/>
              </a:rPr>
            </a:br>
            <a:r>
              <a:rPr lang="en-US" b="1" dirty="0" smtClean="0">
                <a:solidFill>
                  <a:schemeClr val="accent2"/>
                </a:solidFill>
                <a:latin typeface="+mn-lt"/>
                <a:ea typeface="Arial"/>
                <a:cs typeface="Arial"/>
                <a:sym typeface="Arial"/>
              </a:rPr>
              <a:t>Role Centralized Reusable Capabilities</a:t>
            </a:r>
            <a:endParaRPr lang="en-US" dirty="0">
              <a:latin typeface="+mn-lt"/>
            </a:endParaRPr>
          </a:p>
        </p:txBody>
      </p:sp>
      <p:sp>
        <p:nvSpPr>
          <p:cNvPr id="3" name="Content Placeholder 2"/>
          <p:cNvSpPr>
            <a:spLocks noGrp="1"/>
          </p:cNvSpPr>
          <p:nvPr>
            <p:ph idx="1"/>
          </p:nvPr>
        </p:nvSpPr>
        <p:spPr>
          <a:xfrm>
            <a:off x="156754" y="1825625"/>
            <a:ext cx="8194766" cy="4351338"/>
          </a:xfrm>
        </p:spPr>
        <p:txBody>
          <a:bodyPr>
            <a:noAutofit/>
          </a:bodyPr>
          <a:lstStyle/>
          <a:p>
            <a:r>
              <a:rPr lang="en-US" sz="1200" b="1" dirty="0" err="1"/>
              <a:t>Earthdata</a:t>
            </a:r>
            <a:r>
              <a:rPr lang="en-US" sz="1200" b="1" dirty="0"/>
              <a:t>: </a:t>
            </a:r>
            <a:r>
              <a:rPr lang="en-US" sz="1200" dirty="0"/>
              <a:t>The EOSDIS website </a:t>
            </a:r>
            <a:r>
              <a:rPr lang="en-US" sz="1200" dirty="0">
                <a:hlinkClick r:id="rId2"/>
              </a:rPr>
              <a:t>https://earthdata.nasa.gov</a:t>
            </a:r>
            <a:r>
              <a:rPr lang="en-US" sz="1200" dirty="0"/>
              <a:t> will increase visibility to the interdisciplinary use of data and demonstrate how data are used. </a:t>
            </a:r>
          </a:p>
          <a:p>
            <a:r>
              <a:rPr lang="en-US" sz="1200" dirty="0"/>
              <a:t>High Performance Data Search and Discovery</a:t>
            </a:r>
          </a:p>
          <a:p>
            <a:pPr lvl="1"/>
            <a:r>
              <a:rPr lang="en-US" sz="1100" b="1" dirty="0"/>
              <a:t>Common Metadata Repository (CMR): </a:t>
            </a:r>
            <a:r>
              <a:rPr lang="en-US" sz="1100" dirty="0"/>
              <a:t>Provide sub-second search and discovery services across the Sentinel and other EOSDIS holdings.</a:t>
            </a:r>
          </a:p>
          <a:p>
            <a:pPr lvl="1"/>
            <a:r>
              <a:rPr lang="en-US" sz="1100" b="1" dirty="0" err="1"/>
              <a:t>Earthdata</a:t>
            </a:r>
            <a:r>
              <a:rPr lang="en-US" sz="1100" b="1" dirty="0"/>
              <a:t> Search Client: </a:t>
            </a:r>
            <a:r>
              <a:rPr lang="en-US" sz="1100" dirty="0"/>
              <a:t>Data search and order tool </a:t>
            </a:r>
            <a:r>
              <a:rPr lang="en-US" sz="1100" dirty="0">
                <a:hlinkClick r:id="rId3"/>
              </a:rPr>
              <a:t>https://search.earthdata.nasa.gov</a:t>
            </a:r>
            <a:endParaRPr lang="en-US" sz="1200" dirty="0"/>
          </a:p>
          <a:p>
            <a:r>
              <a:rPr lang="en-US" sz="1200" dirty="0"/>
              <a:t>Imagery and Data Visualization Tools</a:t>
            </a:r>
          </a:p>
          <a:p>
            <a:pPr lvl="1"/>
            <a:r>
              <a:rPr lang="en-US" sz="1100" b="1" dirty="0"/>
              <a:t>Global Imagery Browse Services (GIBS): </a:t>
            </a:r>
            <a:r>
              <a:rPr lang="en-US" sz="1100" dirty="0"/>
              <a:t>full resolution imagery in a community standards-based set of imagery services</a:t>
            </a:r>
          </a:p>
          <a:p>
            <a:pPr lvl="1"/>
            <a:r>
              <a:rPr lang="en-US" sz="1100" b="1" dirty="0"/>
              <a:t>Worldview: </a:t>
            </a:r>
            <a:r>
              <a:rPr lang="en-US" sz="1100" dirty="0"/>
              <a:t>highly responsive interface to explore GIBS imagery and download the underlying data granules </a:t>
            </a:r>
            <a:r>
              <a:rPr lang="en-US" sz="1100" dirty="0">
                <a:hlinkClick r:id="rId4"/>
              </a:rPr>
              <a:t>https://earthdata.nasa.gov/labs/worldview/</a:t>
            </a:r>
            <a:endParaRPr lang="en-US" sz="1100" dirty="0"/>
          </a:p>
          <a:p>
            <a:pPr lvl="1"/>
            <a:r>
              <a:rPr lang="en-US" sz="1100" dirty="0"/>
              <a:t>Giovanni: Quick-start exploratory data visualization and analysis tool</a:t>
            </a:r>
            <a:endParaRPr lang="en-US" sz="1200" dirty="0"/>
          </a:p>
          <a:p>
            <a:r>
              <a:rPr lang="en-US" altLang="en-US" sz="1200" dirty="0"/>
              <a:t>Near Real-Time Capabilities:  Provided by </a:t>
            </a:r>
            <a:r>
              <a:rPr lang="en-US" altLang="en-US" sz="1200" b="1" dirty="0"/>
              <a:t>“LANCE” (Land Atmosphere Near real-time Capability for EOS) </a:t>
            </a:r>
            <a:r>
              <a:rPr lang="en-US" altLang="en-US" sz="1200" dirty="0"/>
              <a:t>which produces products within &lt; 3 hours of observation. Near real-time capabilities are co-located with the standard science production facilities.</a:t>
            </a:r>
            <a:endParaRPr lang="en-US" sz="1200" dirty="0"/>
          </a:p>
          <a:p>
            <a:r>
              <a:rPr lang="en-US" sz="1200" b="1" dirty="0"/>
              <a:t>EOSDIS Metrics System (EMS): </a:t>
            </a:r>
            <a:r>
              <a:rPr lang="en-US" sz="1200" dirty="0"/>
              <a:t>collects and reports on data ingest, archive, and distribution metrics across EOSDIS</a:t>
            </a:r>
          </a:p>
          <a:p>
            <a:r>
              <a:rPr lang="en-US" sz="1200" b="1" dirty="0" err="1"/>
              <a:t>Earthdata</a:t>
            </a:r>
            <a:r>
              <a:rPr lang="en-US" sz="1200" b="1" dirty="0"/>
              <a:t> Infrastructure (EDI DevOps): </a:t>
            </a:r>
            <a:r>
              <a:rPr lang="en-US" sz="1200" dirty="0"/>
              <a:t>platform for requirement management, code development, testing and deployment to operations</a:t>
            </a:r>
          </a:p>
          <a:p>
            <a:r>
              <a:rPr lang="en-US" sz="1200" b="1" dirty="0"/>
              <a:t>User Support Tool (UST): </a:t>
            </a:r>
            <a:r>
              <a:rPr lang="en-US" sz="1200" dirty="0"/>
              <a:t>user relationship management and issue resolution (</a:t>
            </a:r>
            <a:r>
              <a:rPr lang="en-US" sz="1200" dirty="0" err="1"/>
              <a:t>Kayako</a:t>
            </a:r>
            <a:r>
              <a:rPr lang="en-US" sz="1200" dirty="0"/>
              <a:t>)</a:t>
            </a:r>
          </a:p>
          <a:p>
            <a:r>
              <a:rPr lang="en-US" altLang="en-US" sz="1200" b="1" dirty="0" err="1"/>
              <a:t>Earthdata</a:t>
            </a:r>
            <a:r>
              <a:rPr lang="en-US" altLang="en-US" sz="1200" b="1" dirty="0"/>
              <a:t> Log-in (User Registration System): </a:t>
            </a:r>
            <a:r>
              <a:rPr lang="en-US" altLang="en-US" sz="1200" dirty="0"/>
              <a:t>provides a centralized and simplified mechanism for user registration and account management for all EOSDIS system components.</a:t>
            </a:r>
          </a:p>
        </p:txBody>
      </p:sp>
      <p:sp>
        <p:nvSpPr>
          <p:cNvPr id="7" name="Slide Number Placeholder 6"/>
          <p:cNvSpPr>
            <a:spLocks noGrp="1"/>
          </p:cNvSpPr>
          <p:nvPr>
            <p:ph type="sldNum" sz="quarter" idx="12"/>
          </p:nvPr>
        </p:nvSpPr>
        <p:spPr/>
        <p:txBody>
          <a:bodyPr/>
          <a:lstStyle/>
          <a:p>
            <a:fld id="{7A0FE22E-E07B-4D4D-A66A-A36E422BA9A7}" type="slidenum">
              <a:rPr lang="en-US" smtClean="0"/>
              <a:pPr/>
              <a:t>7</a:t>
            </a:fld>
            <a:endParaRPr lang="en-US" dirty="0"/>
          </a:p>
        </p:txBody>
      </p:sp>
      <p:pic>
        <p:nvPicPr>
          <p:cNvPr id="4" name="Picture 3" descr="Screen Shot 2014-11-05 at 10.12.55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2826" y="1727753"/>
            <a:ext cx="2790712" cy="222013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92826" y="4241858"/>
            <a:ext cx="2790712" cy="20846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9457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4"/>
          <p:cNvSpPr txBox="1"/>
          <p:nvPr/>
        </p:nvSpPr>
        <p:spPr>
          <a:xfrm>
            <a:off x="3552826" y="1393825"/>
            <a:ext cx="498475" cy="585788"/>
          </a:xfrm>
          <a:prstGeom prst="rect">
            <a:avLst/>
          </a:prstGeom>
          <a:noFill/>
          <a:ln>
            <a:noFill/>
          </a:ln>
        </p:spPr>
        <p:txBody>
          <a:bodyPr spcFirstLastPara="1" wrap="square" lIns="91425" tIns="45700" rIns="91425" bIns="45700" anchor="t" anchorCtr="0">
            <a:noAutofit/>
          </a:bodyPr>
          <a:lstStyle/>
          <a:p>
            <a:pPr>
              <a:buClr>
                <a:srgbClr val="7F7F7F"/>
              </a:buClr>
              <a:buSzPts val="800"/>
            </a:pPr>
            <a:r>
              <a:rPr lang="en" sz="3200">
                <a:solidFill>
                  <a:srgbClr val="7F7F7F"/>
                </a:solidFill>
                <a:latin typeface="Arial"/>
                <a:ea typeface="Arial"/>
                <a:cs typeface="Arial"/>
                <a:sym typeface="Arial"/>
              </a:rPr>
              <a:t> </a:t>
            </a:r>
            <a:r>
              <a:rPr lang="en" sz="2800">
                <a:solidFill>
                  <a:srgbClr val="FFFFFF"/>
                </a:solidFill>
                <a:latin typeface="Arial"/>
                <a:ea typeface="Arial"/>
                <a:cs typeface="Arial"/>
                <a:sym typeface="Arial"/>
              </a:rPr>
              <a:t>1</a:t>
            </a:r>
            <a:endParaRPr/>
          </a:p>
        </p:txBody>
      </p:sp>
      <p:sp>
        <p:nvSpPr>
          <p:cNvPr id="385" name="Google Shape;385;p34"/>
          <p:cNvSpPr txBox="1">
            <a:spLocks noGrp="1"/>
          </p:cNvSpPr>
          <p:nvPr>
            <p:ph type="title"/>
          </p:nvPr>
        </p:nvSpPr>
        <p:spPr>
          <a:xfrm>
            <a:off x="2787650" y="36513"/>
            <a:ext cx="6950100" cy="854100"/>
          </a:xfrm>
          <a:prstGeom prst="rect">
            <a:avLst/>
          </a:prstGeom>
          <a:noFill/>
          <a:ln>
            <a:noFill/>
          </a:ln>
        </p:spPr>
        <p:txBody>
          <a:bodyPr spcFirstLastPara="1" vert="horz" wrap="square" lIns="91425" tIns="45700" rIns="91425" bIns="45700" rtlCol="0" anchor="ctr" anchorCtr="0">
            <a:noAutofit/>
          </a:bodyPr>
          <a:lstStyle/>
          <a:p>
            <a:pPr algn="ctr">
              <a:lnSpc>
                <a:spcPct val="85000"/>
              </a:lnSpc>
              <a:spcBef>
                <a:spcPts val="0"/>
              </a:spcBef>
            </a:pPr>
            <a:r>
              <a:rPr lang="en" sz="3200" b="1" dirty="0">
                <a:solidFill>
                  <a:schemeClr val="accent2"/>
                </a:solidFill>
                <a:latin typeface="Arial"/>
                <a:ea typeface="Arial"/>
                <a:cs typeface="Arial"/>
                <a:sym typeface="Arial"/>
              </a:rPr>
              <a:t>EOSDIS Components</a:t>
            </a:r>
            <a:endParaRPr sz="3200" b="1" dirty="0">
              <a:solidFill>
                <a:schemeClr val="accent2"/>
              </a:solidFill>
              <a:latin typeface="Arial"/>
              <a:ea typeface="Arial"/>
              <a:cs typeface="Arial"/>
              <a:sym typeface="Arial"/>
            </a:endParaRPr>
          </a:p>
        </p:txBody>
      </p:sp>
      <p:pic>
        <p:nvPicPr>
          <p:cNvPr id="386" name="Google Shape;386;p34"/>
          <p:cNvPicPr preferRelativeResize="0"/>
          <p:nvPr/>
        </p:nvPicPr>
        <p:blipFill rotWithShape="1">
          <a:blip r:embed="rId3">
            <a:alphaModFix/>
          </a:blip>
          <a:srcRect/>
          <a:stretch/>
        </p:blipFill>
        <p:spPr>
          <a:xfrm>
            <a:off x="1778001" y="1557339"/>
            <a:ext cx="8316913" cy="4822825"/>
          </a:xfrm>
          <a:prstGeom prst="rect">
            <a:avLst/>
          </a:prstGeom>
          <a:noFill/>
          <a:ln>
            <a:noFill/>
          </a:ln>
          <a:effectLst>
            <a:outerShdw blurRad="292100" dist="139700" dir="2700000" algn="tl" rotWithShape="0">
              <a:srgbClr val="333333">
                <a:alpha val="64313"/>
              </a:srgbClr>
            </a:outerShdw>
          </a:effectLst>
        </p:spPr>
      </p:pic>
      <p:sp>
        <p:nvSpPr>
          <p:cNvPr id="387" name="Google Shape;387;p34"/>
          <p:cNvSpPr txBox="1"/>
          <p:nvPr/>
        </p:nvSpPr>
        <p:spPr>
          <a:xfrm>
            <a:off x="4476751" y="1055689"/>
            <a:ext cx="5838825" cy="676275"/>
          </a:xfrm>
          <a:prstGeom prst="rect">
            <a:avLst/>
          </a:prstGeom>
          <a:noFill/>
          <a:ln>
            <a:noFill/>
          </a:ln>
        </p:spPr>
        <p:txBody>
          <a:bodyPr spcFirstLastPara="1" wrap="square" lIns="91425" tIns="91425" rIns="91425" bIns="91425" anchor="t" anchorCtr="0">
            <a:noAutofit/>
          </a:bodyPr>
          <a:lstStyle/>
          <a:p>
            <a:pPr algn="ctr">
              <a:buClr>
                <a:srgbClr val="000000"/>
              </a:buClr>
              <a:buSzPts val="300"/>
            </a:pPr>
            <a:r>
              <a:rPr lang="en" sz="1200" b="1">
                <a:solidFill>
                  <a:srgbClr val="000000"/>
                </a:solidFill>
                <a:latin typeface="Lato"/>
                <a:ea typeface="Lato"/>
                <a:cs typeface="Lato"/>
                <a:sym typeface="Lato"/>
              </a:rPr>
              <a:t>Distributed Active Archive Centers (DAACs) </a:t>
            </a:r>
            <a:r>
              <a:rPr lang="en" sz="1200">
                <a:solidFill>
                  <a:srgbClr val="000000"/>
                </a:solidFill>
                <a:latin typeface="Lato"/>
                <a:ea typeface="Lato"/>
                <a:cs typeface="Lato"/>
                <a:sym typeface="Lato"/>
              </a:rPr>
              <a:t>, collocated with centers of science discipline expertise, archive and distribute standard data products produced by </a:t>
            </a:r>
            <a:r>
              <a:rPr lang="en" sz="1200" b="1">
                <a:solidFill>
                  <a:srgbClr val="000000"/>
                </a:solidFill>
                <a:latin typeface="Lato"/>
                <a:ea typeface="Lato"/>
                <a:cs typeface="Lato"/>
                <a:sym typeface="Lato"/>
              </a:rPr>
              <a:t>Science Investigator-led Processing Systems (SIPS)</a:t>
            </a:r>
            <a:endParaRPr/>
          </a:p>
        </p:txBody>
      </p:sp>
      <p:sp>
        <p:nvSpPr>
          <p:cNvPr id="388" name="Google Shape;388;p34"/>
          <p:cNvSpPr/>
          <p:nvPr/>
        </p:nvSpPr>
        <p:spPr>
          <a:xfrm>
            <a:off x="2654301" y="5610225"/>
            <a:ext cx="238125" cy="254000"/>
          </a:xfrm>
          <a:prstGeom prst="rect">
            <a:avLst/>
          </a:prstGeom>
          <a:noFill/>
          <a:ln>
            <a:noFill/>
          </a:ln>
        </p:spPr>
        <p:txBody>
          <a:bodyPr spcFirstLastPara="1" wrap="square" lIns="91425" tIns="45700" rIns="91425" bIns="45700" anchor="t" anchorCtr="0">
            <a:noAutofit/>
          </a:bodyPr>
          <a:lstStyle/>
          <a:p>
            <a:r>
              <a:rPr lang="en" sz="1050">
                <a:solidFill>
                  <a:schemeClr val="dk1"/>
                </a:solidFill>
                <a:latin typeface="Arial"/>
                <a:ea typeface="Arial"/>
                <a:cs typeface="Arial"/>
                <a:sym typeface="Arial"/>
              </a:rPr>
              <a:t>6</a:t>
            </a:r>
            <a:endParaRPr/>
          </a:p>
        </p:txBody>
      </p:sp>
      <p:sp>
        <p:nvSpPr>
          <p:cNvPr id="389" name="Google Shape;389;p34"/>
          <p:cNvSpPr/>
          <p:nvPr/>
        </p:nvSpPr>
        <p:spPr>
          <a:xfrm>
            <a:off x="3582989" y="5600700"/>
            <a:ext cx="401637" cy="254000"/>
          </a:xfrm>
          <a:prstGeom prst="rect">
            <a:avLst/>
          </a:prstGeom>
          <a:noFill/>
          <a:ln>
            <a:noFill/>
          </a:ln>
        </p:spPr>
        <p:txBody>
          <a:bodyPr spcFirstLastPara="1" wrap="square" lIns="91425" tIns="45700" rIns="91425" bIns="45700" anchor="t" anchorCtr="0">
            <a:noAutofit/>
          </a:bodyPr>
          <a:lstStyle/>
          <a:p>
            <a:r>
              <a:rPr lang="en" sz="1050">
                <a:solidFill>
                  <a:schemeClr val="dk1"/>
                </a:solidFill>
                <a:latin typeface="Arial"/>
                <a:ea typeface="Arial"/>
                <a:cs typeface="Arial"/>
                <a:sym typeface="Arial"/>
              </a:rPr>
              <a:t>12</a:t>
            </a:r>
            <a:endParaRPr/>
          </a:p>
        </p:txBody>
      </p:sp>
      <p:sp>
        <p:nvSpPr>
          <p:cNvPr id="2" name="Date Placeholder 1">
            <a:extLst>
              <a:ext uri="{FF2B5EF4-FFF2-40B4-BE49-F238E27FC236}">
                <a16:creationId xmlns:a16="http://schemas.microsoft.com/office/drawing/2014/main" id="{899DE5BB-4C41-AE4C-8276-24B15B0600B6}"/>
              </a:ext>
            </a:extLst>
          </p:cNvPr>
          <p:cNvSpPr>
            <a:spLocks noGrp="1"/>
          </p:cNvSpPr>
          <p:nvPr>
            <p:ph type="dt" sz="half" idx="10"/>
          </p:nvPr>
        </p:nvSpPr>
        <p:spPr/>
        <p:txBody>
          <a:bodyPr/>
          <a:lstStyle/>
          <a:p>
            <a:fld id="{A3D63579-31B8-E446-A067-09C90CCE405C}" type="datetime1">
              <a:rPr lang="en-US" smtClean="0"/>
              <a:t>5/1/2019</a:t>
            </a:fld>
            <a:endParaRPr lang="en-US"/>
          </a:p>
        </p:txBody>
      </p:sp>
      <p:sp>
        <p:nvSpPr>
          <p:cNvPr id="4" name="Slide Number Placeholder 3">
            <a:extLst>
              <a:ext uri="{FF2B5EF4-FFF2-40B4-BE49-F238E27FC236}">
                <a16:creationId xmlns:a16="http://schemas.microsoft.com/office/drawing/2014/main" id="{8B24E7F9-9DAF-4A4B-8964-29C02D2E27BA}"/>
              </a:ext>
            </a:extLst>
          </p:cNvPr>
          <p:cNvSpPr>
            <a:spLocks noGrp="1"/>
          </p:cNvSpPr>
          <p:nvPr>
            <p:ph type="sldNum" sz="quarter" idx="12"/>
          </p:nvPr>
        </p:nvSpPr>
        <p:spPr/>
        <p:txBody>
          <a:bodyPr/>
          <a:lstStyle/>
          <a:p>
            <a:fld id="{C62565AA-8C13-EB49-B46B-E752CDCE80A8}" type="slidenum">
              <a:rPr lang="en-US" smtClean="0"/>
              <a:t>8</a:t>
            </a:fld>
            <a:endParaRPr lang="en-US"/>
          </a:p>
        </p:txBody>
      </p:sp>
    </p:spTree>
    <p:extLst>
      <p:ext uri="{BB962C8B-B14F-4D97-AF65-F5344CB8AC3E}">
        <p14:creationId xmlns:p14="http://schemas.microsoft.com/office/powerpoint/2010/main" val="3965907708"/>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D4BFC-3657-C949-B3F3-68B75C1013E1}"/>
              </a:ext>
            </a:extLst>
          </p:cNvPr>
          <p:cNvSpPr>
            <a:spLocks noGrp="1"/>
          </p:cNvSpPr>
          <p:nvPr>
            <p:ph type="title"/>
          </p:nvPr>
        </p:nvSpPr>
        <p:spPr/>
        <p:txBody>
          <a:bodyPr/>
          <a:lstStyle/>
          <a:p>
            <a:pPr algn="ctr"/>
            <a:r>
              <a:rPr lang="en-US" dirty="0"/>
              <a:t>Cloud Transition</a:t>
            </a:r>
          </a:p>
        </p:txBody>
      </p:sp>
      <p:sp>
        <p:nvSpPr>
          <p:cNvPr id="5" name="Text Placeholder 4"/>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E52F69B2-2113-D948-9B9E-C956EF13A3F3}"/>
              </a:ext>
            </a:extLst>
          </p:cNvPr>
          <p:cNvSpPr>
            <a:spLocks noGrp="1"/>
          </p:cNvSpPr>
          <p:nvPr>
            <p:ph type="dt" sz="half" idx="10"/>
          </p:nvPr>
        </p:nvSpPr>
        <p:spPr/>
        <p:txBody>
          <a:bodyPr/>
          <a:lstStyle/>
          <a:p>
            <a:fld id="{0E890730-17EB-7040-93D0-9C56AE8D1948}" type="datetime1">
              <a:rPr lang="en-US" smtClean="0"/>
              <a:t>5/1/2019</a:t>
            </a:fld>
            <a:endParaRPr lang="en-US"/>
          </a:p>
        </p:txBody>
      </p:sp>
      <p:sp>
        <p:nvSpPr>
          <p:cNvPr id="6" name="Slide Number Placeholder 5">
            <a:extLst>
              <a:ext uri="{FF2B5EF4-FFF2-40B4-BE49-F238E27FC236}">
                <a16:creationId xmlns:a16="http://schemas.microsoft.com/office/drawing/2014/main" id="{7566787D-F015-A94C-817D-C24D23A79685}"/>
              </a:ext>
            </a:extLst>
          </p:cNvPr>
          <p:cNvSpPr>
            <a:spLocks noGrp="1"/>
          </p:cNvSpPr>
          <p:nvPr>
            <p:ph type="sldNum" sz="quarter" idx="12"/>
          </p:nvPr>
        </p:nvSpPr>
        <p:spPr/>
        <p:txBody>
          <a:bodyPr/>
          <a:lstStyle/>
          <a:p>
            <a:fld id="{C62565AA-8C13-EB49-B46B-E752CDCE80A8}" type="slidenum">
              <a:rPr lang="en-US" smtClean="0"/>
              <a:t>9</a:t>
            </a:fld>
            <a:endParaRPr lang="en-US"/>
          </a:p>
        </p:txBody>
      </p:sp>
    </p:spTree>
    <p:extLst>
      <p:ext uri="{BB962C8B-B14F-4D97-AF65-F5344CB8AC3E}">
        <p14:creationId xmlns:p14="http://schemas.microsoft.com/office/powerpoint/2010/main" val="371097284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arthdata">
  <a:themeElements>
    <a:clrScheme name="EOSDIS">
      <a:dk1>
        <a:srgbClr val="171717"/>
      </a:dk1>
      <a:lt1>
        <a:sysClr val="window" lastClr="FFFFFF"/>
      </a:lt1>
      <a:dk2>
        <a:srgbClr val="1F497D"/>
      </a:dk2>
      <a:lt2>
        <a:srgbClr val="ECF0F1"/>
      </a:lt2>
      <a:accent1>
        <a:srgbClr val="3498DB"/>
      </a:accent1>
      <a:accent2>
        <a:srgbClr val="C0392B"/>
      </a:accent2>
      <a:accent3>
        <a:srgbClr val="2ECC71"/>
      </a:accent3>
      <a:accent4>
        <a:srgbClr val="9B59B6"/>
      </a:accent4>
      <a:accent5>
        <a:srgbClr val="1ABC9C"/>
      </a:accent5>
      <a:accent6>
        <a:srgbClr val="E67E22"/>
      </a:accent6>
      <a:hlink>
        <a:srgbClr val="2980B9"/>
      </a:hlink>
      <a:folHlink>
        <a:srgbClr val="8E44AD"/>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68413</TotalTime>
  <Words>2071</Words>
  <Application>Microsoft Office PowerPoint</Application>
  <PresentationFormat>Widescreen</PresentationFormat>
  <Paragraphs>356</Paragraphs>
  <Slides>23</Slides>
  <Notes>10</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23</vt:i4>
      </vt:variant>
    </vt:vector>
  </HeadingPairs>
  <TitlesOfParts>
    <vt:vector size="44" baseType="lpstr">
      <vt:lpstr>ＭＳ Ｐゴシック</vt:lpstr>
      <vt:lpstr>Arial</vt:lpstr>
      <vt:lpstr>Avenir Book</vt:lpstr>
      <vt:lpstr>Avenir Heavy</vt:lpstr>
      <vt:lpstr>Avenir Next Demi Bold</vt:lpstr>
      <vt:lpstr>Calibri</vt:lpstr>
      <vt:lpstr>Cambria</vt:lpstr>
      <vt:lpstr>Cambria Math</vt:lpstr>
      <vt:lpstr>Comic Sans MS</vt:lpstr>
      <vt:lpstr>Franklin Gothic Book</vt:lpstr>
      <vt:lpstr>Franklin Gothic Medium</vt:lpstr>
      <vt:lpstr>Helvetica Neue</vt:lpstr>
      <vt:lpstr>Lato</vt:lpstr>
      <vt:lpstr>Noto Sans Symbols</vt:lpstr>
      <vt:lpstr>Times</vt:lpstr>
      <vt:lpstr>Times New Roman</vt:lpstr>
      <vt:lpstr>Wingdings</vt:lpstr>
      <vt:lpstr>ヒラギノ角ゴ Pro W3</vt:lpstr>
      <vt:lpstr>1_Blank</vt:lpstr>
      <vt:lpstr>2_Blank</vt:lpstr>
      <vt:lpstr>2_Earthdata</vt:lpstr>
      <vt:lpstr>NASA Agency Report WGISS – 47 Silver Spring, MD</vt:lpstr>
      <vt:lpstr>Earth Observing System Data and Information System</vt:lpstr>
      <vt:lpstr>PowerPoint Presentation</vt:lpstr>
      <vt:lpstr>Extensive Data Collection</vt:lpstr>
      <vt:lpstr>Looking for Earth Science data?</vt:lpstr>
      <vt:lpstr>EOSDIS Core Services  </vt:lpstr>
      <vt:lpstr>EOSDIS Data Access Role Centralized Reusable Capabilities</vt:lpstr>
      <vt:lpstr>EOSDIS Components</vt:lpstr>
      <vt:lpstr>Cloud Transition</vt:lpstr>
      <vt:lpstr>Current Architecture</vt:lpstr>
      <vt:lpstr>EOSDIS New Missions Volumes - next 5 years</vt:lpstr>
      <vt:lpstr>EOSDIS Data System Evolution</vt:lpstr>
      <vt:lpstr>PowerPoint Presentation</vt:lpstr>
      <vt:lpstr>   Earthdata Cloud Accomplishments</vt:lpstr>
      <vt:lpstr>Simplified Commercial Cloud Architecture</vt:lpstr>
      <vt:lpstr>Prioritizing EOSDIS Data Products For Cloud Migration</vt:lpstr>
      <vt:lpstr>EOSDIS Key Metrics for FY2018</vt:lpstr>
      <vt:lpstr>EOSDIS Products Delivered: FY00 thru Jan 2019</vt:lpstr>
      <vt:lpstr>Total EOSDIS Accumulated Data Archive Volume (Petabytes) Trend: 2000-2019 (at the end of Jan 2019)</vt:lpstr>
      <vt:lpstr>EOSDIS Yearly Total Data Volume (PB) and Number of Products (Billions) Distributed to End Users</vt:lpstr>
      <vt:lpstr>FY2018 EOSDIS Distributed Data Volume by Discipline</vt:lpstr>
      <vt:lpstr>FY2018 EOSDIS Global Distribution of Number of Data Products</vt:lpstr>
      <vt:lpstr>FY2018 EOSDIS Number of Data Products Distributed by Country</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Mitchell, Andrew E. (GSFC-4230)</dc:creator>
  <cp:lastModifiedBy>Anne Kennerley</cp:lastModifiedBy>
  <cp:revision>115</cp:revision>
  <dcterms:created xsi:type="dcterms:W3CDTF">2018-08-03T18:33:03Z</dcterms:created>
  <dcterms:modified xsi:type="dcterms:W3CDTF">2019-05-02T01:16:25Z</dcterms:modified>
</cp:coreProperties>
</file>