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0" r:id="rId2"/>
    <p:sldId id="398" r:id="rId3"/>
    <p:sldId id="387" r:id="rId4"/>
    <p:sldId id="397" r:id="rId5"/>
    <p:sldId id="399" r:id="rId6"/>
    <p:sldId id="400" r:id="rId7"/>
    <p:sldId id="353" r:id="rId8"/>
    <p:sldId id="390" r:id="rId9"/>
    <p:sldId id="392" r:id="rId10"/>
    <p:sldId id="394" r:id="rId11"/>
    <p:sldId id="375" r:id="rId12"/>
    <p:sldId id="372" r:id="rId13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nther Landgraf" initials="G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40E85C"/>
    <a:srgbClr val="D6FEDE"/>
    <a:srgbClr val="26442D"/>
    <a:srgbClr val="FF7C80"/>
    <a:srgbClr val="FF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5" autoAdjust="0"/>
    <p:restoredTop sz="96000" autoAdjust="0"/>
  </p:normalViewPr>
  <p:slideViewPr>
    <p:cSldViewPr snapToGrid="0">
      <p:cViewPr varScale="1">
        <p:scale>
          <a:sx n="83" d="100"/>
          <a:sy n="83" d="100"/>
        </p:scale>
        <p:origin x="165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4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2569"/>
                </a:solidFill>
              </a:rPr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25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1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eos.org/outwork/workinggroups/wgiss/" TargetMode="External"/><Relationship Id="rId2" Type="http://schemas.openxmlformats.org/officeDocument/2006/relationships/hyperlink" Target="http://wgiss.ceo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eos.org/ourwork/workinggroups/wgiss/access/international-directory-networ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eos.org/wgiss-connected-data-assets-stat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288457" y="909539"/>
            <a:ext cx="6568050" cy="3243445"/>
          </a:xfrm>
        </p:spPr>
        <p:txBody>
          <a:bodyPr/>
          <a:lstStyle/>
          <a:p>
            <a:r>
              <a:rPr lang="en-US" sz="4400" dirty="0"/>
              <a:t>WGISS Connected Data Assets Status Report 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2400" dirty="0"/>
              <a:t>October 8, 2019</a:t>
            </a:r>
            <a:br>
              <a:rPr lang="en-US" sz="2400" dirty="0"/>
            </a:br>
            <a:r>
              <a:rPr lang="en-US" sz="2400" dirty="0"/>
              <a:t>Andrea Della </a:t>
            </a:r>
            <a:r>
              <a:rPr lang="en-US" sz="2400" dirty="0" err="1"/>
              <a:t>Veccia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Yonsook Enloe</a:t>
            </a:r>
            <a:br>
              <a:rPr lang="en-US" sz="2400" dirty="0"/>
            </a:br>
            <a:endParaRPr lang="en-US" sz="4400" dirty="0"/>
          </a:p>
        </p:txBody>
      </p:sp>
      <p:sp>
        <p:nvSpPr>
          <p:cNvPr id="56322" name="AutoShape 2" descr="https://www.in-jaxa/fw/dfw/iwlx/kouho/intra/jaxabrand/logo/download/A2_1_blue_glay.jpg"/>
          <p:cNvSpPr>
            <a:spLocks noChangeAspect="1" noChangeArrowheads="1"/>
          </p:cNvSpPr>
          <p:nvPr/>
        </p:nvSpPr>
        <p:spPr bwMode="auto">
          <a:xfrm>
            <a:off x="63500" y="-136525"/>
            <a:ext cx="7162800" cy="4495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66012-8217-9042-8953-31F2073A1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Ahead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0E22-23B2-1445-9324-07A710B8C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Services/Tools to WCDA;</a:t>
            </a:r>
          </a:p>
          <a:p>
            <a:pPr lvl="1"/>
            <a:r>
              <a:rPr lang="en-US" dirty="0"/>
              <a:t>NASA is defining how Services and Tools can be described and invoked in the Unified Metadata Model (UMM)-Services and UMM-Tools documents.  WGISS CDA was invited to participate in the document review which ended Aug 30, 2019.  Andrea Della </a:t>
            </a:r>
            <a:r>
              <a:rPr lang="en-US" dirty="0" err="1"/>
              <a:t>Veccia</a:t>
            </a:r>
            <a:r>
              <a:rPr lang="en-US" dirty="0"/>
              <a:t> and Yves </a:t>
            </a:r>
            <a:r>
              <a:rPr lang="en-US" dirty="0" err="1"/>
              <a:t>Coene</a:t>
            </a:r>
            <a:r>
              <a:rPr lang="en-US" dirty="0"/>
              <a:t> participated). </a:t>
            </a:r>
          </a:p>
          <a:p>
            <a:pPr lvl="1"/>
            <a:r>
              <a:rPr lang="en-US" dirty="0"/>
              <a:t>Can the elements described in UMM-S &amp; UMM-T be used to add services/tools to WCDA?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Developing FDA capabilities to give users a specialized “chunk” of data, preprocessed to be ready to analyze.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4BF9F-8A55-824B-987C-B40A13A3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2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GEOSS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IDN, </a:t>
            </a:r>
            <a:r>
              <a:rPr lang="en-US" dirty="0" err="1"/>
              <a:t>FedEO</a:t>
            </a:r>
            <a:r>
              <a:rPr lang="en-US" dirty="0"/>
              <a:t> and CWIC accessible from Geo Web Portal and integrated via GEO DAB</a:t>
            </a:r>
          </a:p>
          <a:p>
            <a:r>
              <a:rPr lang="en-US" dirty="0"/>
              <a:t>WGISS Connected Data Assets webpage on the WGISS webpage display metrics </a:t>
            </a:r>
            <a:r>
              <a:rPr lang="en-US" dirty="0">
                <a:sym typeface="Wingdings"/>
              </a:rPr>
              <a:t> the link to the completely revamped automated page has been given to CEOS CEO and GEO Sec.  </a:t>
            </a:r>
          </a:p>
          <a:p>
            <a:r>
              <a:rPr lang="en-US" dirty="0">
                <a:sym typeface="Wingdings"/>
              </a:rPr>
              <a:t>WDCA Client Guide document available to the GEO data providers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0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Outreach to Tool Developers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WDCA Client Partner Guide – document written by the System Level Team;  Details how to search for collection and granule data at IDN, CWIC, and </a:t>
            </a:r>
            <a:r>
              <a:rPr lang="en-US" sz="1600" dirty="0" err="1"/>
              <a:t>FedEO</a:t>
            </a:r>
            <a:r>
              <a:rPr lang="en-US" sz="1600" dirty="0"/>
              <a:t>.  </a:t>
            </a:r>
          </a:p>
          <a:p>
            <a:pPr lvl="1"/>
            <a:r>
              <a:rPr lang="en-US" sz="1600" dirty="0"/>
              <a:t>How to search for CEOS data collections in IDN</a:t>
            </a:r>
          </a:p>
          <a:p>
            <a:pPr lvl="1"/>
            <a:r>
              <a:rPr lang="en-US" sz="1600" dirty="0"/>
              <a:t>How to search for CWIC/</a:t>
            </a:r>
            <a:r>
              <a:rPr lang="en-US" sz="1600" dirty="0" err="1"/>
              <a:t>FedEO</a:t>
            </a:r>
            <a:r>
              <a:rPr lang="en-US" sz="1600" dirty="0"/>
              <a:t> data granules</a:t>
            </a:r>
          </a:p>
          <a:p>
            <a:pPr lvl="1"/>
            <a:r>
              <a:rPr lang="en-US" sz="1600" dirty="0"/>
              <a:t>How to search for GEOSS tagged collections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600" dirty="0"/>
              <a:t>Outreach to potential tool developers</a:t>
            </a:r>
          </a:p>
          <a:p>
            <a:pPr lvl="1"/>
            <a:r>
              <a:rPr lang="en-US" sz="1600" dirty="0"/>
              <a:t>One page flyer targeting tool developers (need to update </a:t>
            </a:r>
            <a:r>
              <a:rPr lang="en-US" sz="1600" dirty="0" err="1"/>
              <a:t>urls</a:t>
            </a:r>
            <a:r>
              <a:rPr lang="en-US" sz="1600" dirty="0"/>
              <a:t> – see below)</a:t>
            </a:r>
          </a:p>
          <a:p>
            <a:pPr lvl="1"/>
            <a:r>
              <a:rPr lang="en-US" sz="1600" dirty="0"/>
              <a:t>Soft copy of the flyer will be kept on the WGISS website</a:t>
            </a:r>
          </a:p>
          <a:p>
            <a:pPr lvl="1"/>
            <a:r>
              <a:rPr lang="en-US" sz="1600" dirty="0"/>
              <a:t>Local printing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Issue:  old </a:t>
            </a:r>
            <a:r>
              <a:rPr lang="en-US" sz="1600" dirty="0" err="1">
                <a:solidFill>
                  <a:srgbClr val="FF0000"/>
                </a:solidFill>
              </a:rPr>
              <a:t>urls</a:t>
            </a:r>
            <a:r>
              <a:rPr lang="en-US" sz="1600" dirty="0">
                <a:solidFill>
                  <a:srgbClr val="FF0000"/>
                </a:solidFill>
              </a:rPr>
              <a:t> do not work anymore with move to the new email listserv;  Need to update outreach materials or make the old </a:t>
            </a:r>
            <a:r>
              <a:rPr lang="en-US" sz="1600" dirty="0" err="1">
                <a:solidFill>
                  <a:srgbClr val="FF0000"/>
                </a:solidFill>
              </a:rPr>
              <a:t>urls</a:t>
            </a:r>
            <a:r>
              <a:rPr lang="en-US" sz="1600" dirty="0">
                <a:solidFill>
                  <a:srgbClr val="FF0000"/>
                </a:solidFill>
              </a:rPr>
              <a:t> work again.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old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http://wgiss.ceos.org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sz="1400" dirty="0" err="1">
                <a:solidFill>
                  <a:srgbClr val="FF0000"/>
                </a:solidFill>
              </a:rPr>
              <a:t>new</a:t>
            </a:r>
            <a:r>
              <a:rPr lang="en-US" sz="1400" dirty="0" err="1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1400" dirty="0" err="1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</a:t>
            </a:r>
            <a:r>
              <a:rPr lang="en-US" sz="14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://ceos.org/outwork/workinggroups/wgiss</a:t>
            </a:r>
            <a:r>
              <a:rPr lang="en-US" sz="140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US" sz="140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  <a:p>
            <a:pPr lvl="2"/>
            <a:r>
              <a:rPr lang="en-US" sz="1400" dirty="0" err="1">
                <a:solidFill>
                  <a:srgbClr val="FF0000"/>
                </a:solidFill>
              </a:rPr>
              <a:t>old</a:t>
            </a:r>
            <a:r>
              <a:rPr lang="en-US" sz="1400" dirty="0" err="1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1400" dirty="0" err="1">
                <a:solidFill>
                  <a:srgbClr val="FF0000"/>
                </a:solidFill>
              </a:rPr>
              <a:t>wgiss.ceos.org</a:t>
            </a:r>
            <a:r>
              <a:rPr lang="en-US" sz="1400" dirty="0">
                <a:solidFill>
                  <a:srgbClr val="FF0000"/>
                </a:solidFill>
              </a:rPr>
              <a:t>/access </a:t>
            </a:r>
          </a:p>
          <a:p>
            <a:pPr marL="914400" lvl="2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</a:t>
            </a:r>
            <a:r>
              <a:rPr lang="en-US" sz="1400" dirty="0" err="1">
                <a:solidFill>
                  <a:srgbClr val="FF0000"/>
                </a:solidFill>
              </a:rPr>
              <a:t>new</a:t>
            </a:r>
            <a:r>
              <a:rPr lang="en-US" sz="1400" dirty="0" err="1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1400" dirty="0" err="1">
                <a:solidFill>
                  <a:srgbClr val="FF0000"/>
                </a:solidFill>
              </a:rPr>
              <a:t>ceos.org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ourwork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workinggroups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wgiss</a:t>
            </a:r>
            <a:r>
              <a:rPr lang="en-US" sz="1400" dirty="0">
                <a:solidFill>
                  <a:srgbClr val="FF0000"/>
                </a:solidFill>
              </a:rPr>
              <a:t>/access/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4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75295-C465-E948-BDBE-A2A51BB9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WGISS Connected Data Assets Session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A8872-5924-8E48-9D4D-361AD8C39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WGISS Connected Data Assets Status Report – Andy Mitchell</a:t>
            </a:r>
          </a:p>
          <a:p>
            <a:r>
              <a:rPr lang="en-US" sz="2000" dirty="0"/>
              <a:t>CWIC Report – Archie Warnock</a:t>
            </a:r>
          </a:p>
          <a:p>
            <a:r>
              <a:rPr lang="en-US" sz="2000" dirty="0"/>
              <a:t>IDN Report – Michael </a:t>
            </a:r>
            <a:r>
              <a:rPr lang="en-US" sz="2000" dirty="0" err="1"/>
              <a:t>Morahan</a:t>
            </a:r>
            <a:endParaRPr lang="en-US" sz="2000" dirty="0"/>
          </a:p>
          <a:p>
            <a:r>
              <a:rPr lang="en-US" sz="2000" dirty="0" err="1"/>
              <a:t>FedEO</a:t>
            </a:r>
            <a:r>
              <a:rPr lang="en-US" sz="2000" dirty="0"/>
              <a:t> Report – </a:t>
            </a:r>
            <a:r>
              <a:rPr lang="en-US" sz="2000" dirty="0" err="1"/>
              <a:t>Mirko</a:t>
            </a:r>
            <a:r>
              <a:rPr lang="en-US" sz="2000" dirty="0"/>
              <a:t> </a:t>
            </a:r>
            <a:r>
              <a:rPr lang="en-US" sz="2000" dirty="0" err="1" smtClean="0"/>
              <a:t>Albani</a:t>
            </a:r>
            <a:endParaRPr lang="en-US" sz="2000" dirty="0"/>
          </a:p>
          <a:p>
            <a:r>
              <a:rPr lang="en-US" sz="2000" dirty="0"/>
              <a:t>NASA Services &amp; Tools Metadata Refactoring Efforts – Valerie Dixon</a:t>
            </a:r>
          </a:p>
          <a:p>
            <a:r>
              <a:rPr lang="en-US" sz="2000" dirty="0"/>
              <a:t>NOAA One-Stop and the </a:t>
            </a:r>
            <a:r>
              <a:rPr lang="en-US" sz="2000" dirty="0" smtClean="0"/>
              <a:t>Cloud – Ken Casey </a:t>
            </a:r>
            <a:endParaRPr lang="en-US" sz="2000" dirty="0"/>
          </a:p>
          <a:p>
            <a:r>
              <a:rPr lang="en-US" sz="2000" dirty="0"/>
              <a:t>OGC Happenings – Yves </a:t>
            </a:r>
            <a:r>
              <a:rPr lang="en-US" sz="2000" dirty="0" err="1"/>
              <a:t>Coene</a:t>
            </a:r>
            <a:endParaRPr lang="en-US" sz="2000" dirty="0"/>
          </a:p>
          <a:p>
            <a:pPr lvl="1"/>
            <a:r>
              <a:rPr lang="en-US" sz="2000" dirty="0"/>
              <a:t>Testbed15 “Service Discovery” </a:t>
            </a:r>
          </a:p>
          <a:p>
            <a:pPr lvl="1"/>
            <a:r>
              <a:rPr lang="en-US" sz="2000" dirty="0"/>
              <a:t>OGC 17-184 “Collection Description” </a:t>
            </a:r>
          </a:p>
          <a:p>
            <a:r>
              <a:rPr lang="en-US" sz="2000" dirty="0"/>
              <a:t>GEOSS Platform – New Version:  “Data and Knowledge” - Guido </a:t>
            </a:r>
            <a:r>
              <a:rPr lang="en-US" sz="2000" dirty="0" err="1"/>
              <a:t>Colangeli</a:t>
            </a:r>
            <a:endParaRPr lang="en-US" sz="2000" dirty="0"/>
          </a:p>
          <a:p>
            <a:r>
              <a:rPr lang="en-US" sz="2000" dirty="0"/>
              <a:t>Data Discovery and Access </a:t>
            </a:r>
            <a:r>
              <a:rPr lang="en-US" sz="2000" dirty="0" smtClean="0"/>
              <a:t>Discussion </a:t>
            </a:r>
            <a:r>
              <a:rPr lang="en-US" sz="2000" dirty="0"/>
              <a:t>- 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DB845-5946-CF4F-AEA3-F23831FD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4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WGISS Data Assets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39" y="1338263"/>
            <a:ext cx="6880347" cy="4864100"/>
          </a:xfrm>
        </p:spPr>
      </p:pic>
    </p:spTree>
    <p:extLst>
      <p:ext uri="{BB962C8B-B14F-4D97-AF65-F5344CB8AC3E}">
        <p14:creationId xmlns:p14="http://schemas.microsoft.com/office/powerpoint/2010/main" val="212290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194D-DEC1-D249-BA29-C7149FAE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WGISS Action: CEOS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C76FE-7715-DF4F-B6B5-AAE6F925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WGISS-47-17a&amp;b – Identify the best approach to implement a single map-based front-end/portal to discover and access CEOS agencies data through WGISS CDA back-end.  Implement CEOS branding for portal.</a:t>
            </a:r>
          </a:p>
          <a:p>
            <a:r>
              <a:rPr lang="en-US" dirty="0"/>
              <a:t>NASA’s Earth Data Search Client is offered for this.  EDSC can search collections at IDN and activate the granule search for CWIC &amp; </a:t>
            </a:r>
            <a:r>
              <a:rPr lang="en-US" dirty="0" err="1"/>
              <a:t>FedEO</a:t>
            </a:r>
            <a:r>
              <a:rPr lang="en-US" dirty="0"/>
              <a:t> collections at the data partner sites.   Michael </a:t>
            </a:r>
            <a:r>
              <a:rPr lang="en-US" dirty="0" err="1"/>
              <a:t>Morahan</a:t>
            </a:r>
            <a:r>
              <a:rPr lang="en-US" dirty="0"/>
              <a:t> will demonstrate this during the IDN Report.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045B9-0702-4342-A671-9FF756AD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4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8EAD-6A1B-7D4F-B9A0-66E765AC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WGISS Actions :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BB9BF-F576-9D4B-9614-48E538FF5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WGISS-47-17c – Assess advantages and feasibility to implement (part of ) CEOS Data Usage Metrics</a:t>
            </a:r>
          </a:p>
          <a:p>
            <a:pPr marL="0" indent="0">
              <a:buNone/>
            </a:pPr>
            <a:r>
              <a:rPr lang="en-US" dirty="0"/>
              <a:t>Progress Report:</a:t>
            </a:r>
          </a:p>
          <a:p>
            <a:r>
              <a:rPr lang="en-US" sz="2000" dirty="0"/>
              <a:t>WGISS Connected Data Assets (WCDA) System Level Team (SLT) analyzed the current metrics being reported or planned to be reported by IDN, CWIC &amp; </a:t>
            </a:r>
            <a:r>
              <a:rPr lang="en-US" sz="2000" dirty="0" err="1"/>
              <a:t>FedEO</a:t>
            </a:r>
            <a:r>
              <a:rPr lang="en-US" sz="2000" dirty="0"/>
              <a:t> to identify what metrics can be collected by the WCDA.  Can collect metrics associated with metadata search and not the data access.</a:t>
            </a:r>
          </a:p>
          <a:p>
            <a:r>
              <a:rPr lang="en-US" sz="2000" dirty="0"/>
              <a:t>Primary importance are the metrics associated with usage of the system (metadata search) and failures (number of searches that failed; average time of search completion).</a:t>
            </a:r>
          </a:p>
          <a:p>
            <a:r>
              <a:rPr lang="en-US" sz="2000" dirty="0"/>
              <a:t>Failure metrics will be used to identify system failure at data partner sites.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B3469-C0F3-4D41-9552-2D84A94A0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1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61804-48A4-314D-A31A-FB0A624DF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WGISS-47-29 – CDA SLT to analyze what kind of effort and solution can be accomplished by WGISS to automate future ECV inventory updates </a:t>
            </a:r>
          </a:p>
          <a:p>
            <a:pPr marL="0" indent="0">
              <a:buNone/>
            </a:pPr>
            <a:r>
              <a:rPr lang="en-US" dirty="0"/>
              <a:t>WGISS-47-30 – CDA SLT to send </a:t>
            </a:r>
            <a:r>
              <a:rPr lang="en-US" dirty="0" err="1"/>
              <a:t>WGClimate</a:t>
            </a:r>
            <a:r>
              <a:rPr lang="en-US" dirty="0"/>
              <a:t> the list of elements in the inventory that should be made mandatory so they can be registered automatically</a:t>
            </a:r>
          </a:p>
          <a:p>
            <a:r>
              <a:rPr lang="en-US" dirty="0"/>
              <a:t>Sustained effort to analyze the spreadsheets for ECV dataset information and align that with the IDN fields needed for dataset registration and to communicate that information back to the </a:t>
            </a:r>
            <a:r>
              <a:rPr lang="en-US" dirty="0" err="1"/>
              <a:t>WGClimate</a:t>
            </a:r>
            <a:r>
              <a:rPr lang="en-US" dirty="0"/>
              <a:t>.</a:t>
            </a:r>
          </a:p>
          <a:p>
            <a:r>
              <a:rPr lang="en-US" dirty="0"/>
              <a:t>Registration of ECV datasets much improved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39EF4-8F41-4C46-9377-406A515F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D79814B-0641-F946-8F6E-140DE39C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WGISS Action:  ECV Dataset Registration</a:t>
            </a:r>
          </a:p>
        </p:txBody>
      </p:sp>
    </p:spTree>
    <p:extLst>
      <p:ext uri="{BB962C8B-B14F-4D97-AF65-F5344CB8AC3E}">
        <p14:creationId xmlns:p14="http://schemas.microsoft.com/office/powerpoint/2010/main" val="36365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a WGISS Federation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Data collection registration at the IDN using the IDN keywords;  Info about how granule search is supported will be included in the data collection registration;  Tag for granule access;</a:t>
            </a:r>
          </a:p>
          <a:p>
            <a:r>
              <a:rPr lang="en-US" sz="2000" dirty="0"/>
              <a:t>Data partners need to support 1 of the 2 supported WGISS standards </a:t>
            </a:r>
          </a:p>
          <a:p>
            <a:pPr lvl="1"/>
            <a:r>
              <a:rPr lang="en-US" sz="2000" dirty="0"/>
              <a:t>CEOS OpenSearch Best Practices (v 2)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OGC CSW 2.0.2 (time to only support CEOS OpenSearch going forward?)</a:t>
            </a:r>
          </a:p>
          <a:p>
            <a:r>
              <a:rPr lang="en-US" sz="2000" dirty="0"/>
              <a:t>All searchable data must have a data access path</a:t>
            </a:r>
          </a:p>
          <a:p>
            <a:pPr lvl="1"/>
            <a:r>
              <a:rPr lang="en-US" sz="2000" dirty="0"/>
              <a:t>Data download</a:t>
            </a:r>
          </a:p>
          <a:p>
            <a:pPr lvl="1"/>
            <a:r>
              <a:rPr lang="en-US" sz="2000" dirty="0"/>
              <a:t>Data order  (free or with cost)</a:t>
            </a:r>
          </a:p>
          <a:p>
            <a:pPr lvl="1"/>
            <a:r>
              <a:rPr lang="en-US" sz="2000" dirty="0"/>
              <a:t>Email order (free or with cost)</a:t>
            </a:r>
          </a:p>
          <a:p>
            <a:r>
              <a:rPr lang="en-US" sz="2000" dirty="0"/>
              <a:t>Servers must have high availability (99%?)</a:t>
            </a:r>
          </a:p>
          <a:p>
            <a:r>
              <a:rPr lang="en-US" sz="2000" dirty="0"/>
              <a:t>A technical point of contact needed for each data partner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800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E555C-377A-5449-A77E-942521CE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WGISS CDA Key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B6C07-61C9-104D-AFF5-95066137B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IDN Metadata Registration set of docs and tools: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http://ceos.org/ourwork/workinggroups/wgiss/access/international-directory-network/</a:t>
            </a:r>
            <a:endParaRPr lang="en-US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WCDA (WGISS Connected Data Assets) Client Guide</a:t>
            </a:r>
          </a:p>
          <a:p>
            <a:pPr marL="0" indent="0">
              <a:buNone/>
            </a:pPr>
            <a:r>
              <a:rPr lang="en-US" sz="2000" dirty="0"/>
              <a:t>CWIC Data Partner Guide (OpenSearch)</a:t>
            </a:r>
          </a:p>
          <a:p>
            <a:pPr marL="0" indent="0">
              <a:buNone/>
            </a:pPr>
            <a:r>
              <a:rPr lang="en-US" sz="2000" dirty="0" err="1"/>
              <a:t>FedEO</a:t>
            </a:r>
            <a:r>
              <a:rPr lang="en-US" sz="2000" dirty="0"/>
              <a:t> Data Partner Guide </a:t>
            </a:r>
          </a:p>
          <a:p>
            <a:pPr marL="0" indent="0">
              <a:buNone/>
            </a:pPr>
            <a:r>
              <a:rPr lang="en-US" sz="2000" dirty="0"/>
              <a:t>CWIC Synchronization Document (test scripts to test dataset access)</a:t>
            </a:r>
          </a:p>
          <a:p>
            <a:pPr marL="0" indent="0">
              <a:buNone/>
            </a:pPr>
            <a:r>
              <a:rPr lang="en-US" sz="2000" dirty="0"/>
              <a:t>WCDA Error Handling </a:t>
            </a:r>
          </a:p>
          <a:p>
            <a:pPr marL="0" indent="0">
              <a:buNone/>
            </a:pPr>
            <a:r>
              <a:rPr lang="en-US" sz="2000" dirty="0"/>
              <a:t>CEOS OpenSearch Best Practices v1.2</a:t>
            </a:r>
          </a:p>
          <a:p>
            <a:pPr marL="0" indent="0">
              <a:buNone/>
            </a:pPr>
            <a:r>
              <a:rPr lang="en-US" sz="2000" dirty="0"/>
              <a:t>CEOS OpenSearch Best Practices Conformance Test Plan</a:t>
            </a:r>
          </a:p>
          <a:p>
            <a:pPr marL="0" indent="0">
              <a:buNone/>
            </a:pPr>
            <a:r>
              <a:rPr lang="en-US" sz="2000" dirty="0"/>
              <a:t>CEOS OpenSearch Developer’s Guide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C25EE-C23E-9D4C-B419-356F9A5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9701-C98B-D544-9D19-1B74AABCE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WCDA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BE61E-8746-7A45-8BD8-A9E96C2A9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WGISS Connected Data Assets Status Page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http://ceos.org/wgiss-connected-data-assets-status/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Automated updated (daily) metrics for WCDA searchable  collections/granules in IDN, CWIC, &amp; </a:t>
            </a:r>
            <a:r>
              <a:rPr lang="en-US" dirty="0" err="1"/>
              <a:t>FedEO</a:t>
            </a:r>
            <a:endParaRPr lang="en-US" dirty="0"/>
          </a:p>
          <a:p>
            <a:r>
              <a:rPr lang="en-US" dirty="0"/>
              <a:t>Single document, WDCA Client Guide, gives details on how to search for all the data collections/granules in the WCDA</a:t>
            </a:r>
          </a:p>
          <a:p>
            <a:r>
              <a:rPr lang="en-US" dirty="0"/>
              <a:t>Error handling approach agreement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C6B8-2FAF-FF48-9C52-C4ACF3D2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6931"/>
      </p:ext>
    </p:extLst>
  </p:cSld>
  <p:clrMapOvr>
    <a:masterClrMapping/>
  </p:clrMapOvr>
</p:sld>
</file>

<file path=ppt/theme/theme1.xml><?xml version="1.0" encoding="utf-8"?>
<a:theme xmlns:a="http://schemas.openxmlformats.org/drawingml/2006/main" name="4_EUM_template_v03">
  <a:themeElements>
    <a:clrScheme name="1_EUM_template_v03 4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003F80"/>
      </a:accent1>
      <a:accent2>
        <a:srgbClr val="BDD7EE"/>
      </a:accent2>
      <a:accent3>
        <a:srgbClr val="FFFFFF"/>
      </a:accent3>
      <a:accent4>
        <a:srgbClr val="001E59"/>
      </a:accent4>
      <a:accent5>
        <a:srgbClr val="AAAFC0"/>
      </a:accent5>
      <a:accent6>
        <a:srgbClr val="ABC3D8"/>
      </a:accent6>
      <a:hlink>
        <a:srgbClr val="FFD350"/>
      </a:hlink>
      <a:folHlink>
        <a:srgbClr val="EB6F3F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arrow" w="med" len="med"/>
          <a:tailEnd type="arrow"/>
        </a:ln>
        <a:effectLst/>
      </a:spPr>
      <a:bodyPr/>
      <a:lstStyle/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59266</TotalTime>
  <Words>921</Words>
  <Application>Microsoft Office PowerPoint</Application>
  <PresentationFormat>On-screen Show (4:3)</PresentationFormat>
  <Paragraphs>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MS PGothic</vt:lpstr>
      <vt:lpstr>Arial</vt:lpstr>
      <vt:lpstr>Calibri</vt:lpstr>
      <vt:lpstr>Century Gothic</vt:lpstr>
      <vt:lpstr>Courier New</vt:lpstr>
      <vt:lpstr>Tahoma</vt:lpstr>
      <vt:lpstr>Times New Roman</vt:lpstr>
      <vt:lpstr>Wingdings</vt:lpstr>
      <vt:lpstr>4_EUM_template_v03</vt:lpstr>
      <vt:lpstr>WGISS Connected Data Assets Status Report   October 8, 2019 Andrea Della Veccia Yonsook Enloe </vt:lpstr>
      <vt:lpstr>WGISS Connected Data Assets Session Today</vt:lpstr>
      <vt:lpstr>Architecture WGISS Data Assets</vt:lpstr>
      <vt:lpstr>WGISS Action: CEOS Portal</vt:lpstr>
      <vt:lpstr>WGISS Actions : Metrics</vt:lpstr>
      <vt:lpstr>WGISS Action:  ECV Dataset Registration</vt:lpstr>
      <vt:lpstr>Towards a WGISS Federation</vt:lpstr>
      <vt:lpstr>WGISS CDA Key Documents</vt:lpstr>
      <vt:lpstr>Current WCDA Metrics</vt:lpstr>
      <vt:lpstr>Challenges Ahead </vt:lpstr>
      <vt:lpstr>Working with GEOSS</vt:lpstr>
      <vt:lpstr>Outreach to Tool Developers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Mitchell, Andrew E. (GSFC-4230)</cp:lastModifiedBy>
  <cp:revision>520</cp:revision>
  <cp:lastPrinted>2013-07-23T19:08:48Z</cp:lastPrinted>
  <dcterms:created xsi:type="dcterms:W3CDTF">2011-11-16T09:23:13Z</dcterms:created>
  <dcterms:modified xsi:type="dcterms:W3CDTF">2019-10-07T11:50:12Z</dcterms:modified>
</cp:coreProperties>
</file>