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81" r:id="rId6"/>
  </p:sldMasterIdLst>
  <p:notesMasterIdLst>
    <p:notesMasterId r:id="rId33"/>
  </p:notesMasterIdLst>
  <p:sldIdLst>
    <p:sldId id="257" r:id="rId7"/>
    <p:sldId id="578" r:id="rId8"/>
    <p:sldId id="287" r:id="rId9"/>
    <p:sldId id="293" r:id="rId10"/>
    <p:sldId id="568" r:id="rId11"/>
    <p:sldId id="456" r:id="rId12"/>
    <p:sldId id="375" r:id="rId13"/>
    <p:sldId id="566" r:id="rId14"/>
    <p:sldId id="575" r:id="rId15"/>
    <p:sldId id="572" r:id="rId16"/>
    <p:sldId id="573" r:id="rId17"/>
    <p:sldId id="574" r:id="rId18"/>
    <p:sldId id="347" r:id="rId19"/>
    <p:sldId id="569" r:id="rId20"/>
    <p:sldId id="570" r:id="rId21"/>
    <p:sldId id="571" r:id="rId22"/>
    <p:sldId id="557" r:id="rId23"/>
    <p:sldId id="373" r:id="rId24"/>
    <p:sldId id="364" r:id="rId25"/>
    <p:sldId id="368" r:id="rId26"/>
    <p:sldId id="365" r:id="rId27"/>
    <p:sldId id="366" r:id="rId28"/>
    <p:sldId id="367" r:id="rId29"/>
    <p:sldId id="350" r:id="rId30"/>
    <p:sldId id="567" r:id="rId31"/>
    <p:sldId id="25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2AA923-F60D-480C-9BEA-0B722DBA8954}" v="32" dt="2019-10-01T09:49:55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79388" autoAdjust="0"/>
  </p:normalViewPr>
  <p:slideViewPr>
    <p:cSldViewPr snapToGrid="0">
      <p:cViewPr varScale="1">
        <p:scale>
          <a:sx n="66" d="100"/>
          <a:sy n="66" d="100"/>
        </p:scale>
        <p:origin x="140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B107A-7280-4203-B73A-4584053CD8EA}" type="datetimeFigureOut">
              <a:rPr lang="en-GB" smtClean="0"/>
              <a:t>09/10/2019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EFB2B-5402-4660-B9C2-CCC4DBF8FD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42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44A0A-15FA-434B-87DB-FCF538E6473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51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780B4-45FE-4549-A20C-B25DD9F05E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118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780B4-45FE-4549-A20C-B25DD9F05E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221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Figure X – Following on from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DCAL_Cloud_Statistics</a:t>
            </a:r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DCAL_Custom_Mosaics</a:t>
            </a:r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 to remove cloud through layers of images over a given time frame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by averaging them out.  The images you’re seeing are taken from all 3 of the satellites from February to May of this year. The top right image shows the SAR based Sentinel-1 False Colour Composite, unaffected by cloud an the bottom two show Landsat-8 and Sentinel-2 images after Geoscience Australia# Geo-median algorithm has been applied.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Black areas show pixels which have been masked by the filter and the white pixels show clouds that have failed to be picked up by the filter.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780B4-45FE-4549-A20C-B25DD9F05E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34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br>
              <a:rPr lang="en-GB" dirty="0"/>
            </a:br>
            <a:r>
              <a:rPr lang="en-GB" dirty="0"/>
              <a:t>	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780B4-45FE-4549-A20C-B25DD9F05E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52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Geojson</a:t>
            </a:r>
            <a:r>
              <a:rPr lang="en-GB" dirty="0"/>
              <a:t> files require manually inputting into specialised software such as QGIS in order to create a figure such as this, superimposed over an ordinary map to display coastal change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780B4-45FE-4549-A20C-B25DD9F05E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71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780B4-45FE-4549-A20C-B25DD9F05E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28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780B4-45FE-4549-A20C-B25DD9F05E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80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780B4-45FE-4549-A20C-B25DD9F05E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85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780B4-45FE-4549-A20C-B25DD9F05E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74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EFB2B-5402-4660-B9C2-CCC4DBF8FDC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49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44A0A-15FA-434B-87DB-FCF538E6473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52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93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48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472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254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578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780B4-45FE-4549-A20C-B25DD9F05E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81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780B4-45FE-4549-A20C-B25DD9F05E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2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4439" y="1348927"/>
            <a:ext cx="5561712" cy="77620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533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Headline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4439" y="2125134"/>
            <a:ext cx="5561712" cy="481303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267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Subhead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4439" y="4156209"/>
            <a:ext cx="5561712" cy="469051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267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Presenter’s Name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64439" y="4591161"/>
            <a:ext cx="2869312" cy="421032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Month 00, 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633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15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635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1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53766" y="210833"/>
            <a:ext cx="4739260" cy="628507"/>
          </a:xfrm>
          <a:prstGeom prst="rect">
            <a:avLst/>
          </a:prstGeom>
          <a:noFill/>
          <a:effectLst/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2667" b="0" i="0">
                <a:ln>
                  <a:noFill/>
                </a:ln>
                <a:solidFill>
                  <a:srgbClr val="54545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HEADLINE TO GO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9510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342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Slide-CommonSen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56C4EC5-59C7-B24F-A6B9-686C3767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81" y="8429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F963F1-9DBC-DC41-9842-357E1B44188C}"/>
              </a:ext>
            </a:extLst>
          </p:cNvPr>
          <p:cNvSpPr/>
          <p:nvPr userDrawn="1"/>
        </p:nvSpPr>
        <p:spPr>
          <a:xfrm>
            <a:off x="0" y="1"/>
            <a:ext cx="12192000" cy="5724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C85D33-71EF-644F-8946-D590D059B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58" y="57193"/>
            <a:ext cx="965200" cy="936362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BC7E776-46F7-5B43-92F6-BE28A4F2A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982" y="2438950"/>
            <a:ext cx="10575320" cy="33198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A17AE14-F6C4-8248-BBE1-01508E3EE7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6AFBFB6-8ECA-E542-BDC2-840D1E8B1007}" type="datetimeFigureOut">
              <a:rPr lang="en-GB" smtClean="0"/>
              <a:pPr/>
              <a:t>09/10/2019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5DE7E3C-14D8-2F4D-8873-52DD0532B8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D65A55F-1D5D-C645-B3C4-AA4BF8D934B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5ABEE1-71C2-9E4C-B968-357B9524590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12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77D906FB-63B9-8A41-AF52-7A03E2260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622" y="1816486"/>
            <a:ext cx="3552387" cy="2476113"/>
          </a:xfrm>
        </p:spPr>
        <p:txBody>
          <a:bodyPr lIns="0">
            <a:noAutofit/>
          </a:bodyPr>
          <a:lstStyle>
            <a:lvl1pPr marL="0" indent="0" algn="l">
              <a:lnSpc>
                <a:spcPts val="7500"/>
              </a:lnSpc>
              <a:spcBef>
                <a:spcPts val="0"/>
              </a:spcBef>
              <a:buNone/>
              <a:defRPr sz="9000" b="1" i="0" kern="300" spc="-300" baseline="0">
                <a:solidFill>
                  <a:schemeClr val="bg2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3F9CA6-E024-3144-BCE8-09C936A1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3744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779901" y="1484895"/>
            <a:ext cx="3552387" cy="1309720"/>
          </a:xfrm>
        </p:spPr>
        <p:txBody>
          <a:bodyPr lIns="0">
            <a:noAutofit/>
          </a:bodyPr>
          <a:lstStyle>
            <a:lvl1pPr marL="0" indent="0" algn="l">
              <a:buNone/>
              <a:defRPr sz="9000" b="1" i="0" kern="300" spc="-300" baseline="0">
                <a:solidFill>
                  <a:srgbClr val="444446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23630" y="2475288"/>
            <a:ext cx="4439215" cy="1257203"/>
          </a:xfrm>
        </p:spPr>
        <p:txBody>
          <a:bodyPr lIns="0">
            <a:noAutofit/>
          </a:bodyPr>
          <a:lstStyle>
            <a:lvl1pPr marL="0" indent="0" algn="l">
              <a:buNone/>
              <a:defRPr sz="9000" b="1" i="0" kern="300" spc="-300" baseline="0">
                <a:solidFill>
                  <a:srgbClr val="E32119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mission</a:t>
            </a:r>
          </a:p>
        </p:txBody>
      </p:sp>
      <p:sp>
        <p:nvSpPr>
          <p:cNvPr id="20" name="Title 31">
            <a:extLst>
              <a:ext uri="{FF2B5EF4-FFF2-40B4-BE49-F238E27FC236}">
                <a16:creationId xmlns:a16="http://schemas.microsoft.com/office/drawing/2014/main" id="{0C47DF67-118B-4D70-B886-D85262CD3D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6763" y="669700"/>
            <a:ext cx="8489971" cy="576262"/>
          </a:xfrm>
        </p:spPr>
        <p:txBody>
          <a:bodyPr lIns="0" tIns="0" rIns="0" bIns="0"/>
          <a:lstStyle/>
          <a:p>
            <a:r>
              <a:rPr lang="en-GB" sz="2000" dirty="0">
                <a:solidFill>
                  <a:srgbClr val="444446"/>
                </a:solidFill>
                <a:latin typeface="HelveticaNeueLT Std Med Cn" panose="020B0806040702040204" pitchFamily="34" charset="0"/>
              </a:rPr>
              <a:t>SATELLITE APPLICATIONS CATAPULT</a:t>
            </a:r>
          </a:p>
        </p:txBody>
      </p:sp>
    </p:spTree>
    <p:extLst>
      <p:ext uri="{BB962C8B-B14F-4D97-AF65-F5344CB8AC3E}">
        <p14:creationId xmlns:p14="http://schemas.microsoft.com/office/powerpoint/2010/main" val="3079150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9938" y="5984875"/>
            <a:ext cx="1770769" cy="586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60AB6-51F2-B742-9BB8-BB8627C6F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3275" y="6049247"/>
            <a:ext cx="1576386" cy="367428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5DEFD85E-02D2-FE49-A755-0DD290785C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5" y="707493"/>
            <a:ext cx="5426075" cy="3164419"/>
          </a:xfrm>
        </p:spPr>
        <p:txBody>
          <a:bodyPr lIns="0">
            <a:noAutofit/>
          </a:bodyPr>
          <a:lstStyle>
            <a:lvl1pPr marL="0" indent="0" algn="l">
              <a:lnSpc>
                <a:spcPts val="7800"/>
              </a:lnSpc>
              <a:spcBef>
                <a:spcPts val="0"/>
              </a:spcBef>
              <a:buNone/>
              <a:defRPr sz="9000" b="1" i="0" kern="300" spc="-300" baseline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Title </a:t>
            </a:r>
            <a:r>
              <a:rPr lang="en-US">
                <a:solidFill>
                  <a:srgbClr val="E40024"/>
                </a:solidFill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966747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344B9349-AE92-FD4B-B96B-0041E5FA40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707494"/>
            <a:ext cx="5292725" cy="2044430"/>
          </a:xfrm>
        </p:spPr>
        <p:txBody>
          <a:bodyPr lIns="0">
            <a:noAutofit/>
          </a:bodyPr>
          <a:lstStyle>
            <a:lvl1pPr marL="0" indent="0" algn="l">
              <a:lnSpc>
                <a:spcPts val="7800"/>
              </a:lnSpc>
              <a:spcBef>
                <a:spcPts val="0"/>
              </a:spcBef>
              <a:buNone/>
              <a:defRPr sz="9000" b="1" i="0" kern="300" spc="-300" baseline="0">
                <a:solidFill>
                  <a:schemeClr val="bg2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4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08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FD77-F8AB-4282-A35D-A6E3EDFD7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95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77D906FB-63B9-8A41-AF52-7A03E2260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622" y="1816486"/>
            <a:ext cx="3552387" cy="2476113"/>
          </a:xfrm>
        </p:spPr>
        <p:txBody>
          <a:bodyPr lIns="0">
            <a:noAutofit/>
          </a:bodyPr>
          <a:lstStyle>
            <a:lvl1pPr marL="0" indent="0" algn="l">
              <a:lnSpc>
                <a:spcPts val="7500"/>
              </a:lnSpc>
              <a:spcBef>
                <a:spcPts val="0"/>
              </a:spcBef>
              <a:buNone/>
              <a:defRPr sz="9000" b="1" i="0" kern="300" spc="-300" baseline="0">
                <a:solidFill>
                  <a:schemeClr val="bg2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3F9CA6-E024-3144-BCE8-09C936A1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0493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 Head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85DA-DFE9-654A-8E11-DC64BD1A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22" y="624698"/>
            <a:ext cx="10658476" cy="57227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8DB2B-0DC2-422E-81F3-6F35116A10CA}"/>
              </a:ext>
            </a:extLst>
          </p:cNvPr>
          <p:cNvSpPr/>
          <p:nvPr userDrawn="1"/>
        </p:nvSpPr>
        <p:spPr>
          <a:xfrm>
            <a:off x="0" y="5121952"/>
            <a:ext cx="11862850" cy="1736048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F66D251F-77FE-46BF-B6A4-1DEF055E9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622" y="1816486"/>
            <a:ext cx="3552387" cy="2476113"/>
          </a:xfrm>
        </p:spPr>
        <p:txBody>
          <a:bodyPr lIns="0">
            <a:noAutofit/>
          </a:bodyPr>
          <a:lstStyle>
            <a:lvl1pPr marL="0" indent="0" algn="l">
              <a:lnSpc>
                <a:spcPts val="7500"/>
              </a:lnSpc>
              <a:spcBef>
                <a:spcPts val="0"/>
              </a:spcBef>
              <a:buNone/>
              <a:defRPr sz="9000" b="1" i="0" kern="300" spc="-300" baseline="0">
                <a:solidFill>
                  <a:schemeClr val="bg2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4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,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85DA-DFE9-654A-8E11-DC64BD1A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22" y="624698"/>
            <a:ext cx="10658476" cy="57227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6148E27-EA02-49D8-9B62-A111BAA69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54" y="1719466"/>
            <a:ext cx="10658475" cy="39501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9703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2922A9D-4A93-134B-890C-109ECA3BE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268" y="620713"/>
            <a:ext cx="10615464" cy="61672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>
                <a:solidFill>
                  <a:schemeClr val="bg2"/>
                </a:solidFill>
              </a:rPr>
              <a:t>CLICK TO ADD TEXT</a:t>
            </a:r>
            <a:br>
              <a:rPr lang="en-GB">
                <a:solidFill>
                  <a:schemeClr val="bg2"/>
                </a:solidFill>
              </a:rPr>
            </a:br>
            <a:r>
              <a:rPr lang="en-GB">
                <a:solidFill>
                  <a:srgbClr val="E40024"/>
                </a:solidFill>
              </a:rPr>
              <a:t>CLICK TO ADD TEXT</a:t>
            </a:r>
            <a:endParaRPr lang="en-GB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30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362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D17EB-444C-384C-B400-AB2D64AE0704}"/>
              </a:ext>
            </a:extLst>
          </p:cNvPr>
          <p:cNvCxnSpPr/>
          <p:nvPr userDrawn="1"/>
        </p:nvCxnSpPr>
        <p:spPr>
          <a:xfrm>
            <a:off x="803275" y="3913131"/>
            <a:ext cx="1506056" cy="0"/>
          </a:xfrm>
          <a:prstGeom prst="line">
            <a:avLst/>
          </a:prstGeom>
          <a:ln w="19050" cap="rnd">
            <a:solidFill>
              <a:srgbClr val="E32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18BA68-9A42-FE4E-96E9-57FC64C8A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468313"/>
            <a:ext cx="8315325" cy="1566052"/>
          </a:xfr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rgbClr val="E40024"/>
                </a:solidFill>
              </a:defRPr>
            </a:lvl1pPr>
            <a:lvl2pPr marL="457200" indent="0">
              <a:buNone/>
              <a:defRPr sz="12000" b="1">
                <a:solidFill>
                  <a:srgbClr val="E40024"/>
                </a:solidFill>
              </a:defRPr>
            </a:lvl2pPr>
            <a:lvl3pPr marL="914400" indent="0">
              <a:buNone/>
              <a:defRPr sz="12000" b="1">
                <a:solidFill>
                  <a:srgbClr val="E40024"/>
                </a:solidFill>
              </a:defRPr>
            </a:lvl3pPr>
            <a:lvl4pPr marL="1371600" indent="0">
              <a:buNone/>
              <a:defRPr sz="12000" b="1">
                <a:solidFill>
                  <a:srgbClr val="E40024"/>
                </a:solidFill>
              </a:defRPr>
            </a:lvl4pPr>
            <a:lvl5pPr marL="1828800" indent="0">
              <a:buNone/>
              <a:defRPr sz="12000" b="1">
                <a:solidFill>
                  <a:srgbClr val="E4002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E70549F-8114-894D-A181-BA19CC6F67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3275" y="2463800"/>
            <a:ext cx="8856663" cy="1301750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  <a:lvl2pPr marL="457200" indent="0">
              <a:buNone/>
              <a:defRPr b="1">
                <a:solidFill>
                  <a:schemeClr val="bg2"/>
                </a:solidFill>
              </a:defRPr>
            </a:lvl2pPr>
            <a:lvl3pPr marL="914400" indent="0">
              <a:buNone/>
              <a:defRPr b="1">
                <a:solidFill>
                  <a:schemeClr val="bg2"/>
                </a:solidFill>
              </a:defRPr>
            </a:lvl3pPr>
            <a:lvl4pPr marL="1371600" indent="0">
              <a:buNone/>
              <a:defRPr b="1">
                <a:solidFill>
                  <a:schemeClr val="bg2"/>
                </a:solidFill>
              </a:defRPr>
            </a:lvl4pPr>
            <a:lvl5pPr marL="1828800" indent="0">
              <a:buNone/>
              <a:defRPr b="1">
                <a:solidFill>
                  <a:schemeClr val="bg2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05153CC-7358-7B49-8115-4BAB555D57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3275" y="4076701"/>
            <a:ext cx="3349177" cy="25863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2"/>
                </a:solidFill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endParaRPr lang="de-DE" sz="14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8847312-006E-2542-B787-30371AC0B9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475" y="4498903"/>
            <a:ext cx="3542814" cy="1041286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  <a:lvl2pPr marL="457200" indent="0">
              <a:buNone/>
              <a:defRPr b="1">
                <a:solidFill>
                  <a:schemeClr val="bg2"/>
                </a:solidFill>
              </a:defRPr>
            </a:lvl2pPr>
            <a:lvl3pPr marL="914400" indent="0">
              <a:buNone/>
              <a:defRPr b="1">
                <a:solidFill>
                  <a:schemeClr val="bg2"/>
                </a:solidFill>
              </a:defRPr>
            </a:lvl3pPr>
            <a:lvl4pPr marL="1371600" indent="0">
              <a:buNone/>
              <a:defRPr b="1">
                <a:solidFill>
                  <a:schemeClr val="bg2"/>
                </a:solidFill>
              </a:defRPr>
            </a:lvl4pPr>
            <a:lvl5pPr marL="1828800" indent="0">
              <a:buNone/>
              <a:defRPr b="1">
                <a:solidFill>
                  <a:schemeClr val="bg2"/>
                </a:solidFill>
              </a:defRPr>
            </a:lvl5pPr>
          </a:lstStyle>
          <a:p>
            <a:endParaRPr lang="en-US" sz="28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63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k object 16">
            <a:extLst>
              <a:ext uri="{FF2B5EF4-FFF2-40B4-BE49-F238E27FC236}">
                <a16:creationId xmlns:a16="http://schemas.microsoft.com/office/drawing/2014/main" id="{8AED25B7-BD08-458E-8020-9FD19FD99645}"/>
              </a:ext>
            </a:extLst>
          </p:cNvPr>
          <p:cNvSpPr/>
          <p:nvPr userDrawn="1"/>
        </p:nvSpPr>
        <p:spPr>
          <a:xfrm>
            <a:off x="6554340" y="-75626"/>
            <a:ext cx="7445426" cy="4001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3275" y="6049247"/>
            <a:ext cx="1576386" cy="367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D639E-109A-4727-BCE2-0D3ECA87D3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9938" y="5984875"/>
            <a:ext cx="1770769" cy="5860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B7E190-9135-4644-B2C2-3D5F4B1DAC91}"/>
              </a:ext>
            </a:extLst>
          </p:cNvPr>
          <p:cNvSpPr/>
          <p:nvPr userDrawn="1"/>
        </p:nvSpPr>
        <p:spPr>
          <a:xfrm>
            <a:off x="11857038" y="0"/>
            <a:ext cx="334962" cy="6858000"/>
          </a:xfrm>
          <a:prstGeom prst="rect">
            <a:avLst/>
          </a:prstGeom>
          <a:solidFill>
            <a:srgbClr val="E3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995746-AC13-7E42-BF34-77DE0CB87A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707494"/>
            <a:ext cx="5292725" cy="2044430"/>
          </a:xfrm>
        </p:spPr>
        <p:txBody>
          <a:bodyPr lIns="0">
            <a:noAutofit/>
          </a:bodyPr>
          <a:lstStyle>
            <a:lvl1pPr marL="0" indent="0" algn="l">
              <a:lnSpc>
                <a:spcPts val="7800"/>
              </a:lnSpc>
              <a:spcBef>
                <a:spcPts val="0"/>
              </a:spcBef>
              <a:buNone/>
              <a:defRPr sz="9000" b="1" i="0" kern="300" spc="-300" baseline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1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C5CF7-A6B9-EC43-8E8A-8251959D82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8B2618-9309-4FFE-A4D9-8CBB93AC8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0" t="1" r="2955" b="80670"/>
          <a:stretch/>
        </p:blipFill>
        <p:spPr>
          <a:xfrm>
            <a:off x="10482267" y="747"/>
            <a:ext cx="1352551" cy="13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44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94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82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89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56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14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75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50232019_EXTENDED_16.9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27725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6520" y="0"/>
            <a:ext cx="6102520" cy="527261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" y="1519766"/>
            <a:ext cx="177799" cy="5338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3211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84321" y="5757314"/>
            <a:ext cx="2629312" cy="629775"/>
          </a:xfrm>
          <a:prstGeom prst="rect">
            <a:avLst/>
          </a:prstGeom>
        </p:spPr>
      </p:pic>
      <p:pic>
        <p:nvPicPr>
          <p:cNvPr id="11" name="Picture 10" descr="We work with_LogoB_RGB.eps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72" y="5909483"/>
            <a:ext cx="1908328" cy="444405"/>
          </a:xfrm>
          <a:prstGeom prst="rect">
            <a:avLst/>
          </a:prstGeom>
        </p:spPr>
      </p:pic>
      <p:pic>
        <p:nvPicPr>
          <p:cNvPr id="8" name="Picture 7" descr="SA_White.ai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15" t="42971" r="13767" b="43468"/>
          <a:stretch/>
        </p:blipFill>
        <p:spPr>
          <a:xfrm>
            <a:off x="226962" y="304129"/>
            <a:ext cx="3741220" cy="686375"/>
          </a:xfrm>
          <a:prstGeom prst="rect">
            <a:avLst/>
          </a:prstGeom>
        </p:spPr>
      </p:pic>
      <p:sp>
        <p:nvSpPr>
          <p:cNvPr id="3" name="MSIPCMContentMarking" descr="{&quot;HashCode&quot;:-685539060,&quot;Placement&quot;:&quot;Header&quot;}">
            <a:extLst>
              <a:ext uri="{FF2B5EF4-FFF2-40B4-BE49-F238E27FC236}">
                <a16:creationId xmlns:a16="http://schemas.microsoft.com/office/drawing/2014/main" id="{3734D80F-4818-457C-961F-64E222E545A4}"/>
              </a:ext>
            </a:extLst>
          </p:cNvPr>
          <p:cNvSpPr txBox="1"/>
          <p:nvPr userDrawn="1"/>
        </p:nvSpPr>
        <p:spPr>
          <a:xfrm>
            <a:off x="5581172" y="0"/>
            <a:ext cx="102965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Catapult Open</a:t>
            </a:r>
          </a:p>
        </p:txBody>
      </p:sp>
    </p:spTree>
    <p:extLst>
      <p:ext uri="{BB962C8B-B14F-4D97-AF65-F5344CB8AC3E}">
        <p14:creationId xmlns:p14="http://schemas.microsoft.com/office/powerpoint/2010/main" val="21760226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hf hdr="0" ftr="0"/>
  <p:txStyles>
    <p:titleStyle>
      <a:lvl1pPr algn="l" defTabSz="609585" rtl="0" eaLnBrk="1" latinLnBrk="0" hangingPunct="1">
        <a:spcBef>
          <a:spcPct val="0"/>
        </a:spcBef>
        <a:buNone/>
        <a:defRPr sz="4267" b="0" i="0" kern="1200" baseline="0">
          <a:solidFill>
            <a:schemeClr val="bg2"/>
          </a:solidFill>
          <a:latin typeface="Arial"/>
          <a:ea typeface="+mj-ea"/>
          <a:cs typeface="Arial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2667" kern="1200">
          <a:solidFill>
            <a:schemeClr val="bg2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A6A24-5945-4416-A5AE-BBBBFDD099F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09/10/2019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8C24E-6676-4F58-B169-5DAAD5DC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SIPCMContentMarking" descr="{&quot;HashCode&quot;:-685539060,&quot;Placement&quot;:&quot;Header&quot;}">
            <a:extLst>
              <a:ext uri="{FF2B5EF4-FFF2-40B4-BE49-F238E27FC236}">
                <a16:creationId xmlns:a16="http://schemas.microsoft.com/office/drawing/2014/main" id="{F5950BAD-5213-45D4-A6E8-96958B9AA4BD}"/>
              </a:ext>
            </a:extLst>
          </p:cNvPr>
          <p:cNvSpPr txBox="1"/>
          <p:nvPr userDrawn="1"/>
        </p:nvSpPr>
        <p:spPr>
          <a:xfrm>
            <a:off x="5581172" y="0"/>
            <a:ext cx="102965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Catapult Open</a:t>
            </a:r>
          </a:p>
        </p:txBody>
      </p:sp>
    </p:spTree>
    <p:extLst>
      <p:ext uri="{BB962C8B-B14F-4D97-AF65-F5344CB8AC3E}">
        <p14:creationId xmlns:p14="http://schemas.microsoft.com/office/powerpoint/2010/main" val="344999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7" r:id="rId14"/>
    <p:sldLayoutId id="2147483679" r:id="rId15"/>
    <p:sldLayoutId id="21474836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9622" y="624698"/>
            <a:ext cx="10658476" cy="57227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8354" y="1719466"/>
            <a:ext cx="10658475" cy="39501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24853" y="397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FF7CD-09AC-4D65-BE92-6B6FE269958E}"/>
              </a:ext>
            </a:extLst>
          </p:cNvPr>
          <p:cNvSpPr/>
          <p:nvPr userDrawn="1"/>
        </p:nvSpPr>
        <p:spPr>
          <a:xfrm>
            <a:off x="0" y="620713"/>
            <a:ext cx="300038" cy="576262"/>
          </a:xfrm>
          <a:prstGeom prst="rect">
            <a:avLst/>
          </a:prstGeom>
          <a:solidFill>
            <a:srgbClr val="E3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CD5F57-8321-43DE-BCEA-67FE4E251204}"/>
              </a:ext>
            </a:extLst>
          </p:cNvPr>
          <p:cNvSpPr/>
          <p:nvPr userDrawn="1"/>
        </p:nvSpPr>
        <p:spPr>
          <a:xfrm>
            <a:off x="11857038" y="0"/>
            <a:ext cx="334962" cy="6858000"/>
          </a:xfrm>
          <a:prstGeom prst="rect">
            <a:avLst/>
          </a:prstGeom>
          <a:solidFill>
            <a:srgbClr val="E3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SIPCMContentMarking" descr="{&quot;HashCode&quot;:-685539060,&quot;Placement&quot;:&quot;Header&quot;}">
            <a:extLst>
              <a:ext uri="{FF2B5EF4-FFF2-40B4-BE49-F238E27FC236}">
                <a16:creationId xmlns:a16="http://schemas.microsoft.com/office/drawing/2014/main" id="{51B7FB6D-77C4-4046-A318-847E9151DABD}"/>
              </a:ext>
            </a:extLst>
          </p:cNvPr>
          <p:cNvSpPr txBox="1"/>
          <p:nvPr userDrawn="1"/>
        </p:nvSpPr>
        <p:spPr>
          <a:xfrm>
            <a:off x="5581172" y="0"/>
            <a:ext cx="1029657" cy="262344"/>
          </a:xfrm>
          <a:prstGeom prst="rect">
            <a:avLst/>
          </a:prstGeom>
        </p:spPr>
        <p:txBody>
          <a:bodyPr vert="horz" wrap="square" lIns="0" tIns="0" rIns="0" bIns="0" rtlCol="0" anchor="ctr" anchorCtr="1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sz="1000" spc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Catapult Open</a:t>
            </a:r>
            <a:endParaRPr lang="en-GB" sz="1000" spc="0" dirty="0" err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/>
        <a:buChar char="•"/>
        <a:defRPr sz="2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/>
        <a:buChar char="•"/>
        <a:defRPr sz="2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/>
        <a:buChar char="•"/>
        <a:defRPr sz="20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/>
        <a:buChar char="•"/>
        <a:defRPr sz="1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/>
        <a:buChar char="•"/>
        <a:defRPr sz="18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951">
          <p15:clr>
            <a:srgbClr val="F26B43"/>
          </p15:clr>
        </p15:guide>
        <p15:guide id="3" pos="2729">
          <p15:clr>
            <a:srgbClr val="F26B43"/>
          </p15:clr>
        </p15:guide>
        <p15:guide id="4" pos="1595">
          <p15:clr>
            <a:srgbClr val="F26B43"/>
          </p15:clr>
        </p15:guide>
        <p15:guide id="5" orient="horz" pos="1071">
          <p15:clr>
            <a:srgbClr val="F26B43"/>
          </p15:clr>
        </p15:guide>
        <p15:guide id="6" orient="horz" pos="754">
          <p15:clr>
            <a:srgbClr val="F26B43"/>
          </p15:clr>
        </p15:guide>
        <p15:guide id="7" orient="horz" pos="572">
          <p15:clr>
            <a:srgbClr val="F26B43"/>
          </p15:clr>
        </p15:guide>
        <p15:guide id="8" orient="horz" pos="391">
          <p15:clr>
            <a:srgbClr val="F26B43"/>
          </p15:clr>
        </p15:guide>
        <p15:guide id="9" pos="506">
          <p15:clr>
            <a:srgbClr val="F26B43"/>
          </p15:clr>
        </p15:guide>
        <p15:guide id="10" pos="189">
          <p15:clr>
            <a:srgbClr val="F26B43"/>
          </p15:clr>
        </p15:guide>
        <p15:guide id="11" pos="6085">
          <p15:clr>
            <a:srgbClr val="F26B43"/>
          </p15:clr>
        </p15:guide>
        <p15:guide id="12" pos="7197">
          <p15:clr>
            <a:srgbClr val="F26B43"/>
          </p15:clr>
        </p15:guide>
        <p15:guide id="14" orient="horz" pos="3906">
          <p15:clr>
            <a:srgbClr val="F26B43"/>
          </p15:clr>
        </p15:guide>
        <p15:guide id="15" orient="horz" pos="4042">
          <p15:clr>
            <a:srgbClr val="F26B43"/>
          </p15:clr>
        </p15:guide>
        <p15:guide id="16" orient="horz" pos="3770">
          <p15:clr>
            <a:srgbClr val="F26B43"/>
          </p15:clr>
        </p15:guide>
        <p15:guide id="17" orient="horz" pos="3566">
          <p15:clr>
            <a:srgbClr val="F26B43"/>
          </p15:clr>
        </p15:guide>
        <p15:guide id="18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13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78.jpg"/><Relationship Id="rId4" Type="http://schemas.openxmlformats.org/officeDocument/2006/relationships/image" Target="../media/image7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8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8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91.png"/><Relationship Id="rId10" Type="http://schemas.openxmlformats.org/officeDocument/2006/relationships/image" Target="../media/image95.jpeg"/><Relationship Id="rId4" Type="http://schemas.openxmlformats.org/officeDocument/2006/relationships/image" Target="../media/image90.png"/><Relationship Id="rId9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Rob Fletcher</a:t>
            </a:r>
          </a:p>
          <a:p>
            <a:r>
              <a:rPr lang="en-US" dirty="0">
                <a:solidFill>
                  <a:srgbClr val="FFFFFF"/>
                </a:solidFill>
              </a:rPr>
              <a:t>Head of Geospatial Platforms &amp; Solutions</a:t>
            </a:r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137469" y="3806890"/>
            <a:ext cx="5374432" cy="1344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47" marR="0" lvl="2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8585A"/>
              </a:buClr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Vision</a:t>
            </a:r>
          </a:p>
          <a:p>
            <a:pPr marL="146047" marR="0" lvl="2" indent="0" algn="l" defTabSz="609585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8585A"/>
              </a:buClr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a world-leading technology and innovation company, helping businesses of all sizes to realise the potential from space”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1CF24-1C68-4507-9933-9131C7C15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956" y="5722064"/>
            <a:ext cx="1444088" cy="80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1775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ommonSensing Geospatial Platform"/>
          <p:cNvSpPr txBox="1">
            <a:spLocks noGrp="1"/>
          </p:cNvSpPr>
          <p:nvPr>
            <p:ph type="title"/>
          </p:nvPr>
        </p:nvSpPr>
        <p:spPr>
          <a:xfrm>
            <a:off x="391981" y="842912"/>
            <a:ext cx="10515600" cy="598783"/>
          </a:xfrm>
          <a:prstGeom prst="rect">
            <a:avLst/>
          </a:prstGeom>
        </p:spPr>
        <p:txBody>
          <a:bodyPr vert="horz" lIns="45700" tIns="45700" rIns="45700" bIns="45700" rtlCol="0" anchor="t">
            <a:noAutofit/>
          </a:bodyPr>
          <a:lstStyle>
            <a:lvl1pPr algn="l" defTabSz="1828800">
              <a:lnSpc>
                <a:spcPct val="90000"/>
              </a:lnSpc>
              <a:defRPr sz="8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GB" sz="2800" dirty="0"/>
              <a:t>Open Data Cube Hackathon at Harwell – May 2019</a:t>
            </a:r>
            <a:endParaRPr sz="9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FFD23-3F60-429A-8E2A-9870AA79346B}"/>
              </a:ext>
            </a:extLst>
          </p:cNvPr>
          <p:cNvSpPr/>
          <p:nvPr/>
        </p:nvSpPr>
        <p:spPr>
          <a:xfrm>
            <a:off x="147822" y="6404851"/>
            <a:ext cx="17139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© Satellite Applications Catapult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8E873-4DE8-4CE0-8B1B-32D6B454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117" y="244130"/>
            <a:ext cx="1077807" cy="598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5FCA0A-2D1D-46BB-8B62-8E1936CCA080}"/>
              </a:ext>
            </a:extLst>
          </p:cNvPr>
          <p:cNvSpPr txBox="1"/>
          <p:nvPr/>
        </p:nvSpPr>
        <p:spPr>
          <a:xfrm>
            <a:off x="537882" y="1441695"/>
            <a:ext cx="925157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Aims: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develop core functionality of the Open Data Cube, and to also generate Earth Observation (EO) products using Analysis Ready Data (ARD) for Sentinel-1, Senintel-2 and Landsat data, to support the IPP Common Sensing project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Generate a Level 3 Land Classification based on the UN Food and Agriculture Organisation’s classification schema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Development of a coastal change layer using S1 including tide data to improve accuracy</a:t>
            </a:r>
          </a:p>
          <a:p>
            <a:endParaRPr lang="en-GB" dirty="0"/>
          </a:p>
          <a:p>
            <a:r>
              <a:rPr lang="en-GB" dirty="0"/>
              <a:t>Attendees: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Satellite Applications Catapult, </a:t>
            </a:r>
            <a:r>
              <a:rPr lang="en-GB" dirty="0" err="1"/>
              <a:t>GeoScience</a:t>
            </a:r>
            <a:r>
              <a:rPr lang="en-GB" dirty="0"/>
              <a:t> Australia, CSIRO, the University of Aberystwyth, UNEP GRID and Frontier SI</a:t>
            </a:r>
          </a:p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777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ommonSensing Geospatial Platform"/>
          <p:cNvSpPr txBox="1">
            <a:spLocks noGrp="1"/>
          </p:cNvSpPr>
          <p:nvPr>
            <p:ph type="title"/>
          </p:nvPr>
        </p:nvSpPr>
        <p:spPr>
          <a:xfrm>
            <a:off x="391981" y="842912"/>
            <a:ext cx="10515600" cy="598783"/>
          </a:xfrm>
          <a:prstGeom prst="rect">
            <a:avLst/>
          </a:prstGeom>
        </p:spPr>
        <p:txBody>
          <a:bodyPr vert="horz" lIns="45700" tIns="45700" rIns="45700" bIns="45700" rtlCol="0" anchor="t">
            <a:noAutofit/>
          </a:bodyPr>
          <a:lstStyle>
            <a:lvl1pPr algn="l" defTabSz="1828800">
              <a:lnSpc>
                <a:spcPct val="90000"/>
              </a:lnSpc>
              <a:defRPr sz="8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GB" sz="2800"/>
              <a:t>Open Data Cube Hackathon at Harwell – May 2019</a:t>
            </a:r>
            <a:endParaRPr lang="en-GB" sz="9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FFD23-3F60-429A-8E2A-9870AA79346B}"/>
              </a:ext>
            </a:extLst>
          </p:cNvPr>
          <p:cNvSpPr/>
          <p:nvPr/>
        </p:nvSpPr>
        <p:spPr>
          <a:xfrm>
            <a:off x="147822" y="6404851"/>
            <a:ext cx="17139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/>
              <a:t>© Satellite Applications Catapult</a:t>
            </a:r>
            <a:endParaRPr lang="en-GB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8E873-4DE8-4CE0-8B1B-32D6B454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117" y="244130"/>
            <a:ext cx="1077807" cy="598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5FCA0A-2D1D-46BB-8B62-8E1936CCA080}"/>
              </a:ext>
            </a:extLst>
          </p:cNvPr>
          <p:cNvSpPr txBox="1"/>
          <p:nvPr/>
        </p:nvSpPr>
        <p:spPr>
          <a:xfrm>
            <a:off x="537882" y="1441695"/>
            <a:ext cx="925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7" name="Picture 6" descr="A close up of a tree&#10;&#10;Description automatically generated">
            <a:extLst>
              <a:ext uri="{FF2B5EF4-FFF2-40B4-BE49-F238E27FC236}">
                <a16:creationId xmlns:a16="http://schemas.microsoft.com/office/drawing/2014/main" id="{BE8D4529-4D61-4455-A875-9EBBA7CBDE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1286827"/>
            <a:ext cx="4694246" cy="4465231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766962E6-6F89-4CCB-87DE-D81FF6CC046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20" y="1286827"/>
            <a:ext cx="5731510" cy="4284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49581C-5DB6-4FEC-9BCD-34A49EE5F7AE}"/>
              </a:ext>
            </a:extLst>
          </p:cNvPr>
          <p:cNvSpPr txBox="1"/>
          <p:nvPr/>
        </p:nvSpPr>
        <p:spPr>
          <a:xfrm>
            <a:off x="5613537" y="5580952"/>
            <a:ext cx="58189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FAO L3 land cover classification for Fiji created using layers created on the ODC including water (from Sentinel-1), fractional cover (vegetation) and an urban layer from Sentinel-1. These outputs were displayed in a web-portal developed by the hack team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77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ommonSensing Geospatial Platform"/>
          <p:cNvSpPr txBox="1">
            <a:spLocks noGrp="1"/>
          </p:cNvSpPr>
          <p:nvPr>
            <p:ph type="title"/>
          </p:nvPr>
        </p:nvSpPr>
        <p:spPr>
          <a:xfrm>
            <a:off x="391981" y="842912"/>
            <a:ext cx="10515600" cy="598783"/>
          </a:xfrm>
          <a:prstGeom prst="rect">
            <a:avLst/>
          </a:prstGeom>
        </p:spPr>
        <p:txBody>
          <a:bodyPr vert="horz" lIns="45700" tIns="45700" rIns="45700" bIns="45700" rtlCol="0" anchor="t">
            <a:noAutofit/>
          </a:bodyPr>
          <a:lstStyle>
            <a:lvl1pPr algn="l" defTabSz="1828800">
              <a:lnSpc>
                <a:spcPct val="90000"/>
              </a:lnSpc>
              <a:defRPr sz="8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GB" sz="2800"/>
              <a:t>Open Data Cube Hackathon at Harwell – May 2019</a:t>
            </a:r>
            <a:endParaRPr lang="en-GB" sz="9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8E873-4DE8-4CE0-8B1B-32D6B454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117" y="244130"/>
            <a:ext cx="1077807" cy="598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5FCA0A-2D1D-46BB-8B62-8E1936CCA080}"/>
              </a:ext>
            </a:extLst>
          </p:cNvPr>
          <p:cNvSpPr txBox="1"/>
          <p:nvPr/>
        </p:nvSpPr>
        <p:spPr>
          <a:xfrm>
            <a:off x="537882" y="1441695"/>
            <a:ext cx="925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  <a:p>
            <a:endParaRPr lang="en-GB" sz="1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1CE977A-42AD-4791-A998-676F824DC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657" y="1882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F60E697C-6F04-4A26-A3CE-9D5B185EA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71" y="19952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3" name="Picture 1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4B69684-3DC0-4CD2-9FD9-80FFB3D32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043" y="1304779"/>
            <a:ext cx="9199914" cy="4823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663FD4-BF7C-47F3-BC09-BAFFBC5AAD4A}"/>
              </a:ext>
            </a:extLst>
          </p:cNvPr>
          <p:cNvSpPr txBox="1"/>
          <p:nvPr/>
        </p:nvSpPr>
        <p:spPr>
          <a:xfrm>
            <a:off x="3484010" y="6265690"/>
            <a:ext cx="522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Sentinel-1 Coastline Extraction May 2018 – April 2019 </a:t>
            </a:r>
          </a:p>
        </p:txBody>
      </p:sp>
    </p:spTree>
    <p:extLst>
      <p:ext uri="{BB962C8B-B14F-4D97-AF65-F5344CB8AC3E}">
        <p14:creationId xmlns:p14="http://schemas.microsoft.com/office/powerpoint/2010/main" val="2318456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DD27EEB-498C-4336-9D10-A26BEDEA9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00" t="15724" r="12807"/>
          <a:stretch/>
        </p:blipFill>
        <p:spPr>
          <a:xfrm>
            <a:off x="576" y="-66"/>
            <a:ext cx="12203992" cy="68673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0CECBE-BD2B-4541-A013-191EAF809CD9}"/>
              </a:ext>
            </a:extLst>
          </p:cNvPr>
          <p:cNvSpPr/>
          <p:nvPr/>
        </p:nvSpPr>
        <p:spPr>
          <a:xfrm>
            <a:off x="246986" y="5860844"/>
            <a:ext cx="3750855" cy="714092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5E4CB81-3BE9-5E4C-ADBB-4BE66D2C0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82" y="250887"/>
            <a:ext cx="10658476" cy="57227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Focus Area: Viti </a:t>
            </a:r>
            <a:r>
              <a:rPr lang="en-US" err="1">
                <a:solidFill>
                  <a:schemeClr val="bg1"/>
                </a:solidFill>
              </a:rPr>
              <a:t>Levu</a:t>
            </a:r>
            <a:r>
              <a:rPr lang="en-US">
                <a:solidFill>
                  <a:schemeClr val="bg1"/>
                </a:solidFill>
              </a:rPr>
              <a:t> - Fiji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29DDBE-D3D9-2D4F-88E9-C6734646F098}"/>
              </a:ext>
            </a:extLst>
          </p:cNvPr>
          <p:cNvSpPr/>
          <p:nvPr/>
        </p:nvSpPr>
        <p:spPr>
          <a:xfrm>
            <a:off x="315853" y="5956303"/>
            <a:ext cx="358629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Landsat mosaic showing the topographical and vegetation differences, rivers and urban centre AOIs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24D1BE-6EAB-4A2C-B958-DA3544E70B62}"/>
              </a:ext>
            </a:extLst>
          </p:cNvPr>
          <p:cNvSpPr/>
          <p:nvPr/>
        </p:nvSpPr>
        <p:spPr>
          <a:xfrm>
            <a:off x="2883860" y="1938819"/>
            <a:ext cx="584790" cy="5847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9AADF5-3274-4750-9CF0-3069BE65EF15}"/>
              </a:ext>
            </a:extLst>
          </p:cNvPr>
          <p:cNvSpPr/>
          <p:nvPr/>
        </p:nvSpPr>
        <p:spPr>
          <a:xfrm>
            <a:off x="8157387" y="4500672"/>
            <a:ext cx="979593" cy="97959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EA584D-5D5C-4BC9-A810-E9988ADE8A76}"/>
              </a:ext>
            </a:extLst>
          </p:cNvPr>
          <p:cNvSpPr/>
          <p:nvPr/>
        </p:nvSpPr>
        <p:spPr>
          <a:xfrm>
            <a:off x="5994770" y="2586171"/>
            <a:ext cx="584790" cy="58479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D803DD-8CF6-4E28-B1F3-C808BF240B73}"/>
              </a:ext>
            </a:extLst>
          </p:cNvPr>
          <p:cNvSpPr/>
          <p:nvPr/>
        </p:nvSpPr>
        <p:spPr>
          <a:xfrm>
            <a:off x="4101177" y="2714758"/>
            <a:ext cx="363279" cy="363279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48D148-A806-4581-B711-12DCD8E94F2F}"/>
              </a:ext>
            </a:extLst>
          </p:cNvPr>
          <p:cNvSpPr/>
          <p:nvPr/>
        </p:nvSpPr>
        <p:spPr>
          <a:xfrm>
            <a:off x="2776758" y="2693102"/>
            <a:ext cx="584790" cy="58479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0E57CC-96F5-4E8C-92D7-CF65C5B9813A}"/>
              </a:ext>
            </a:extLst>
          </p:cNvPr>
          <p:cNvSpPr txBox="1"/>
          <p:nvPr/>
        </p:nvSpPr>
        <p:spPr>
          <a:xfrm>
            <a:off x="5086350" y="1538238"/>
            <a:ext cx="1146545" cy="35732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200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Inland Water Bodies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4FD98A-E443-4922-B185-EC808C427DAE}"/>
              </a:ext>
            </a:extLst>
          </p:cNvPr>
          <p:cNvSpPr txBox="1"/>
          <p:nvPr/>
        </p:nvSpPr>
        <p:spPr>
          <a:xfrm>
            <a:off x="5553740" y="4434881"/>
            <a:ext cx="1515361" cy="35732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centres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D091D4-AB7C-4F76-AA62-FBFF8CF01BF3}"/>
              </a:ext>
            </a:extLst>
          </p:cNvPr>
          <p:cNvCxnSpPr/>
          <p:nvPr/>
        </p:nvCxnSpPr>
        <p:spPr>
          <a:xfrm>
            <a:off x="5857875" y="2457022"/>
            <a:ext cx="190500" cy="2047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34BAF1-2DD6-4272-BBB3-180FD15DD023}"/>
              </a:ext>
            </a:extLst>
          </p:cNvPr>
          <p:cNvCxnSpPr>
            <a:cxnSpLocks/>
          </p:cNvCxnSpPr>
          <p:nvPr/>
        </p:nvCxnSpPr>
        <p:spPr>
          <a:xfrm flipH="1">
            <a:off x="4450169" y="2365694"/>
            <a:ext cx="606941" cy="4300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CE9020-AB50-4798-A40A-5DA007009337}"/>
              </a:ext>
            </a:extLst>
          </p:cNvPr>
          <p:cNvCxnSpPr>
            <a:cxnSpLocks/>
          </p:cNvCxnSpPr>
          <p:nvPr/>
        </p:nvCxnSpPr>
        <p:spPr>
          <a:xfrm>
            <a:off x="6807163" y="4643575"/>
            <a:ext cx="1341475" cy="2516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F292892-1D0B-435B-BEDE-095D346E8469}"/>
              </a:ext>
            </a:extLst>
          </p:cNvPr>
          <p:cNvCxnSpPr>
            <a:cxnSpLocks/>
          </p:cNvCxnSpPr>
          <p:nvPr/>
        </p:nvCxnSpPr>
        <p:spPr>
          <a:xfrm flipH="1" flipV="1">
            <a:off x="3330538" y="2484890"/>
            <a:ext cx="2161289" cy="21500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5666FA5-EAC2-4B53-B51A-D97A75269EA8}"/>
              </a:ext>
            </a:extLst>
          </p:cNvPr>
          <p:cNvCxnSpPr>
            <a:cxnSpLocks/>
          </p:cNvCxnSpPr>
          <p:nvPr/>
        </p:nvCxnSpPr>
        <p:spPr>
          <a:xfrm flipH="1" flipV="1">
            <a:off x="3323450" y="3141845"/>
            <a:ext cx="2177902" cy="14930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13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CE8D459-2D8E-C243-B9F5-A58980A55EE8}"/>
              </a:ext>
            </a:extLst>
          </p:cNvPr>
          <p:cNvSpPr/>
          <p:nvPr/>
        </p:nvSpPr>
        <p:spPr>
          <a:xfrm>
            <a:off x="0" y="2110598"/>
            <a:ext cx="11862850" cy="4772529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852AD5FA-4CC7-4101-BAB5-35014DB9672E}"/>
              </a:ext>
            </a:extLst>
          </p:cNvPr>
          <p:cNvGrpSpPr/>
          <p:nvPr/>
        </p:nvGrpSpPr>
        <p:grpSpPr>
          <a:xfrm>
            <a:off x="839788" y="3734918"/>
            <a:ext cx="998171" cy="1016875"/>
            <a:chOff x="797747" y="4633643"/>
            <a:chExt cx="998171" cy="101687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17D16C1-3FC8-417A-B592-831708CA2434}"/>
                </a:ext>
              </a:extLst>
            </p:cNvPr>
            <p:cNvSpPr/>
            <p:nvPr/>
          </p:nvSpPr>
          <p:spPr>
            <a:xfrm>
              <a:off x="797747" y="4652347"/>
              <a:ext cx="998171" cy="998171"/>
            </a:xfrm>
            <a:custGeom>
              <a:avLst/>
              <a:gdLst>
                <a:gd name="connsiteX0" fmla="*/ 998171 w 998171"/>
                <a:gd name="connsiteY0" fmla="*/ 499086 h 998171"/>
                <a:gd name="connsiteX1" fmla="*/ 499086 w 998171"/>
                <a:gd name="connsiteY1" fmla="*/ 998171 h 998171"/>
                <a:gd name="connsiteX2" fmla="*/ 0 w 998171"/>
                <a:gd name="connsiteY2" fmla="*/ 499086 h 998171"/>
                <a:gd name="connsiteX3" fmla="*/ 499086 w 998171"/>
                <a:gd name="connsiteY3" fmla="*/ 0 h 998171"/>
                <a:gd name="connsiteX4" fmla="*/ 998171 w 998171"/>
                <a:gd name="connsiteY4" fmla="*/ 499086 h 99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171" h="998171">
                  <a:moveTo>
                    <a:pt x="998171" y="499086"/>
                  </a:moveTo>
                  <a:cubicBezTo>
                    <a:pt x="998171" y="774723"/>
                    <a:pt x="774723" y="998171"/>
                    <a:pt x="499086" y="998171"/>
                  </a:cubicBezTo>
                  <a:cubicBezTo>
                    <a:pt x="223448" y="998171"/>
                    <a:pt x="0" y="774723"/>
                    <a:pt x="0" y="499086"/>
                  </a:cubicBezTo>
                  <a:cubicBezTo>
                    <a:pt x="0" y="223448"/>
                    <a:pt x="223448" y="0"/>
                    <a:pt x="499086" y="0"/>
                  </a:cubicBezTo>
                  <a:cubicBezTo>
                    <a:pt x="774723" y="0"/>
                    <a:pt x="998171" y="223448"/>
                    <a:pt x="998171" y="499086"/>
                  </a:cubicBezTo>
                  <a:close/>
                </a:path>
              </a:pathLst>
            </a:custGeom>
            <a:solidFill>
              <a:srgbClr val="FFFFFF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1" name="Graphic 330" descr="Cloud">
              <a:extLst>
                <a:ext uri="{FF2B5EF4-FFF2-40B4-BE49-F238E27FC236}">
                  <a16:creationId xmlns:a16="http://schemas.microsoft.com/office/drawing/2014/main" id="{7397CE48-BFFC-4606-8BB2-7BF86239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7648" y="4633643"/>
              <a:ext cx="914400" cy="914400"/>
            </a:xfrm>
            <a:prstGeom prst="rect">
              <a:avLst/>
            </a:prstGeom>
          </p:spPr>
        </p:pic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1E77F123-3ED1-4116-B6B4-85D1A7887641}"/>
              </a:ext>
            </a:extLst>
          </p:cNvPr>
          <p:cNvGrpSpPr/>
          <p:nvPr/>
        </p:nvGrpSpPr>
        <p:grpSpPr>
          <a:xfrm>
            <a:off x="2565815" y="3757024"/>
            <a:ext cx="998171" cy="998171"/>
            <a:chOff x="2104444" y="4655749"/>
            <a:chExt cx="998171" cy="99817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87351D6-679B-4381-87A7-817DF391755E}"/>
                </a:ext>
              </a:extLst>
            </p:cNvPr>
            <p:cNvSpPr/>
            <p:nvPr/>
          </p:nvSpPr>
          <p:spPr>
            <a:xfrm>
              <a:off x="2104444" y="4655749"/>
              <a:ext cx="998171" cy="998171"/>
            </a:xfrm>
            <a:custGeom>
              <a:avLst/>
              <a:gdLst>
                <a:gd name="connsiteX0" fmla="*/ 998171 w 998171"/>
                <a:gd name="connsiteY0" fmla="*/ 499086 h 998171"/>
                <a:gd name="connsiteX1" fmla="*/ 499086 w 998171"/>
                <a:gd name="connsiteY1" fmla="*/ 998171 h 998171"/>
                <a:gd name="connsiteX2" fmla="*/ 0 w 998171"/>
                <a:gd name="connsiteY2" fmla="*/ 499086 h 998171"/>
                <a:gd name="connsiteX3" fmla="*/ 499086 w 998171"/>
                <a:gd name="connsiteY3" fmla="*/ 0 h 998171"/>
                <a:gd name="connsiteX4" fmla="*/ 998171 w 998171"/>
                <a:gd name="connsiteY4" fmla="*/ 499086 h 99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171" h="998171">
                  <a:moveTo>
                    <a:pt x="998171" y="499086"/>
                  </a:moveTo>
                  <a:cubicBezTo>
                    <a:pt x="998171" y="774723"/>
                    <a:pt x="774723" y="998171"/>
                    <a:pt x="499086" y="998171"/>
                  </a:cubicBezTo>
                  <a:cubicBezTo>
                    <a:pt x="223448" y="998171"/>
                    <a:pt x="0" y="774723"/>
                    <a:pt x="0" y="499086"/>
                  </a:cubicBezTo>
                  <a:cubicBezTo>
                    <a:pt x="0" y="223448"/>
                    <a:pt x="223448" y="0"/>
                    <a:pt x="499086" y="0"/>
                  </a:cubicBezTo>
                  <a:cubicBezTo>
                    <a:pt x="774723" y="0"/>
                    <a:pt x="998171" y="223448"/>
                    <a:pt x="998171" y="499086"/>
                  </a:cubicBezTo>
                  <a:close/>
                </a:path>
              </a:pathLst>
            </a:custGeom>
            <a:solidFill>
              <a:srgbClr val="FFFFFF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3" name="Graphic 332" descr="Venn diagram">
              <a:extLst>
                <a:ext uri="{FF2B5EF4-FFF2-40B4-BE49-F238E27FC236}">
                  <a16:creationId xmlns:a16="http://schemas.microsoft.com/office/drawing/2014/main" id="{1452D0AA-174E-44C6-91F6-5620FB6EA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46329" y="4661516"/>
              <a:ext cx="914400" cy="914400"/>
            </a:xfrm>
            <a:prstGeom prst="rect">
              <a:avLst/>
            </a:prstGeom>
          </p:spPr>
        </p:pic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1A5E12E8-AAA2-46DF-986F-EF949E33313F}"/>
              </a:ext>
            </a:extLst>
          </p:cNvPr>
          <p:cNvGrpSpPr/>
          <p:nvPr/>
        </p:nvGrpSpPr>
        <p:grpSpPr>
          <a:xfrm>
            <a:off x="8096946" y="3742279"/>
            <a:ext cx="998171" cy="998171"/>
            <a:chOff x="3415111" y="4641004"/>
            <a:chExt cx="998171" cy="99817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CA85984-D4A3-41A6-B1E1-51EB5967A96B}"/>
                </a:ext>
              </a:extLst>
            </p:cNvPr>
            <p:cNvSpPr/>
            <p:nvPr/>
          </p:nvSpPr>
          <p:spPr>
            <a:xfrm>
              <a:off x="3415111" y="4641004"/>
              <a:ext cx="998171" cy="998171"/>
            </a:xfrm>
            <a:custGeom>
              <a:avLst/>
              <a:gdLst>
                <a:gd name="connsiteX0" fmla="*/ 998171 w 998171"/>
                <a:gd name="connsiteY0" fmla="*/ 499086 h 998171"/>
                <a:gd name="connsiteX1" fmla="*/ 499086 w 998171"/>
                <a:gd name="connsiteY1" fmla="*/ 998171 h 998171"/>
                <a:gd name="connsiteX2" fmla="*/ 0 w 998171"/>
                <a:gd name="connsiteY2" fmla="*/ 499086 h 998171"/>
                <a:gd name="connsiteX3" fmla="*/ 499086 w 998171"/>
                <a:gd name="connsiteY3" fmla="*/ 0 h 998171"/>
                <a:gd name="connsiteX4" fmla="*/ 998171 w 998171"/>
                <a:gd name="connsiteY4" fmla="*/ 499086 h 99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171" h="998171">
                  <a:moveTo>
                    <a:pt x="998171" y="499086"/>
                  </a:moveTo>
                  <a:cubicBezTo>
                    <a:pt x="998171" y="774723"/>
                    <a:pt x="774723" y="998171"/>
                    <a:pt x="499086" y="998171"/>
                  </a:cubicBezTo>
                  <a:cubicBezTo>
                    <a:pt x="223448" y="998171"/>
                    <a:pt x="0" y="774723"/>
                    <a:pt x="0" y="499086"/>
                  </a:cubicBezTo>
                  <a:cubicBezTo>
                    <a:pt x="0" y="223448"/>
                    <a:pt x="223448" y="0"/>
                    <a:pt x="499086" y="0"/>
                  </a:cubicBezTo>
                  <a:cubicBezTo>
                    <a:pt x="774723" y="0"/>
                    <a:pt x="998171" y="223448"/>
                    <a:pt x="998171" y="499086"/>
                  </a:cubicBezTo>
                  <a:close/>
                </a:path>
              </a:pathLst>
            </a:custGeom>
            <a:solidFill>
              <a:srgbClr val="FFFFFF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5" name="Graphic 334" descr="Highway scene">
              <a:extLst>
                <a:ext uri="{FF2B5EF4-FFF2-40B4-BE49-F238E27FC236}">
                  <a16:creationId xmlns:a16="http://schemas.microsoft.com/office/drawing/2014/main" id="{672424F3-843E-426E-A468-F30BFD039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34146" y="4710793"/>
              <a:ext cx="760100" cy="760100"/>
            </a:xfrm>
            <a:prstGeom prst="rect">
              <a:avLst/>
            </a:prstGeom>
          </p:spPr>
        </p:pic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0F58DB06-38BB-4FAE-BF83-6C910BA65E76}"/>
              </a:ext>
            </a:extLst>
          </p:cNvPr>
          <p:cNvGrpSpPr/>
          <p:nvPr/>
        </p:nvGrpSpPr>
        <p:grpSpPr>
          <a:xfrm>
            <a:off x="9940162" y="3726966"/>
            <a:ext cx="998171" cy="998171"/>
            <a:chOff x="4733151" y="4625691"/>
            <a:chExt cx="998171" cy="99817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F705541-CBEA-4944-9661-FB081678521F}"/>
                </a:ext>
              </a:extLst>
            </p:cNvPr>
            <p:cNvSpPr/>
            <p:nvPr/>
          </p:nvSpPr>
          <p:spPr>
            <a:xfrm>
              <a:off x="4733151" y="4625691"/>
              <a:ext cx="998171" cy="998171"/>
            </a:xfrm>
            <a:custGeom>
              <a:avLst/>
              <a:gdLst>
                <a:gd name="connsiteX0" fmla="*/ 998172 w 998171"/>
                <a:gd name="connsiteY0" fmla="*/ 499086 h 998171"/>
                <a:gd name="connsiteX1" fmla="*/ 499086 w 998171"/>
                <a:gd name="connsiteY1" fmla="*/ 998171 h 998171"/>
                <a:gd name="connsiteX2" fmla="*/ 0 w 998171"/>
                <a:gd name="connsiteY2" fmla="*/ 499086 h 998171"/>
                <a:gd name="connsiteX3" fmla="*/ 499086 w 998171"/>
                <a:gd name="connsiteY3" fmla="*/ 0 h 998171"/>
                <a:gd name="connsiteX4" fmla="*/ 998172 w 998171"/>
                <a:gd name="connsiteY4" fmla="*/ 499086 h 99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171" h="998171">
                  <a:moveTo>
                    <a:pt x="998172" y="499086"/>
                  </a:moveTo>
                  <a:cubicBezTo>
                    <a:pt x="998172" y="774723"/>
                    <a:pt x="774723" y="998171"/>
                    <a:pt x="499086" y="998171"/>
                  </a:cubicBezTo>
                  <a:cubicBezTo>
                    <a:pt x="223448" y="998171"/>
                    <a:pt x="0" y="774723"/>
                    <a:pt x="0" y="499086"/>
                  </a:cubicBezTo>
                  <a:cubicBezTo>
                    <a:pt x="0" y="223448"/>
                    <a:pt x="223448" y="0"/>
                    <a:pt x="499086" y="0"/>
                  </a:cubicBezTo>
                  <a:cubicBezTo>
                    <a:pt x="774723" y="0"/>
                    <a:pt x="998172" y="223448"/>
                    <a:pt x="998172" y="499086"/>
                  </a:cubicBezTo>
                  <a:close/>
                </a:path>
              </a:pathLst>
            </a:custGeom>
            <a:solidFill>
              <a:srgbClr val="FFFFFF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7" name="Graphic 336" descr="Deciduous tree">
              <a:extLst>
                <a:ext uri="{FF2B5EF4-FFF2-40B4-BE49-F238E27FC236}">
                  <a16:creationId xmlns:a16="http://schemas.microsoft.com/office/drawing/2014/main" id="{166DFB03-51AC-4435-A16E-4AE38D599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26864" y="4710793"/>
              <a:ext cx="800819" cy="800819"/>
            </a:xfrm>
            <a:prstGeom prst="rect">
              <a:avLst/>
            </a:prstGeom>
          </p:spPr>
        </p:pic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846BD9C4-587A-4859-A5CC-205E19279D69}"/>
              </a:ext>
            </a:extLst>
          </p:cNvPr>
          <p:cNvGrpSpPr/>
          <p:nvPr/>
        </p:nvGrpSpPr>
        <p:grpSpPr>
          <a:xfrm>
            <a:off x="4430530" y="3715623"/>
            <a:ext cx="992500" cy="998171"/>
            <a:chOff x="6001850" y="4614348"/>
            <a:chExt cx="992500" cy="99817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FC3A9A3-2BDA-4D42-ADC2-664DBF04AD94}"/>
                </a:ext>
              </a:extLst>
            </p:cNvPr>
            <p:cNvSpPr/>
            <p:nvPr/>
          </p:nvSpPr>
          <p:spPr>
            <a:xfrm>
              <a:off x="6001850" y="4614348"/>
              <a:ext cx="992500" cy="998171"/>
            </a:xfrm>
            <a:custGeom>
              <a:avLst/>
              <a:gdLst>
                <a:gd name="connsiteX0" fmla="*/ 998171 w 992499"/>
                <a:gd name="connsiteY0" fmla="*/ 499086 h 998171"/>
                <a:gd name="connsiteX1" fmla="*/ 499086 w 992499"/>
                <a:gd name="connsiteY1" fmla="*/ 998171 h 998171"/>
                <a:gd name="connsiteX2" fmla="*/ 0 w 992499"/>
                <a:gd name="connsiteY2" fmla="*/ 499086 h 998171"/>
                <a:gd name="connsiteX3" fmla="*/ 499086 w 992499"/>
                <a:gd name="connsiteY3" fmla="*/ 0 h 998171"/>
                <a:gd name="connsiteX4" fmla="*/ 998171 w 992499"/>
                <a:gd name="connsiteY4" fmla="*/ 499086 h 99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499" h="998171">
                  <a:moveTo>
                    <a:pt x="998171" y="499086"/>
                  </a:moveTo>
                  <a:cubicBezTo>
                    <a:pt x="998171" y="774723"/>
                    <a:pt x="774723" y="998171"/>
                    <a:pt x="499086" y="998171"/>
                  </a:cubicBezTo>
                  <a:cubicBezTo>
                    <a:pt x="223448" y="998171"/>
                    <a:pt x="0" y="774723"/>
                    <a:pt x="0" y="499086"/>
                  </a:cubicBezTo>
                  <a:cubicBezTo>
                    <a:pt x="0" y="223448"/>
                    <a:pt x="223448" y="0"/>
                    <a:pt x="499086" y="0"/>
                  </a:cubicBezTo>
                  <a:cubicBezTo>
                    <a:pt x="774723" y="0"/>
                    <a:pt x="998171" y="223448"/>
                    <a:pt x="998171" y="499086"/>
                  </a:cubicBezTo>
                  <a:close/>
                </a:path>
              </a:pathLst>
            </a:custGeom>
            <a:solidFill>
              <a:srgbClr val="FFFFFF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9" name="Graphic 338" descr="Satellite">
              <a:extLst>
                <a:ext uri="{FF2B5EF4-FFF2-40B4-BE49-F238E27FC236}">
                  <a16:creationId xmlns:a16="http://schemas.microsoft.com/office/drawing/2014/main" id="{E09D704E-E5B9-4A15-BBA2-405D8A33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96000" y="4710793"/>
              <a:ext cx="798576" cy="798576"/>
            </a:xfrm>
            <a:prstGeom prst="rect">
              <a:avLst/>
            </a:prstGeom>
          </p:spPr>
        </p:pic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618071A9-E118-4914-93F4-1DA8D6FAF6D1}"/>
              </a:ext>
            </a:extLst>
          </p:cNvPr>
          <p:cNvGrpSpPr/>
          <p:nvPr/>
        </p:nvGrpSpPr>
        <p:grpSpPr>
          <a:xfrm>
            <a:off x="6305549" y="3726966"/>
            <a:ext cx="998171" cy="998171"/>
            <a:chOff x="7308547" y="4629661"/>
            <a:chExt cx="998171" cy="99817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02F178B-3330-40EC-BBAB-0CBC059F6C92}"/>
                </a:ext>
              </a:extLst>
            </p:cNvPr>
            <p:cNvSpPr/>
            <p:nvPr/>
          </p:nvSpPr>
          <p:spPr>
            <a:xfrm>
              <a:off x="7308547" y="4629661"/>
              <a:ext cx="998171" cy="998171"/>
            </a:xfrm>
            <a:custGeom>
              <a:avLst/>
              <a:gdLst>
                <a:gd name="connsiteX0" fmla="*/ 998171 w 998171"/>
                <a:gd name="connsiteY0" fmla="*/ 499086 h 998171"/>
                <a:gd name="connsiteX1" fmla="*/ 499086 w 998171"/>
                <a:gd name="connsiteY1" fmla="*/ 998171 h 998171"/>
                <a:gd name="connsiteX2" fmla="*/ 0 w 998171"/>
                <a:gd name="connsiteY2" fmla="*/ 499086 h 998171"/>
                <a:gd name="connsiteX3" fmla="*/ 499086 w 998171"/>
                <a:gd name="connsiteY3" fmla="*/ 0 h 998171"/>
                <a:gd name="connsiteX4" fmla="*/ 998171 w 998171"/>
                <a:gd name="connsiteY4" fmla="*/ 499086 h 99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8171" h="998171">
                  <a:moveTo>
                    <a:pt x="998171" y="499086"/>
                  </a:moveTo>
                  <a:cubicBezTo>
                    <a:pt x="998171" y="774723"/>
                    <a:pt x="774723" y="998171"/>
                    <a:pt x="499086" y="998171"/>
                  </a:cubicBezTo>
                  <a:cubicBezTo>
                    <a:pt x="223448" y="998171"/>
                    <a:pt x="0" y="774723"/>
                    <a:pt x="0" y="499086"/>
                  </a:cubicBezTo>
                  <a:cubicBezTo>
                    <a:pt x="0" y="223448"/>
                    <a:pt x="223448" y="0"/>
                    <a:pt x="499086" y="0"/>
                  </a:cubicBezTo>
                  <a:cubicBezTo>
                    <a:pt x="774723" y="0"/>
                    <a:pt x="998171" y="223448"/>
                    <a:pt x="998171" y="499086"/>
                  </a:cubicBezTo>
                  <a:close/>
                </a:path>
              </a:pathLst>
            </a:custGeom>
            <a:solidFill>
              <a:srgbClr val="FFFFFF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1" name="Graphic 340" descr="Wave">
              <a:extLst>
                <a:ext uri="{FF2B5EF4-FFF2-40B4-BE49-F238E27FC236}">
                  <a16:creationId xmlns:a16="http://schemas.microsoft.com/office/drawing/2014/main" id="{43901146-224C-4997-ADDF-712CD516B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76340" y="4652347"/>
              <a:ext cx="862584" cy="862584"/>
            </a:xfrm>
            <a:prstGeom prst="rect">
              <a:avLst/>
            </a:prstGeom>
          </p:spPr>
        </p:pic>
      </p:grpSp>
      <p:sp>
        <p:nvSpPr>
          <p:cNvPr id="348" name="Rectangle 347">
            <a:extLst>
              <a:ext uri="{FF2B5EF4-FFF2-40B4-BE49-F238E27FC236}">
                <a16:creationId xmlns:a16="http://schemas.microsoft.com/office/drawing/2014/main" id="{293D5336-7D6D-41EF-8CFF-41C5304F4D99}"/>
              </a:ext>
            </a:extLst>
          </p:cNvPr>
          <p:cNvSpPr/>
          <p:nvPr/>
        </p:nvSpPr>
        <p:spPr>
          <a:xfrm>
            <a:off x="612648" y="3154996"/>
            <a:ext cx="1083545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Cloud Statistics	Custom Mosaics	Spectral Products	   Water WOFS	 Land Change       NDVI Phenology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092E26-5118-42E2-996F-AA49DDA945B9}"/>
              </a:ext>
            </a:extLst>
          </p:cNvPr>
          <p:cNvSpPr/>
          <p:nvPr/>
        </p:nvSpPr>
        <p:spPr>
          <a:xfrm>
            <a:off x="839788" y="5182415"/>
            <a:ext cx="1027892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Landsat 8	Landsat 8	 Landsat 8	 Landsat 8	 Landsat 8	 Landsat 8</a:t>
            </a:r>
          </a:p>
        </p:txBody>
      </p:sp>
      <p:sp>
        <p:nvSpPr>
          <p:cNvPr id="40" name="Half Frame 39">
            <a:extLst>
              <a:ext uri="{FF2B5EF4-FFF2-40B4-BE49-F238E27FC236}">
                <a16:creationId xmlns:a16="http://schemas.microsoft.com/office/drawing/2014/main" id="{11BDF620-EF02-4F7E-B236-1E9B2B7BE7B1}"/>
              </a:ext>
            </a:extLst>
          </p:cNvPr>
          <p:cNvSpPr/>
          <p:nvPr/>
        </p:nvSpPr>
        <p:spPr>
          <a:xfrm rot="18900000" flipV="1">
            <a:off x="1046207" y="5162378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Half Frame 40">
            <a:extLst>
              <a:ext uri="{FF2B5EF4-FFF2-40B4-BE49-F238E27FC236}">
                <a16:creationId xmlns:a16="http://schemas.microsoft.com/office/drawing/2014/main" id="{D4C9A58D-7ADE-469A-A7B0-CBC7127333A0}"/>
              </a:ext>
            </a:extLst>
          </p:cNvPr>
          <p:cNvSpPr/>
          <p:nvPr/>
        </p:nvSpPr>
        <p:spPr>
          <a:xfrm rot="18900000" flipV="1">
            <a:off x="2899927" y="5162377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Half Frame 41">
            <a:extLst>
              <a:ext uri="{FF2B5EF4-FFF2-40B4-BE49-F238E27FC236}">
                <a16:creationId xmlns:a16="http://schemas.microsoft.com/office/drawing/2014/main" id="{903E3814-7364-44DB-BAA1-1EDE0DDE091B}"/>
              </a:ext>
            </a:extLst>
          </p:cNvPr>
          <p:cNvSpPr/>
          <p:nvPr/>
        </p:nvSpPr>
        <p:spPr>
          <a:xfrm rot="18900000" flipV="1">
            <a:off x="6538598" y="5162376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Half Frame 42">
            <a:extLst>
              <a:ext uri="{FF2B5EF4-FFF2-40B4-BE49-F238E27FC236}">
                <a16:creationId xmlns:a16="http://schemas.microsoft.com/office/drawing/2014/main" id="{A80F959F-E295-4B52-B684-E444B8430B03}"/>
              </a:ext>
            </a:extLst>
          </p:cNvPr>
          <p:cNvSpPr/>
          <p:nvPr/>
        </p:nvSpPr>
        <p:spPr>
          <a:xfrm rot="18900000" flipV="1">
            <a:off x="4753646" y="5162377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Half Frame 43">
            <a:extLst>
              <a:ext uri="{FF2B5EF4-FFF2-40B4-BE49-F238E27FC236}">
                <a16:creationId xmlns:a16="http://schemas.microsoft.com/office/drawing/2014/main" id="{13BF8A11-CD09-4A55-BDBC-3344B98712DC}"/>
              </a:ext>
            </a:extLst>
          </p:cNvPr>
          <p:cNvSpPr/>
          <p:nvPr/>
        </p:nvSpPr>
        <p:spPr>
          <a:xfrm rot="18900000" flipV="1">
            <a:off x="8418604" y="5162376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Half Frame 44">
            <a:extLst>
              <a:ext uri="{FF2B5EF4-FFF2-40B4-BE49-F238E27FC236}">
                <a16:creationId xmlns:a16="http://schemas.microsoft.com/office/drawing/2014/main" id="{B7BDCD24-530B-4BCA-81C1-77497D4FD362}"/>
              </a:ext>
            </a:extLst>
          </p:cNvPr>
          <p:cNvSpPr/>
          <p:nvPr/>
        </p:nvSpPr>
        <p:spPr>
          <a:xfrm rot="18900000" flipV="1">
            <a:off x="10246037" y="5162376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29D511-5CAD-4700-B64C-E50F920508FE}"/>
              </a:ext>
            </a:extLst>
          </p:cNvPr>
          <p:cNvSpPr/>
          <p:nvPr/>
        </p:nvSpPr>
        <p:spPr>
          <a:xfrm>
            <a:off x="839788" y="5671129"/>
            <a:ext cx="1027892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Sentinel 1	 Sentinel 1 	 Sentinel 1 	 Sentinel 1 	 Sentinel 1 	 Sentinel 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0F39A7-D88F-4970-AF4C-B98ABB262A0F}"/>
              </a:ext>
            </a:extLst>
          </p:cNvPr>
          <p:cNvSpPr/>
          <p:nvPr/>
        </p:nvSpPr>
        <p:spPr>
          <a:xfrm>
            <a:off x="839788" y="6138820"/>
            <a:ext cx="1027892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Sentinel 2	 Sentinel 2 	 Sentinel 2 	 Sentinel 2 	 Sentinel 2 	 Sentinel 2</a:t>
            </a:r>
          </a:p>
        </p:txBody>
      </p:sp>
      <p:sp>
        <p:nvSpPr>
          <p:cNvPr id="34" name="Half Frame 33">
            <a:extLst>
              <a:ext uri="{FF2B5EF4-FFF2-40B4-BE49-F238E27FC236}">
                <a16:creationId xmlns:a16="http://schemas.microsoft.com/office/drawing/2014/main" id="{4B3B9621-39CB-4234-8E63-21DE0E7094D8}"/>
              </a:ext>
            </a:extLst>
          </p:cNvPr>
          <p:cNvSpPr/>
          <p:nvPr/>
        </p:nvSpPr>
        <p:spPr>
          <a:xfrm rot="18900000" flipV="1">
            <a:off x="6644192" y="6151078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Half Frame 34">
            <a:extLst>
              <a:ext uri="{FF2B5EF4-FFF2-40B4-BE49-F238E27FC236}">
                <a16:creationId xmlns:a16="http://schemas.microsoft.com/office/drawing/2014/main" id="{C7FF48B9-D162-474C-B28D-23D4AB3D7609}"/>
              </a:ext>
            </a:extLst>
          </p:cNvPr>
          <p:cNvSpPr/>
          <p:nvPr/>
        </p:nvSpPr>
        <p:spPr>
          <a:xfrm rot="18900000" flipV="1">
            <a:off x="2899927" y="5651782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Half Frame 35">
            <a:extLst>
              <a:ext uri="{FF2B5EF4-FFF2-40B4-BE49-F238E27FC236}">
                <a16:creationId xmlns:a16="http://schemas.microsoft.com/office/drawing/2014/main" id="{8E4C8AC3-EC77-47C0-997E-6FD9F0D12384}"/>
              </a:ext>
            </a:extLst>
          </p:cNvPr>
          <p:cNvSpPr/>
          <p:nvPr/>
        </p:nvSpPr>
        <p:spPr>
          <a:xfrm rot="18900000" flipV="1">
            <a:off x="2899927" y="6101455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Half Frame 36">
            <a:extLst>
              <a:ext uri="{FF2B5EF4-FFF2-40B4-BE49-F238E27FC236}">
                <a16:creationId xmlns:a16="http://schemas.microsoft.com/office/drawing/2014/main" id="{4F447855-C5CE-4F0C-988D-D24BF916D8E4}"/>
              </a:ext>
            </a:extLst>
          </p:cNvPr>
          <p:cNvSpPr/>
          <p:nvPr/>
        </p:nvSpPr>
        <p:spPr>
          <a:xfrm rot="18900000" flipV="1">
            <a:off x="1070573" y="6100682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Half Frame 37">
            <a:extLst>
              <a:ext uri="{FF2B5EF4-FFF2-40B4-BE49-F238E27FC236}">
                <a16:creationId xmlns:a16="http://schemas.microsoft.com/office/drawing/2014/main" id="{197BD902-DA00-47E5-8DE4-3A8D3AEE128A}"/>
              </a:ext>
            </a:extLst>
          </p:cNvPr>
          <p:cNvSpPr/>
          <p:nvPr/>
        </p:nvSpPr>
        <p:spPr>
          <a:xfrm rot="18900000" flipV="1">
            <a:off x="4880505" y="6100682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Half Frame 47">
            <a:extLst>
              <a:ext uri="{FF2B5EF4-FFF2-40B4-BE49-F238E27FC236}">
                <a16:creationId xmlns:a16="http://schemas.microsoft.com/office/drawing/2014/main" id="{E6C1B1E8-BE83-4C10-9588-E1B867F23145}"/>
              </a:ext>
            </a:extLst>
          </p:cNvPr>
          <p:cNvSpPr/>
          <p:nvPr/>
        </p:nvSpPr>
        <p:spPr>
          <a:xfrm rot="18900000" flipV="1">
            <a:off x="10246037" y="6075405"/>
            <a:ext cx="415540" cy="164448"/>
          </a:xfrm>
          <a:prstGeom prst="halfFra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CBB09-DA54-4A8A-B5ED-FBA81028A9AF}"/>
              </a:ext>
            </a:extLst>
          </p:cNvPr>
          <p:cNvSpPr/>
          <p:nvPr/>
        </p:nvSpPr>
        <p:spPr>
          <a:xfrm>
            <a:off x="746372" y="509512"/>
            <a:ext cx="5551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ODC Application Library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FAD4AC-AD58-4230-8390-337BD5CCBD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48750" y="641259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52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6AB092D-E5AB-44DE-A9A3-6CDA0572DF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338" y="412057"/>
            <a:ext cx="7107804" cy="2110414"/>
          </a:xfrm>
        </p:spPr>
        <p:txBody>
          <a:bodyPr/>
          <a:lstStyle/>
          <a:p>
            <a:r>
              <a:rPr lang="en-GB" sz="4400" b="0" kern="0" spc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Cloud Statistics DCAL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40D296E-F8AD-46CB-9A7E-FAA98EBEC25E}"/>
              </a:ext>
            </a:extLst>
          </p:cNvPr>
          <p:cNvSpPr/>
          <p:nvPr/>
        </p:nvSpPr>
        <p:spPr>
          <a:xfrm>
            <a:off x="9998567" y="5080242"/>
            <a:ext cx="148044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20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3 images 2017/18 showing varying levels of cloud coverage.</a:t>
            </a:r>
            <a:endParaRPr lang="en-GB" sz="4400" kern="0" dirty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1" name="Picture 5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C4E3A8-989D-4E8D-B62D-CC41D6DC2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10801" r="18885" b="4386"/>
          <a:stretch/>
        </p:blipFill>
        <p:spPr>
          <a:xfrm>
            <a:off x="83471" y="3294180"/>
            <a:ext cx="2985510" cy="356382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E9AB131-E2CD-4D2A-9CC5-0C598152D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0" t="10746" r="18410" b="4375"/>
          <a:stretch/>
        </p:blipFill>
        <p:spPr>
          <a:xfrm>
            <a:off x="6764611" y="3267383"/>
            <a:ext cx="2985510" cy="356661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5A8C57D-F07A-4493-AA88-D9F0900D16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57" t="10145" r="17216" b="4115"/>
          <a:stretch/>
        </p:blipFill>
        <p:spPr>
          <a:xfrm>
            <a:off x="3468515" y="3263068"/>
            <a:ext cx="2964776" cy="356382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4" name="Picture 5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AB6FE1-FBD6-4272-B780-FE5739B384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2" t="1685" r="3609" b="-762"/>
          <a:stretch/>
        </p:blipFill>
        <p:spPr>
          <a:xfrm>
            <a:off x="5998464" y="-3655"/>
            <a:ext cx="4665185" cy="329783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F3675C1-B764-45FD-AA1B-0AA72998C420}"/>
              </a:ext>
            </a:extLst>
          </p:cNvPr>
          <p:cNvSpPr txBox="1"/>
          <p:nvPr/>
        </p:nvSpPr>
        <p:spPr>
          <a:xfrm>
            <a:off x="3375507" y="1519079"/>
            <a:ext cx="1575396" cy="26860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en-GB" sz="1400" spc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9FD0FD-0194-426F-A4C0-AA3AD0B6AA44}"/>
              </a:ext>
            </a:extLst>
          </p:cNvPr>
          <p:cNvSpPr txBox="1"/>
          <p:nvPr/>
        </p:nvSpPr>
        <p:spPr>
          <a:xfrm>
            <a:off x="5098145" y="2036790"/>
            <a:ext cx="1575396" cy="26860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>
              <a:buClr>
                <a:schemeClr val="tx2"/>
              </a:buClr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CLOUD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7C1D29-FB3B-45C6-9AF0-47199421D6A6}"/>
              </a:ext>
            </a:extLst>
          </p:cNvPr>
          <p:cNvSpPr txBox="1"/>
          <p:nvPr/>
        </p:nvSpPr>
        <p:spPr>
          <a:xfrm>
            <a:off x="9903619" y="4374088"/>
            <a:ext cx="1575396" cy="26860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CLOUD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2C07BE-9ED6-436F-86CA-979417E11342}"/>
              </a:ext>
            </a:extLst>
          </p:cNvPr>
          <p:cNvCxnSpPr>
            <a:cxnSpLocks/>
          </p:cNvCxnSpPr>
          <p:nvPr/>
        </p:nvCxnSpPr>
        <p:spPr>
          <a:xfrm flipV="1">
            <a:off x="1781175" y="1843088"/>
            <a:ext cx="0" cy="14510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DD6D89-E7C1-4F56-88D9-EB2A0DD38048}"/>
              </a:ext>
            </a:extLst>
          </p:cNvPr>
          <p:cNvCxnSpPr/>
          <p:nvPr/>
        </p:nvCxnSpPr>
        <p:spPr>
          <a:xfrm>
            <a:off x="1781175" y="1843088"/>
            <a:ext cx="5048250" cy="0"/>
          </a:xfrm>
          <a:prstGeom prst="line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DF98DB-7DA3-41D4-97B3-2F884DB80465}"/>
              </a:ext>
            </a:extLst>
          </p:cNvPr>
          <p:cNvCxnSpPr>
            <a:cxnSpLocks/>
          </p:cNvCxnSpPr>
          <p:nvPr/>
        </p:nvCxnSpPr>
        <p:spPr>
          <a:xfrm flipH="1" flipV="1">
            <a:off x="5098146" y="2324557"/>
            <a:ext cx="1" cy="98658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A691DD1-60F1-4E68-A5E5-BC1538BC611F}"/>
              </a:ext>
            </a:extLst>
          </p:cNvPr>
          <p:cNvCxnSpPr>
            <a:cxnSpLocks/>
          </p:cNvCxnSpPr>
          <p:nvPr/>
        </p:nvCxnSpPr>
        <p:spPr>
          <a:xfrm>
            <a:off x="5098145" y="2324557"/>
            <a:ext cx="2071688" cy="0"/>
          </a:xfrm>
          <a:prstGeom prst="line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3D7360-5229-4294-937F-0E6195A5F48A}"/>
              </a:ext>
            </a:extLst>
          </p:cNvPr>
          <p:cNvCxnSpPr>
            <a:cxnSpLocks/>
          </p:cNvCxnSpPr>
          <p:nvPr/>
        </p:nvCxnSpPr>
        <p:spPr>
          <a:xfrm flipV="1">
            <a:off x="9750121" y="4275257"/>
            <a:ext cx="1213154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7AFD7E-A850-401B-97EE-078CD08A09A0}"/>
              </a:ext>
            </a:extLst>
          </p:cNvPr>
          <p:cNvCxnSpPr/>
          <p:nvPr/>
        </p:nvCxnSpPr>
        <p:spPr>
          <a:xfrm flipV="1">
            <a:off x="10963275" y="1843088"/>
            <a:ext cx="0" cy="24288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193EA73-8F92-4243-B7B9-E332DACBD6A2}"/>
              </a:ext>
            </a:extLst>
          </p:cNvPr>
          <p:cNvCxnSpPr>
            <a:cxnSpLocks/>
          </p:cNvCxnSpPr>
          <p:nvPr/>
        </p:nvCxnSpPr>
        <p:spPr>
          <a:xfrm flipH="1" flipV="1">
            <a:off x="8843963" y="1843088"/>
            <a:ext cx="2119312" cy="457"/>
          </a:xfrm>
          <a:prstGeom prst="line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FBF6CFAC-B1FD-447C-AF18-5140A273C9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4745" y="5824723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24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6AB092D-E5AB-44DE-A9A3-6CDA0572DF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338" y="412057"/>
            <a:ext cx="7107804" cy="2110414"/>
          </a:xfrm>
        </p:spPr>
        <p:txBody>
          <a:bodyPr/>
          <a:lstStyle/>
          <a:p>
            <a:r>
              <a:rPr lang="en-GB" sz="4400" b="0" kern="0" spc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Cloud Statistics DCAL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83264D-87E8-48C1-A1E8-A35EA184F695}"/>
              </a:ext>
            </a:extLst>
          </p:cNvPr>
          <p:cNvSpPr/>
          <p:nvPr/>
        </p:nvSpPr>
        <p:spPr>
          <a:xfrm>
            <a:off x="2806226" y="2060995"/>
            <a:ext cx="1814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Original Sentinel-2 Data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DC90CC-8C5F-444A-AABA-A60A96E3B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0" t="12775" r="11120" b="12347"/>
          <a:stretch/>
        </p:blipFill>
        <p:spPr>
          <a:xfrm>
            <a:off x="4494542" y="1178847"/>
            <a:ext cx="2240583" cy="2250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A12AE4-46B4-4156-AE9E-A6712393E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8" t="13044" r="10631" b="13884"/>
          <a:stretch/>
        </p:blipFill>
        <p:spPr>
          <a:xfrm>
            <a:off x="8835196" y="1178846"/>
            <a:ext cx="2307134" cy="225015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6E72AA4-2D39-44CE-8B70-726D1E0A3F8C}"/>
              </a:ext>
            </a:extLst>
          </p:cNvPr>
          <p:cNvSpPr/>
          <p:nvPr/>
        </p:nvSpPr>
        <p:spPr>
          <a:xfrm>
            <a:off x="6890568" y="2261662"/>
            <a:ext cx="203216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Identify and mask cloud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C96587-0EE1-48EA-A7CF-D3346761D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540" y="3784960"/>
            <a:ext cx="2981697" cy="2981697"/>
          </a:xfrm>
          <a:prstGeom prst="rect">
            <a:avLst/>
          </a:prstGeom>
        </p:spPr>
      </p:pic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B6BE953B-79EC-41F8-8661-043A5D8B3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223" y="3768142"/>
            <a:ext cx="2947151" cy="2947151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F7F0E7-0BCA-4038-9BB7-A4E1F90CDC7F}"/>
              </a:ext>
            </a:extLst>
          </p:cNvPr>
          <p:cNvCxnSpPr>
            <a:cxnSpLocks/>
          </p:cNvCxnSpPr>
          <p:nvPr/>
        </p:nvCxnSpPr>
        <p:spPr>
          <a:xfrm>
            <a:off x="6858813" y="2150829"/>
            <a:ext cx="1639727" cy="0"/>
          </a:xfrm>
          <a:prstGeom prst="straightConnector1">
            <a:avLst/>
          </a:prstGeom>
          <a:ln w="476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3E8E24-FBD2-4D39-91CC-54128AD5A478}"/>
              </a:ext>
            </a:extLst>
          </p:cNvPr>
          <p:cNvCxnSpPr>
            <a:cxnSpLocks/>
          </p:cNvCxnSpPr>
          <p:nvPr/>
        </p:nvCxnSpPr>
        <p:spPr>
          <a:xfrm>
            <a:off x="6890568" y="5241717"/>
            <a:ext cx="1539057" cy="0"/>
          </a:xfrm>
          <a:prstGeom prst="straightConnector1">
            <a:avLst/>
          </a:prstGeom>
          <a:ln w="47625">
            <a:solidFill>
              <a:srgbClr val="00206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756261D-B183-4E13-85C5-1516DAAC8DCE}"/>
              </a:ext>
            </a:extLst>
          </p:cNvPr>
          <p:cNvSpPr/>
          <p:nvPr/>
        </p:nvSpPr>
        <p:spPr>
          <a:xfrm>
            <a:off x="6760288" y="4795147"/>
            <a:ext cx="191042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20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5-scene </a:t>
            </a:r>
            <a:r>
              <a:rPr lang="en-US" sz="1200" kern="0" dirty="0" err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geomedian</a:t>
            </a:r>
            <a:r>
              <a:rPr lang="en-US" sz="120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mosaic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34D046E-B1F2-43E7-A711-C47D1DA27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9859" y="185643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DCC4C-68D1-4C55-815F-8DFCDAFA0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498" y="560722"/>
            <a:ext cx="8599077" cy="2110414"/>
          </a:xfrm>
        </p:spPr>
        <p:txBody>
          <a:bodyPr/>
          <a:lstStyle/>
          <a:p>
            <a:r>
              <a:rPr lang="en-GB" sz="4400" b="0" kern="0" spc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Custom Mosaics DCAL</a:t>
            </a:r>
          </a:p>
        </p:txBody>
      </p:sp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4FD22816-A8FB-4488-94EF-173FB3924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97" t="3681" r="8883" b="15386"/>
          <a:stretch/>
        </p:blipFill>
        <p:spPr>
          <a:xfrm>
            <a:off x="7819512" y="3558119"/>
            <a:ext cx="4267713" cy="3209393"/>
          </a:xfrm>
          <a:prstGeom prst="rect">
            <a:avLst/>
          </a:prstGeom>
        </p:spPr>
      </p:pic>
      <p:pic>
        <p:nvPicPr>
          <p:cNvPr id="11" name="Picture 10" descr="A close up of a tree&#10;&#10;Description automatically generated">
            <a:extLst>
              <a:ext uri="{FF2B5EF4-FFF2-40B4-BE49-F238E27FC236}">
                <a16:creationId xmlns:a16="http://schemas.microsoft.com/office/drawing/2014/main" id="{9E1EAB1C-A5AB-40F9-A604-A99F9902D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04" t="5400" r="10612" b="16863"/>
          <a:stretch/>
        </p:blipFill>
        <p:spPr>
          <a:xfrm>
            <a:off x="272040" y="1824303"/>
            <a:ext cx="4404575" cy="3209393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1F587F36-9377-4815-8705-C2B3859B61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2" t="2866" r="4998" b="15548"/>
          <a:stretch/>
        </p:blipFill>
        <p:spPr>
          <a:xfrm>
            <a:off x="7819513" y="270445"/>
            <a:ext cx="4242900" cy="32130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CF8F11-2864-421F-AE6B-065F75F68922}"/>
              </a:ext>
            </a:extLst>
          </p:cNvPr>
          <p:cNvSpPr txBox="1"/>
          <p:nvPr/>
        </p:nvSpPr>
        <p:spPr>
          <a:xfrm>
            <a:off x="1419005" y="5072999"/>
            <a:ext cx="2205258" cy="759853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pc="0" dirty="0">
                <a:latin typeface="+mj-lt"/>
                <a:cs typeface="Arial" panose="020B0604020202020204" pitchFamily="34" charset="0"/>
              </a:rPr>
              <a:t>Landsat-8 </a:t>
            </a:r>
            <a:r>
              <a:rPr lang="en-GB" dirty="0">
                <a:latin typeface="+mj-lt"/>
                <a:cs typeface="Arial" panose="020B0604020202020204" pitchFamily="34" charset="0"/>
              </a:rPr>
              <a:t>G</a:t>
            </a:r>
            <a:r>
              <a:rPr lang="en-GB" spc="0" dirty="0">
                <a:latin typeface="+mj-lt"/>
                <a:cs typeface="Arial" panose="020B0604020202020204" pitchFamily="34" charset="0"/>
              </a:rPr>
              <a:t>eo-median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5DF5F-1C84-4553-BA94-2E2C39F47E68}"/>
              </a:ext>
            </a:extLst>
          </p:cNvPr>
          <p:cNvSpPr txBox="1"/>
          <p:nvPr/>
        </p:nvSpPr>
        <p:spPr>
          <a:xfrm>
            <a:off x="377498" y="3251915"/>
            <a:ext cx="2625917" cy="759853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endParaRPr lang="en-GB" sz="2000" spc="0" err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CB55F-8393-42CD-892D-51C1A752C840}"/>
              </a:ext>
            </a:extLst>
          </p:cNvPr>
          <p:cNvSpPr txBox="1"/>
          <p:nvPr/>
        </p:nvSpPr>
        <p:spPr>
          <a:xfrm>
            <a:off x="5424488" y="4391291"/>
            <a:ext cx="2395024" cy="759853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>
              <a:lnSpc>
                <a:spcPts val="7500"/>
              </a:lnSpc>
              <a:buClr>
                <a:schemeClr val="tx2"/>
              </a:buClr>
            </a:pPr>
            <a:r>
              <a:rPr lang="en-GB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Sentinel-2 Geo-median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3CB6C4-1676-4145-B482-214287C68289}"/>
              </a:ext>
            </a:extLst>
          </p:cNvPr>
          <p:cNvSpPr txBox="1"/>
          <p:nvPr/>
        </p:nvSpPr>
        <p:spPr>
          <a:xfrm>
            <a:off x="6002685" y="1409221"/>
            <a:ext cx="1764099" cy="1508967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pc="0" dirty="0">
                <a:latin typeface="+mj-lt"/>
                <a:cs typeface="Arial" panose="020B0604020202020204" pitchFamily="34" charset="0"/>
              </a:rPr>
              <a:t>Sentinel-1 False Colour Composite</a:t>
            </a:r>
          </a:p>
        </p:txBody>
      </p:sp>
    </p:spTree>
    <p:extLst>
      <p:ext uri="{BB962C8B-B14F-4D97-AF65-F5344CB8AC3E}">
        <p14:creationId xmlns:p14="http://schemas.microsoft.com/office/powerpoint/2010/main" val="749265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307BACCA-C6F0-4D19-B416-D5B6BC95D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36" t="67580" r="25187" b="15654"/>
          <a:stretch/>
        </p:blipFill>
        <p:spPr>
          <a:xfrm>
            <a:off x="1447937" y="78804"/>
            <a:ext cx="4836535" cy="45194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87FE7B-BDE1-4AA7-BFFA-1D610E47F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8" t="10472" r="11965" b="7146"/>
          <a:stretch/>
        </p:blipFill>
        <p:spPr>
          <a:xfrm>
            <a:off x="7373325" y="3337024"/>
            <a:ext cx="4303058" cy="34809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03F35F-B79E-4C79-9FD2-D90B1CD787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617" y="4381887"/>
            <a:ext cx="5611178" cy="2476113"/>
          </a:xfrm>
        </p:spPr>
        <p:txBody>
          <a:bodyPr/>
          <a:lstStyle/>
          <a:p>
            <a:r>
              <a:rPr lang="en-GB" sz="4400" b="0" kern="0" spc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Spectral Products DCAL</a:t>
            </a:r>
          </a:p>
        </p:txBody>
      </p:sp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3F12CDF-22C4-4415-87DA-81285C7D3A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88" r="8137" b="4478"/>
          <a:stretch/>
        </p:blipFill>
        <p:spPr>
          <a:xfrm>
            <a:off x="7355466" y="0"/>
            <a:ext cx="3742440" cy="33949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A6DB94-3DDA-4AD9-815F-4734F9587362}"/>
              </a:ext>
            </a:extLst>
          </p:cNvPr>
          <p:cNvSpPr txBox="1"/>
          <p:nvPr/>
        </p:nvSpPr>
        <p:spPr>
          <a:xfrm>
            <a:off x="515617" y="5380942"/>
            <a:ext cx="6435476" cy="134395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Geo-median image over the AOI, essentially a true colour image.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Land Fractional Cover ‘mid processing product: RGB false colour map. Red = bare soil or urban areas, blue = non-green vegetation, green = green vegetation, black = water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Water Observations from Space, water identification ‘final processed’ product denoting water and non-water areas.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F2DA82-42C3-49C5-A9AE-82A9A35873C4}"/>
              </a:ext>
            </a:extLst>
          </p:cNvPr>
          <p:cNvSpPr/>
          <p:nvPr/>
        </p:nvSpPr>
        <p:spPr>
          <a:xfrm>
            <a:off x="11020876" y="3394955"/>
            <a:ext cx="826080" cy="321559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31698-53D0-49E7-A9EE-97C6BE0B8E28}"/>
              </a:ext>
            </a:extLst>
          </p:cNvPr>
          <p:cNvSpPr txBox="1"/>
          <p:nvPr/>
        </p:nvSpPr>
        <p:spPr>
          <a:xfrm>
            <a:off x="11112641" y="155388"/>
            <a:ext cx="694030" cy="2812923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endParaRPr lang="en-GB" sz="1400" spc="0" err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C598C-9637-452C-A496-B969019A1EF1}"/>
              </a:ext>
            </a:extLst>
          </p:cNvPr>
          <p:cNvSpPr txBox="1"/>
          <p:nvPr/>
        </p:nvSpPr>
        <p:spPr>
          <a:xfrm>
            <a:off x="11413260" y="306046"/>
            <a:ext cx="804441" cy="2908546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>
              <a:buClr>
                <a:schemeClr val="tx2"/>
              </a:buClr>
            </a:pPr>
            <a:endParaRPr lang="en-GB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endParaRPr lang="en-GB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Bare soil or urban area</a:t>
            </a:r>
          </a:p>
          <a:p>
            <a:pPr>
              <a:buClr>
                <a:schemeClr val="tx2"/>
              </a:buClr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Non-green vegetation </a:t>
            </a:r>
          </a:p>
          <a:p>
            <a:pPr>
              <a:buClr>
                <a:schemeClr val="tx2"/>
              </a:buClr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Green vegetation </a:t>
            </a:r>
          </a:p>
          <a:p>
            <a:pPr>
              <a:buClr>
                <a:schemeClr val="tx2"/>
              </a:buClr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GB" sz="11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AD3E9-893B-4BFD-8488-425DF443AFA5}"/>
              </a:ext>
            </a:extLst>
          </p:cNvPr>
          <p:cNvSpPr/>
          <p:nvPr/>
        </p:nvSpPr>
        <p:spPr>
          <a:xfrm>
            <a:off x="11112640" y="809685"/>
            <a:ext cx="203200" cy="203200"/>
          </a:xfrm>
          <a:prstGeom prst="rect">
            <a:avLst/>
          </a:prstGeom>
          <a:solidFill>
            <a:srgbClr val="E32119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EF4C93-AA93-453A-88EC-82A9E14CD039}"/>
              </a:ext>
            </a:extLst>
          </p:cNvPr>
          <p:cNvSpPr/>
          <p:nvPr/>
        </p:nvSpPr>
        <p:spPr>
          <a:xfrm>
            <a:off x="11117935" y="1296024"/>
            <a:ext cx="203200" cy="20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FA7A5-D073-4B2F-8ED7-17CEE14C1430}"/>
              </a:ext>
            </a:extLst>
          </p:cNvPr>
          <p:cNvSpPr/>
          <p:nvPr/>
        </p:nvSpPr>
        <p:spPr>
          <a:xfrm>
            <a:off x="11117935" y="1774590"/>
            <a:ext cx="203200" cy="203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027801-D16D-4EBC-A23B-F38946A5C5C4}"/>
              </a:ext>
            </a:extLst>
          </p:cNvPr>
          <p:cNvSpPr/>
          <p:nvPr/>
        </p:nvSpPr>
        <p:spPr>
          <a:xfrm>
            <a:off x="11117935" y="2236916"/>
            <a:ext cx="203200" cy="203200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C838D6-8D86-4886-9AE6-4E609F20861C}"/>
              </a:ext>
            </a:extLst>
          </p:cNvPr>
          <p:cNvSpPr/>
          <p:nvPr/>
        </p:nvSpPr>
        <p:spPr>
          <a:xfrm>
            <a:off x="11311660" y="4323337"/>
            <a:ext cx="203200" cy="203200"/>
          </a:xfrm>
          <a:prstGeom prst="rect">
            <a:avLst/>
          </a:prstGeom>
          <a:solidFill>
            <a:srgbClr val="08306B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C83D0-6960-4FEC-8E60-C7511AC5E84B}"/>
              </a:ext>
            </a:extLst>
          </p:cNvPr>
          <p:cNvSpPr txBox="1"/>
          <p:nvPr/>
        </p:nvSpPr>
        <p:spPr>
          <a:xfrm>
            <a:off x="11056471" y="3927067"/>
            <a:ext cx="804441" cy="2667968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endParaRPr lang="en-GB" sz="2000" spc="0" err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BD9E64-50D7-4836-85BF-3BF571391881}"/>
              </a:ext>
            </a:extLst>
          </p:cNvPr>
          <p:cNvSpPr txBox="1"/>
          <p:nvPr/>
        </p:nvSpPr>
        <p:spPr>
          <a:xfrm>
            <a:off x="11088099" y="4621017"/>
            <a:ext cx="828982" cy="1708903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200" spc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Water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endParaRPr lang="en-GB"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endParaRPr lang="en-GB" sz="1200" spc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</a:pPr>
            <a:r>
              <a:rPr lang="en-GB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Non-Water</a:t>
            </a:r>
            <a:endParaRPr lang="en-GB" sz="1200" spc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65E471-B08F-428B-83CA-BA52C46726BD}"/>
              </a:ext>
            </a:extLst>
          </p:cNvPr>
          <p:cNvSpPr/>
          <p:nvPr/>
        </p:nvSpPr>
        <p:spPr>
          <a:xfrm>
            <a:off x="11311660" y="4981743"/>
            <a:ext cx="203200" cy="196952"/>
          </a:xfrm>
          <a:prstGeom prst="rect">
            <a:avLst/>
          </a:prstGeom>
          <a:solidFill>
            <a:srgbClr val="F7FAFF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B4704F9-54E2-40D5-B681-B744386AC9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39" y="155388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14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C0C8660C-672B-44EE-9136-C91D895D2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9" y="779552"/>
            <a:ext cx="8359479" cy="574507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0EC0D3-BA1B-4BE3-84E0-8DCDC0395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1850" y="-83859"/>
            <a:ext cx="9715846" cy="1112452"/>
          </a:xfrm>
        </p:spPr>
        <p:txBody>
          <a:bodyPr/>
          <a:lstStyle/>
          <a:p>
            <a:r>
              <a:rPr lang="en-GB" sz="4400" b="0" kern="0" spc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Coastline Change Detection &amp; WOFS DCAL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AB5AE14D-8CC9-42F1-83C3-D96BD363C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1" t="10656" r="12147" b="6956"/>
          <a:stretch/>
        </p:blipFill>
        <p:spPr>
          <a:xfrm>
            <a:off x="6972301" y="1057041"/>
            <a:ext cx="5012436" cy="40499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F06224-6209-4D80-BB6F-904304D19763}"/>
              </a:ext>
            </a:extLst>
          </p:cNvPr>
          <p:cNvSpPr/>
          <p:nvPr/>
        </p:nvSpPr>
        <p:spPr>
          <a:xfrm>
            <a:off x="8601901" y="5271759"/>
            <a:ext cx="347233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map image showing layers of water detection</a:t>
            </a:r>
          </a:p>
          <a:p>
            <a:pPr lvl="0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outlining the coastline and some inland rivers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54D98C-B4C9-4E4E-8D5A-E6638495A55B}"/>
              </a:ext>
            </a:extLst>
          </p:cNvPr>
          <p:cNvSpPr/>
          <p:nvPr/>
        </p:nvSpPr>
        <p:spPr>
          <a:xfrm>
            <a:off x="8601901" y="5970627"/>
            <a:ext cx="333292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eojson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output files from the same run, shown in QGIS and layered over map to show the change of water-land boundaries with time period.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19FABE-A0B5-47B3-BCCF-EAF2ECD0B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6601" y="128723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0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A picture containing drawing, red, people&#10;&#10;Description automatically generated">
            <a:extLst>
              <a:ext uri="{FF2B5EF4-FFF2-40B4-BE49-F238E27FC236}">
                <a16:creationId xmlns:a16="http://schemas.microsoft.com/office/drawing/2014/main" id="{533EB82A-12CC-42EE-9520-DDAEC9E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401" y="6248305"/>
            <a:ext cx="1077807" cy="598782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8A5DD2-0D91-4E90-8A05-A1F0993FD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60" y="878114"/>
            <a:ext cx="10272279" cy="5370191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CEE0518E-4F6D-4158-AC4C-4FC0C7D0483A}"/>
              </a:ext>
            </a:extLst>
          </p:cNvPr>
          <p:cNvSpPr/>
          <p:nvPr/>
        </p:nvSpPr>
        <p:spPr>
          <a:xfrm>
            <a:off x="2782533" y="354894"/>
            <a:ext cx="6647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444446"/>
                </a:solidFill>
                <a:latin typeface="Helvetica Neue" panose="02000503000000020004"/>
                <a:ea typeface="Calibri" panose="020F0502020204030204" pitchFamily="34" charset="0"/>
              </a:rPr>
              <a:t>UK Initiatives on Open Data Cubes 2015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18328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A36ACA1-86E5-4970-93BE-61D5502A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612649"/>
            <a:ext cx="11058526" cy="601067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9BD23E46-BAA7-440F-9063-68FA2B9AC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61709"/>
            <a:ext cx="5815584" cy="387705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EDC2EA-199E-492E-94FD-1EE556DFDC16}"/>
              </a:ext>
            </a:extLst>
          </p:cNvPr>
          <p:cNvSpPr/>
          <p:nvPr/>
        </p:nvSpPr>
        <p:spPr>
          <a:xfrm>
            <a:off x="256221" y="4499002"/>
            <a:ext cx="3865626" cy="192405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D3578-7A48-47D1-9EF8-5E7554D15D89}"/>
              </a:ext>
            </a:extLst>
          </p:cNvPr>
          <p:cNvSpPr/>
          <p:nvPr/>
        </p:nvSpPr>
        <p:spPr>
          <a:xfrm>
            <a:off x="444724" y="4630030"/>
            <a:ext cx="348861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app maintains the coastal monitoring functionality, now with an inbuilt time-lapse animation and tweaked for extra precision. </a:t>
            </a:r>
          </a:p>
          <a:p>
            <a:pPr lvl="0"/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Layers </a:t>
            </a:r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manually overlaid on a pre-existing map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12AF277-74E2-47FB-AFB8-C60FE939D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314" y="775794"/>
            <a:ext cx="4669293" cy="26364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DA030A-F796-4A3F-AA52-15F18377D6BC}"/>
              </a:ext>
            </a:extLst>
          </p:cNvPr>
          <p:cNvSpPr/>
          <p:nvPr/>
        </p:nvSpPr>
        <p:spPr>
          <a:xfrm>
            <a:off x="194943" y="-55806"/>
            <a:ext cx="97946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Coastline Change Detection </a:t>
            </a:r>
            <a:r>
              <a:rPr lang="en-GB" sz="4400" kern="0" dirty="0">
                <a:solidFill>
                  <a:prstClr val="black"/>
                </a:solidFill>
                <a:latin typeface="Calibri Light" panose="020F0302020204030204"/>
              </a:rPr>
              <a:t>&amp; WOFS DCAL</a:t>
            </a:r>
            <a:endParaRPr lang="en-GB" sz="4400" kern="0" dirty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D9094-DADC-4056-A9D4-A965833F1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0109" y="49227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E5E2EE-8DD4-4273-A280-45DB561BB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4" t="9096" r="14735" b="7461"/>
          <a:stretch/>
        </p:blipFill>
        <p:spPr>
          <a:xfrm>
            <a:off x="5334001" y="1009905"/>
            <a:ext cx="6488620" cy="55730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0EC0D3-BA1B-4BE3-84E0-8DCDC0395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315" y="121037"/>
            <a:ext cx="11209020" cy="1074352"/>
          </a:xfrm>
        </p:spPr>
        <p:txBody>
          <a:bodyPr/>
          <a:lstStyle/>
          <a:p>
            <a:r>
              <a:rPr lang="en-GB" sz="4400" b="0" kern="0" spc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Inland Water Monitoring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A57AA6-FCD9-447B-A5D0-BA8E471014D7}"/>
              </a:ext>
            </a:extLst>
          </p:cNvPr>
          <p:cNvSpPr/>
          <p:nvPr/>
        </p:nvSpPr>
        <p:spPr>
          <a:xfrm>
            <a:off x="286315" y="1195389"/>
            <a:ext cx="33827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Repurposing and rebranding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72D174-70D0-4804-9D4B-FB3B2EDB6F4C}"/>
              </a:ext>
            </a:extLst>
          </p:cNvPr>
          <p:cNvSpPr/>
          <p:nvPr/>
        </p:nvSpPr>
        <p:spPr>
          <a:xfrm>
            <a:off x="286315" y="1598638"/>
            <a:ext cx="500667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open threshold water detection run over the whole island of Viti </a:t>
            </a:r>
            <a:r>
              <a:rPr lang="en-GB" sz="1200" dirty="0" err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Levu</a:t>
            </a:r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main island’s standing water bodies and rivers are clearly visible, as is the coastline.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75E794-1249-45E0-B003-529E882EA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489" y="194655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14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A3FE16-BC5B-4928-A272-9F90A1B552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20319" y="437113"/>
            <a:ext cx="8116544" cy="676378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0EC0D3-BA1B-4BE3-84E0-8DCDC0395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6" y="70215"/>
            <a:ext cx="7507033" cy="825135"/>
          </a:xfrm>
        </p:spPr>
        <p:txBody>
          <a:bodyPr/>
          <a:lstStyle/>
          <a:p>
            <a:r>
              <a:rPr lang="en-GB" sz="4400" b="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Rivers/Surface Water Detection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9FF9C8-789F-4E40-A3F7-425A794379CA}"/>
              </a:ext>
            </a:extLst>
          </p:cNvPr>
          <p:cNvSpPr/>
          <p:nvPr/>
        </p:nvSpPr>
        <p:spPr>
          <a:xfrm>
            <a:off x="7182857" y="2514427"/>
            <a:ext cx="4093274" cy="1409873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C9AA9D-185F-404B-8BA6-0A6F72F850E4}"/>
              </a:ext>
            </a:extLst>
          </p:cNvPr>
          <p:cNvSpPr/>
          <p:nvPr/>
        </p:nvSpPr>
        <p:spPr>
          <a:xfrm>
            <a:off x="7382461" y="2690336"/>
            <a:ext cx="369406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Sigatoka River monthly time lapse over the full range of the Sentinel 1 data available, 04-2018 to 03-2019. The open threshold inadvertently shows surface water, which can be used to indirectly measure precipitation, indicate climate and estimate surface moisture.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rug&#10;&#10;Description automatically generated">
            <a:extLst>
              <a:ext uri="{FF2B5EF4-FFF2-40B4-BE49-F238E27FC236}">
                <a16:creationId xmlns:a16="http://schemas.microsoft.com/office/drawing/2014/main" id="{BE00880B-223D-4049-9E62-EA00D3CBB8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541" y="1223644"/>
            <a:ext cx="5067520" cy="5134121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0AA19-2B9F-44E4-888A-423428086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7622" y="296568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550CC7-49F3-450F-839A-0848F750F6EE}"/>
              </a:ext>
            </a:extLst>
          </p:cNvPr>
          <p:cNvSpPr/>
          <p:nvPr/>
        </p:nvSpPr>
        <p:spPr>
          <a:xfrm>
            <a:off x="5182933" y="401898"/>
            <a:ext cx="6757416" cy="1687733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FB675-4D66-4FEA-8101-9C72D131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19647" y="2089631"/>
            <a:ext cx="6020372" cy="5016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87669-78B3-4D02-AC3A-DE5D33A313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48540" y="2089631"/>
            <a:ext cx="6020372" cy="501697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0EC0D3-BA1B-4BE3-84E0-8DCDC03950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621" y="531935"/>
            <a:ext cx="10658476" cy="955289"/>
          </a:xfrm>
        </p:spPr>
        <p:txBody>
          <a:bodyPr/>
          <a:lstStyle/>
          <a:p>
            <a:r>
              <a:rPr lang="en-GB" sz="4400" b="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Inland Water Bodies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5F76CC-1970-4848-8CF6-679B428DBF97}"/>
              </a:ext>
            </a:extLst>
          </p:cNvPr>
          <p:cNvSpPr/>
          <p:nvPr/>
        </p:nvSpPr>
        <p:spPr>
          <a:xfrm>
            <a:off x="5442389" y="526358"/>
            <a:ext cx="593814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 Left - Over the same time period as the rivers figure, this animation shows the health of a major</a:t>
            </a:r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freshwater reservoir in the western region of Viti </a:t>
            </a:r>
            <a:r>
              <a:rPr lang="en-GB" sz="1200" dirty="0" err="1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Levu</a:t>
            </a:r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showing the change in volume over time.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8A00E4-6E94-481E-A15C-6A81CCACBECF}"/>
              </a:ext>
            </a:extLst>
          </p:cNvPr>
          <p:cNvSpPr/>
          <p:nvPr/>
        </p:nvSpPr>
        <p:spPr>
          <a:xfrm>
            <a:off x="5442389" y="1340262"/>
            <a:ext cx="593814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 Right – This figure shows the largest inland lake on the island and a nearby river, notice how the feeder streams are highlighted during the rainy season in late Autumn.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9F9C3F6-9AE3-413E-93AF-E9049ECF9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928" y="2659932"/>
            <a:ext cx="3755747" cy="3831757"/>
          </a:xfrm>
          <a:prstGeom prst="rect">
            <a:avLst/>
          </a:prstGeom>
        </p:spPr>
      </p:pic>
      <p:pic>
        <p:nvPicPr>
          <p:cNvPr id="12" name="Picture 11" descr="A picture containing tree&#10;&#10;Description automatically generated">
            <a:extLst>
              <a:ext uri="{FF2B5EF4-FFF2-40B4-BE49-F238E27FC236}">
                <a16:creationId xmlns:a16="http://schemas.microsoft.com/office/drawing/2014/main" id="{2ECFA805-B3F3-4836-B35A-E6EE6EBD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2669301"/>
            <a:ext cx="3732179" cy="3822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441501-99F0-4D11-AF6B-7177811D2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8193" y="6326065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5DBEAC-7B5A-4848-89F8-EF673AFF7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94"/>
          <a:stretch/>
        </p:blipFill>
        <p:spPr>
          <a:xfrm>
            <a:off x="6148388" y="123826"/>
            <a:ext cx="5935730" cy="3270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F80359-6C5A-47AE-8C08-191C0E8A3CFB}"/>
              </a:ext>
            </a:extLst>
          </p:cNvPr>
          <p:cNvSpPr/>
          <p:nvPr/>
        </p:nvSpPr>
        <p:spPr>
          <a:xfrm>
            <a:off x="435878" y="1970383"/>
            <a:ext cx="5292752" cy="2110414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DCC4C-68D1-4C55-815F-8DFCDAFA0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422" y="75092"/>
            <a:ext cx="4393592" cy="1067908"/>
          </a:xfrm>
        </p:spPr>
        <p:txBody>
          <a:bodyPr/>
          <a:lstStyle/>
          <a:p>
            <a:r>
              <a:rPr lang="en-GB" sz="4400" b="0" kern="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Land Change DCAL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904CCE2-F63D-4EBE-A23C-6F93505A938C}"/>
              </a:ext>
            </a:extLst>
          </p:cNvPr>
          <p:cNvSpPr/>
          <p:nvPr/>
        </p:nvSpPr>
        <p:spPr>
          <a:xfrm>
            <a:off x="666744" y="2223982"/>
            <a:ext cx="465105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Top– RGB image over the SE of Viti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over Suva, a close approximation to a true colour image.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1707B2-E996-4856-898C-1C592672E0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48388" y="3388907"/>
            <a:ext cx="6049983" cy="34372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F0E01A-5C34-40CC-BA8B-B2D12AEFDDC9}"/>
              </a:ext>
            </a:extLst>
          </p:cNvPr>
          <p:cNvSpPr/>
          <p:nvPr/>
        </p:nvSpPr>
        <p:spPr>
          <a:xfrm>
            <a:off x="666744" y="2834909"/>
            <a:ext cx="465105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Bottom – </a:t>
            </a:r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Parameter Anomaly, one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the output figures for</a:t>
            </a:r>
            <a:r>
              <a:rPr lang="en-GB" sz="1200" dirty="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Land Change DCAL, showing the change in vegetation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The changes are small here as the runtime was only set to over 2016. </a:t>
            </a:r>
          </a:p>
          <a:p>
            <a:pPr lvl="0"/>
            <a:endParaRPr lang="en-GB" sz="1200" dirty="0">
              <a:solidFill>
                <a:srgbClr val="5858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large dark sections are due to the cloud mask not catching all the clouds.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FD59D8-08DB-48D8-80D8-2AA3D0829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193" y="6184126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15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5113D5-E135-4FC4-803D-1960231555ED}"/>
              </a:ext>
            </a:extLst>
          </p:cNvPr>
          <p:cNvSpPr/>
          <p:nvPr/>
        </p:nvSpPr>
        <p:spPr>
          <a:xfrm>
            <a:off x="3440562" y="659928"/>
            <a:ext cx="8242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Improved severe-weather resilience for Mongolian herding communities using satellite Earth Observation</a:t>
            </a:r>
            <a:endParaRPr lang="en-GB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3667E-839F-4A9F-91D9-C749D0370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212642"/>
            <a:ext cx="2637541" cy="10348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B67E42-35C9-448C-A0E3-AC496A20D15B}"/>
              </a:ext>
            </a:extLst>
          </p:cNvPr>
          <p:cNvSpPr/>
          <p:nvPr/>
        </p:nvSpPr>
        <p:spPr>
          <a:xfrm>
            <a:off x="836163" y="1387343"/>
            <a:ext cx="6248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What’s the problem?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30% of Mongolian population is dependent on livestock herding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Dzuds are occurring increasingly frequently, which can kill large numbers of livestock</a:t>
            </a:r>
          </a:p>
          <a:p>
            <a:r>
              <a:rPr lang="en-US" b="1" dirty="0"/>
              <a:t>What’s a dzud?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Typically drought leading to poor pasture followed by a harsh winter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Damaging for the economy &amp; heath and welfare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2009-2010 dzud killed ~20% of the national livestock</a:t>
            </a:r>
          </a:p>
          <a:p>
            <a:r>
              <a:rPr lang="en-US" b="1" dirty="0"/>
              <a:t>What’s the cause?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Dzuds are increasingly exacerbated by climate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Plus overgrazing and poor management</a:t>
            </a:r>
          </a:p>
          <a:p>
            <a:r>
              <a:rPr lang="en-US" b="1" dirty="0"/>
              <a:t>How can satellite Earth observation help?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information is required for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Pasture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Drought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Snow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204D7EF-E1F6-4509-BEE4-49446C7F7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3853" r="-3" b="27530"/>
          <a:stretch/>
        </p:blipFill>
        <p:spPr>
          <a:xfrm>
            <a:off x="8469202" y="1563698"/>
            <a:ext cx="2467956" cy="1325916"/>
          </a:xfrm>
          <a:prstGeom prst="rect">
            <a:avLst/>
          </a:prstGeom>
          <a:effectLst>
            <a:outerShdw blurRad="63500" dist="101600" dir="27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85562A-B125-4471-AA5C-F35043952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1612" b="32599"/>
          <a:stretch/>
        </p:blipFill>
        <p:spPr>
          <a:xfrm>
            <a:off x="8510491" y="2981005"/>
            <a:ext cx="2447311" cy="1383557"/>
          </a:xfrm>
          <a:prstGeom prst="rect">
            <a:avLst/>
          </a:prstGeom>
          <a:effectLst>
            <a:outerShdw blurRad="63500" dist="101600" dir="27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9308D1-8C1A-471E-B29D-88B578AB0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26" t="39027" b="24149"/>
          <a:stretch/>
        </p:blipFill>
        <p:spPr>
          <a:xfrm>
            <a:off x="8510490" y="4487519"/>
            <a:ext cx="2447312" cy="1389896"/>
          </a:xfrm>
          <a:prstGeom prst="rect">
            <a:avLst/>
          </a:prstGeom>
          <a:effectLst>
            <a:outerShdw blurRad="63500" dist="101600" dir="2700000" algn="ctr" rotWithShape="0">
              <a:srgbClr val="000000">
                <a:alpha val="6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32AF3F-6486-46EE-BB6B-B39AFD448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5946" y="6234662"/>
            <a:ext cx="1077807" cy="598782"/>
          </a:xfrm>
          <a:prstGeom prst="rect">
            <a:avLst/>
          </a:prstGeom>
        </p:spPr>
      </p:pic>
      <p:pic>
        <p:nvPicPr>
          <p:cNvPr id="11" name="Picture 2" descr="eOsphere-logo-highres">
            <a:extLst>
              <a:ext uri="{FF2B5EF4-FFF2-40B4-BE49-F238E27FC236}">
                <a16:creationId xmlns:a16="http://schemas.microsoft.com/office/drawing/2014/main" id="{F2EC117B-8ADE-4DFA-B8BA-FF7FC1489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11" y="6415055"/>
            <a:ext cx="18764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ogo_Deimos_ENG_pos">
            <a:extLst>
              <a:ext uri="{FF2B5EF4-FFF2-40B4-BE49-F238E27FC236}">
                <a16:creationId xmlns:a16="http://schemas.microsoft.com/office/drawing/2014/main" id="{982446AF-FA38-44DB-A7CD-ACF6C0F5B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23" y="6087613"/>
            <a:ext cx="136207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ogo_university-of-leicester">
            <a:extLst>
              <a:ext uri="{FF2B5EF4-FFF2-40B4-BE49-F238E27FC236}">
                <a16:creationId xmlns:a16="http://schemas.microsoft.com/office/drawing/2014/main" id="{14807B3D-25E4-4168-961D-C931F194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18" y="6319740"/>
            <a:ext cx="16097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mirc">
            <a:extLst>
              <a:ext uri="{FF2B5EF4-FFF2-40B4-BE49-F238E27FC236}">
                <a16:creationId xmlns:a16="http://schemas.microsoft.com/office/drawing/2014/main" id="{52821231-1946-4CDB-8EF3-8B53357B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76" y="6338790"/>
            <a:ext cx="206692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6DDFE-0F77-44AF-9894-0D64E94F5E0D}"/>
              </a:ext>
            </a:extLst>
          </p:cNvPr>
          <p:cNvSpPr txBox="1"/>
          <p:nvPr/>
        </p:nvSpPr>
        <p:spPr>
          <a:xfrm>
            <a:off x="5845726" y="91013"/>
            <a:ext cx="3432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Mongolian Data Cube</a:t>
            </a:r>
          </a:p>
        </p:txBody>
      </p:sp>
    </p:spTree>
    <p:extLst>
      <p:ext uri="{BB962C8B-B14F-4D97-AF65-F5344CB8AC3E}">
        <p14:creationId xmlns:p14="http://schemas.microsoft.com/office/powerpoint/2010/main" val="3507114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471F8-8D0C-4972-ABE5-97F9A5FB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96" y="991175"/>
            <a:ext cx="4445555" cy="22849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9F22DC-35C3-4998-A729-54030C4EBD73}"/>
              </a:ext>
            </a:extLst>
          </p:cNvPr>
          <p:cNvSpPr/>
          <p:nvPr/>
        </p:nvSpPr>
        <p:spPr>
          <a:xfrm>
            <a:off x="658217" y="93483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Why use a Data Cube?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Mongolia is a large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a lot of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 5.7 Terabytes (&amp; growing)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Using Sentinel-2, Landsat 8, Modis &amp; VIIRS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 10 years of historical data for anomaly products</a:t>
            </a:r>
          </a:p>
          <a:p>
            <a:r>
              <a:rPr lang="en-US" b="1" dirty="0"/>
              <a:t>Data Cubes for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wider Data Cube community have helped the SIBELIUs development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community maintains the base Data Cube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Especially useful in a developing country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FEEDFC-2BD7-40DA-AE67-969F2E377C8F}"/>
              </a:ext>
            </a:extLst>
          </p:cNvPr>
          <p:cNvSpPr/>
          <p:nvPr/>
        </p:nvSpPr>
        <p:spPr>
          <a:xfrm>
            <a:off x="731520" y="262563"/>
            <a:ext cx="8242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The Mongolian Data Cube</a:t>
            </a:r>
            <a:endParaRPr lang="en-GB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C42A4-17AD-47EE-A703-3BE2012E4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635" y="3567025"/>
            <a:ext cx="5367532" cy="28236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0DB5AC-779C-496F-8C00-17E1F304D4A9}"/>
              </a:ext>
            </a:extLst>
          </p:cNvPr>
          <p:cNvSpPr/>
          <p:nvPr/>
        </p:nvSpPr>
        <p:spPr>
          <a:xfrm>
            <a:off x="7607455" y="386080"/>
            <a:ext cx="4124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Mongolia is over 6 times the area of the UK</a:t>
            </a: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But with a population the size of Wales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8596C-B261-4CC8-AC5F-A4793391FA3C}"/>
              </a:ext>
            </a:extLst>
          </p:cNvPr>
          <p:cNvSpPr/>
          <p:nvPr/>
        </p:nvSpPr>
        <p:spPr>
          <a:xfrm>
            <a:off x="7356867" y="3443017"/>
            <a:ext cx="4672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The Mongolian Data Cube is at the heart of SIBELIUs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8CA0309-4832-453F-97BE-6D373338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6480" y="6413756"/>
            <a:ext cx="10129519" cy="419687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For further information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             </a:t>
            </a:r>
            <a:r>
              <a:rPr lang="en-US" sz="1800" dirty="0"/>
              <a:t>sibelius-mongolia.org          www.facebook.com/SIBELIUs</a:t>
            </a:r>
            <a:endParaRPr lang="en-GB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488C-583E-4D04-ADDA-6A424E65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63" y="4590692"/>
            <a:ext cx="2284511" cy="18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3057C6-B27E-4CBC-8757-E21551AA5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496" y="4590692"/>
            <a:ext cx="2406317" cy="180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0110B9-07B9-4AD8-82D9-4E02AC403639}"/>
              </a:ext>
            </a:extLst>
          </p:cNvPr>
          <p:cNvSpPr/>
          <p:nvPr/>
        </p:nvSpPr>
        <p:spPr>
          <a:xfrm>
            <a:off x="892809" y="4260236"/>
            <a:ext cx="2465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Pasture Anomaly Product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A27E6C-A1A8-41D9-AE79-633A7267C830}"/>
              </a:ext>
            </a:extLst>
          </p:cNvPr>
          <p:cNvSpPr/>
          <p:nvPr/>
        </p:nvSpPr>
        <p:spPr>
          <a:xfrm>
            <a:off x="3846845" y="4260236"/>
            <a:ext cx="1507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Snow Product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8D6724-72A2-40E3-AEBB-5B115D4DB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6657" y="6121167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7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5864527"/>
            <a:ext cx="9144000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92696"/>
            <a:ext cx="9144000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836713"/>
            <a:ext cx="9144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288" y="5458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Future Components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236266" y="920130"/>
            <a:ext cx="137053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2" name="Picture 2" descr="data c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44" y="2253075"/>
            <a:ext cx="2731557" cy="2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6129081.myzen.co.uk/5d/wp-content/uploads/2015/08/3D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13" y="2750004"/>
            <a:ext cx="1510911" cy="151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939" y="4397997"/>
            <a:ext cx="1095491" cy="134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113" y="1040769"/>
            <a:ext cx="1463964" cy="1464602"/>
          </a:xfrm>
          <a:prstGeom prst="rect">
            <a:avLst/>
          </a:prstGeom>
        </p:spPr>
      </p:pic>
      <p:pic>
        <p:nvPicPr>
          <p:cNvPr id="5128" name="Picture 8" descr="05 CNC Drill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36" y="2532075"/>
            <a:ext cx="1792930" cy="179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measuringu.com/images/confidence-level-sca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29" y="4449069"/>
            <a:ext cx="1601622" cy="11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open sour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500" y="897433"/>
            <a:ext cx="1563059" cy="156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ap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88" y="4370387"/>
            <a:ext cx="1434271" cy="14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webdevelopmentnepal.com/wp-content/uploads/sites/463/2016/02/WebService-SOA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842" y="1101112"/>
            <a:ext cx="1505686" cy="15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C0A8FE-4779-443E-98C8-9D82DB7D64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6624" y="6136682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2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5864527"/>
            <a:ext cx="9144000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92696"/>
            <a:ext cx="9144000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836713"/>
            <a:ext cx="9144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236266" y="920130"/>
            <a:ext cx="137053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1504" y="845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Hyper-Converged – Cube in a Box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102" y="1003547"/>
            <a:ext cx="7931796" cy="4692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C3375E-1BBB-4BD6-97BC-D21FFA467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027" y="6136235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8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1">
            <a:extLst>
              <a:ext uri="{FF2B5EF4-FFF2-40B4-BE49-F238E27FC236}">
                <a16:creationId xmlns:a16="http://schemas.microsoft.com/office/drawing/2014/main" id="{C004B268-3817-4AF0-B757-7AE8D68AEA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1869" y="741885"/>
            <a:ext cx="10475976" cy="401561"/>
          </a:xfrm>
        </p:spPr>
        <p:txBody>
          <a:bodyPr lIns="0" tIns="0" rIns="0" bIns="0"/>
          <a:lstStyle/>
          <a:p>
            <a:r>
              <a:rPr lang="en-GB" sz="2000" b="1" dirty="0">
                <a:solidFill>
                  <a:srgbClr val="444446"/>
                </a:solidFill>
                <a:latin typeface="HelveticaNeueLT Std Med Cn" panose="020B0806040702040204" pitchFamily="34" charset="0"/>
              </a:rPr>
              <a:t>SENTINEL-1 ANALYSIS READY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A9EA0A-287D-4E43-A72F-180CA1CAF5EA}"/>
              </a:ext>
            </a:extLst>
          </p:cNvPr>
          <p:cNvSpPr/>
          <p:nvPr/>
        </p:nvSpPr>
        <p:spPr>
          <a:xfrm>
            <a:off x="0" y="0"/>
            <a:ext cx="1188720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8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9AFC0-6F72-47E1-A0AE-C6E8EC6600C0}"/>
              </a:ext>
            </a:extLst>
          </p:cNvPr>
          <p:cNvSpPr/>
          <p:nvPr/>
        </p:nvSpPr>
        <p:spPr>
          <a:xfrm>
            <a:off x="8402320" y="5920072"/>
            <a:ext cx="2012587" cy="86680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8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D7B0E-4E6A-4244-BB11-8F2F1AE72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60" y="6009472"/>
            <a:ext cx="2012588" cy="6611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2456FC-60C5-40A9-8EE7-7AD2D91EBB86}"/>
              </a:ext>
            </a:extLst>
          </p:cNvPr>
          <p:cNvSpPr/>
          <p:nvPr/>
        </p:nvSpPr>
        <p:spPr>
          <a:xfrm>
            <a:off x="1428750" y="5920072"/>
            <a:ext cx="3612139" cy="86680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8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C42944-47A7-4A33-9C34-E444AEEAF508}"/>
              </a:ext>
            </a:extLst>
          </p:cNvPr>
          <p:cNvSpPr/>
          <p:nvPr/>
        </p:nvSpPr>
        <p:spPr>
          <a:xfrm>
            <a:off x="7722222" y="78072"/>
            <a:ext cx="2498739" cy="86680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8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124AB2-A84F-4130-AE4B-303262675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1" b="92296"/>
          <a:stretch/>
        </p:blipFill>
        <p:spPr>
          <a:xfrm>
            <a:off x="8317228" y="68117"/>
            <a:ext cx="3433920" cy="661129"/>
          </a:xfrm>
          <a:prstGeom prst="rect">
            <a:avLst/>
          </a:prstGeom>
        </p:spPr>
      </p:pic>
      <p:sp>
        <p:nvSpPr>
          <p:cNvPr id="13" name="Title 31">
            <a:extLst>
              <a:ext uri="{FF2B5EF4-FFF2-40B4-BE49-F238E27FC236}">
                <a16:creationId xmlns:a16="http://schemas.microsoft.com/office/drawing/2014/main" id="{F8345985-CA2E-42EB-AF3C-127B3617FF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523" y="711573"/>
            <a:ext cx="10475976" cy="401561"/>
          </a:xfrm>
        </p:spPr>
        <p:txBody>
          <a:bodyPr lIns="0" tIns="0" rIns="0" bIns="0"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HelveticaNeueLT Std Med Cn" panose="020B0806040702040204" pitchFamily="34" charset="0"/>
              </a:rPr>
              <a:t>SENTINEL-1 ANALYSIS READY DATA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91AECD32-5390-4E54-97D3-14708F6A0500}"/>
              </a:ext>
            </a:extLst>
          </p:cNvPr>
          <p:cNvSpPr/>
          <p:nvPr/>
        </p:nvSpPr>
        <p:spPr>
          <a:xfrm>
            <a:off x="-6518" y="629268"/>
            <a:ext cx="311958" cy="576262"/>
          </a:xfrm>
          <a:prstGeom prst="rect">
            <a:avLst/>
          </a:prstGeom>
          <a:solidFill>
            <a:srgbClr val="E32118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Arial"/>
              <a:sym typeface="Helvetica Neue Medium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F8BF39-480E-4354-9D69-C2D8371D2A55}"/>
              </a:ext>
            </a:extLst>
          </p:cNvPr>
          <p:cNvSpPr/>
          <p:nvPr/>
        </p:nvSpPr>
        <p:spPr>
          <a:xfrm>
            <a:off x="9162468" y="1656873"/>
            <a:ext cx="24685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Helvetica Neue" panose="02000503000000020004"/>
              </a:rPr>
              <a:t>Sentinel-1: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Helvetica Neue" panose="02000503000000020004"/>
              </a:rPr>
              <a:t>Calibrated and orthorectified absolute backscatter products </a:t>
            </a:r>
            <a:endParaRPr lang="en-GB" sz="1400" b="1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922D25-ACF3-4A1F-ACFA-B5D1CFE2C8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3" b="2896"/>
          <a:stretch/>
        </p:blipFill>
        <p:spPr>
          <a:xfrm>
            <a:off x="2023702" y="1342861"/>
            <a:ext cx="7138766" cy="46666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C74785-F805-4133-8C37-00CAE1A3D0DB}"/>
              </a:ext>
            </a:extLst>
          </p:cNvPr>
          <p:cNvSpPr txBox="1"/>
          <p:nvPr/>
        </p:nvSpPr>
        <p:spPr>
          <a:xfrm>
            <a:off x="149461" y="5596321"/>
            <a:ext cx="3644599" cy="90794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Sentinel-1 Australia Mosaic @ 40 m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103566 x 82716 pixels</a:t>
            </a:r>
          </a:p>
          <a:p>
            <a:r>
              <a:rPr lang="en-GB" sz="1200" dirty="0">
                <a:solidFill>
                  <a:schemeClr val="bg1"/>
                </a:solidFill>
              </a:rPr>
              <a:t>451 GRD (VV+VH) products acquired Jan-May 2015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069377-0EAD-4969-8C3F-733E8C569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286" y="6072900"/>
            <a:ext cx="1077807" cy="6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2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1">
            <a:extLst>
              <a:ext uri="{FF2B5EF4-FFF2-40B4-BE49-F238E27FC236}">
                <a16:creationId xmlns:a16="http://schemas.microsoft.com/office/drawing/2014/main" id="{C004B268-3817-4AF0-B757-7AE8D68AEA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1869" y="741885"/>
            <a:ext cx="10475976" cy="401561"/>
          </a:xfrm>
        </p:spPr>
        <p:txBody>
          <a:bodyPr lIns="0" tIns="0" rIns="0" bIns="0"/>
          <a:lstStyle/>
          <a:p>
            <a:r>
              <a:rPr lang="en-GB" sz="2000" b="1" dirty="0">
                <a:solidFill>
                  <a:srgbClr val="444446"/>
                </a:solidFill>
                <a:latin typeface="HelveticaNeueLT Std Med Cn" panose="020B0806040702040204" pitchFamily="34" charset="0"/>
              </a:rPr>
              <a:t>SENTINEL-1 ANALYSIS READY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A9EA0A-287D-4E43-A72F-180CA1CAF5EA}"/>
              </a:ext>
            </a:extLst>
          </p:cNvPr>
          <p:cNvSpPr/>
          <p:nvPr/>
        </p:nvSpPr>
        <p:spPr>
          <a:xfrm>
            <a:off x="0" y="0"/>
            <a:ext cx="1188720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8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9C476-C419-4BB6-9011-FA7286639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93" y="0"/>
            <a:ext cx="863781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E9AFC0-6F72-47E1-A0AE-C6E8EC6600C0}"/>
              </a:ext>
            </a:extLst>
          </p:cNvPr>
          <p:cNvSpPr/>
          <p:nvPr/>
        </p:nvSpPr>
        <p:spPr>
          <a:xfrm>
            <a:off x="8402320" y="5920072"/>
            <a:ext cx="2012587" cy="86680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8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D7B0E-4E6A-4244-BB11-8F2F1AE72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60" y="6009472"/>
            <a:ext cx="2012588" cy="6611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2456FC-60C5-40A9-8EE7-7AD2D91EBB86}"/>
              </a:ext>
            </a:extLst>
          </p:cNvPr>
          <p:cNvSpPr/>
          <p:nvPr/>
        </p:nvSpPr>
        <p:spPr>
          <a:xfrm>
            <a:off x="1428750" y="5920072"/>
            <a:ext cx="3612139" cy="86680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8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C42944-47A7-4A33-9C34-E444AEEAF508}"/>
              </a:ext>
            </a:extLst>
          </p:cNvPr>
          <p:cNvSpPr/>
          <p:nvPr/>
        </p:nvSpPr>
        <p:spPr>
          <a:xfrm>
            <a:off x="7722222" y="78072"/>
            <a:ext cx="2498739" cy="866808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8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124AB2-A84F-4130-AE4B-303262675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1" b="92296"/>
          <a:stretch/>
        </p:blipFill>
        <p:spPr>
          <a:xfrm>
            <a:off x="8317228" y="68117"/>
            <a:ext cx="3433920" cy="661129"/>
          </a:xfrm>
          <a:prstGeom prst="rect">
            <a:avLst/>
          </a:prstGeom>
        </p:spPr>
      </p:pic>
      <p:sp>
        <p:nvSpPr>
          <p:cNvPr id="13" name="Title 31">
            <a:extLst>
              <a:ext uri="{FF2B5EF4-FFF2-40B4-BE49-F238E27FC236}">
                <a16:creationId xmlns:a16="http://schemas.microsoft.com/office/drawing/2014/main" id="{F8345985-CA2E-42EB-AF3C-127B3617FF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523" y="711573"/>
            <a:ext cx="10475976" cy="401561"/>
          </a:xfrm>
        </p:spPr>
        <p:txBody>
          <a:bodyPr lIns="0" tIns="0" rIns="0" bIns="0"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HelveticaNeueLT Std Med Cn" panose="020B0806040702040204" pitchFamily="34" charset="0"/>
              </a:rPr>
              <a:t>SENTINEL-1 ANALYSIS READY DATA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91AECD32-5390-4E54-97D3-14708F6A0500}"/>
              </a:ext>
            </a:extLst>
          </p:cNvPr>
          <p:cNvSpPr/>
          <p:nvPr/>
        </p:nvSpPr>
        <p:spPr>
          <a:xfrm>
            <a:off x="-6518" y="629268"/>
            <a:ext cx="311958" cy="576262"/>
          </a:xfrm>
          <a:prstGeom prst="rect">
            <a:avLst/>
          </a:prstGeom>
          <a:solidFill>
            <a:srgbClr val="E32118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Arial"/>
              <a:sym typeface="Helvetica Neue Medium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8807CD-5CD3-4B4A-8444-DA9AE292B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86074" r="63230" b="889"/>
          <a:stretch/>
        </p:blipFill>
        <p:spPr>
          <a:xfrm>
            <a:off x="150150" y="5781692"/>
            <a:ext cx="3084669" cy="8940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F8BF39-480E-4354-9D69-C2D8371D2A55}"/>
              </a:ext>
            </a:extLst>
          </p:cNvPr>
          <p:cNvSpPr/>
          <p:nvPr/>
        </p:nvSpPr>
        <p:spPr>
          <a:xfrm>
            <a:off x="9162468" y="1656873"/>
            <a:ext cx="24685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Helvetica Neue" panose="02000503000000020004"/>
              </a:rPr>
              <a:t>Sentinel-1: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Helvetica Neue" panose="02000503000000020004"/>
              </a:rPr>
              <a:t>Calibrated and orthorectified absolute backscatter products </a:t>
            </a:r>
            <a:endParaRPr lang="en-GB" sz="1400" b="1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96CE0C-9FC9-49FB-9D6F-0C3AF0FD1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319" y="6071819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0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A2B5384-44AB-4DF5-BC37-F84E0A9018B7}"/>
              </a:ext>
            </a:extLst>
          </p:cNvPr>
          <p:cNvSpPr/>
          <p:nvPr/>
        </p:nvSpPr>
        <p:spPr>
          <a:xfrm>
            <a:off x="0" y="0"/>
            <a:ext cx="12214331" cy="6865670"/>
          </a:xfrm>
          <a:prstGeom prst="rect">
            <a:avLst/>
          </a:prstGeom>
          <a:blipFill>
            <a:blip r:embed="rId2" cstate="print"/>
            <a:stretch>
              <a:fillRect b="-22282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EDF79D7-8DC6-464E-9F0E-A664E34F3102}"/>
              </a:ext>
            </a:extLst>
          </p:cNvPr>
          <p:cNvSpPr/>
          <p:nvPr/>
        </p:nvSpPr>
        <p:spPr>
          <a:xfrm>
            <a:off x="9291370" y="-158855"/>
            <a:ext cx="1295996" cy="1455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C825708-9CCF-46D9-BF71-7AB297552DD1}"/>
              </a:ext>
            </a:extLst>
          </p:cNvPr>
          <p:cNvSpPr txBox="1"/>
          <p:nvPr/>
        </p:nvSpPr>
        <p:spPr>
          <a:xfrm>
            <a:off x="256362" y="64152"/>
            <a:ext cx="4725670" cy="174307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ts val="4240"/>
              </a:lnSpc>
              <a:spcBef>
                <a:spcPts val="9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0" i="0" u="none" strike="noStrike" kern="1200" cap="none" spc="-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Building </a:t>
            </a:r>
            <a:r>
              <a:rPr kumimoji="0" sz="4200" b="1" i="0" u="none" strike="noStrike" kern="1200" cap="none" spc="-3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climate  </a:t>
            </a:r>
            <a:r>
              <a:rPr kumimoji="0" sz="4200" b="1" i="0" u="none" strike="noStrike" kern="1200" cap="none" spc="-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resilience </a:t>
            </a:r>
            <a:r>
              <a:rPr kumimoji="0" sz="4200" b="0" i="0" u="none" strike="noStrike" kern="1200" cap="none" spc="-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with  </a:t>
            </a:r>
            <a:r>
              <a:rPr kumimoji="0" sz="4200" b="0" i="0" u="none" strike="noStrike" kern="120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small </a:t>
            </a:r>
            <a:r>
              <a:rPr kumimoji="0" sz="4200" b="0" i="0" u="none" strike="noStrike" kern="1200" cap="none" spc="-1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island</a:t>
            </a:r>
            <a:r>
              <a:rPr kumimoji="0" sz="4200" b="0" i="0" u="none" strike="noStrike" kern="1200" cap="none" spc="-7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4200" b="0" i="0" u="none" strike="noStrike" kern="120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nations</a:t>
            </a:r>
            <a:endParaRPr kumimoji="0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563EAF6-4BB0-478A-A513-9E5FBCE84F24}"/>
              </a:ext>
            </a:extLst>
          </p:cNvPr>
          <p:cNvSpPr/>
          <p:nvPr/>
        </p:nvSpPr>
        <p:spPr>
          <a:xfrm>
            <a:off x="256362" y="5134153"/>
            <a:ext cx="0" cy="1549400"/>
          </a:xfrm>
          <a:custGeom>
            <a:avLst/>
            <a:gdLst/>
            <a:ahLst/>
            <a:cxnLst/>
            <a:rect l="l" t="t" r="r" b="b"/>
            <a:pathLst>
              <a:path h="1549400">
                <a:moveTo>
                  <a:pt x="0" y="0"/>
                </a:moveTo>
                <a:lnTo>
                  <a:pt x="0" y="1549399"/>
                </a:lnTo>
              </a:path>
            </a:pathLst>
          </a:custGeom>
          <a:ln w="50800">
            <a:solidFill>
              <a:srgbClr val="54B06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A31BBD9-AADF-4C14-B92E-4355F608AC96}"/>
              </a:ext>
            </a:extLst>
          </p:cNvPr>
          <p:cNvSpPr/>
          <p:nvPr/>
        </p:nvSpPr>
        <p:spPr>
          <a:xfrm>
            <a:off x="9212770" y="6137900"/>
            <a:ext cx="941831" cy="941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BED588F4-65F4-49FA-B532-7993376D3F1B}"/>
              </a:ext>
            </a:extLst>
          </p:cNvPr>
          <p:cNvSpPr/>
          <p:nvPr/>
        </p:nvSpPr>
        <p:spPr>
          <a:xfrm>
            <a:off x="8298370" y="6137900"/>
            <a:ext cx="926592" cy="9265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1743DB1C-344A-4282-93D4-EEE889DFDC6B}"/>
              </a:ext>
            </a:extLst>
          </p:cNvPr>
          <p:cNvSpPr/>
          <p:nvPr/>
        </p:nvSpPr>
        <p:spPr>
          <a:xfrm>
            <a:off x="7356538" y="6125708"/>
            <a:ext cx="950976" cy="9479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D87BD0-7A23-4982-8813-F91951F2C5A0}"/>
              </a:ext>
            </a:extLst>
          </p:cNvPr>
          <p:cNvGrpSpPr/>
          <p:nvPr/>
        </p:nvGrpSpPr>
        <p:grpSpPr>
          <a:xfrm>
            <a:off x="7062741" y="5860771"/>
            <a:ext cx="2578125" cy="736207"/>
            <a:chOff x="7431227" y="6198260"/>
            <a:chExt cx="2578125" cy="736207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E5980AE-58E9-449B-A486-AB818BF1B510}"/>
                </a:ext>
              </a:extLst>
            </p:cNvPr>
            <p:cNvSpPr/>
            <p:nvPr/>
          </p:nvSpPr>
          <p:spPr>
            <a:xfrm>
              <a:off x="9286722" y="6211837"/>
              <a:ext cx="722630" cy="722630"/>
            </a:xfrm>
            <a:custGeom>
              <a:avLst/>
              <a:gdLst/>
              <a:ahLst/>
              <a:cxnLst/>
              <a:rect l="l" t="t" r="r" b="b"/>
              <a:pathLst>
                <a:path w="722629" h="722629">
                  <a:moveTo>
                    <a:pt x="361251" y="0"/>
                  </a:moveTo>
                  <a:lnTo>
                    <a:pt x="312231" y="3297"/>
                  </a:lnTo>
                  <a:lnTo>
                    <a:pt x="265215" y="12904"/>
                  </a:lnTo>
                  <a:lnTo>
                    <a:pt x="220634" y="28388"/>
                  </a:lnTo>
                  <a:lnTo>
                    <a:pt x="178919" y="49320"/>
                  </a:lnTo>
                  <a:lnTo>
                    <a:pt x="140500" y="75270"/>
                  </a:lnTo>
                  <a:lnTo>
                    <a:pt x="105806" y="105806"/>
                  </a:lnTo>
                  <a:lnTo>
                    <a:pt x="75270" y="140500"/>
                  </a:lnTo>
                  <a:lnTo>
                    <a:pt x="49320" y="178919"/>
                  </a:lnTo>
                  <a:lnTo>
                    <a:pt x="28388" y="220634"/>
                  </a:lnTo>
                  <a:lnTo>
                    <a:pt x="12904" y="265215"/>
                  </a:lnTo>
                  <a:lnTo>
                    <a:pt x="3297" y="312231"/>
                  </a:lnTo>
                  <a:lnTo>
                    <a:pt x="0" y="361251"/>
                  </a:lnTo>
                  <a:lnTo>
                    <a:pt x="3297" y="410271"/>
                  </a:lnTo>
                  <a:lnTo>
                    <a:pt x="12904" y="457287"/>
                  </a:lnTo>
                  <a:lnTo>
                    <a:pt x="28388" y="501868"/>
                  </a:lnTo>
                  <a:lnTo>
                    <a:pt x="49320" y="543583"/>
                  </a:lnTo>
                  <a:lnTo>
                    <a:pt x="75270" y="582002"/>
                  </a:lnTo>
                  <a:lnTo>
                    <a:pt x="105806" y="616696"/>
                  </a:lnTo>
                  <a:lnTo>
                    <a:pt x="140500" y="647232"/>
                  </a:lnTo>
                  <a:lnTo>
                    <a:pt x="178919" y="673182"/>
                  </a:lnTo>
                  <a:lnTo>
                    <a:pt x="220634" y="694114"/>
                  </a:lnTo>
                  <a:lnTo>
                    <a:pt x="265215" y="709598"/>
                  </a:lnTo>
                  <a:lnTo>
                    <a:pt x="312231" y="719205"/>
                  </a:lnTo>
                  <a:lnTo>
                    <a:pt x="361251" y="722503"/>
                  </a:lnTo>
                  <a:lnTo>
                    <a:pt x="410271" y="719205"/>
                  </a:lnTo>
                  <a:lnTo>
                    <a:pt x="457287" y="709598"/>
                  </a:lnTo>
                  <a:lnTo>
                    <a:pt x="501868" y="694114"/>
                  </a:lnTo>
                  <a:lnTo>
                    <a:pt x="543583" y="673182"/>
                  </a:lnTo>
                  <a:lnTo>
                    <a:pt x="582002" y="647232"/>
                  </a:lnTo>
                  <a:lnTo>
                    <a:pt x="616696" y="616696"/>
                  </a:lnTo>
                  <a:lnTo>
                    <a:pt x="647232" y="582002"/>
                  </a:lnTo>
                  <a:lnTo>
                    <a:pt x="673182" y="543583"/>
                  </a:lnTo>
                  <a:lnTo>
                    <a:pt x="694114" y="501868"/>
                  </a:lnTo>
                  <a:lnTo>
                    <a:pt x="709598" y="457287"/>
                  </a:lnTo>
                  <a:lnTo>
                    <a:pt x="719205" y="410271"/>
                  </a:lnTo>
                  <a:lnTo>
                    <a:pt x="722503" y="361251"/>
                  </a:lnTo>
                  <a:lnTo>
                    <a:pt x="719205" y="312231"/>
                  </a:lnTo>
                  <a:lnTo>
                    <a:pt x="709598" y="265215"/>
                  </a:lnTo>
                  <a:lnTo>
                    <a:pt x="694114" y="220634"/>
                  </a:lnTo>
                  <a:lnTo>
                    <a:pt x="673182" y="178919"/>
                  </a:lnTo>
                  <a:lnTo>
                    <a:pt x="647232" y="140500"/>
                  </a:lnTo>
                  <a:lnTo>
                    <a:pt x="616696" y="105806"/>
                  </a:lnTo>
                  <a:lnTo>
                    <a:pt x="582002" y="75270"/>
                  </a:lnTo>
                  <a:lnTo>
                    <a:pt x="543583" y="49320"/>
                  </a:lnTo>
                  <a:lnTo>
                    <a:pt x="501868" y="28388"/>
                  </a:lnTo>
                  <a:lnTo>
                    <a:pt x="457287" y="12904"/>
                  </a:lnTo>
                  <a:lnTo>
                    <a:pt x="410271" y="3297"/>
                  </a:lnTo>
                  <a:lnTo>
                    <a:pt x="361251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569CCF8-2149-49E4-A612-90D56777BAF9}"/>
                </a:ext>
              </a:extLst>
            </p:cNvPr>
            <p:cNvSpPr/>
            <p:nvPr/>
          </p:nvSpPr>
          <p:spPr>
            <a:xfrm>
              <a:off x="9348406" y="6273508"/>
              <a:ext cx="599440" cy="599440"/>
            </a:xfrm>
            <a:custGeom>
              <a:avLst/>
              <a:gdLst/>
              <a:ahLst/>
              <a:cxnLst/>
              <a:rect l="l" t="t" r="r" b="b"/>
              <a:pathLst>
                <a:path w="599440" h="599440">
                  <a:moveTo>
                    <a:pt x="299567" y="0"/>
                  </a:moveTo>
                  <a:lnTo>
                    <a:pt x="250977" y="3921"/>
                  </a:lnTo>
                  <a:lnTo>
                    <a:pt x="204882" y="15273"/>
                  </a:lnTo>
                  <a:lnTo>
                    <a:pt x="161900" y="33440"/>
                  </a:lnTo>
                  <a:lnTo>
                    <a:pt x="122648" y="57804"/>
                  </a:lnTo>
                  <a:lnTo>
                    <a:pt x="87742" y="87749"/>
                  </a:lnTo>
                  <a:lnTo>
                    <a:pt x="57800" y="122656"/>
                  </a:lnTo>
                  <a:lnTo>
                    <a:pt x="33437" y="161910"/>
                  </a:lnTo>
                  <a:lnTo>
                    <a:pt x="15272" y="204893"/>
                  </a:lnTo>
                  <a:lnTo>
                    <a:pt x="3920" y="250989"/>
                  </a:lnTo>
                  <a:lnTo>
                    <a:pt x="0" y="299580"/>
                  </a:lnTo>
                  <a:lnTo>
                    <a:pt x="3920" y="348171"/>
                  </a:lnTo>
                  <a:lnTo>
                    <a:pt x="15272" y="394266"/>
                  </a:lnTo>
                  <a:lnTo>
                    <a:pt x="33437" y="437249"/>
                  </a:lnTo>
                  <a:lnTo>
                    <a:pt x="57800" y="476503"/>
                  </a:lnTo>
                  <a:lnTo>
                    <a:pt x="87742" y="511411"/>
                  </a:lnTo>
                  <a:lnTo>
                    <a:pt x="122648" y="541355"/>
                  </a:lnTo>
                  <a:lnTo>
                    <a:pt x="161900" y="565719"/>
                  </a:lnTo>
                  <a:lnTo>
                    <a:pt x="204882" y="583886"/>
                  </a:lnTo>
                  <a:lnTo>
                    <a:pt x="250977" y="595239"/>
                  </a:lnTo>
                  <a:lnTo>
                    <a:pt x="299567" y="599160"/>
                  </a:lnTo>
                  <a:lnTo>
                    <a:pt x="348161" y="595239"/>
                  </a:lnTo>
                  <a:lnTo>
                    <a:pt x="394258" y="583886"/>
                  </a:lnTo>
                  <a:lnTo>
                    <a:pt x="437242" y="565719"/>
                  </a:lnTo>
                  <a:lnTo>
                    <a:pt x="476496" y="541355"/>
                  </a:lnTo>
                  <a:lnTo>
                    <a:pt x="511403" y="511411"/>
                  </a:lnTo>
                  <a:lnTo>
                    <a:pt x="541346" y="476503"/>
                  </a:lnTo>
                  <a:lnTo>
                    <a:pt x="565709" y="437249"/>
                  </a:lnTo>
                  <a:lnTo>
                    <a:pt x="583875" y="394266"/>
                  </a:lnTo>
                  <a:lnTo>
                    <a:pt x="595226" y="348171"/>
                  </a:lnTo>
                  <a:lnTo>
                    <a:pt x="599147" y="299580"/>
                  </a:lnTo>
                  <a:lnTo>
                    <a:pt x="595226" y="250989"/>
                  </a:lnTo>
                  <a:lnTo>
                    <a:pt x="583875" y="204893"/>
                  </a:lnTo>
                  <a:lnTo>
                    <a:pt x="565709" y="161910"/>
                  </a:lnTo>
                  <a:lnTo>
                    <a:pt x="541346" y="122656"/>
                  </a:lnTo>
                  <a:lnTo>
                    <a:pt x="511403" y="87749"/>
                  </a:lnTo>
                  <a:lnTo>
                    <a:pt x="476496" y="57804"/>
                  </a:lnTo>
                  <a:lnTo>
                    <a:pt x="437242" y="33440"/>
                  </a:lnTo>
                  <a:lnTo>
                    <a:pt x="394258" y="15273"/>
                  </a:lnTo>
                  <a:lnTo>
                    <a:pt x="348161" y="3921"/>
                  </a:lnTo>
                  <a:lnTo>
                    <a:pt x="2995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8165751A-2C67-4651-94BC-50D28B71FE20}"/>
                </a:ext>
              </a:extLst>
            </p:cNvPr>
            <p:cNvSpPr/>
            <p:nvPr/>
          </p:nvSpPr>
          <p:spPr>
            <a:xfrm>
              <a:off x="9449486" y="6380179"/>
              <a:ext cx="395198" cy="3891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6D8B6628-C859-4E83-BD51-2E4C0F61A51C}"/>
                </a:ext>
              </a:extLst>
            </p:cNvPr>
            <p:cNvSpPr/>
            <p:nvPr/>
          </p:nvSpPr>
          <p:spPr>
            <a:xfrm>
              <a:off x="8371078" y="6211062"/>
              <a:ext cx="708660" cy="708660"/>
            </a:xfrm>
            <a:custGeom>
              <a:avLst/>
              <a:gdLst/>
              <a:ahLst/>
              <a:cxnLst/>
              <a:rect l="l" t="t" r="r" b="b"/>
              <a:pathLst>
                <a:path w="708659" h="708659">
                  <a:moveTo>
                    <a:pt x="354037" y="0"/>
                  </a:moveTo>
                  <a:lnTo>
                    <a:pt x="305997" y="3232"/>
                  </a:lnTo>
                  <a:lnTo>
                    <a:pt x="259920" y="12647"/>
                  </a:lnTo>
                  <a:lnTo>
                    <a:pt x="216230" y="27824"/>
                  </a:lnTo>
                  <a:lnTo>
                    <a:pt x="175348" y="48339"/>
                  </a:lnTo>
                  <a:lnTo>
                    <a:pt x="137696" y="73773"/>
                  </a:lnTo>
                  <a:lnTo>
                    <a:pt x="103695" y="103701"/>
                  </a:lnTo>
                  <a:lnTo>
                    <a:pt x="73768" y="137704"/>
                  </a:lnTo>
                  <a:lnTo>
                    <a:pt x="48336" y="175357"/>
                  </a:lnTo>
                  <a:lnTo>
                    <a:pt x="27822" y="216241"/>
                  </a:lnTo>
                  <a:lnTo>
                    <a:pt x="12646" y="259932"/>
                  </a:lnTo>
                  <a:lnTo>
                    <a:pt x="3231" y="306009"/>
                  </a:lnTo>
                  <a:lnTo>
                    <a:pt x="0" y="354050"/>
                  </a:lnTo>
                  <a:lnTo>
                    <a:pt x="3231" y="402091"/>
                  </a:lnTo>
                  <a:lnTo>
                    <a:pt x="12646" y="448168"/>
                  </a:lnTo>
                  <a:lnTo>
                    <a:pt x="27822" y="491859"/>
                  </a:lnTo>
                  <a:lnTo>
                    <a:pt x="48336" y="532743"/>
                  </a:lnTo>
                  <a:lnTo>
                    <a:pt x="73768" y="570397"/>
                  </a:lnTo>
                  <a:lnTo>
                    <a:pt x="103695" y="604399"/>
                  </a:lnTo>
                  <a:lnTo>
                    <a:pt x="137696" y="634328"/>
                  </a:lnTo>
                  <a:lnTo>
                    <a:pt x="175348" y="659761"/>
                  </a:lnTo>
                  <a:lnTo>
                    <a:pt x="216230" y="680277"/>
                  </a:lnTo>
                  <a:lnTo>
                    <a:pt x="259920" y="695453"/>
                  </a:lnTo>
                  <a:lnTo>
                    <a:pt x="305997" y="704868"/>
                  </a:lnTo>
                  <a:lnTo>
                    <a:pt x="354037" y="708101"/>
                  </a:lnTo>
                  <a:lnTo>
                    <a:pt x="402081" y="704868"/>
                  </a:lnTo>
                  <a:lnTo>
                    <a:pt x="448160" y="695453"/>
                  </a:lnTo>
                  <a:lnTo>
                    <a:pt x="491852" y="680277"/>
                  </a:lnTo>
                  <a:lnTo>
                    <a:pt x="532736" y="659761"/>
                  </a:lnTo>
                  <a:lnTo>
                    <a:pt x="570389" y="634328"/>
                  </a:lnTo>
                  <a:lnTo>
                    <a:pt x="604391" y="604399"/>
                  </a:lnTo>
                  <a:lnTo>
                    <a:pt x="634319" y="570397"/>
                  </a:lnTo>
                  <a:lnTo>
                    <a:pt x="659751" y="532743"/>
                  </a:lnTo>
                  <a:lnTo>
                    <a:pt x="680266" y="491859"/>
                  </a:lnTo>
                  <a:lnTo>
                    <a:pt x="695441" y="448168"/>
                  </a:lnTo>
                  <a:lnTo>
                    <a:pt x="704856" y="402091"/>
                  </a:lnTo>
                  <a:lnTo>
                    <a:pt x="708088" y="354050"/>
                  </a:lnTo>
                  <a:lnTo>
                    <a:pt x="704856" y="306009"/>
                  </a:lnTo>
                  <a:lnTo>
                    <a:pt x="695441" y="259932"/>
                  </a:lnTo>
                  <a:lnTo>
                    <a:pt x="680266" y="216241"/>
                  </a:lnTo>
                  <a:lnTo>
                    <a:pt x="659751" y="175357"/>
                  </a:lnTo>
                  <a:lnTo>
                    <a:pt x="634319" y="137704"/>
                  </a:lnTo>
                  <a:lnTo>
                    <a:pt x="604391" y="103701"/>
                  </a:lnTo>
                  <a:lnTo>
                    <a:pt x="570389" y="73773"/>
                  </a:lnTo>
                  <a:lnTo>
                    <a:pt x="532736" y="48339"/>
                  </a:lnTo>
                  <a:lnTo>
                    <a:pt x="491852" y="27824"/>
                  </a:lnTo>
                  <a:lnTo>
                    <a:pt x="448160" y="12647"/>
                  </a:lnTo>
                  <a:lnTo>
                    <a:pt x="402081" y="3232"/>
                  </a:lnTo>
                  <a:lnTo>
                    <a:pt x="354037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714E2FE0-1367-4109-9C4E-0CA249917495}"/>
                </a:ext>
              </a:extLst>
            </p:cNvPr>
            <p:cNvSpPr/>
            <p:nvPr/>
          </p:nvSpPr>
          <p:spPr>
            <a:xfrm>
              <a:off x="8431530" y="6271514"/>
              <a:ext cx="587375" cy="587375"/>
            </a:xfrm>
            <a:custGeom>
              <a:avLst/>
              <a:gdLst/>
              <a:ahLst/>
              <a:cxnLst/>
              <a:rect l="l" t="t" r="r" b="b"/>
              <a:pathLst>
                <a:path w="587375" h="587375">
                  <a:moveTo>
                    <a:pt x="293598" y="0"/>
                  </a:moveTo>
                  <a:lnTo>
                    <a:pt x="245977" y="3842"/>
                  </a:lnTo>
                  <a:lnTo>
                    <a:pt x="200802" y="14967"/>
                  </a:lnTo>
                  <a:lnTo>
                    <a:pt x="158677" y="32770"/>
                  </a:lnTo>
                  <a:lnTo>
                    <a:pt x="120207" y="56646"/>
                  </a:lnTo>
                  <a:lnTo>
                    <a:pt x="85996" y="85991"/>
                  </a:lnTo>
                  <a:lnTo>
                    <a:pt x="56650" y="120201"/>
                  </a:lnTo>
                  <a:lnTo>
                    <a:pt x="32772" y="158671"/>
                  </a:lnTo>
                  <a:lnTo>
                    <a:pt x="14968" y="200797"/>
                  </a:lnTo>
                  <a:lnTo>
                    <a:pt x="3842" y="245974"/>
                  </a:lnTo>
                  <a:lnTo>
                    <a:pt x="0" y="293598"/>
                  </a:lnTo>
                  <a:lnTo>
                    <a:pt x="3842" y="341222"/>
                  </a:lnTo>
                  <a:lnTo>
                    <a:pt x="14968" y="386399"/>
                  </a:lnTo>
                  <a:lnTo>
                    <a:pt x="32772" y="428525"/>
                  </a:lnTo>
                  <a:lnTo>
                    <a:pt x="56650" y="466995"/>
                  </a:lnTo>
                  <a:lnTo>
                    <a:pt x="85996" y="501205"/>
                  </a:lnTo>
                  <a:lnTo>
                    <a:pt x="120207" y="530550"/>
                  </a:lnTo>
                  <a:lnTo>
                    <a:pt x="158677" y="554426"/>
                  </a:lnTo>
                  <a:lnTo>
                    <a:pt x="200802" y="572229"/>
                  </a:lnTo>
                  <a:lnTo>
                    <a:pt x="245977" y="583354"/>
                  </a:lnTo>
                  <a:lnTo>
                    <a:pt x="293598" y="587197"/>
                  </a:lnTo>
                  <a:lnTo>
                    <a:pt x="341222" y="583354"/>
                  </a:lnTo>
                  <a:lnTo>
                    <a:pt x="386399" y="572229"/>
                  </a:lnTo>
                  <a:lnTo>
                    <a:pt x="428525" y="554426"/>
                  </a:lnTo>
                  <a:lnTo>
                    <a:pt x="466995" y="530550"/>
                  </a:lnTo>
                  <a:lnTo>
                    <a:pt x="501205" y="501205"/>
                  </a:lnTo>
                  <a:lnTo>
                    <a:pt x="530550" y="466995"/>
                  </a:lnTo>
                  <a:lnTo>
                    <a:pt x="554426" y="428525"/>
                  </a:lnTo>
                  <a:lnTo>
                    <a:pt x="572229" y="386399"/>
                  </a:lnTo>
                  <a:lnTo>
                    <a:pt x="583354" y="341222"/>
                  </a:lnTo>
                  <a:lnTo>
                    <a:pt x="587197" y="293598"/>
                  </a:lnTo>
                  <a:lnTo>
                    <a:pt x="583354" y="245974"/>
                  </a:lnTo>
                  <a:lnTo>
                    <a:pt x="572229" y="200797"/>
                  </a:lnTo>
                  <a:lnTo>
                    <a:pt x="554426" y="158671"/>
                  </a:lnTo>
                  <a:lnTo>
                    <a:pt x="530550" y="120201"/>
                  </a:lnTo>
                  <a:lnTo>
                    <a:pt x="501205" y="85991"/>
                  </a:lnTo>
                  <a:lnTo>
                    <a:pt x="466995" y="56646"/>
                  </a:lnTo>
                  <a:lnTo>
                    <a:pt x="428525" y="32770"/>
                  </a:lnTo>
                  <a:lnTo>
                    <a:pt x="386399" y="14967"/>
                  </a:lnTo>
                  <a:lnTo>
                    <a:pt x="341222" y="3842"/>
                  </a:lnTo>
                  <a:lnTo>
                    <a:pt x="2935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3134636-0C99-4055-9111-5E60CCB695AB}"/>
                </a:ext>
              </a:extLst>
            </p:cNvPr>
            <p:cNvSpPr/>
            <p:nvPr/>
          </p:nvSpPr>
          <p:spPr>
            <a:xfrm>
              <a:off x="8517661" y="6298285"/>
              <a:ext cx="413880" cy="5186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79273EA3-3464-4BBB-8FA0-C64C7300BF03}"/>
                </a:ext>
              </a:extLst>
            </p:cNvPr>
            <p:cNvSpPr/>
            <p:nvPr/>
          </p:nvSpPr>
          <p:spPr>
            <a:xfrm>
              <a:off x="7431227" y="6198260"/>
              <a:ext cx="729615" cy="729615"/>
            </a:xfrm>
            <a:custGeom>
              <a:avLst/>
              <a:gdLst/>
              <a:ahLst/>
              <a:cxnLst/>
              <a:rect l="l" t="t" r="r" b="b"/>
              <a:pathLst>
                <a:path w="729615" h="729615">
                  <a:moveTo>
                    <a:pt x="364617" y="0"/>
                  </a:moveTo>
                  <a:lnTo>
                    <a:pt x="315140" y="3328"/>
                  </a:lnTo>
                  <a:lnTo>
                    <a:pt x="267687" y="13025"/>
                  </a:lnTo>
                  <a:lnTo>
                    <a:pt x="222692" y="28655"/>
                  </a:lnTo>
                  <a:lnTo>
                    <a:pt x="180588" y="49784"/>
                  </a:lnTo>
                  <a:lnTo>
                    <a:pt x="141810" y="75977"/>
                  </a:lnTo>
                  <a:lnTo>
                    <a:pt x="106794" y="106800"/>
                  </a:lnTo>
                  <a:lnTo>
                    <a:pt x="75972" y="141818"/>
                  </a:lnTo>
                  <a:lnTo>
                    <a:pt x="49781" y="180597"/>
                  </a:lnTo>
                  <a:lnTo>
                    <a:pt x="28653" y="222702"/>
                  </a:lnTo>
                  <a:lnTo>
                    <a:pt x="13024" y="267699"/>
                  </a:lnTo>
                  <a:lnTo>
                    <a:pt x="3328" y="315153"/>
                  </a:lnTo>
                  <a:lnTo>
                    <a:pt x="0" y="364629"/>
                  </a:lnTo>
                  <a:lnTo>
                    <a:pt x="3328" y="414105"/>
                  </a:lnTo>
                  <a:lnTo>
                    <a:pt x="13024" y="461558"/>
                  </a:lnTo>
                  <a:lnTo>
                    <a:pt x="28653" y="506554"/>
                  </a:lnTo>
                  <a:lnTo>
                    <a:pt x="49781" y="548658"/>
                  </a:lnTo>
                  <a:lnTo>
                    <a:pt x="75972" y="587435"/>
                  </a:lnTo>
                  <a:lnTo>
                    <a:pt x="106794" y="622452"/>
                  </a:lnTo>
                  <a:lnTo>
                    <a:pt x="141810" y="653273"/>
                  </a:lnTo>
                  <a:lnTo>
                    <a:pt x="180588" y="679465"/>
                  </a:lnTo>
                  <a:lnTo>
                    <a:pt x="222692" y="700593"/>
                  </a:lnTo>
                  <a:lnTo>
                    <a:pt x="267687" y="716222"/>
                  </a:lnTo>
                  <a:lnTo>
                    <a:pt x="315140" y="725918"/>
                  </a:lnTo>
                  <a:lnTo>
                    <a:pt x="364617" y="729246"/>
                  </a:lnTo>
                  <a:lnTo>
                    <a:pt x="414096" y="725918"/>
                  </a:lnTo>
                  <a:lnTo>
                    <a:pt x="461551" y="716222"/>
                  </a:lnTo>
                  <a:lnTo>
                    <a:pt x="506549" y="700593"/>
                  </a:lnTo>
                  <a:lnTo>
                    <a:pt x="548654" y="679465"/>
                  </a:lnTo>
                  <a:lnTo>
                    <a:pt x="587433" y="653273"/>
                  </a:lnTo>
                  <a:lnTo>
                    <a:pt x="622450" y="622452"/>
                  </a:lnTo>
                  <a:lnTo>
                    <a:pt x="653272" y="587435"/>
                  </a:lnTo>
                  <a:lnTo>
                    <a:pt x="679465" y="548658"/>
                  </a:lnTo>
                  <a:lnTo>
                    <a:pt x="700592" y="506554"/>
                  </a:lnTo>
                  <a:lnTo>
                    <a:pt x="716222" y="461558"/>
                  </a:lnTo>
                  <a:lnTo>
                    <a:pt x="725918" y="414105"/>
                  </a:lnTo>
                  <a:lnTo>
                    <a:pt x="729246" y="364629"/>
                  </a:lnTo>
                  <a:lnTo>
                    <a:pt x="725918" y="315153"/>
                  </a:lnTo>
                  <a:lnTo>
                    <a:pt x="716222" y="267699"/>
                  </a:lnTo>
                  <a:lnTo>
                    <a:pt x="700592" y="222702"/>
                  </a:lnTo>
                  <a:lnTo>
                    <a:pt x="679465" y="180597"/>
                  </a:lnTo>
                  <a:lnTo>
                    <a:pt x="653272" y="141818"/>
                  </a:lnTo>
                  <a:lnTo>
                    <a:pt x="622450" y="106800"/>
                  </a:lnTo>
                  <a:lnTo>
                    <a:pt x="587433" y="75977"/>
                  </a:lnTo>
                  <a:lnTo>
                    <a:pt x="548654" y="49784"/>
                  </a:lnTo>
                  <a:lnTo>
                    <a:pt x="506549" y="28655"/>
                  </a:lnTo>
                  <a:lnTo>
                    <a:pt x="461551" y="13025"/>
                  </a:lnTo>
                  <a:lnTo>
                    <a:pt x="414096" y="3328"/>
                  </a:lnTo>
                  <a:lnTo>
                    <a:pt x="364617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C48CBAFC-7FB8-4125-8D19-29384A00B997}"/>
                </a:ext>
              </a:extLst>
            </p:cNvPr>
            <p:cNvSpPr/>
            <p:nvPr/>
          </p:nvSpPr>
          <p:spPr>
            <a:xfrm>
              <a:off x="7493482" y="6260515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4">
                  <a:moveTo>
                    <a:pt x="302374" y="0"/>
                  </a:moveTo>
                  <a:lnTo>
                    <a:pt x="253328" y="3957"/>
                  </a:lnTo>
                  <a:lnTo>
                    <a:pt x="206802" y="15415"/>
                  </a:lnTo>
                  <a:lnTo>
                    <a:pt x="163417" y="33751"/>
                  </a:lnTo>
                  <a:lnTo>
                    <a:pt x="123797" y="58341"/>
                  </a:lnTo>
                  <a:lnTo>
                    <a:pt x="88565" y="88565"/>
                  </a:lnTo>
                  <a:lnTo>
                    <a:pt x="58341" y="123797"/>
                  </a:lnTo>
                  <a:lnTo>
                    <a:pt x="33751" y="163417"/>
                  </a:lnTo>
                  <a:lnTo>
                    <a:pt x="15415" y="206802"/>
                  </a:lnTo>
                  <a:lnTo>
                    <a:pt x="3957" y="253328"/>
                  </a:lnTo>
                  <a:lnTo>
                    <a:pt x="0" y="302374"/>
                  </a:lnTo>
                  <a:lnTo>
                    <a:pt x="3957" y="351419"/>
                  </a:lnTo>
                  <a:lnTo>
                    <a:pt x="15415" y="397946"/>
                  </a:lnTo>
                  <a:lnTo>
                    <a:pt x="33751" y="441330"/>
                  </a:lnTo>
                  <a:lnTo>
                    <a:pt x="58341" y="480950"/>
                  </a:lnTo>
                  <a:lnTo>
                    <a:pt x="88565" y="516183"/>
                  </a:lnTo>
                  <a:lnTo>
                    <a:pt x="123797" y="546406"/>
                  </a:lnTo>
                  <a:lnTo>
                    <a:pt x="163417" y="570997"/>
                  </a:lnTo>
                  <a:lnTo>
                    <a:pt x="206802" y="589332"/>
                  </a:lnTo>
                  <a:lnTo>
                    <a:pt x="253328" y="600790"/>
                  </a:lnTo>
                  <a:lnTo>
                    <a:pt x="302374" y="604748"/>
                  </a:lnTo>
                  <a:lnTo>
                    <a:pt x="351419" y="600790"/>
                  </a:lnTo>
                  <a:lnTo>
                    <a:pt x="397946" y="589332"/>
                  </a:lnTo>
                  <a:lnTo>
                    <a:pt x="441330" y="570997"/>
                  </a:lnTo>
                  <a:lnTo>
                    <a:pt x="480950" y="546406"/>
                  </a:lnTo>
                  <a:lnTo>
                    <a:pt x="516183" y="516183"/>
                  </a:lnTo>
                  <a:lnTo>
                    <a:pt x="546406" y="480950"/>
                  </a:lnTo>
                  <a:lnTo>
                    <a:pt x="570997" y="441330"/>
                  </a:lnTo>
                  <a:lnTo>
                    <a:pt x="589332" y="397946"/>
                  </a:lnTo>
                  <a:lnTo>
                    <a:pt x="600790" y="351419"/>
                  </a:lnTo>
                  <a:lnTo>
                    <a:pt x="604748" y="302374"/>
                  </a:lnTo>
                  <a:lnTo>
                    <a:pt x="600790" y="253328"/>
                  </a:lnTo>
                  <a:lnTo>
                    <a:pt x="589332" y="206802"/>
                  </a:lnTo>
                  <a:lnTo>
                    <a:pt x="570997" y="163417"/>
                  </a:lnTo>
                  <a:lnTo>
                    <a:pt x="546406" y="123797"/>
                  </a:lnTo>
                  <a:lnTo>
                    <a:pt x="516183" y="88565"/>
                  </a:lnTo>
                  <a:lnTo>
                    <a:pt x="480950" y="58341"/>
                  </a:lnTo>
                  <a:lnTo>
                    <a:pt x="441330" y="33751"/>
                  </a:lnTo>
                  <a:lnTo>
                    <a:pt x="397946" y="15415"/>
                  </a:lnTo>
                  <a:lnTo>
                    <a:pt x="351419" y="3957"/>
                  </a:lnTo>
                  <a:lnTo>
                    <a:pt x="3023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46AC0570-9139-4B73-B3DE-71F8BB19AFF4}"/>
                </a:ext>
              </a:extLst>
            </p:cNvPr>
            <p:cNvSpPr/>
            <p:nvPr/>
          </p:nvSpPr>
          <p:spPr>
            <a:xfrm>
              <a:off x="7586509" y="6296077"/>
              <a:ext cx="415683" cy="5001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27" name="object 27">
            <a:extLst>
              <a:ext uri="{FF2B5EF4-FFF2-40B4-BE49-F238E27FC236}">
                <a16:creationId xmlns:a16="http://schemas.microsoft.com/office/drawing/2014/main" id="{2886433E-CEB9-45FA-BFAA-AE9BA97C39FC}"/>
              </a:ext>
            </a:extLst>
          </p:cNvPr>
          <p:cNvSpPr/>
          <p:nvPr/>
        </p:nvSpPr>
        <p:spPr>
          <a:xfrm>
            <a:off x="5803867" y="354210"/>
            <a:ext cx="4901184" cy="27980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2DD0989-120F-4FA9-90BD-E5FEA6554DEC}"/>
              </a:ext>
            </a:extLst>
          </p:cNvPr>
          <p:cNvGrpSpPr/>
          <p:nvPr/>
        </p:nvGrpSpPr>
        <p:grpSpPr>
          <a:xfrm>
            <a:off x="6302121" y="-170526"/>
            <a:ext cx="5821297" cy="6063910"/>
            <a:chOff x="4863262" y="-97336"/>
            <a:chExt cx="5821297" cy="6063910"/>
          </a:xfrm>
        </p:grpSpPr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1E45B790-AEC9-4AF5-9929-4702A3970C4F}"/>
                </a:ext>
              </a:extLst>
            </p:cNvPr>
            <p:cNvSpPr/>
            <p:nvPr/>
          </p:nvSpPr>
          <p:spPr>
            <a:xfrm>
              <a:off x="8383892" y="3171558"/>
              <a:ext cx="1069848" cy="279501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EA9CC3C8-EA6D-449F-8CC7-3F5E62B2DF4C}"/>
                </a:ext>
              </a:extLst>
            </p:cNvPr>
            <p:cNvSpPr/>
            <p:nvPr/>
          </p:nvSpPr>
          <p:spPr>
            <a:xfrm>
              <a:off x="8497363" y="3207956"/>
              <a:ext cx="363855" cy="462915"/>
            </a:xfrm>
            <a:custGeom>
              <a:avLst/>
              <a:gdLst/>
              <a:ahLst/>
              <a:cxnLst/>
              <a:rect l="l" t="t" r="r" b="b"/>
              <a:pathLst>
                <a:path w="363854" h="462914">
                  <a:moveTo>
                    <a:pt x="282070" y="255790"/>
                  </a:moveTo>
                  <a:lnTo>
                    <a:pt x="250358" y="284099"/>
                  </a:lnTo>
                  <a:lnTo>
                    <a:pt x="251336" y="291249"/>
                  </a:lnTo>
                  <a:lnTo>
                    <a:pt x="257432" y="303987"/>
                  </a:lnTo>
                  <a:lnTo>
                    <a:pt x="263121" y="309638"/>
                  </a:lnTo>
                  <a:lnTo>
                    <a:pt x="265941" y="313613"/>
                  </a:lnTo>
                  <a:lnTo>
                    <a:pt x="266449" y="317182"/>
                  </a:lnTo>
                  <a:lnTo>
                    <a:pt x="266492" y="318884"/>
                  </a:lnTo>
                  <a:lnTo>
                    <a:pt x="265864" y="325018"/>
                  </a:lnTo>
                  <a:lnTo>
                    <a:pt x="268315" y="333959"/>
                  </a:lnTo>
                  <a:lnTo>
                    <a:pt x="275199" y="334264"/>
                  </a:lnTo>
                  <a:lnTo>
                    <a:pt x="280419" y="328968"/>
                  </a:lnTo>
                  <a:lnTo>
                    <a:pt x="277726" y="320636"/>
                  </a:lnTo>
                  <a:lnTo>
                    <a:pt x="280076" y="318884"/>
                  </a:lnTo>
                  <a:lnTo>
                    <a:pt x="280304" y="317855"/>
                  </a:lnTo>
                  <a:lnTo>
                    <a:pt x="279314" y="317182"/>
                  </a:lnTo>
                  <a:lnTo>
                    <a:pt x="278336" y="316077"/>
                  </a:lnTo>
                  <a:lnTo>
                    <a:pt x="291171" y="316077"/>
                  </a:lnTo>
                  <a:lnTo>
                    <a:pt x="293779" y="315798"/>
                  </a:lnTo>
                  <a:lnTo>
                    <a:pt x="300015" y="313702"/>
                  </a:lnTo>
                  <a:lnTo>
                    <a:pt x="305844" y="310476"/>
                  </a:lnTo>
                  <a:lnTo>
                    <a:pt x="307711" y="310400"/>
                  </a:lnTo>
                  <a:lnTo>
                    <a:pt x="312990" y="310400"/>
                  </a:lnTo>
                  <a:lnTo>
                    <a:pt x="313045" y="307492"/>
                  </a:lnTo>
                  <a:lnTo>
                    <a:pt x="312516" y="307263"/>
                  </a:lnTo>
                  <a:lnTo>
                    <a:pt x="310543" y="307263"/>
                  </a:lnTo>
                  <a:lnTo>
                    <a:pt x="308905" y="306247"/>
                  </a:lnTo>
                  <a:lnTo>
                    <a:pt x="306085" y="303872"/>
                  </a:lnTo>
                  <a:lnTo>
                    <a:pt x="303164" y="302653"/>
                  </a:lnTo>
                  <a:lnTo>
                    <a:pt x="300739" y="300532"/>
                  </a:lnTo>
                  <a:lnTo>
                    <a:pt x="299303" y="295503"/>
                  </a:lnTo>
                  <a:lnTo>
                    <a:pt x="301894" y="294322"/>
                  </a:lnTo>
                  <a:lnTo>
                    <a:pt x="306644" y="289521"/>
                  </a:lnTo>
                  <a:lnTo>
                    <a:pt x="303025" y="286131"/>
                  </a:lnTo>
                  <a:lnTo>
                    <a:pt x="296116" y="267208"/>
                  </a:lnTo>
                  <a:lnTo>
                    <a:pt x="291188" y="259892"/>
                  </a:lnTo>
                  <a:lnTo>
                    <a:pt x="286984" y="256374"/>
                  </a:lnTo>
                  <a:lnTo>
                    <a:pt x="282070" y="255790"/>
                  </a:lnTo>
                  <a:close/>
                </a:path>
                <a:path w="363854" h="462914">
                  <a:moveTo>
                    <a:pt x="291171" y="316077"/>
                  </a:moveTo>
                  <a:lnTo>
                    <a:pt x="278336" y="316077"/>
                  </a:lnTo>
                  <a:lnTo>
                    <a:pt x="286667" y="316560"/>
                  </a:lnTo>
                  <a:lnTo>
                    <a:pt x="291171" y="316077"/>
                  </a:lnTo>
                  <a:close/>
                </a:path>
                <a:path w="363854" h="462914">
                  <a:moveTo>
                    <a:pt x="312990" y="310400"/>
                  </a:moveTo>
                  <a:lnTo>
                    <a:pt x="307711" y="310400"/>
                  </a:lnTo>
                  <a:lnTo>
                    <a:pt x="310035" y="311124"/>
                  </a:lnTo>
                  <a:lnTo>
                    <a:pt x="312003" y="311467"/>
                  </a:lnTo>
                  <a:lnTo>
                    <a:pt x="312990" y="310400"/>
                  </a:lnTo>
                  <a:close/>
                </a:path>
                <a:path w="363854" h="462914">
                  <a:moveTo>
                    <a:pt x="312105" y="307086"/>
                  </a:moveTo>
                  <a:lnTo>
                    <a:pt x="310543" y="307263"/>
                  </a:lnTo>
                  <a:lnTo>
                    <a:pt x="312516" y="307263"/>
                  </a:lnTo>
                  <a:lnTo>
                    <a:pt x="312105" y="307086"/>
                  </a:lnTo>
                  <a:close/>
                </a:path>
                <a:path w="363854" h="462914">
                  <a:moveTo>
                    <a:pt x="283342" y="457517"/>
                  </a:moveTo>
                  <a:lnTo>
                    <a:pt x="250129" y="457517"/>
                  </a:lnTo>
                  <a:lnTo>
                    <a:pt x="271630" y="462292"/>
                  </a:lnTo>
                  <a:lnTo>
                    <a:pt x="275237" y="462445"/>
                  </a:lnTo>
                  <a:lnTo>
                    <a:pt x="279022" y="460959"/>
                  </a:lnTo>
                  <a:lnTo>
                    <a:pt x="283342" y="457517"/>
                  </a:lnTo>
                  <a:close/>
                </a:path>
                <a:path w="363854" h="462914">
                  <a:moveTo>
                    <a:pt x="255781" y="405765"/>
                  </a:moveTo>
                  <a:lnTo>
                    <a:pt x="253393" y="405892"/>
                  </a:lnTo>
                  <a:lnTo>
                    <a:pt x="244808" y="411276"/>
                  </a:lnTo>
                  <a:lnTo>
                    <a:pt x="241366" y="412724"/>
                  </a:lnTo>
                  <a:lnTo>
                    <a:pt x="238788" y="415340"/>
                  </a:lnTo>
                  <a:lnTo>
                    <a:pt x="237188" y="421271"/>
                  </a:lnTo>
                  <a:lnTo>
                    <a:pt x="236705" y="439877"/>
                  </a:lnTo>
                  <a:lnTo>
                    <a:pt x="232552" y="446024"/>
                  </a:lnTo>
                  <a:lnTo>
                    <a:pt x="230635" y="449872"/>
                  </a:lnTo>
                  <a:lnTo>
                    <a:pt x="231816" y="451904"/>
                  </a:lnTo>
                  <a:lnTo>
                    <a:pt x="234038" y="453085"/>
                  </a:lnTo>
                  <a:lnTo>
                    <a:pt x="237086" y="455434"/>
                  </a:lnTo>
                  <a:lnTo>
                    <a:pt x="240845" y="457657"/>
                  </a:lnTo>
                  <a:lnTo>
                    <a:pt x="245468" y="458609"/>
                  </a:lnTo>
                  <a:lnTo>
                    <a:pt x="250129" y="457517"/>
                  </a:lnTo>
                  <a:lnTo>
                    <a:pt x="283342" y="457517"/>
                  </a:lnTo>
                  <a:lnTo>
                    <a:pt x="284203" y="456831"/>
                  </a:lnTo>
                  <a:lnTo>
                    <a:pt x="294439" y="443776"/>
                  </a:lnTo>
                  <a:lnTo>
                    <a:pt x="296548" y="441972"/>
                  </a:lnTo>
                  <a:lnTo>
                    <a:pt x="297919" y="439229"/>
                  </a:lnTo>
                  <a:lnTo>
                    <a:pt x="302415" y="421881"/>
                  </a:lnTo>
                  <a:lnTo>
                    <a:pt x="300370" y="418312"/>
                  </a:lnTo>
                  <a:lnTo>
                    <a:pt x="297779" y="415607"/>
                  </a:lnTo>
                  <a:lnTo>
                    <a:pt x="285205" y="407212"/>
                  </a:lnTo>
                  <a:lnTo>
                    <a:pt x="264036" y="407212"/>
                  </a:lnTo>
                  <a:lnTo>
                    <a:pt x="258549" y="406742"/>
                  </a:lnTo>
                  <a:lnTo>
                    <a:pt x="255781" y="405765"/>
                  </a:lnTo>
                  <a:close/>
                </a:path>
                <a:path w="363854" h="462914">
                  <a:moveTo>
                    <a:pt x="276037" y="401840"/>
                  </a:moveTo>
                  <a:lnTo>
                    <a:pt x="272646" y="402437"/>
                  </a:lnTo>
                  <a:lnTo>
                    <a:pt x="267071" y="406209"/>
                  </a:lnTo>
                  <a:lnTo>
                    <a:pt x="264036" y="407212"/>
                  </a:lnTo>
                  <a:lnTo>
                    <a:pt x="285205" y="407212"/>
                  </a:lnTo>
                  <a:lnTo>
                    <a:pt x="279212" y="403212"/>
                  </a:lnTo>
                  <a:lnTo>
                    <a:pt x="276037" y="401840"/>
                  </a:lnTo>
                  <a:close/>
                </a:path>
                <a:path w="363854" h="462914">
                  <a:moveTo>
                    <a:pt x="360187" y="236194"/>
                  </a:moveTo>
                  <a:lnTo>
                    <a:pt x="353901" y="237007"/>
                  </a:lnTo>
                  <a:lnTo>
                    <a:pt x="348846" y="240334"/>
                  </a:lnTo>
                  <a:lnTo>
                    <a:pt x="334926" y="254635"/>
                  </a:lnTo>
                  <a:lnTo>
                    <a:pt x="334978" y="257835"/>
                  </a:lnTo>
                  <a:lnTo>
                    <a:pt x="337772" y="257962"/>
                  </a:lnTo>
                  <a:lnTo>
                    <a:pt x="340591" y="254635"/>
                  </a:lnTo>
                  <a:lnTo>
                    <a:pt x="354266" y="254635"/>
                  </a:lnTo>
                  <a:lnTo>
                    <a:pt x="358358" y="253847"/>
                  </a:lnTo>
                  <a:lnTo>
                    <a:pt x="361343" y="252780"/>
                  </a:lnTo>
                  <a:lnTo>
                    <a:pt x="363096" y="248983"/>
                  </a:lnTo>
                  <a:lnTo>
                    <a:pt x="363756" y="243598"/>
                  </a:lnTo>
                  <a:lnTo>
                    <a:pt x="362867" y="238620"/>
                  </a:lnTo>
                  <a:lnTo>
                    <a:pt x="360187" y="236194"/>
                  </a:lnTo>
                  <a:close/>
                </a:path>
                <a:path w="363854" h="462914">
                  <a:moveTo>
                    <a:pt x="354266" y="254635"/>
                  </a:moveTo>
                  <a:lnTo>
                    <a:pt x="340591" y="254635"/>
                  </a:lnTo>
                  <a:lnTo>
                    <a:pt x="346065" y="255422"/>
                  </a:lnTo>
                  <a:lnTo>
                    <a:pt x="352682" y="254939"/>
                  </a:lnTo>
                  <a:lnTo>
                    <a:pt x="354266" y="254635"/>
                  </a:lnTo>
                  <a:close/>
                </a:path>
                <a:path w="363854" h="462914">
                  <a:moveTo>
                    <a:pt x="247094" y="174790"/>
                  </a:moveTo>
                  <a:lnTo>
                    <a:pt x="238382" y="175856"/>
                  </a:lnTo>
                  <a:lnTo>
                    <a:pt x="233784" y="180098"/>
                  </a:lnTo>
                  <a:lnTo>
                    <a:pt x="233200" y="185496"/>
                  </a:lnTo>
                  <a:lnTo>
                    <a:pt x="235118" y="191211"/>
                  </a:lnTo>
                  <a:lnTo>
                    <a:pt x="237835" y="196608"/>
                  </a:lnTo>
                  <a:lnTo>
                    <a:pt x="244998" y="198399"/>
                  </a:lnTo>
                  <a:lnTo>
                    <a:pt x="251069" y="199021"/>
                  </a:lnTo>
                  <a:lnTo>
                    <a:pt x="255387" y="196202"/>
                  </a:lnTo>
                  <a:lnTo>
                    <a:pt x="256716" y="190131"/>
                  </a:lnTo>
                  <a:lnTo>
                    <a:pt x="249037" y="190131"/>
                  </a:lnTo>
                  <a:lnTo>
                    <a:pt x="245938" y="188188"/>
                  </a:lnTo>
                  <a:lnTo>
                    <a:pt x="244097" y="183527"/>
                  </a:lnTo>
                  <a:lnTo>
                    <a:pt x="251475" y="182968"/>
                  </a:lnTo>
                  <a:lnTo>
                    <a:pt x="252021" y="178638"/>
                  </a:lnTo>
                  <a:lnTo>
                    <a:pt x="247094" y="174790"/>
                  </a:lnTo>
                  <a:close/>
                </a:path>
                <a:path w="363854" h="462914">
                  <a:moveTo>
                    <a:pt x="257266" y="187617"/>
                  </a:moveTo>
                  <a:lnTo>
                    <a:pt x="252936" y="189826"/>
                  </a:lnTo>
                  <a:lnTo>
                    <a:pt x="249037" y="190131"/>
                  </a:lnTo>
                  <a:lnTo>
                    <a:pt x="256716" y="190131"/>
                  </a:lnTo>
                  <a:lnTo>
                    <a:pt x="257266" y="187617"/>
                  </a:lnTo>
                  <a:close/>
                </a:path>
                <a:path w="363854" h="462914">
                  <a:moveTo>
                    <a:pt x="36325" y="120764"/>
                  </a:moveTo>
                  <a:lnTo>
                    <a:pt x="30991" y="122694"/>
                  </a:lnTo>
                  <a:lnTo>
                    <a:pt x="33835" y="136486"/>
                  </a:lnTo>
                  <a:lnTo>
                    <a:pt x="40439" y="126669"/>
                  </a:lnTo>
                  <a:lnTo>
                    <a:pt x="36325" y="120764"/>
                  </a:lnTo>
                  <a:close/>
                </a:path>
                <a:path w="363854" h="462914">
                  <a:moveTo>
                    <a:pt x="1946" y="0"/>
                  </a:moveTo>
                  <a:lnTo>
                    <a:pt x="1781" y="4000"/>
                  </a:lnTo>
                  <a:lnTo>
                    <a:pt x="3046" y="6375"/>
                  </a:lnTo>
                  <a:lnTo>
                    <a:pt x="4549" y="8229"/>
                  </a:lnTo>
                  <a:lnTo>
                    <a:pt x="5006" y="10833"/>
                  </a:lnTo>
                  <a:lnTo>
                    <a:pt x="4206" y="14363"/>
                  </a:lnTo>
                  <a:lnTo>
                    <a:pt x="1082" y="23253"/>
                  </a:lnTo>
                  <a:lnTo>
                    <a:pt x="125" y="28892"/>
                  </a:lnTo>
                  <a:lnTo>
                    <a:pt x="0" y="32156"/>
                  </a:lnTo>
                  <a:lnTo>
                    <a:pt x="218" y="35318"/>
                  </a:lnTo>
                  <a:lnTo>
                    <a:pt x="2606" y="39065"/>
                  </a:lnTo>
                  <a:lnTo>
                    <a:pt x="7457" y="42583"/>
                  </a:lnTo>
                  <a:lnTo>
                    <a:pt x="9375" y="41897"/>
                  </a:lnTo>
                  <a:lnTo>
                    <a:pt x="13071" y="34150"/>
                  </a:lnTo>
                  <a:lnTo>
                    <a:pt x="13642" y="32829"/>
                  </a:lnTo>
                  <a:lnTo>
                    <a:pt x="15674" y="32156"/>
                  </a:lnTo>
                  <a:lnTo>
                    <a:pt x="14290" y="28892"/>
                  </a:lnTo>
                  <a:lnTo>
                    <a:pt x="14176" y="26504"/>
                  </a:lnTo>
                  <a:lnTo>
                    <a:pt x="15090" y="24523"/>
                  </a:lnTo>
                  <a:lnTo>
                    <a:pt x="16919" y="22847"/>
                  </a:lnTo>
                  <a:lnTo>
                    <a:pt x="17198" y="20789"/>
                  </a:lnTo>
                  <a:lnTo>
                    <a:pt x="16157" y="17780"/>
                  </a:lnTo>
                  <a:lnTo>
                    <a:pt x="15814" y="10071"/>
                  </a:lnTo>
                  <a:lnTo>
                    <a:pt x="14569" y="6375"/>
                  </a:lnTo>
                  <a:lnTo>
                    <a:pt x="12537" y="4508"/>
                  </a:lnTo>
                  <a:lnTo>
                    <a:pt x="1946" y="0"/>
                  </a:lnTo>
                  <a:close/>
                </a:path>
                <a:path w="363854" h="462914">
                  <a:moveTo>
                    <a:pt x="24742" y="54000"/>
                  </a:moveTo>
                  <a:lnTo>
                    <a:pt x="17630" y="55587"/>
                  </a:lnTo>
                  <a:lnTo>
                    <a:pt x="12017" y="59397"/>
                  </a:lnTo>
                  <a:lnTo>
                    <a:pt x="12779" y="62560"/>
                  </a:lnTo>
                  <a:lnTo>
                    <a:pt x="13744" y="65151"/>
                  </a:lnTo>
                  <a:lnTo>
                    <a:pt x="15217" y="67360"/>
                  </a:lnTo>
                  <a:lnTo>
                    <a:pt x="17414" y="69621"/>
                  </a:lnTo>
                  <a:lnTo>
                    <a:pt x="22850" y="71704"/>
                  </a:lnTo>
                  <a:lnTo>
                    <a:pt x="28806" y="70256"/>
                  </a:lnTo>
                  <a:lnTo>
                    <a:pt x="33416" y="66167"/>
                  </a:lnTo>
                  <a:lnTo>
                    <a:pt x="34597" y="60337"/>
                  </a:lnTo>
                  <a:lnTo>
                    <a:pt x="31130" y="55359"/>
                  </a:lnTo>
                  <a:lnTo>
                    <a:pt x="24742" y="54000"/>
                  </a:lnTo>
                  <a:close/>
                </a:path>
              </a:pathLst>
            </a:custGeom>
            <a:solidFill>
              <a:srgbClr val="E2B447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95689042-4D7D-476F-AEE6-B5BD2B0DBDDD}"/>
                </a:ext>
              </a:extLst>
            </p:cNvPr>
            <p:cNvSpPr/>
            <p:nvPr/>
          </p:nvSpPr>
          <p:spPr>
            <a:xfrm>
              <a:off x="9035668" y="5190464"/>
              <a:ext cx="234950" cy="594995"/>
            </a:xfrm>
            <a:custGeom>
              <a:avLst/>
              <a:gdLst/>
              <a:ahLst/>
              <a:cxnLst/>
              <a:rect l="l" t="t" r="r" b="b"/>
              <a:pathLst>
                <a:path w="234950" h="594995">
                  <a:moveTo>
                    <a:pt x="203276" y="552475"/>
                  </a:moveTo>
                  <a:lnTo>
                    <a:pt x="181762" y="575208"/>
                  </a:lnTo>
                  <a:lnTo>
                    <a:pt x="185775" y="579285"/>
                  </a:lnTo>
                  <a:lnTo>
                    <a:pt x="195008" y="585330"/>
                  </a:lnTo>
                  <a:lnTo>
                    <a:pt x="203022" y="588606"/>
                  </a:lnTo>
                  <a:lnTo>
                    <a:pt x="206857" y="591045"/>
                  </a:lnTo>
                  <a:lnTo>
                    <a:pt x="209562" y="594461"/>
                  </a:lnTo>
                  <a:lnTo>
                    <a:pt x="212382" y="593267"/>
                  </a:lnTo>
                  <a:lnTo>
                    <a:pt x="219836" y="592772"/>
                  </a:lnTo>
                  <a:lnTo>
                    <a:pt x="223646" y="591553"/>
                  </a:lnTo>
                  <a:lnTo>
                    <a:pt x="227342" y="588581"/>
                  </a:lnTo>
                  <a:lnTo>
                    <a:pt x="230123" y="584695"/>
                  </a:lnTo>
                  <a:lnTo>
                    <a:pt x="234683" y="576465"/>
                  </a:lnTo>
                  <a:lnTo>
                    <a:pt x="232270" y="569683"/>
                  </a:lnTo>
                  <a:lnTo>
                    <a:pt x="228612" y="565746"/>
                  </a:lnTo>
                  <a:lnTo>
                    <a:pt x="223951" y="562089"/>
                  </a:lnTo>
                  <a:lnTo>
                    <a:pt x="218084" y="556145"/>
                  </a:lnTo>
                  <a:lnTo>
                    <a:pt x="212140" y="553313"/>
                  </a:lnTo>
                  <a:lnTo>
                    <a:pt x="203276" y="552475"/>
                  </a:lnTo>
                  <a:close/>
                </a:path>
                <a:path w="234950" h="594995">
                  <a:moveTo>
                    <a:pt x="74790" y="250304"/>
                  </a:moveTo>
                  <a:lnTo>
                    <a:pt x="57797" y="261848"/>
                  </a:lnTo>
                  <a:lnTo>
                    <a:pt x="58102" y="269989"/>
                  </a:lnTo>
                  <a:lnTo>
                    <a:pt x="57518" y="274408"/>
                  </a:lnTo>
                  <a:lnTo>
                    <a:pt x="45808" y="301244"/>
                  </a:lnTo>
                  <a:lnTo>
                    <a:pt x="46672" y="305015"/>
                  </a:lnTo>
                  <a:lnTo>
                    <a:pt x="55422" y="322414"/>
                  </a:lnTo>
                  <a:lnTo>
                    <a:pt x="55879" y="325221"/>
                  </a:lnTo>
                  <a:lnTo>
                    <a:pt x="56743" y="326529"/>
                  </a:lnTo>
                  <a:lnTo>
                    <a:pt x="58800" y="328637"/>
                  </a:lnTo>
                  <a:lnTo>
                    <a:pt x="60731" y="331685"/>
                  </a:lnTo>
                  <a:lnTo>
                    <a:pt x="61213" y="335673"/>
                  </a:lnTo>
                  <a:lnTo>
                    <a:pt x="61988" y="337908"/>
                  </a:lnTo>
                  <a:lnTo>
                    <a:pt x="64376" y="339255"/>
                  </a:lnTo>
                  <a:lnTo>
                    <a:pt x="70827" y="340461"/>
                  </a:lnTo>
                  <a:lnTo>
                    <a:pt x="73786" y="343509"/>
                  </a:lnTo>
                  <a:lnTo>
                    <a:pt x="85026" y="361264"/>
                  </a:lnTo>
                  <a:lnTo>
                    <a:pt x="90030" y="364591"/>
                  </a:lnTo>
                  <a:lnTo>
                    <a:pt x="103301" y="370471"/>
                  </a:lnTo>
                  <a:lnTo>
                    <a:pt x="109499" y="371970"/>
                  </a:lnTo>
                  <a:lnTo>
                    <a:pt x="112979" y="369176"/>
                  </a:lnTo>
                  <a:lnTo>
                    <a:pt x="116471" y="361988"/>
                  </a:lnTo>
                  <a:lnTo>
                    <a:pt x="120713" y="347167"/>
                  </a:lnTo>
                  <a:lnTo>
                    <a:pt x="134162" y="334124"/>
                  </a:lnTo>
                  <a:lnTo>
                    <a:pt x="136715" y="330174"/>
                  </a:lnTo>
                  <a:lnTo>
                    <a:pt x="130225" y="326694"/>
                  </a:lnTo>
                  <a:lnTo>
                    <a:pt x="125704" y="322338"/>
                  </a:lnTo>
                  <a:lnTo>
                    <a:pt x="115976" y="315252"/>
                  </a:lnTo>
                  <a:lnTo>
                    <a:pt x="109727" y="311365"/>
                  </a:lnTo>
                  <a:lnTo>
                    <a:pt x="101968" y="308152"/>
                  </a:lnTo>
                  <a:lnTo>
                    <a:pt x="95554" y="304393"/>
                  </a:lnTo>
                  <a:lnTo>
                    <a:pt x="93370" y="299059"/>
                  </a:lnTo>
                  <a:lnTo>
                    <a:pt x="92405" y="272656"/>
                  </a:lnTo>
                  <a:lnTo>
                    <a:pt x="94678" y="265277"/>
                  </a:lnTo>
                  <a:lnTo>
                    <a:pt x="97345" y="259842"/>
                  </a:lnTo>
                  <a:lnTo>
                    <a:pt x="97675" y="255155"/>
                  </a:lnTo>
                  <a:lnTo>
                    <a:pt x="94758" y="251815"/>
                  </a:lnTo>
                  <a:lnTo>
                    <a:pt x="87312" y="251815"/>
                  </a:lnTo>
                  <a:lnTo>
                    <a:pt x="74790" y="250304"/>
                  </a:lnTo>
                  <a:close/>
                </a:path>
                <a:path w="234950" h="594995">
                  <a:moveTo>
                    <a:pt x="93027" y="249834"/>
                  </a:moveTo>
                  <a:lnTo>
                    <a:pt x="87312" y="251815"/>
                  </a:lnTo>
                  <a:lnTo>
                    <a:pt x="94758" y="251815"/>
                  </a:lnTo>
                  <a:lnTo>
                    <a:pt x="93027" y="249834"/>
                  </a:lnTo>
                  <a:close/>
                </a:path>
                <a:path w="234950" h="594995">
                  <a:moveTo>
                    <a:pt x="110502" y="112153"/>
                  </a:moveTo>
                  <a:lnTo>
                    <a:pt x="51422" y="112153"/>
                  </a:lnTo>
                  <a:lnTo>
                    <a:pt x="55181" y="113703"/>
                  </a:lnTo>
                  <a:lnTo>
                    <a:pt x="81724" y="133159"/>
                  </a:lnTo>
                  <a:lnTo>
                    <a:pt x="87604" y="139001"/>
                  </a:lnTo>
                  <a:lnTo>
                    <a:pt x="92227" y="133718"/>
                  </a:lnTo>
                  <a:lnTo>
                    <a:pt x="99440" y="131356"/>
                  </a:lnTo>
                  <a:lnTo>
                    <a:pt x="106476" y="127965"/>
                  </a:lnTo>
                  <a:lnTo>
                    <a:pt x="110502" y="119595"/>
                  </a:lnTo>
                  <a:lnTo>
                    <a:pt x="110502" y="112153"/>
                  </a:lnTo>
                  <a:close/>
                </a:path>
                <a:path w="234950" h="594995">
                  <a:moveTo>
                    <a:pt x="41186" y="0"/>
                  </a:moveTo>
                  <a:lnTo>
                    <a:pt x="9016" y="20866"/>
                  </a:lnTo>
                  <a:lnTo>
                    <a:pt x="3700" y="46304"/>
                  </a:lnTo>
                  <a:lnTo>
                    <a:pt x="3810" y="47421"/>
                  </a:lnTo>
                  <a:lnTo>
                    <a:pt x="3915" y="47917"/>
                  </a:lnTo>
                  <a:lnTo>
                    <a:pt x="6070" y="51562"/>
                  </a:lnTo>
                  <a:lnTo>
                    <a:pt x="7607" y="55371"/>
                  </a:lnTo>
                  <a:lnTo>
                    <a:pt x="8267" y="59461"/>
                  </a:lnTo>
                  <a:lnTo>
                    <a:pt x="7569" y="64020"/>
                  </a:lnTo>
                  <a:lnTo>
                    <a:pt x="203" y="78574"/>
                  </a:lnTo>
                  <a:lnTo>
                    <a:pt x="0" y="84442"/>
                  </a:lnTo>
                  <a:lnTo>
                    <a:pt x="17068" y="92862"/>
                  </a:lnTo>
                  <a:lnTo>
                    <a:pt x="22148" y="96278"/>
                  </a:lnTo>
                  <a:lnTo>
                    <a:pt x="29235" y="103035"/>
                  </a:lnTo>
                  <a:lnTo>
                    <a:pt x="32181" y="106692"/>
                  </a:lnTo>
                  <a:lnTo>
                    <a:pt x="34861" y="108521"/>
                  </a:lnTo>
                  <a:lnTo>
                    <a:pt x="44615" y="112839"/>
                  </a:lnTo>
                  <a:lnTo>
                    <a:pt x="47231" y="113360"/>
                  </a:lnTo>
                  <a:lnTo>
                    <a:pt x="51422" y="112153"/>
                  </a:lnTo>
                  <a:lnTo>
                    <a:pt x="110502" y="112153"/>
                  </a:lnTo>
                  <a:lnTo>
                    <a:pt x="110502" y="109143"/>
                  </a:lnTo>
                  <a:lnTo>
                    <a:pt x="107492" y="100774"/>
                  </a:lnTo>
                  <a:lnTo>
                    <a:pt x="101434" y="93738"/>
                  </a:lnTo>
                  <a:lnTo>
                    <a:pt x="92303" y="87299"/>
                  </a:lnTo>
                  <a:lnTo>
                    <a:pt x="89319" y="84378"/>
                  </a:lnTo>
                  <a:lnTo>
                    <a:pt x="79971" y="77838"/>
                  </a:lnTo>
                  <a:lnTo>
                    <a:pt x="77914" y="76911"/>
                  </a:lnTo>
                  <a:lnTo>
                    <a:pt x="77381" y="73507"/>
                  </a:lnTo>
                  <a:lnTo>
                    <a:pt x="70827" y="62750"/>
                  </a:lnTo>
                  <a:lnTo>
                    <a:pt x="92113" y="59905"/>
                  </a:lnTo>
                  <a:lnTo>
                    <a:pt x="95911" y="59905"/>
                  </a:lnTo>
                  <a:lnTo>
                    <a:pt x="95605" y="57696"/>
                  </a:lnTo>
                  <a:lnTo>
                    <a:pt x="94449" y="54686"/>
                  </a:lnTo>
                  <a:lnTo>
                    <a:pt x="92989" y="52196"/>
                  </a:lnTo>
                  <a:lnTo>
                    <a:pt x="90385" y="50177"/>
                  </a:lnTo>
                  <a:lnTo>
                    <a:pt x="90849" y="47917"/>
                  </a:lnTo>
                  <a:lnTo>
                    <a:pt x="84061" y="47917"/>
                  </a:lnTo>
                  <a:lnTo>
                    <a:pt x="71132" y="44640"/>
                  </a:lnTo>
                  <a:lnTo>
                    <a:pt x="66776" y="41122"/>
                  </a:lnTo>
                  <a:lnTo>
                    <a:pt x="65798" y="34632"/>
                  </a:lnTo>
                  <a:lnTo>
                    <a:pt x="67449" y="22250"/>
                  </a:lnTo>
                  <a:lnTo>
                    <a:pt x="67043" y="15316"/>
                  </a:lnTo>
                  <a:lnTo>
                    <a:pt x="64515" y="9423"/>
                  </a:lnTo>
                  <a:lnTo>
                    <a:pt x="54292" y="2146"/>
                  </a:lnTo>
                  <a:lnTo>
                    <a:pt x="41186" y="0"/>
                  </a:lnTo>
                  <a:close/>
                </a:path>
                <a:path w="234950" h="594995">
                  <a:moveTo>
                    <a:pt x="95911" y="59905"/>
                  </a:moveTo>
                  <a:lnTo>
                    <a:pt x="92113" y="59905"/>
                  </a:lnTo>
                  <a:lnTo>
                    <a:pt x="95948" y="60172"/>
                  </a:lnTo>
                  <a:lnTo>
                    <a:pt x="95911" y="59905"/>
                  </a:lnTo>
                  <a:close/>
                </a:path>
                <a:path w="234950" h="594995">
                  <a:moveTo>
                    <a:pt x="89788" y="46304"/>
                  </a:moveTo>
                  <a:lnTo>
                    <a:pt x="87998" y="46405"/>
                  </a:lnTo>
                  <a:lnTo>
                    <a:pt x="85661" y="46824"/>
                  </a:lnTo>
                  <a:lnTo>
                    <a:pt x="83997" y="47421"/>
                  </a:lnTo>
                  <a:lnTo>
                    <a:pt x="84061" y="47917"/>
                  </a:lnTo>
                  <a:lnTo>
                    <a:pt x="90849" y="47917"/>
                  </a:lnTo>
                  <a:lnTo>
                    <a:pt x="91008" y="47142"/>
                  </a:lnTo>
                  <a:lnTo>
                    <a:pt x="89788" y="46304"/>
                  </a:lnTo>
                  <a:close/>
                </a:path>
              </a:pathLst>
            </a:custGeom>
            <a:solidFill>
              <a:srgbClr val="E2B447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72AF25F1-253B-4B3F-8352-150B9EE9E855}"/>
                </a:ext>
              </a:extLst>
            </p:cNvPr>
            <p:cNvSpPr/>
            <p:nvPr/>
          </p:nvSpPr>
          <p:spPr>
            <a:xfrm>
              <a:off x="8566391" y="3895191"/>
              <a:ext cx="433336" cy="99739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4E8E1896-E6D9-4FD8-8A9F-DA83838B7610}"/>
                </a:ext>
              </a:extLst>
            </p:cNvPr>
            <p:cNvSpPr/>
            <p:nvPr/>
          </p:nvSpPr>
          <p:spPr>
            <a:xfrm>
              <a:off x="8420823" y="3732085"/>
              <a:ext cx="205104" cy="404495"/>
            </a:xfrm>
            <a:custGeom>
              <a:avLst/>
              <a:gdLst/>
              <a:ahLst/>
              <a:cxnLst/>
              <a:rect l="l" t="t" r="r" b="b"/>
              <a:pathLst>
                <a:path w="205104" h="404495">
                  <a:moveTo>
                    <a:pt x="33845" y="0"/>
                  </a:moveTo>
                  <a:lnTo>
                    <a:pt x="32207" y="914"/>
                  </a:lnTo>
                  <a:lnTo>
                    <a:pt x="29870" y="3263"/>
                  </a:lnTo>
                  <a:lnTo>
                    <a:pt x="19240" y="5092"/>
                  </a:lnTo>
                  <a:lnTo>
                    <a:pt x="17551" y="8864"/>
                  </a:lnTo>
                  <a:lnTo>
                    <a:pt x="17068" y="17221"/>
                  </a:lnTo>
                  <a:lnTo>
                    <a:pt x="5803" y="34366"/>
                  </a:lnTo>
                  <a:lnTo>
                    <a:pt x="7213" y="39522"/>
                  </a:lnTo>
                  <a:lnTo>
                    <a:pt x="6464" y="47497"/>
                  </a:lnTo>
                  <a:lnTo>
                    <a:pt x="4203" y="55448"/>
                  </a:lnTo>
                  <a:lnTo>
                    <a:pt x="1155" y="60617"/>
                  </a:lnTo>
                  <a:lnTo>
                    <a:pt x="0" y="66014"/>
                  </a:lnTo>
                  <a:lnTo>
                    <a:pt x="2527" y="92379"/>
                  </a:lnTo>
                  <a:lnTo>
                    <a:pt x="4470" y="98336"/>
                  </a:lnTo>
                  <a:lnTo>
                    <a:pt x="10032" y="109727"/>
                  </a:lnTo>
                  <a:lnTo>
                    <a:pt x="10654" y="115595"/>
                  </a:lnTo>
                  <a:lnTo>
                    <a:pt x="10520" y="118262"/>
                  </a:lnTo>
                  <a:lnTo>
                    <a:pt x="10398" y="122808"/>
                  </a:lnTo>
                  <a:lnTo>
                    <a:pt x="11188" y="128714"/>
                  </a:lnTo>
                  <a:lnTo>
                    <a:pt x="13944" y="134175"/>
                  </a:lnTo>
                  <a:lnTo>
                    <a:pt x="19278" y="136804"/>
                  </a:lnTo>
                  <a:lnTo>
                    <a:pt x="15455" y="141935"/>
                  </a:lnTo>
                  <a:lnTo>
                    <a:pt x="14592" y="146494"/>
                  </a:lnTo>
                  <a:lnTo>
                    <a:pt x="16205" y="159753"/>
                  </a:lnTo>
                  <a:lnTo>
                    <a:pt x="15646" y="173875"/>
                  </a:lnTo>
                  <a:lnTo>
                    <a:pt x="16662" y="180746"/>
                  </a:lnTo>
                  <a:lnTo>
                    <a:pt x="22923" y="193103"/>
                  </a:lnTo>
                  <a:lnTo>
                    <a:pt x="23621" y="201104"/>
                  </a:lnTo>
                  <a:lnTo>
                    <a:pt x="21818" y="216712"/>
                  </a:lnTo>
                  <a:lnTo>
                    <a:pt x="19608" y="223545"/>
                  </a:lnTo>
                  <a:lnTo>
                    <a:pt x="13461" y="236664"/>
                  </a:lnTo>
                  <a:lnTo>
                    <a:pt x="10452" y="246278"/>
                  </a:lnTo>
                  <a:lnTo>
                    <a:pt x="6515" y="252729"/>
                  </a:lnTo>
                  <a:lnTo>
                    <a:pt x="5372" y="255638"/>
                  </a:lnTo>
                  <a:lnTo>
                    <a:pt x="6032" y="259016"/>
                  </a:lnTo>
                  <a:lnTo>
                    <a:pt x="9931" y="265887"/>
                  </a:lnTo>
                  <a:lnTo>
                    <a:pt x="10401" y="270243"/>
                  </a:lnTo>
                  <a:lnTo>
                    <a:pt x="11341" y="273456"/>
                  </a:lnTo>
                  <a:lnTo>
                    <a:pt x="18757" y="283146"/>
                  </a:lnTo>
                  <a:lnTo>
                    <a:pt x="20434" y="286067"/>
                  </a:lnTo>
                  <a:lnTo>
                    <a:pt x="22631" y="296671"/>
                  </a:lnTo>
                  <a:lnTo>
                    <a:pt x="28244" y="309295"/>
                  </a:lnTo>
                  <a:lnTo>
                    <a:pt x="32283" y="314794"/>
                  </a:lnTo>
                  <a:lnTo>
                    <a:pt x="42786" y="321386"/>
                  </a:lnTo>
                  <a:lnTo>
                    <a:pt x="45099" y="328637"/>
                  </a:lnTo>
                  <a:lnTo>
                    <a:pt x="45114" y="329907"/>
                  </a:lnTo>
                  <a:lnTo>
                    <a:pt x="44005" y="337438"/>
                  </a:lnTo>
                  <a:lnTo>
                    <a:pt x="39103" y="343242"/>
                  </a:lnTo>
                  <a:lnTo>
                    <a:pt x="44005" y="349897"/>
                  </a:lnTo>
                  <a:lnTo>
                    <a:pt x="50507" y="354583"/>
                  </a:lnTo>
                  <a:lnTo>
                    <a:pt x="57696" y="356222"/>
                  </a:lnTo>
                  <a:lnTo>
                    <a:pt x="64668" y="353923"/>
                  </a:lnTo>
                  <a:lnTo>
                    <a:pt x="67398" y="351167"/>
                  </a:lnTo>
                  <a:lnTo>
                    <a:pt x="68935" y="348360"/>
                  </a:lnTo>
                  <a:lnTo>
                    <a:pt x="70916" y="345782"/>
                  </a:lnTo>
                  <a:lnTo>
                    <a:pt x="75272" y="343700"/>
                  </a:lnTo>
                  <a:lnTo>
                    <a:pt x="83026" y="343700"/>
                  </a:lnTo>
                  <a:lnTo>
                    <a:pt x="81965" y="342252"/>
                  </a:lnTo>
                  <a:lnTo>
                    <a:pt x="90881" y="336029"/>
                  </a:lnTo>
                  <a:lnTo>
                    <a:pt x="103733" y="334467"/>
                  </a:lnTo>
                  <a:lnTo>
                    <a:pt x="162754" y="334467"/>
                  </a:lnTo>
                  <a:lnTo>
                    <a:pt x="168554" y="329069"/>
                  </a:lnTo>
                  <a:lnTo>
                    <a:pt x="174574" y="325526"/>
                  </a:lnTo>
                  <a:lnTo>
                    <a:pt x="179438" y="324446"/>
                  </a:lnTo>
                  <a:lnTo>
                    <a:pt x="203580" y="324446"/>
                  </a:lnTo>
                  <a:lnTo>
                    <a:pt x="204787" y="321144"/>
                  </a:lnTo>
                  <a:lnTo>
                    <a:pt x="204647" y="317639"/>
                  </a:lnTo>
                  <a:lnTo>
                    <a:pt x="202069" y="315848"/>
                  </a:lnTo>
                  <a:lnTo>
                    <a:pt x="195224" y="308000"/>
                  </a:lnTo>
                  <a:lnTo>
                    <a:pt x="189725" y="291376"/>
                  </a:lnTo>
                  <a:lnTo>
                    <a:pt x="186252" y="273456"/>
                  </a:lnTo>
                  <a:lnTo>
                    <a:pt x="185534" y="262000"/>
                  </a:lnTo>
                  <a:lnTo>
                    <a:pt x="193202" y="262000"/>
                  </a:lnTo>
                  <a:lnTo>
                    <a:pt x="193903" y="260286"/>
                  </a:lnTo>
                  <a:lnTo>
                    <a:pt x="185508" y="239509"/>
                  </a:lnTo>
                  <a:lnTo>
                    <a:pt x="184175" y="238493"/>
                  </a:lnTo>
                  <a:lnTo>
                    <a:pt x="181495" y="233019"/>
                  </a:lnTo>
                  <a:lnTo>
                    <a:pt x="182765" y="232028"/>
                  </a:lnTo>
                  <a:lnTo>
                    <a:pt x="185635" y="231178"/>
                  </a:lnTo>
                  <a:lnTo>
                    <a:pt x="187909" y="226034"/>
                  </a:lnTo>
                  <a:lnTo>
                    <a:pt x="185712" y="198259"/>
                  </a:lnTo>
                  <a:lnTo>
                    <a:pt x="187285" y="194322"/>
                  </a:lnTo>
                  <a:lnTo>
                    <a:pt x="169646" y="194322"/>
                  </a:lnTo>
                  <a:lnTo>
                    <a:pt x="169557" y="191896"/>
                  </a:lnTo>
                  <a:lnTo>
                    <a:pt x="114109" y="191896"/>
                  </a:lnTo>
                  <a:lnTo>
                    <a:pt x="110642" y="191769"/>
                  </a:lnTo>
                  <a:lnTo>
                    <a:pt x="102349" y="190347"/>
                  </a:lnTo>
                  <a:lnTo>
                    <a:pt x="87680" y="190055"/>
                  </a:lnTo>
                  <a:lnTo>
                    <a:pt x="79362" y="188772"/>
                  </a:lnTo>
                  <a:lnTo>
                    <a:pt x="76034" y="185546"/>
                  </a:lnTo>
                  <a:lnTo>
                    <a:pt x="77190" y="143408"/>
                  </a:lnTo>
                  <a:lnTo>
                    <a:pt x="76390" y="140881"/>
                  </a:lnTo>
                  <a:lnTo>
                    <a:pt x="74485" y="138887"/>
                  </a:lnTo>
                  <a:lnTo>
                    <a:pt x="73126" y="136448"/>
                  </a:lnTo>
                  <a:lnTo>
                    <a:pt x="74079" y="132486"/>
                  </a:lnTo>
                  <a:lnTo>
                    <a:pt x="74904" y="115595"/>
                  </a:lnTo>
                  <a:lnTo>
                    <a:pt x="73799" y="99606"/>
                  </a:lnTo>
                  <a:lnTo>
                    <a:pt x="70142" y="82448"/>
                  </a:lnTo>
                  <a:lnTo>
                    <a:pt x="69684" y="74472"/>
                  </a:lnTo>
                  <a:lnTo>
                    <a:pt x="73291" y="71577"/>
                  </a:lnTo>
                  <a:lnTo>
                    <a:pt x="61455" y="59804"/>
                  </a:lnTo>
                  <a:lnTo>
                    <a:pt x="55346" y="55638"/>
                  </a:lnTo>
                  <a:lnTo>
                    <a:pt x="53860" y="51536"/>
                  </a:lnTo>
                  <a:lnTo>
                    <a:pt x="52120" y="42913"/>
                  </a:lnTo>
                  <a:lnTo>
                    <a:pt x="45872" y="32219"/>
                  </a:lnTo>
                  <a:lnTo>
                    <a:pt x="44691" y="31432"/>
                  </a:lnTo>
                  <a:lnTo>
                    <a:pt x="44907" y="27838"/>
                  </a:lnTo>
                  <a:lnTo>
                    <a:pt x="44526" y="23520"/>
                  </a:lnTo>
                  <a:lnTo>
                    <a:pt x="43281" y="19748"/>
                  </a:lnTo>
                  <a:lnTo>
                    <a:pt x="40792" y="17881"/>
                  </a:lnTo>
                  <a:lnTo>
                    <a:pt x="40068" y="15874"/>
                  </a:lnTo>
                  <a:lnTo>
                    <a:pt x="38099" y="6565"/>
                  </a:lnTo>
                  <a:lnTo>
                    <a:pt x="37147" y="3670"/>
                  </a:lnTo>
                  <a:lnTo>
                    <a:pt x="33845" y="0"/>
                  </a:lnTo>
                  <a:close/>
                </a:path>
                <a:path w="205104" h="404495">
                  <a:moveTo>
                    <a:pt x="188130" y="352424"/>
                  </a:moveTo>
                  <a:lnTo>
                    <a:pt x="175653" y="352424"/>
                  </a:lnTo>
                  <a:lnTo>
                    <a:pt x="182879" y="355625"/>
                  </a:lnTo>
                  <a:lnTo>
                    <a:pt x="188125" y="352501"/>
                  </a:lnTo>
                  <a:close/>
                </a:path>
                <a:path w="205104" h="404495">
                  <a:moveTo>
                    <a:pt x="180352" y="329260"/>
                  </a:moveTo>
                  <a:lnTo>
                    <a:pt x="173837" y="330949"/>
                  </a:lnTo>
                  <a:lnTo>
                    <a:pt x="156146" y="345173"/>
                  </a:lnTo>
                  <a:lnTo>
                    <a:pt x="162864" y="351116"/>
                  </a:lnTo>
                  <a:lnTo>
                    <a:pt x="166103" y="352818"/>
                  </a:lnTo>
                  <a:lnTo>
                    <a:pt x="170726" y="354152"/>
                  </a:lnTo>
                  <a:lnTo>
                    <a:pt x="173266" y="353999"/>
                  </a:lnTo>
                  <a:lnTo>
                    <a:pt x="174383" y="353644"/>
                  </a:lnTo>
                  <a:lnTo>
                    <a:pt x="175653" y="352424"/>
                  </a:lnTo>
                  <a:lnTo>
                    <a:pt x="188130" y="352424"/>
                  </a:lnTo>
                  <a:lnTo>
                    <a:pt x="188544" y="346621"/>
                  </a:lnTo>
                  <a:lnTo>
                    <a:pt x="181622" y="341579"/>
                  </a:lnTo>
                  <a:lnTo>
                    <a:pt x="183781" y="339636"/>
                  </a:lnTo>
                  <a:lnTo>
                    <a:pt x="184581" y="337489"/>
                  </a:lnTo>
                  <a:lnTo>
                    <a:pt x="183565" y="335508"/>
                  </a:lnTo>
                  <a:lnTo>
                    <a:pt x="180365" y="334162"/>
                  </a:lnTo>
                  <a:lnTo>
                    <a:pt x="180670" y="331863"/>
                  </a:lnTo>
                  <a:lnTo>
                    <a:pt x="185445" y="331279"/>
                  </a:lnTo>
                  <a:lnTo>
                    <a:pt x="184797" y="329907"/>
                  </a:lnTo>
                  <a:lnTo>
                    <a:pt x="180352" y="329260"/>
                  </a:lnTo>
                  <a:close/>
                </a:path>
                <a:path w="205104" h="404495">
                  <a:moveTo>
                    <a:pt x="83026" y="343700"/>
                  </a:moveTo>
                  <a:lnTo>
                    <a:pt x="75272" y="343700"/>
                  </a:lnTo>
                  <a:lnTo>
                    <a:pt x="81991" y="345986"/>
                  </a:lnTo>
                  <a:lnTo>
                    <a:pt x="84683" y="345960"/>
                  </a:lnTo>
                  <a:lnTo>
                    <a:pt x="83026" y="343700"/>
                  </a:lnTo>
                  <a:close/>
                </a:path>
                <a:path w="205104" h="404495">
                  <a:moveTo>
                    <a:pt x="162754" y="334467"/>
                  </a:moveTo>
                  <a:lnTo>
                    <a:pt x="103733" y="334467"/>
                  </a:lnTo>
                  <a:lnTo>
                    <a:pt x="117652" y="335940"/>
                  </a:lnTo>
                  <a:lnTo>
                    <a:pt x="129768" y="339077"/>
                  </a:lnTo>
                  <a:lnTo>
                    <a:pt x="132638" y="340550"/>
                  </a:lnTo>
                  <a:lnTo>
                    <a:pt x="137693" y="344208"/>
                  </a:lnTo>
                  <a:lnTo>
                    <a:pt x="141490" y="345325"/>
                  </a:lnTo>
                  <a:lnTo>
                    <a:pt x="145173" y="345554"/>
                  </a:lnTo>
                  <a:lnTo>
                    <a:pt x="148285" y="345160"/>
                  </a:lnTo>
                  <a:lnTo>
                    <a:pt x="151180" y="344119"/>
                  </a:lnTo>
                  <a:lnTo>
                    <a:pt x="154266" y="342366"/>
                  </a:lnTo>
                  <a:lnTo>
                    <a:pt x="162754" y="334467"/>
                  </a:lnTo>
                  <a:close/>
                </a:path>
                <a:path w="205104" h="404495">
                  <a:moveTo>
                    <a:pt x="203580" y="324446"/>
                  </a:moveTo>
                  <a:lnTo>
                    <a:pt x="179438" y="324446"/>
                  </a:lnTo>
                  <a:lnTo>
                    <a:pt x="191566" y="326072"/>
                  </a:lnTo>
                  <a:lnTo>
                    <a:pt x="195110" y="327228"/>
                  </a:lnTo>
                  <a:lnTo>
                    <a:pt x="197294" y="328637"/>
                  </a:lnTo>
                  <a:lnTo>
                    <a:pt x="199161" y="329082"/>
                  </a:lnTo>
                  <a:lnTo>
                    <a:pt x="201739" y="327444"/>
                  </a:lnTo>
                  <a:lnTo>
                    <a:pt x="203441" y="324827"/>
                  </a:lnTo>
                  <a:lnTo>
                    <a:pt x="203580" y="324446"/>
                  </a:lnTo>
                  <a:close/>
                </a:path>
                <a:path w="205104" h="404495">
                  <a:moveTo>
                    <a:pt x="193202" y="262000"/>
                  </a:moveTo>
                  <a:lnTo>
                    <a:pt x="185534" y="262000"/>
                  </a:lnTo>
                  <a:lnTo>
                    <a:pt x="187744" y="262293"/>
                  </a:lnTo>
                  <a:lnTo>
                    <a:pt x="189471" y="267207"/>
                  </a:lnTo>
                  <a:lnTo>
                    <a:pt x="191731" y="265595"/>
                  </a:lnTo>
                  <a:lnTo>
                    <a:pt x="193202" y="262000"/>
                  </a:lnTo>
                  <a:close/>
                </a:path>
                <a:path w="205104" h="404495">
                  <a:moveTo>
                    <a:pt x="182410" y="189242"/>
                  </a:moveTo>
                  <a:lnTo>
                    <a:pt x="178244" y="189661"/>
                  </a:lnTo>
                  <a:lnTo>
                    <a:pt x="169646" y="194322"/>
                  </a:lnTo>
                  <a:lnTo>
                    <a:pt x="187285" y="194322"/>
                  </a:lnTo>
                  <a:lnTo>
                    <a:pt x="188086" y="192316"/>
                  </a:lnTo>
                  <a:lnTo>
                    <a:pt x="182410" y="189242"/>
                  </a:lnTo>
                  <a:close/>
                </a:path>
                <a:path w="205104" h="404495">
                  <a:moveTo>
                    <a:pt x="153123" y="117246"/>
                  </a:moveTo>
                  <a:lnTo>
                    <a:pt x="148437" y="118262"/>
                  </a:lnTo>
                  <a:lnTo>
                    <a:pt x="142151" y="120967"/>
                  </a:lnTo>
                  <a:lnTo>
                    <a:pt x="137820" y="125196"/>
                  </a:lnTo>
                  <a:lnTo>
                    <a:pt x="138861" y="130708"/>
                  </a:lnTo>
                  <a:lnTo>
                    <a:pt x="138916" y="135216"/>
                  </a:lnTo>
                  <a:lnTo>
                    <a:pt x="132092" y="171881"/>
                  </a:lnTo>
                  <a:lnTo>
                    <a:pt x="130517" y="176415"/>
                  </a:lnTo>
                  <a:lnTo>
                    <a:pt x="127761" y="179057"/>
                  </a:lnTo>
                  <a:lnTo>
                    <a:pt x="124548" y="180987"/>
                  </a:lnTo>
                  <a:lnTo>
                    <a:pt x="121538" y="183387"/>
                  </a:lnTo>
                  <a:lnTo>
                    <a:pt x="116522" y="189560"/>
                  </a:lnTo>
                  <a:lnTo>
                    <a:pt x="114109" y="191896"/>
                  </a:lnTo>
                  <a:lnTo>
                    <a:pt x="169557" y="191896"/>
                  </a:lnTo>
                  <a:lnTo>
                    <a:pt x="169405" y="187731"/>
                  </a:lnTo>
                  <a:lnTo>
                    <a:pt x="166077" y="170510"/>
                  </a:lnTo>
                  <a:lnTo>
                    <a:pt x="166319" y="158902"/>
                  </a:lnTo>
                  <a:lnTo>
                    <a:pt x="164668" y="154622"/>
                  </a:lnTo>
                  <a:lnTo>
                    <a:pt x="159372" y="153263"/>
                  </a:lnTo>
                  <a:lnTo>
                    <a:pt x="163715" y="149491"/>
                  </a:lnTo>
                  <a:lnTo>
                    <a:pt x="165442" y="146215"/>
                  </a:lnTo>
                  <a:lnTo>
                    <a:pt x="166420" y="132118"/>
                  </a:lnTo>
                  <a:lnTo>
                    <a:pt x="167678" y="127952"/>
                  </a:lnTo>
                  <a:lnTo>
                    <a:pt x="170827" y="125488"/>
                  </a:lnTo>
                  <a:lnTo>
                    <a:pt x="176847" y="125298"/>
                  </a:lnTo>
                  <a:lnTo>
                    <a:pt x="177177" y="122808"/>
                  </a:lnTo>
                  <a:lnTo>
                    <a:pt x="153123" y="117246"/>
                  </a:lnTo>
                  <a:close/>
                </a:path>
                <a:path w="205104" h="404495">
                  <a:moveTo>
                    <a:pt x="181584" y="123405"/>
                  </a:moveTo>
                  <a:lnTo>
                    <a:pt x="182600" y="127215"/>
                  </a:lnTo>
                  <a:lnTo>
                    <a:pt x="188683" y="136220"/>
                  </a:lnTo>
                  <a:lnTo>
                    <a:pt x="190982" y="138341"/>
                  </a:lnTo>
                  <a:lnTo>
                    <a:pt x="193751" y="138950"/>
                  </a:lnTo>
                  <a:lnTo>
                    <a:pt x="196824" y="137985"/>
                  </a:lnTo>
                  <a:lnTo>
                    <a:pt x="200101" y="135216"/>
                  </a:lnTo>
                  <a:lnTo>
                    <a:pt x="194538" y="133476"/>
                  </a:lnTo>
                  <a:lnTo>
                    <a:pt x="187070" y="125831"/>
                  </a:lnTo>
                  <a:lnTo>
                    <a:pt x="181584" y="123405"/>
                  </a:lnTo>
                  <a:close/>
                </a:path>
                <a:path w="205104" h="404495">
                  <a:moveTo>
                    <a:pt x="160248" y="357377"/>
                  </a:moveTo>
                  <a:lnTo>
                    <a:pt x="149529" y="358698"/>
                  </a:lnTo>
                  <a:lnTo>
                    <a:pt x="142366" y="364604"/>
                  </a:lnTo>
                  <a:lnTo>
                    <a:pt x="140068" y="373405"/>
                  </a:lnTo>
                  <a:lnTo>
                    <a:pt x="144284" y="383336"/>
                  </a:lnTo>
                  <a:lnTo>
                    <a:pt x="147916" y="386448"/>
                  </a:lnTo>
                  <a:lnTo>
                    <a:pt x="156667" y="390080"/>
                  </a:lnTo>
                  <a:lnTo>
                    <a:pt x="161213" y="392645"/>
                  </a:lnTo>
                  <a:lnTo>
                    <a:pt x="169316" y="400634"/>
                  </a:lnTo>
                  <a:lnTo>
                    <a:pt x="173507" y="403440"/>
                  </a:lnTo>
                  <a:lnTo>
                    <a:pt x="179920" y="404469"/>
                  </a:lnTo>
                  <a:lnTo>
                    <a:pt x="189433" y="402361"/>
                  </a:lnTo>
                  <a:lnTo>
                    <a:pt x="189915" y="394766"/>
                  </a:lnTo>
                  <a:lnTo>
                    <a:pt x="188899" y="384695"/>
                  </a:lnTo>
                  <a:lnTo>
                    <a:pt x="194144" y="374891"/>
                  </a:lnTo>
                  <a:lnTo>
                    <a:pt x="193890" y="368757"/>
                  </a:lnTo>
                  <a:lnTo>
                    <a:pt x="182803" y="363308"/>
                  </a:lnTo>
                  <a:lnTo>
                    <a:pt x="160248" y="357377"/>
                  </a:lnTo>
                  <a:close/>
                </a:path>
              </a:pathLst>
            </a:custGeom>
            <a:solidFill>
              <a:srgbClr val="E2B447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33A55FE6-2F5A-4AE0-999E-7064F0F14763}"/>
                </a:ext>
              </a:extLst>
            </p:cNvPr>
            <p:cNvSpPr/>
            <p:nvPr/>
          </p:nvSpPr>
          <p:spPr>
            <a:xfrm>
              <a:off x="9812832" y="4204513"/>
              <a:ext cx="871727" cy="92964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A8E9B893-0F0A-4D66-A53A-80DB6FBC2BE7}"/>
                </a:ext>
              </a:extLst>
            </p:cNvPr>
            <p:cNvSpPr/>
            <p:nvPr/>
          </p:nvSpPr>
          <p:spPr>
            <a:xfrm>
              <a:off x="9851440" y="4243082"/>
              <a:ext cx="650430" cy="70972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E0BB0D3F-6CEA-42C0-8926-3059EB108EFF}"/>
                </a:ext>
              </a:extLst>
            </p:cNvPr>
            <p:cNvSpPr/>
            <p:nvPr/>
          </p:nvSpPr>
          <p:spPr>
            <a:xfrm>
              <a:off x="4863262" y="-97336"/>
              <a:ext cx="4682375" cy="257751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A3CED94-B2C2-4893-B1DB-C1A4C765CC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9383" y="5275777"/>
            <a:ext cx="5986791" cy="1365622"/>
          </a:xfrm>
          <a:prstGeom prst="rect">
            <a:avLst/>
          </a:prstGeom>
        </p:spPr>
      </p:pic>
      <p:pic>
        <p:nvPicPr>
          <p:cNvPr id="3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77834EFA-5C10-4931-8865-5B4FDD4427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93784" y="5594961"/>
            <a:ext cx="1952625" cy="11239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2B99CE-9BF3-4258-8AC2-B57664364A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20787" y="180880"/>
            <a:ext cx="1077807" cy="5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76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9DF76-9E3A-894F-9845-F6B156BF8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 b="7407"/>
          <a:stretch/>
        </p:blipFill>
        <p:spPr>
          <a:xfrm>
            <a:off x="347135" y="1557868"/>
            <a:ext cx="11497733" cy="4998321"/>
          </a:xfrm>
          <a:prstGeom prst="rect">
            <a:avLst/>
          </a:prstGeom>
        </p:spPr>
      </p:pic>
      <p:sp>
        <p:nvSpPr>
          <p:cNvPr id="765" name="CommonSensing Geospatial Plat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45700" tIns="45700" rIns="45700" bIns="45700" rtlCol="0" anchor="t">
            <a:noAutofit/>
          </a:bodyPr>
          <a:lstStyle>
            <a:lvl1pPr algn="l" defTabSz="1828800">
              <a:lnSpc>
                <a:spcPct val="90000"/>
              </a:lnSpc>
              <a:defRPr sz="8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200" dirty="0" err="1">
                <a:latin typeface="Century Gothic" panose="020B0502020202020204" pitchFamily="34" charset="0"/>
              </a:rPr>
              <a:t>CommonSensing</a:t>
            </a:r>
            <a:r>
              <a:rPr sz="3200" dirty="0">
                <a:latin typeface="Century Gothic" panose="020B0502020202020204" pitchFamily="34" charset="0"/>
              </a:rPr>
              <a:t> Geospatial Platform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FFD23-3F60-429A-8E2A-9870AA79346B}"/>
              </a:ext>
            </a:extLst>
          </p:cNvPr>
          <p:cNvSpPr/>
          <p:nvPr/>
        </p:nvSpPr>
        <p:spPr>
          <a:xfrm>
            <a:off x="147822" y="6404851"/>
            <a:ext cx="17139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© Satellite Applications Catapult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8E873-4DE8-4CE0-8B1B-32D6B4547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117" y="244130"/>
            <a:ext cx="1077807" cy="5987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CommonSensing Geospatial Platform"/>
          <p:cNvSpPr txBox="1">
            <a:spLocks noGrp="1"/>
          </p:cNvSpPr>
          <p:nvPr>
            <p:ph type="title"/>
          </p:nvPr>
        </p:nvSpPr>
        <p:spPr>
          <a:xfrm>
            <a:off x="391981" y="842912"/>
            <a:ext cx="10515600" cy="598783"/>
          </a:xfrm>
          <a:prstGeom prst="rect">
            <a:avLst/>
          </a:prstGeom>
        </p:spPr>
        <p:txBody>
          <a:bodyPr vert="horz" lIns="45700" tIns="45700" rIns="45700" bIns="45700" rtlCol="0" anchor="t">
            <a:noAutofit/>
          </a:bodyPr>
          <a:lstStyle>
            <a:lvl1pPr algn="l" defTabSz="1828800">
              <a:lnSpc>
                <a:spcPct val="90000"/>
              </a:lnSpc>
              <a:defRPr sz="8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GB" sz="3200" dirty="0">
                <a:latin typeface="Century Gothic" panose="020B0502020202020204" pitchFamily="34" charset="0"/>
              </a:rPr>
              <a:t>Open Data Cube – Developments</a:t>
            </a:r>
            <a:br>
              <a:rPr lang="en-GB" sz="3200" dirty="0">
                <a:latin typeface="Century Gothic" panose="020B0502020202020204" pitchFamily="34" charset="0"/>
              </a:rPr>
            </a:br>
            <a:br>
              <a:rPr lang="en-GB" sz="3200" dirty="0">
                <a:latin typeface="Century Gothic" panose="020B0502020202020204" pitchFamily="34" charset="0"/>
              </a:rPr>
            </a:br>
            <a:br>
              <a:rPr lang="en-GB" sz="3200" dirty="0">
                <a:latin typeface="Century Gothic" panose="020B0502020202020204" pitchFamily="34" charset="0"/>
              </a:rPr>
            </a:br>
            <a:endParaRPr sz="32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FFD23-3F60-429A-8E2A-9870AA79346B}"/>
              </a:ext>
            </a:extLst>
          </p:cNvPr>
          <p:cNvSpPr/>
          <p:nvPr/>
        </p:nvSpPr>
        <p:spPr>
          <a:xfrm>
            <a:off x="147822" y="6404851"/>
            <a:ext cx="17139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/>
              <a:t>© Satellite Applications Catapult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08E873-4DE8-4CE0-8B1B-32D6B4547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117" y="244130"/>
            <a:ext cx="1077807" cy="598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805A4-B420-4B20-8157-1DEBB1521F79}"/>
              </a:ext>
            </a:extLst>
          </p:cNvPr>
          <p:cNvSpPr txBox="1"/>
          <p:nvPr/>
        </p:nvSpPr>
        <p:spPr>
          <a:xfrm>
            <a:off x="362857" y="1441694"/>
            <a:ext cx="106310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Developing a Cloud agnostic platform for EO analysts to work with "Analysis Ready Data" (ARD), based on the Open Data Cube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Utilised the DCAL (Data Cube Application Library) set of applications as a starting point for further development of added-value products that are of interest for the purpose of addressing sustainable development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Two working streams: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Deployment material for ARD processing workflows, specifically trying to leverage AWS Spot instances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AWS EKS – Managed Kubernetes Service to avoid lock in of services such as AWS ECS – Elastic Compute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Working with  AWS Spot instances to determine if is a cost-effective method to host the ODC</a:t>
            </a:r>
          </a:p>
        </p:txBody>
      </p:sp>
    </p:spTree>
    <p:extLst>
      <p:ext uri="{BB962C8B-B14F-4D97-AF65-F5344CB8AC3E}">
        <p14:creationId xmlns:p14="http://schemas.microsoft.com/office/powerpoint/2010/main" val="224491871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3">
  <a:themeElements>
    <a:clrScheme name="Satellite Applications Colour Theme">
      <a:dk1>
        <a:sysClr val="windowText" lastClr="000000"/>
      </a:dk1>
      <a:lt1>
        <a:sysClr val="window" lastClr="FFFFFF"/>
      </a:lt1>
      <a:dk2>
        <a:srgbClr val="E32119"/>
      </a:dk2>
      <a:lt2>
        <a:srgbClr val="58585A"/>
      </a:lt2>
      <a:accent1>
        <a:srgbClr val="008A9B"/>
      </a:accent1>
      <a:accent2>
        <a:srgbClr val="FABB00"/>
      </a:accent2>
      <a:accent3>
        <a:srgbClr val="004C93"/>
      </a:accent3>
      <a:accent4>
        <a:srgbClr val="A38509"/>
      </a:accent4>
      <a:accent5>
        <a:srgbClr val="B70068"/>
      </a:accent5>
      <a:accent6>
        <a:srgbClr val="5BAC26"/>
      </a:accent6>
      <a:hlink>
        <a:srgbClr val="E32119"/>
      </a:hlink>
      <a:folHlink>
        <a:srgbClr val="8788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9888CBD-4773-4B85-85CC-1E43B95D5CA1}" vid="{AC51B7AD-09C7-4A2D-9FFF-1CA3A0E3BA5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ck Template - Core">
  <a:themeElements>
    <a:clrScheme name="Satellite Applications Catapult">
      <a:dk1>
        <a:srgbClr val="FFFFFF"/>
      </a:dk1>
      <a:lt1>
        <a:srgbClr val="FFFFFF"/>
      </a:lt1>
      <a:dk2>
        <a:srgbClr val="E32119"/>
      </a:dk2>
      <a:lt2>
        <a:srgbClr val="58585A"/>
      </a:lt2>
      <a:accent1>
        <a:srgbClr val="4F81BD"/>
      </a:accent1>
      <a:accent2>
        <a:srgbClr val="C0504D"/>
      </a:accent2>
      <a:accent3>
        <a:srgbClr val="E32119"/>
      </a:accent3>
      <a:accent4>
        <a:srgbClr val="8064A2"/>
      </a:accent4>
      <a:accent5>
        <a:srgbClr val="4BACC6"/>
      </a:accent5>
      <a:accent6>
        <a:srgbClr val="F79646"/>
      </a:accent6>
      <a:hlink>
        <a:srgbClr val="1D1D1D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45720" rIns="91440" bIns="45720" rtlCol="0">
        <a:noAutofit/>
      </a:bodyPr>
      <a:lstStyle>
        <a:defPPr algn="l">
          <a:lnSpc>
            <a:spcPct val="100000"/>
          </a:lnSpc>
          <a:spcBef>
            <a:spcPts val="0"/>
          </a:spcBef>
          <a:buClr>
            <a:schemeClr val="tx2"/>
          </a:buClr>
          <a:defRPr sz="2000" spc="0" dirty="0" err="1" smtClean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0E479E278C274F831C008CA111CC69" ma:contentTypeVersion="10" ma:contentTypeDescription="Create a new document." ma:contentTypeScope="" ma:versionID="f52c1190a2ff259d8ea16d37fa9981cc">
  <xsd:schema xmlns:xsd="http://www.w3.org/2001/XMLSchema" xmlns:xs="http://www.w3.org/2001/XMLSchema" xmlns:p="http://schemas.microsoft.com/office/2006/metadata/properties" xmlns:ns3="73dc7a86-b08a-4f5e-964a-136e8e444c93" xmlns:ns4="525097a3-ad0f-431c-85cd-7548ba3573a0" targetNamespace="http://schemas.microsoft.com/office/2006/metadata/properties" ma:root="true" ma:fieldsID="8fc49978fa789764a0ef60548f271a33" ns3:_="" ns4:_="">
    <xsd:import namespace="73dc7a86-b08a-4f5e-964a-136e8e444c93"/>
    <xsd:import namespace="525097a3-ad0f-431c-85cd-7548ba3573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c7a86-b08a-4f5e-964a-136e8e444c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097a3-ad0f-431c-85cd-7548ba3573a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D1C535-7B07-494B-A7BF-395C0DEEA6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dc7a86-b08a-4f5e-964a-136e8e444c93"/>
    <ds:schemaRef ds:uri="525097a3-ad0f-431c-85cd-7548ba3573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254598-0861-43D6-9EE7-0F3A758C86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014F78-D82D-4929-9484-479668BE222A}">
  <ds:schemaRefs>
    <ds:schemaRef ds:uri="http://purl.org/dc/terms/"/>
    <ds:schemaRef ds:uri="http://schemas.openxmlformats.org/package/2006/metadata/core-properties"/>
    <ds:schemaRef ds:uri="73dc7a86-b08a-4f5e-964a-136e8e444c93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525097a3-ad0f-431c-85cd-7548ba3573a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1293</Words>
  <Application>Microsoft Office PowerPoint</Application>
  <PresentationFormat>Widescreen</PresentationFormat>
  <Paragraphs>163</Paragraphs>
  <Slides>26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Corbel</vt:lpstr>
      <vt:lpstr>Helvetica Neue</vt:lpstr>
      <vt:lpstr>Helvetica Neue Medium</vt:lpstr>
      <vt:lpstr>HelveticaNeueLT Std Med Cn</vt:lpstr>
      <vt:lpstr>Verdana</vt:lpstr>
      <vt:lpstr>Cover 3</vt:lpstr>
      <vt:lpstr>1_Office Theme</vt:lpstr>
      <vt:lpstr>Deck Template - Core</vt:lpstr>
      <vt:lpstr>PowerPoint Presentation</vt:lpstr>
      <vt:lpstr>PowerPoint Presentation</vt:lpstr>
      <vt:lpstr>PowerPoint Presentation</vt:lpstr>
      <vt:lpstr>PowerPoint Presentation</vt:lpstr>
      <vt:lpstr>SENTINEL-1 ANALYSIS READY DATA</vt:lpstr>
      <vt:lpstr>SENTINEL-1 ANALYSIS READY DATA</vt:lpstr>
      <vt:lpstr>PowerPoint Presentation</vt:lpstr>
      <vt:lpstr>CommonSensing Geospatial Platform </vt:lpstr>
      <vt:lpstr>Open Data Cube – Developments   </vt:lpstr>
      <vt:lpstr>Open Data Cube Hackathon at Harwell – May 2019</vt:lpstr>
      <vt:lpstr>Open Data Cube Hackathon at Harwell – May 2019</vt:lpstr>
      <vt:lpstr>Open Data Cube Hackathon at Harwell – May 2019</vt:lpstr>
      <vt:lpstr>Focus Area: Viti Levu - Fiji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Fletcher</dc:creator>
  <cp:lastModifiedBy>Robert Fletcher</cp:lastModifiedBy>
  <cp:revision>54</cp:revision>
  <dcterms:created xsi:type="dcterms:W3CDTF">2019-09-20T10:07:37Z</dcterms:created>
  <dcterms:modified xsi:type="dcterms:W3CDTF">2019-10-09T02:23:31Z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0x010100B40E479E278C274F831C008CA111CC69</vt:lpwstr>
  </property>
  <property fmtid="{D5CDD505-2E9C-101B-9397-08002B2CF9AE}" pid="3" name="MSIP_Label_a0bd08e1-bb58-4e8f-a337-a97265c85f8b_Enabled">
    <vt:lpwstr>True</vt:lpwstr>
  </property>
  <property fmtid="{D5CDD505-2E9C-101B-9397-08002B2CF9AE}" pid="4" name="MSIP_Label_a0bd08e1-bb58-4e8f-a337-a97265c85f8b_SiteId">
    <vt:lpwstr>a3b20c00-1663-4ee1-8af7-7863d423ee0a</vt:lpwstr>
  </property>
  <property fmtid="{D5CDD505-2E9C-101B-9397-08002B2CF9AE}" pid="5" name="MSIP_Label_a0bd08e1-bb58-4e8f-a337-a97265c85f8b_Owner">
    <vt:lpwstr>Robert.Fletcher@sa.catapult.org.uk</vt:lpwstr>
  </property>
  <property fmtid="{D5CDD505-2E9C-101B-9397-08002B2CF9AE}" pid="6" name="MSIP_Label_a0bd08e1-bb58-4e8f-a337-a97265c85f8b_SetDate">
    <vt:lpwstr>2019-10-08T13:55:08.1326376Z</vt:lpwstr>
  </property>
  <property fmtid="{D5CDD505-2E9C-101B-9397-08002B2CF9AE}" pid="7" name="MSIP_Label_a0bd08e1-bb58-4e8f-a337-a97265c85f8b_Name">
    <vt:lpwstr>Catapult Open</vt:lpwstr>
  </property>
  <property fmtid="{D5CDD505-2E9C-101B-9397-08002B2CF9AE}" pid="8" name="MSIP_Label_a0bd08e1-bb58-4e8f-a337-a97265c85f8b_Application">
    <vt:lpwstr>Microsoft Azure Information Protection</vt:lpwstr>
  </property>
  <property fmtid="{D5CDD505-2E9C-101B-9397-08002B2CF9AE}" pid="9" name="MSIP_Label_a0bd08e1-bb58-4e8f-a337-a97265c85f8b_ActionId">
    <vt:lpwstr>f34aad00-46e5-49df-a8e8-953646f28f45</vt:lpwstr>
  </property>
  <property fmtid="{D5CDD505-2E9C-101B-9397-08002B2CF9AE}" pid="10" name="MSIP_Label_a0bd08e1-bb58-4e8f-a337-a97265c85f8b_Extended_MSFT_Method">
    <vt:lpwstr>Automatic</vt:lpwstr>
  </property>
  <property fmtid="{D5CDD505-2E9C-101B-9397-08002B2CF9AE}" pid="11" name="Sensitivity">
    <vt:lpwstr>Catapult Open</vt:lpwstr>
  </property>
</Properties>
</file>