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4"/>
  </p:sldMasterIdLst>
  <p:notesMasterIdLst>
    <p:notesMasterId r:id="rId26"/>
  </p:notesMasterIdLst>
  <p:handoutMasterIdLst>
    <p:handoutMasterId r:id="rId27"/>
  </p:handoutMasterIdLst>
  <p:sldIdLst>
    <p:sldId id="256" r:id="rId5"/>
    <p:sldId id="277" r:id="rId6"/>
    <p:sldId id="278" r:id="rId7"/>
    <p:sldId id="257" r:id="rId8"/>
    <p:sldId id="259" r:id="rId9"/>
    <p:sldId id="258" r:id="rId10"/>
    <p:sldId id="260" r:id="rId11"/>
    <p:sldId id="261" r:id="rId12"/>
    <p:sldId id="262" r:id="rId13"/>
    <p:sldId id="267" r:id="rId14"/>
    <p:sldId id="279" r:id="rId15"/>
    <p:sldId id="265" r:id="rId16"/>
    <p:sldId id="280" r:id="rId17"/>
    <p:sldId id="269" r:id="rId18"/>
    <p:sldId id="270" r:id="rId19"/>
    <p:sldId id="271" r:id="rId20"/>
    <p:sldId id="272" r:id="rId21"/>
    <p:sldId id="273" r:id="rId22"/>
    <p:sldId id="274" r:id="rId23"/>
    <p:sldId id="275" r:id="rId24"/>
    <p:sldId id="281" r:id="rId25"/>
  </p:sldIdLst>
  <p:sldSz cx="9144000" cy="5143500" type="screen16x9"/>
  <p:notesSz cx="7023100" cy="93091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8DB"/>
    <a:srgbClr val="00549F"/>
    <a:srgbClr val="FDC82F"/>
    <a:srgbClr val="00338D"/>
    <a:srgbClr val="D0103A"/>
    <a:srgbClr val="008542"/>
    <a:srgbClr val="E37222"/>
    <a:srgbClr val="822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707" autoAdjust="0"/>
  </p:normalViewPr>
  <p:slideViewPr>
    <p:cSldViewPr snapToGrid="0">
      <p:cViewPr varScale="1">
        <p:scale>
          <a:sx n="163" d="100"/>
          <a:sy n="163" d="100"/>
        </p:scale>
        <p:origin x="138" y="33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0" d="100"/>
          <a:sy n="50" d="100"/>
        </p:scale>
        <p:origin x="-2659" y="-67"/>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dirty="0"/>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dirty="0"/>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dirty="0"/>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10/9/2019</a:t>
            </a:fld>
            <a:endParaRPr lang="en-US" dirty="0"/>
          </a:p>
        </p:txBody>
      </p:sp>
      <p:sp>
        <p:nvSpPr>
          <p:cNvPr id="11268" name="Rectangle 4"/>
          <p:cNvSpPr>
            <a:spLocks noGrp="1" noRot="1" noChangeAspect="1" noChangeArrowheads="1" noTextEdit="1"/>
          </p:cNvSpPr>
          <p:nvPr>
            <p:ph type="sldImg" idx="2"/>
          </p:nvPr>
        </p:nvSpPr>
        <p:spPr bwMode="auto">
          <a:xfrm>
            <a:off x="463550" y="693738"/>
            <a:ext cx="615791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dirty="0"/>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dirty="0"/>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a:t>
            </a:fld>
            <a:endParaRPr lang="en-US" dirty="0"/>
          </a:p>
        </p:txBody>
      </p:sp>
    </p:spTree>
    <p:extLst>
      <p:ext uri="{BB962C8B-B14F-4D97-AF65-F5344CB8AC3E}">
        <p14:creationId xmlns:p14="http://schemas.microsoft.com/office/powerpoint/2010/main" val="1822512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20</a:t>
            </a:fld>
            <a:endParaRPr lang="en-US" dirty="0"/>
          </a:p>
        </p:txBody>
      </p:sp>
    </p:spTree>
    <p:extLst>
      <p:ext uri="{BB962C8B-B14F-4D97-AF65-F5344CB8AC3E}">
        <p14:creationId xmlns:p14="http://schemas.microsoft.com/office/powerpoint/2010/main" val="3783684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Carina da far </a:t>
            </a:r>
            <a:r>
              <a:rPr lang="en-GB" dirty="0" err="1"/>
              <a:t>vedere</a:t>
            </a:r>
            <a:r>
              <a:rPr lang="en-GB" dirty="0"/>
              <a:t> come </a:t>
            </a:r>
            <a:r>
              <a:rPr lang="en-GB" dirty="0" err="1"/>
              <a:t>sta</a:t>
            </a:r>
            <a:r>
              <a:rPr lang="en-GB" dirty="0"/>
              <a:t> crescendo </a:t>
            </a:r>
            <a:r>
              <a:rPr lang="en-GB" dirty="0" err="1"/>
              <a:t>interesse</a:t>
            </a:r>
            <a:r>
              <a:rPr lang="en-GB" dirty="0"/>
              <a:t> </a:t>
            </a:r>
            <a:r>
              <a:rPr lang="en-GB" dirty="0" err="1"/>
              <a:t>sia</a:t>
            </a:r>
            <a:r>
              <a:rPr lang="en-GB" dirty="0"/>
              <a:t> in </a:t>
            </a:r>
            <a:r>
              <a:rPr lang="en-GB" dirty="0" err="1"/>
              <a:t>industrie</a:t>
            </a:r>
            <a:r>
              <a:rPr lang="en-GB" dirty="0"/>
              <a:t> </a:t>
            </a:r>
            <a:r>
              <a:rPr lang="en-GB" dirty="0" err="1"/>
              <a:t>che</a:t>
            </a:r>
            <a:r>
              <a:rPr lang="en-GB" dirty="0"/>
              <a:t> in </a:t>
            </a:r>
            <a:r>
              <a:rPr lang="en-GB" dirty="0" err="1"/>
              <a:t>organizzazioni</a:t>
            </a:r>
            <a:r>
              <a:rPr lang="en-GB" dirty="0"/>
              <a:t> come </a:t>
            </a:r>
            <a:r>
              <a:rPr lang="en-GB" dirty="0" err="1"/>
              <a:t>ogc</a:t>
            </a:r>
            <a:r>
              <a:rPr lang="en-GB" dirty="0"/>
              <a:t> </a:t>
            </a:r>
            <a:r>
              <a:rPr lang="en-GB" dirty="0" err="1"/>
              <a:t>ec</a:t>
            </a:r>
            <a:r>
              <a:rPr lang="en-GB" dirty="0"/>
              <a:t> e </a:t>
            </a:r>
            <a:r>
              <a:rPr lang="en-GB" dirty="0" err="1"/>
              <a:t>iso</a:t>
            </a:r>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10</a:t>
            </a:fld>
            <a:endParaRPr lang="en-US" dirty="0"/>
          </a:p>
        </p:txBody>
      </p:sp>
    </p:spTree>
    <p:extLst>
      <p:ext uri="{BB962C8B-B14F-4D97-AF65-F5344CB8AC3E}">
        <p14:creationId xmlns:p14="http://schemas.microsoft.com/office/powerpoint/2010/main" val="1963809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Ho messo questa per introdurre il </a:t>
            </a:r>
            <a:r>
              <a:rPr lang="it-IT" dirty="0" err="1"/>
              <a:t>paper</a:t>
            </a:r>
            <a:r>
              <a:rPr lang="it-IT" dirty="0"/>
              <a:t> e anche la </a:t>
            </a:r>
            <a:r>
              <a:rPr lang="it-IT" dirty="0" err="1"/>
              <a:t>possibilita</a:t>
            </a:r>
            <a:r>
              <a:rPr lang="it-IT" dirty="0"/>
              <a:t> di avere fonti sul </a:t>
            </a:r>
            <a:r>
              <a:rPr lang="it-IT" dirty="0" err="1"/>
              <a:t>topic</a:t>
            </a:r>
            <a:endParaRPr lang="it-IT"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12</a:t>
            </a:fld>
            <a:endParaRPr lang="en-US" dirty="0"/>
          </a:p>
        </p:txBody>
      </p:sp>
    </p:spTree>
    <p:extLst>
      <p:ext uri="{BB962C8B-B14F-4D97-AF65-F5344CB8AC3E}">
        <p14:creationId xmlns:p14="http://schemas.microsoft.com/office/powerpoint/2010/main" val="768184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14</a:t>
            </a:fld>
            <a:endParaRPr lang="en-US" dirty="0"/>
          </a:p>
        </p:txBody>
      </p:sp>
    </p:spTree>
    <p:extLst>
      <p:ext uri="{BB962C8B-B14F-4D97-AF65-F5344CB8AC3E}">
        <p14:creationId xmlns:p14="http://schemas.microsoft.com/office/powerpoint/2010/main" val="2388061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Some info is needed in order to keep track of which data collection / data set has been assigned and registered with a DOI.</a:t>
            </a:r>
            <a:endParaRPr lang="en-US" dirty="0"/>
          </a:p>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15</a:t>
            </a:fld>
            <a:endParaRPr lang="en-US" dirty="0"/>
          </a:p>
        </p:txBody>
      </p:sp>
    </p:spTree>
    <p:extLst>
      <p:ext uri="{BB962C8B-B14F-4D97-AF65-F5344CB8AC3E}">
        <p14:creationId xmlns:p14="http://schemas.microsoft.com/office/powerpoint/2010/main" val="2414361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16</a:t>
            </a:fld>
            <a:endParaRPr lang="en-US" dirty="0"/>
          </a:p>
        </p:txBody>
      </p:sp>
    </p:spTree>
    <p:extLst>
      <p:ext uri="{BB962C8B-B14F-4D97-AF65-F5344CB8AC3E}">
        <p14:creationId xmlns:p14="http://schemas.microsoft.com/office/powerpoint/2010/main" val="481884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17</a:t>
            </a:fld>
            <a:endParaRPr lang="en-US" dirty="0"/>
          </a:p>
        </p:txBody>
      </p:sp>
    </p:spTree>
    <p:extLst>
      <p:ext uri="{BB962C8B-B14F-4D97-AF65-F5344CB8AC3E}">
        <p14:creationId xmlns:p14="http://schemas.microsoft.com/office/powerpoint/2010/main" val="3135956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18</a:t>
            </a:fld>
            <a:endParaRPr lang="en-US" dirty="0"/>
          </a:p>
        </p:txBody>
      </p:sp>
    </p:spTree>
    <p:extLst>
      <p:ext uri="{BB962C8B-B14F-4D97-AF65-F5344CB8AC3E}">
        <p14:creationId xmlns:p14="http://schemas.microsoft.com/office/powerpoint/2010/main" val="4195018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19</a:t>
            </a:fld>
            <a:endParaRPr lang="en-US" dirty="0"/>
          </a:p>
        </p:txBody>
      </p:sp>
    </p:spTree>
    <p:extLst>
      <p:ext uri="{BB962C8B-B14F-4D97-AF65-F5344CB8AC3E}">
        <p14:creationId xmlns:p14="http://schemas.microsoft.com/office/powerpoint/2010/main" val="290283061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8.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27.jpe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9.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50"/>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75" y="1856096"/>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822032"/>
            <a:ext cx="50165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800" noProof="0" dirty="0"/>
          </a:p>
        </p:txBody>
      </p:sp>
      <p:pic>
        <p:nvPicPr>
          <p:cNvPr id="8" name="Picture 7" descr="16950723446_e7d8e1bfb9_o.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8852" b="48267"/>
          <a:stretch/>
        </p:blipFill>
        <p:spPr>
          <a:xfrm rot="5400000">
            <a:off x="2000249" y="-2000250"/>
            <a:ext cx="5143501" cy="9144001"/>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2" b="28614"/>
          <a:stretch/>
        </p:blipFill>
        <p:spPr>
          <a:xfrm>
            <a:off x="7787917" y="156199"/>
            <a:ext cx="1210456" cy="468000"/>
          </a:xfrm>
          <a:prstGeom prst="rect">
            <a:avLst/>
          </a:prstGeom>
        </p:spPr>
      </p:pic>
      <p:sp>
        <p:nvSpPr>
          <p:cNvPr id="10" name="Text Box 58"/>
          <p:cNvSpPr txBox="1">
            <a:spLocks noChangeArrowheads="1"/>
          </p:cNvSpPr>
          <p:nvPr userDrawn="1"/>
        </p:nvSpPr>
        <p:spPr bwMode="auto">
          <a:xfrm>
            <a:off x="162824" y="4571668"/>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800" noProof="0" smtClean="0">
                <a:solidFill>
                  <a:schemeClr val="bg1">
                    <a:lumMod val="85000"/>
                  </a:schemeClr>
                </a:solidFill>
              </a:rPr>
              <a:t>ESA UNCLASSIFIED - For Official Use</a:t>
            </a:r>
            <a:endParaRPr lang="en-GB" sz="800" noProof="0" dirty="0">
              <a:solidFill>
                <a:schemeClr val="bg1">
                  <a:lumMod val="85000"/>
                </a:schemeClr>
              </a:solidFill>
            </a:endParaRPr>
          </a:p>
        </p:txBody>
      </p:sp>
      <p:pic>
        <p:nvPicPr>
          <p:cNvPr id="35" name="Picture 34"/>
          <p:cNvPicPr>
            <a:picLocks noChangeAspect="1"/>
          </p:cNvPicPr>
          <p:nvPr userDrawn="1"/>
        </p:nvPicPr>
        <p:blipFill rotWithShape="1">
          <a:blip r:embed="rId4" cstate="print">
            <a:extLst>
              <a:ext uri="{28A0092B-C50C-407E-A947-70E740481C1C}">
                <a14:useLocalDpi xmlns:a14="http://schemas.microsoft.com/office/drawing/2010/main" val="0"/>
              </a:ext>
            </a:extLst>
          </a:blip>
          <a:srcRect t="83098" b="-5313"/>
          <a:stretch/>
        </p:blipFill>
        <p:spPr>
          <a:xfrm>
            <a:off x="7790400" y="4899600"/>
            <a:ext cx="1196912" cy="144000"/>
          </a:xfrm>
          <a:prstGeom prst="rect">
            <a:avLst/>
          </a:prstGeom>
        </p:spPr>
      </p:pic>
      <p:cxnSp>
        <p:nvCxnSpPr>
          <p:cNvPr id="36" name="Straight Connector 35"/>
          <p:cNvCxnSpPr/>
          <p:nvPr userDrawn="1"/>
        </p:nvCxnSpPr>
        <p:spPr>
          <a:xfrm>
            <a:off x="165932"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63" name="Group 62"/>
          <p:cNvGrpSpPr/>
          <p:nvPr userDrawn="1"/>
        </p:nvGrpSpPr>
        <p:grpSpPr>
          <a:xfrm>
            <a:off x="172269" y="4908007"/>
            <a:ext cx="6826666" cy="111519"/>
            <a:chOff x="172269" y="6621494"/>
            <a:chExt cx="6826666" cy="111519"/>
          </a:xfrm>
        </p:grpSpPr>
        <p:pic>
          <p:nvPicPr>
            <p:cNvPr id="64" name="Picture 63" descr="at.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2269" y="6624669"/>
              <a:ext cx="163906" cy="108344"/>
            </a:xfrm>
            <a:prstGeom prst="rect">
              <a:avLst/>
            </a:prstGeom>
            <a:ln>
              <a:noFill/>
            </a:ln>
          </p:spPr>
        </p:pic>
        <p:pic>
          <p:nvPicPr>
            <p:cNvPr id="65" name="Picture 64" descr="be.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0797" y="6624669"/>
              <a:ext cx="163906" cy="108344"/>
            </a:xfrm>
            <a:prstGeom prst="rect">
              <a:avLst/>
            </a:prstGeom>
            <a:ln>
              <a:noFill/>
            </a:ln>
          </p:spPr>
        </p:pic>
        <p:pic>
          <p:nvPicPr>
            <p:cNvPr id="66" name="Picture 65" descr="ca.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835029" y="6621494"/>
              <a:ext cx="163906" cy="108344"/>
            </a:xfrm>
            <a:prstGeom prst="rect">
              <a:avLst/>
            </a:prstGeom>
            <a:ln>
              <a:noFill/>
            </a:ln>
          </p:spPr>
        </p:pic>
        <p:pic>
          <p:nvPicPr>
            <p:cNvPr id="67" name="Picture 66" descr="ch.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755667" y="6624669"/>
              <a:ext cx="163906" cy="108344"/>
            </a:xfrm>
            <a:prstGeom prst="rect">
              <a:avLst/>
            </a:prstGeom>
            <a:ln>
              <a:noFill/>
            </a:ln>
          </p:spPr>
        </p:pic>
        <p:pic>
          <p:nvPicPr>
            <p:cNvPr id="68" name="Picture 67" descr="cz.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1531" y="6624669"/>
              <a:ext cx="163906" cy="108344"/>
            </a:xfrm>
            <a:prstGeom prst="rect">
              <a:avLst/>
            </a:prstGeom>
            <a:ln>
              <a:noFill/>
            </a:ln>
          </p:spPr>
        </p:pic>
        <p:pic>
          <p:nvPicPr>
            <p:cNvPr id="69" name="Picture 68" descr="de.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130472" y="6624669"/>
              <a:ext cx="163906" cy="108344"/>
            </a:xfrm>
            <a:prstGeom prst="rect">
              <a:avLst/>
            </a:prstGeom>
            <a:ln>
              <a:noFill/>
            </a:ln>
          </p:spPr>
        </p:pic>
        <p:pic>
          <p:nvPicPr>
            <p:cNvPr id="70" name="Picture 69" descr="dk.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9766" y="6624669"/>
              <a:ext cx="163906" cy="108344"/>
            </a:xfrm>
            <a:prstGeom prst="rect">
              <a:avLst/>
            </a:prstGeom>
            <a:ln>
              <a:noFill/>
            </a:ln>
          </p:spPr>
        </p:pic>
        <p:pic>
          <p:nvPicPr>
            <p:cNvPr id="71" name="Picture 70" descr="ee.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288298" y="6624669"/>
              <a:ext cx="163906" cy="108344"/>
            </a:xfrm>
            <a:prstGeom prst="rect">
              <a:avLst/>
            </a:prstGeom>
            <a:ln>
              <a:noFill/>
            </a:ln>
          </p:spPr>
        </p:pic>
        <p:pic>
          <p:nvPicPr>
            <p:cNvPr id="72" name="Picture 71" descr="es.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97147" y="6624669"/>
              <a:ext cx="163906" cy="108344"/>
            </a:xfrm>
            <a:prstGeom prst="rect">
              <a:avLst/>
            </a:prstGeom>
            <a:ln>
              <a:noFill/>
            </a:ln>
          </p:spPr>
        </p:pic>
        <p:pic>
          <p:nvPicPr>
            <p:cNvPr id="73" name="Picture 72" descr="fi.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71956" y="6624669"/>
              <a:ext cx="163906" cy="108344"/>
            </a:xfrm>
            <a:prstGeom prst="rect">
              <a:avLst/>
            </a:prstGeom>
            <a:ln>
              <a:noFill/>
            </a:ln>
          </p:spPr>
        </p:pic>
        <p:pic>
          <p:nvPicPr>
            <p:cNvPr id="74" name="Picture 73" descr="fr.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849315" y="6624669"/>
              <a:ext cx="163906" cy="108344"/>
            </a:xfrm>
            <a:prstGeom prst="rect">
              <a:avLst/>
            </a:prstGeom>
            <a:ln>
              <a:noFill/>
            </a:ln>
          </p:spPr>
        </p:pic>
        <p:pic>
          <p:nvPicPr>
            <p:cNvPr id="75" name="Picture 74" descr="gr.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407833" y="6624669"/>
              <a:ext cx="163906" cy="108344"/>
            </a:xfrm>
            <a:prstGeom prst="rect">
              <a:avLst/>
            </a:prstGeom>
            <a:ln>
              <a:noFill/>
            </a:ln>
          </p:spPr>
        </p:pic>
        <p:pic>
          <p:nvPicPr>
            <p:cNvPr id="76" name="Picture 75" descr="hu.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685195" y="6624669"/>
              <a:ext cx="163906" cy="108344"/>
            </a:xfrm>
            <a:prstGeom prst="rect">
              <a:avLst/>
            </a:prstGeom>
            <a:ln>
              <a:noFill/>
            </a:ln>
          </p:spPr>
        </p:pic>
        <p:pic>
          <p:nvPicPr>
            <p:cNvPr id="77" name="Picture 76" descr="ie.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962555" y="6624669"/>
              <a:ext cx="163906" cy="108344"/>
            </a:xfrm>
            <a:prstGeom prst="rect">
              <a:avLst/>
            </a:prstGeom>
            <a:ln>
              <a:noFill/>
            </a:ln>
          </p:spPr>
        </p:pic>
        <p:pic>
          <p:nvPicPr>
            <p:cNvPr id="78" name="Picture 77" descr="it.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239913" y="6624669"/>
              <a:ext cx="163906" cy="108344"/>
            </a:xfrm>
            <a:prstGeom prst="rect">
              <a:avLst/>
            </a:prstGeom>
            <a:ln>
              <a:noFill/>
            </a:ln>
          </p:spPr>
        </p:pic>
        <p:pic>
          <p:nvPicPr>
            <p:cNvPr id="79" name="Picture 78" descr="lu.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518472" y="6624669"/>
              <a:ext cx="163906" cy="108344"/>
            </a:xfrm>
            <a:prstGeom prst="rect">
              <a:avLst/>
            </a:prstGeom>
            <a:ln>
              <a:noFill/>
            </a:ln>
          </p:spPr>
        </p:pic>
        <p:pic>
          <p:nvPicPr>
            <p:cNvPr id="80" name="Picture 79" descr="nl.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799629" y="6624669"/>
              <a:ext cx="163906" cy="108344"/>
            </a:xfrm>
            <a:prstGeom prst="rect">
              <a:avLst/>
            </a:prstGeom>
            <a:ln>
              <a:noFill/>
            </a:ln>
          </p:spPr>
        </p:pic>
        <p:pic>
          <p:nvPicPr>
            <p:cNvPr id="81" name="Picture 80" descr="no.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083387" y="6624669"/>
              <a:ext cx="163906" cy="108344"/>
            </a:xfrm>
            <a:prstGeom prst="rect">
              <a:avLst/>
            </a:prstGeom>
            <a:ln>
              <a:noFill/>
            </a:ln>
          </p:spPr>
        </p:pic>
        <p:pic>
          <p:nvPicPr>
            <p:cNvPr id="82" name="Picture 81" descr="pl.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359447" y="6624669"/>
              <a:ext cx="163906" cy="108344"/>
            </a:xfrm>
            <a:prstGeom prst="rect">
              <a:avLst/>
            </a:prstGeom>
            <a:ln>
              <a:noFill/>
            </a:ln>
          </p:spPr>
        </p:pic>
        <p:pic>
          <p:nvPicPr>
            <p:cNvPr id="83" name="Picture 82" descr="pt.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639303" y="6624669"/>
              <a:ext cx="163906" cy="108344"/>
            </a:xfrm>
            <a:prstGeom prst="rect">
              <a:avLst/>
            </a:prstGeom>
            <a:ln>
              <a:noFill/>
            </a:ln>
          </p:spPr>
        </p:pic>
        <p:pic>
          <p:nvPicPr>
            <p:cNvPr id="84" name="Picture 83" descr="ro.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920460" y="6624669"/>
              <a:ext cx="163906" cy="108344"/>
            </a:xfrm>
            <a:prstGeom prst="rect">
              <a:avLst/>
            </a:prstGeom>
            <a:ln>
              <a:noFill/>
            </a:ln>
          </p:spPr>
        </p:pic>
        <p:pic>
          <p:nvPicPr>
            <p:cNvPr id="85" name="Picture 84" descr="se.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5475801" y="6624669"/>
              <a:ext cx="163906" cy="108344"/>
            </a:xfrm>
            <a:prstGeom prst="rect">
              <a:avLst/>
            </a:prstGeom>
            <a:ln>
              <a:noFill/>
            </a:ln>
          </p:spPr>
        </p:pic>
        <p:pic>
          <p:nvPicPr>
            <p:cNvPr id="86" name="Picture 85" descr="uk.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6030535" y="6624669"/>
              <a:ext cx="163906" cy="108344"/>
            </a:xfrm>
            <a:prstGeom prst="rect">
              <a:avLst/>
            </a:prstGeom>
            <a:ln>
              <a:noFill/>
            </a:ln>
          </p:spPr>
        </p:pic>
        <p:pic>
          <p:nvPicPr>
            <p:cNvPr id="87" name="Picture 86" descr="si.png"/>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6435327" y="6623401"/>
              <a:ext cx="163385" cy="108000"/>
            </a:xfrm>
            <a:prstGeom prst="rect">
              <a:avLst/>
            </a:prstGeom>
          </p:spPr>
        </p:pic>
      </p:grpSp>
    </p:spTree>
  </p:cSld>
  <p:clrMapOvr>
    <a:masterClrMapping/>
  </p:clrMapOvr>
  <p:timing>
    <p:tnLst>
      <p:par>
        <p:cTn id="1" dur="indefinite" restart="never" nodeType="tmRoot"/>
      </p:par>
    </p:tnLst>
  </p:timing>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lvl1pPr marL="0">
              <a:defRPr baseline="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noProof="0" dirty="0" smtClean="0"/>
          </a:p>
        </p:txBody>
      </p:sp>
    </p:spTree>
    <p:extLst>
      <p:ext uri="{BB962C8B-B14F-4D97-AF65-F5344CB8AC3E}">
        <p14:creationId xmlns:p14="http://schemas.microsoft.com/office/powerpoint/2010/main" val="6876802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6" y="149150"/>
            <a:ext cx="7174846" cy="430887"/>
          </a:xfrm>
          <a:prstGeom prst="rect">
            <a:avLst/>
          </a:prstGeom>
          <a:noFill/>
          <a:ln>
            <a:noFill/>
          </a:ln>
          <a:extLst/>
        </p:spPr>
        <p:txBody>
          <a:bodyPr vert="horz" wrap="square" lIns="91440" tIns="45720" rIns="91440" bIns="45720"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21188019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62"/>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1"/>
            <a:ext cx="778905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smtClean="0"/>
              <a:t>Edit Master text styles</a:t>
            </a:r>
          </a:p>
        </p:txBody>
      </p:sp>
    </p:spTree>
    <p:extLst>
      <p:ext uri="{BB962C8B-B14F-4D97-AF65-F5344CB8AC3E}">
        <p14:creationId xmlns:p14="http://schemas.microsoft.com/office/powerpoint/2010/main" val="7304500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0"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24296439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5" name="Text Placeholder 4"/>
          <p:cNvSpPr>
            <a:spLocks noGrp="1"/>
          </p:cNvSpPr>
          <p:nvPr>
            <p:ph type="body" sz="quarter" idx="3"/>
          </p:nvPr>
        </p:nvSpPr>
        <p:spPr>
          <a:xfrm>
            <a:off x="4645025" y="1250156"/>
            <a:ext cx="3896416" cy="371493"/>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6" name="Content Placeholder 5"/>
          <p:cNvSpPr>
            <a:spLocks noGrp="1"/>
          </p:cNvSpPr>
          <p:nvPr>
            <p:ph sz="quarter" idx="4"/>
          </p:nvPr>
        </p:nvSpPr>
        <p:spPr>
          <a:xfrm>
            <a:off x="4645026" y="1631157"/>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1"/>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6" y="149150"/>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6558052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5569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3" y="1250157"/>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01"/>
            <a:ext cx="2846388" cy="3243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Edit Master text styles</a:t>
            </a:r>
          </a:p>
        </p:txBody>
      </p:sp>
      <p:sp>
        <p:nvSpPr>
          <p:cNvPr id="5" name="Title 1"/>
          <p:cNvSpPr>
            <a:spLocks noGrp="1"/>
          </p:cNvSpPr>
          <p:nvPr>
            <p:ph type="title"/>
          </p:nvPr>
        </p:nvSpPr>
        <p:spPr>
          <a:xfrm>
            <a:off x="143086" y="149150"/>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1753232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4872"/>
            <a:ext cx="5932800" cy="307777"/>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6"/>
            <a:ext cx="5932488" cy="2543176"/>
          </a:xfrm>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076"/>
            <a:ext cx="5932800" cy="4643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Edit Master text styles</a:t>
            </a:r>
          </a:p>
        </p:txBody>
      </p:sp>
    </p:spTree>
    <p:extLst>
      <p:ext uri="{BB962C8B-B14F-4D97-AF65-F5344CB8AC3E}">
        <p14:creationId xmlns:p14="http://schemas.microsoft.com/office/powerpoint/2010/main" val="37226072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18" Type="http://schemas.openxmlformats.org/officeDocument/2006/relationships/image" Target="../media/image8.png"/><Relationship Id="rId26" Type="http://schemas.openxmlformats.org/officeDocument/2006/relationships/image" Target="../media/image16.png"/><Relationship Id="rId3" Type="http://schemas.openxmlformats.org/officeDocument/2006/relationships/slideLayout" Target="../slideLayouts/slideLayout3.xml"/><Relationship Id="rId21" Type="http://schemas.openxmlformats.org/officeDocument/2006/relationships/image" Target="../media/image11.png"/><Relationship Id="rId34" Type="http://schemas.openxmlformats.org/officeDocument/2006/relationships/image" Target="../media/image24.png"/><Relationship Id="rId7" Type="http://schemas.openxmlformats.org/officeDocument/2006/relationships/slideLayout" Target="../slideLayouts/slideLayout7.xml"/><Relationship Id="rId12" Type="http://schemas.openxmlformats.org/officeDocument/2006/relationships/image" Target="../media/image2.jpeg"/><Relationship Id="rId17" Type="http://schemas.openxmlformats.org/officeDocument/2006/relationships/image" Target="../media/image7.png"/><Relationship Id="rId25" Type="http://schemas.openxmlformats.org/officeDocument/2006/relationships/image" Target="../media/image15.png"/><Relationship Id="rId33" Type="http://schemas.openxmlformats.org/officeDocument/2006/relationships/image" Target="../media/image23.png"/><Relationship Id="rId2" Type="http://schemas.openxmlformats.org/officeDocument/2006/relationships/slideLayout" Target="../slideLayouts/slideLayout2.xml"/><Relationship Id="rId16" Type="http://schemas.openxmlformats.org/officeDocument/2006/relationships/image" Target="../media/image6.png"/><Relationship Id="rId20" Type="http://schemas.openxmlformats.org/officeDocument/2006/relationships/image" Target="../media/image10.png"/><Relationship Id="rId29"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24" Type="http://schemas.openxmlformats.org/officeDocument/2006/relationships/image" Target="../media/image14.png"/><Relationship Id="rId32" Type="http://schemas.openxmlformats.org/officeDocument/2006/relationships/image" Target="../media/image22.png"/><Relationship Id="rId5" Type="http://schemas.openxmlformats.org/officeDocument/2006/relationships/slideLayout" Target="../slideLayouts/slideLayout5.xml"/><Relationship Id="rId15" Type="http://schemas.openxmlformats.org/officeDocument/2006/relationships/image" Target="../media/image5.png"/><Relationship Id="rId23" Type="http://schemas.openxmlformats.org/officeDocument/2006/relationships/image" Target="../media/image13.png"/><Relationship Id="rId28" Type="http://schemas.openxmlformats.org/officeDocument/2006/relationships/image" Target="../media/image18.png"/><Relationship Id="rId36" Type="http://schemas.openxmlformats.org/officeDocument/2006/relationships/image" Target="../media/image26.png"/><Relationship Id="rId10" Type="http://schemas.openxmlformats.org/officeDocument/2006/relationships/theme" Target="../theme/theme1.xml"/><Relationship Id="rId19" Type="http://schemas.openxmlformats.org/officeDocument/2006/relationships/image" Target="../media/image9.png"/><Relationship Id="rId31" Type="http://schemas.openxmlformats.org/officeDocument/2006/relationships/image" Target="../media/image2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 Id="rId22" Type="http://schemas.openxmlformats.org/officeDocument/2006/relationships/image" Target="../media/image12.png"/><Relationship Id="rId27" Type="http://schemas.openxmlformats.org/officeDocument/2006/relationships/image" Target="../media/image17.png"/><Relationship Id="rId30" Type="http://schemas.openxmlformats.org/officeDocument/2006/relationships/image" Target="../media/image20.png"/><Relationship Id="rId35" Type="http://schemas.openxmlformats.org/officeDocument/2006/relationships/image" Target="../media/image2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 name="Text Box DG"/>
          <p:cNvSpPr txBox="1">
            <a:spLocks noChangeArrowheads="1"/>
          </p:cNvSpPr>
          <p:nvPr userDrawn="1"/>
        </p:nvSpPr>
        <p:spPr bwMode="auto">
          <a:xfrm>
            <a:off x="578164" y="335522"/>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800" noProof="0" dirty="0"/>
          </a:p>
        </p:txBody>
      </p:sp>
      <p:sp>
        <p:nvSpPr>
          <p:cNvPr id="10" name="Rectangle 6"/>
          <p:cNvSpPr>
            <a:spLocks noGrp="1" noChangeArrowheads="1"/>
          </p:cNvSpPr>
          <p:nvPr>
            <p:ph type="title"/>
          </p:nvPr>
        </p:nvSpPr>
        <p:spPr bwMode="auto">
          <a:xfrm>
            <a:off x="143086" y="149150"/>
            <a:ext cx="7174846" cy="430887"/>
          </a:xfrm>
          <a:prstGeom prst="rect">
            <a:avLst/>
          </a:prstGeom>
          <a:noFill/>
          <a:ln>
            <a:noFill/>
          </a:ln>
          <a:extLst/>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userDrawn="1"/>
        </p:nvPicPr>
        <p:blipFill rotWithShape="1">
          <a:blip r:embed="rId11" cstate="print">
            <a:extLst>
              <a:ext uri="{28A0092B-C50C-407E-A947-70E740481C1C}">
                <a14:useLocalDpi xmlns:a14="http://schemas.microsoft.com/office/drawing/2010/main" val="0"/>
              </a:ext>
            </a:extLst>
          </a:blip>
          <a:srcRect t="-1" b="23122"/>
          <a:stretch/>
        </p:blipFill>
        <p:spPr>
          <a:xfrm>
            <a:off x="7787917" y="155435"/>
            <a:ext cx="1210456" cy="504000"/>
          </a:xfrm>
          <a:prstGeom prst="rect">
            <a:avLst/>
          </a:prstGeom>
        </p:spPr>
      </p:pic>
      <p:pic>
        <p:nvPicPr>
          <p:cNvPr id="12" name="Picture 11" descr="PPT_Footer.jp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4776787"/>
            <a:ext cx="9144000" cy="366713"/>
          </a:xfrm>
          <a:prstGeom prst="rect">
            <a:avLst/>
          </a:prstGeom>
        </p:spPr>
      </p:pic>
      <p:sp>
        <p:nvSpPr>
          <p:cNvPr id="14" name="Text Box 38"/>
          <p:cNvSpPr txBox="1">
            <a:spLocks noChangeArrowheads="1"/>
          </p:cNvSpPr>
          <p:nvPr userDrawn="1"/>
        </p:nvSpPr>
        <p:spPr bwMode="auto">
          <a:xfrm>
            <a:off x="165600" y="4580702"/>
            <a:ext cx="201914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smtClean="0">
                <a:solidFill>
                  <a:schemeClr val="tx1">
                    <a:lumMod val="75000"/>
                    <a:lumOff val="25000"/>
                  </a:schemeClr>
                </a:solidFill>
              </a:rPr>
              <a:t>ESA UNCLASSIFIED - For Official Use</a:t>
            </a:r>
            <a:endParaRPr lang="en-GB" sz="800" noProof="0" dirty="0">
              <a:solidFill>
                <a:schemeClr val="tx1">
                  <a:lumMod val="75000"/>
                  <a:lumOff val="25000"/>
                </a:schemeClr>
              </a:solidFill>
            </a:endParaRPr>
          </a:p>
        </p:txBody>
      </p:sp>
      <p:sp>
        <p:nvSpPr>
          <p:cNvPr id="39" name="Text Box 34"/>
          <p:cNvSpPr txBox="1">
            <a:spLocks noChangeAspect="1" noChangeArrowheads="1"/>
          </p:cNvSpPr>
          <p:nvPr userDrawn="1"/>
        </p:nvSpPr>
        <p:spPr bwMode="auto">
          <a:xfrm>
            <a:off x="6308409" y="4580702"/>
            <a:ext cx="2692404"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en-GB" sz="800" noProof="1" smtClean="0">
                <a:solidFill>
                  <a:schemeClr val="bg2"/>
                </a:solidFill>
              </a:rPr>
              <a:t>Antonio Romeo | ESRIN | 10/10/2019 | Slide  </a:t>
            </a:r>
            <a:fld id="{A0394C95-A0D0-44F4-871D-3AD55BFF9CA5}" type="slidenum">
              <a:rPr lang="en-GB" sz="800" noProof="1" smtClean="0">
                <a:solidFill>
                  <a:schemeClr val="bg2"/>
                </a:solidFill>
              </a:rPr>
              <a:t>‹#›</a:t>
            </a:fld>
            <a:endParaRPr lang="en-GB" sz="800" noProof="1">
              <a:solidFill>
                <a:schemeClr val="bg2"/>
              </a:solidFill>
            </a:endParaRPr>
          </a:p>
        </p:txBody>
      </p:sp>
      <p:grpSp>
        <p:nvGrpSpPr>
          <p:cNvPr id="65" name="Group 64"/>
          <p:cNvGrpSpPr/>
          <p:nvPr userDrawn="1"/>
        </p:nvGrpSpPr>
        <p:grpSpPr>
          <a:xfrm>
            <a:off x="172269" y="4908007"/>
            <a:ext cx="6826666" cy="111519"/>
            <a:chOff x="172269" y="6621494"/>
            <a:chExt cx="6826666" cy="111519"/>
          </a:xfrm>
        </p:grpSpPr>
        <p:pic>
          <p:nvPicPr>
            <p:cNvPr id="66" name="Picture 65" descr="at.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2269" y="6624669"/>
              <a:ext cx="163906" cy="108344"/>
            </a:xfrm>
            <a:prstGeom prst="rect">
              <a:avLst/>
            </a:prstGeom>
            <a:ln>
              <a:noFill/>
            </a:ln>
          </p:spPr>
        </p:pic>
        <p:pic>
          <p:nvPicPr>
            <p:cNvPr id="67" name="Picture 66" descr="be.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0797" y="6624669"/>
              <a:ext cx="163906" cy="108344"/>
            </a:xfrm>
            <a:prstGeom prst="rect">
              <a:avLst/>
            </a:prstGeom>
            <a:ln>
              <a:noFill/>
            </a:ln>
          </p:spPr>
        </p:pic>
        <p:pic>
          <p:nvPicPr>
            <p:cNvPr id="68" name="Picture 67" descr="ca.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835029" y="6621494"/>
              <a:ext cx="163906" cy="108344"/>
            </a:xfrm>
            <a:prstGeom prst="rect">
              <a:avLst/>
            </a:prstGeom>
            <a:ln>
              <a:noFill/>
            </a:ln>
          </p:spPr>
        </p:pic>
        <p:pic>
          <p:nvPicPr>
            <p:cNvPr id="69" name="Picture 68" descr="ch.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755667" y="6624669"/>
              <a:ext cx="163906" cy="108344"/>
            </a:xfrm>
            <a:prstGeom prst="rect">
              <a:avLst/>
            </a:prstGeom>
            <a:ln>
              <a:noFill/>
            </a:ln>
          </p:spPr>
        </p:pic>
        <p:pic>
          <p:nvPicPr>
            <p:cNvPr id="70" name="Picture 69" descr="cz.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31531" y="6624669"/>
              <a:ext cx="163906" cy="108344"/>
            </a:xfrm>
            <a:prstGeom prst="rect">
              <a:avLst/>
            </a:prstGeom>
            <a:ln>
              <a:noFill/>
            </a:ln>
          </p:spPr>
        </p:pic>
        <p:pic>
          <p:nvPicPr>
            <p:cNvPr id="71" name="Picture 70" descr="de.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130472" y="6624669"/>
              <a:ext cx="163906" cy="108344"/>
            </a:xfrm>
            <a:prstGeom prst="rect">
              <a:avLst/>
            </a:prstGeom>
            <a:ln>
              <a:noFill/>
            </a:ln>
          </p:spPr>
        </p:pic>
        <p:pic>
          <p:nvPicPr>
            <p:cNvPr id="72" name="Picture 71" descr="dk.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09766" y="6624669"/>
              <a:ext cx="163906" cy="108344"/>
            </a:xfrm>
            <a:prstGeom prst="rect">
              <a:avLst/>
            </a:prstGeom>
            <a:ln>
              <a:noFill/>
            </a:ln>
          </p:spPr>
        </p:pic>
        <p:pic>
          <p:nvPicPr>
            <p:cNvPr id="73" name="Picture 72" descr="ee.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288298" y="6624669"/>
              <a:ext cx="163906" cy="108344"/>
            </a:xfrm>
            <a:prstGeom prst="rect">
              <a:avLst/>
            </a:prstGeom>
            <a:ln>
              <a:noFill/>
            </a:ln>
          </p:spPr>
        </p:pic>
        <p:pic>
          <p:nvPicPr>
            <p:cNvPr id="74" name="Picture 73" descr="es.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197147" y="6624669"/>
              <a:ext cx="163906" cy="108344"/>
            </a:xfrm>
            <a:prstGeom prst="rect">
              <a:avLst/>
            </a:prstGeom>
            <a:ln>
              <a:noFill/>
            </a:ln>
          </p:spPr>
        </p:pic>
        <p:pic>
          <p:nvPicPr>
            <p:cNvPr id="75" name="Picture 74" descr="fi.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571956" y="6624669"/>
              <a:ext cx="163906" cy="108344"/>
            </a:xfrm>
            <a:prstGeom prst="rect">
              <a:avLst/>
            </a:prstGeom>
            <a:ln>
              <a:noFill/>
            </a:ln>
          </p:spPr>
        </p:pic>
        <p:pic>
          <p:nvPicPr>
            <p:cNvPr id="76" name="Picture 75" descr="fr.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849315" y="6624669"/>
              <a:ext cx="163906" cy="108344"/>
            </a:xfrm>
            <a:prstGeom prst="rect">
              <a:avLst/>
            </a:prstGeom>
            <a:ln>
              <a:noFill/>
            </a:ln>
          </p:spPr>
        </p:pic>
        <p:pic>
          <p:nvPicPr>
            <p:cNvPr id="77" name="Picture 76" descr="gr.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407833" y="6624669"/>
              <a:ext cx="163906" cy="108344"/>
            </a:xfrm>
            <a:prstGeom prst="rect">
              <a:avLst/>
            </a:prstGeom>
            <a:ln>
              <a:noFill/>
            </a:ln>
          </p:spPr>
        </p:pic>
        <p:pic>
          <p:nvPicPr>
            <p:cNvPr id="78" name="Picture 77" descr="hu.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2685195" y="6624669"/>
              <a:ext cx="163906" cy="108344"/>
            </a:xfrm>
            <a:prstGeom prst="rect">
              <a:avLst/>
            </a:prstGeom>
            <a:ln>
              <a:noFill/>
            </a:ln>
          </p:spPr>
        </p:pic>
        <p:pic>
          <p:nvPicPr>
            <p:cNvPr id="79" name="Picture 78" descr="ie.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2962555" y="6624669"/>
              <a:ext cx="163906" cy="108344"/>
            </a:xfrm>
            <a:prstGeom prst="rect">
              <a:avLst/>
            </a:prstGeom>
            <a:ln>
              <a:noFill/>
            </a:ln>
          </p:spPr>
        </p:pic>
        <p:pic>
          <p:nvPicPr>
            <p:cNvPr id="80" name="Picture 79" descr="it.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3239913" y="6624669"/>
              <a:ext cx="163906" cy="108344"/>
            </a:xfrm>
            <a:prstGeom prst="rect">
              <a:avLst/>
            </a:prstGeom>
            <a:ln>
              <a:noFill/>
            </a:ln>
          </p:spPr>
        </p:pic>
        <p:pic>
          <p:nvPicPr>
            <p:cNvPr id="81" name="Picture 80" descr="lu.png"/>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3518472" y="6624669"/>
              <a:ext cx="163906" cy="108344"/>
            </a:xfrm>
            <a:prstGeom prst="rect">
              <a:avLst/>
            </a:prstGeom>
            <a:ln>
              <a:noFill/>
            </a:ln>
          </p:spPr>
        </p:pic>
        <p:pic>
          <p:nvPicPr>
            <p:cNvPr id="82" name="Picture 81" descr="nl.png"/>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3799629" y="6624669"/>
              <a:ext cx="163906" cy="108344"/>
            </a:xfrm>
            <a:prstGeom prst="rect">
              <a:avLst/>
            </a:prstGeom>
            <a:ln>
              <a:noFill/>
            </a:ln>
          </p:spPr>
        </p:pic>
        <p:pic>
          <p:nvPicPr>
            <p:cNvPr id="83" name="Picture 82" descr="no.png"/>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4083387" y="6624669"/>
              <a:ext cx="163906" cy="108344"/>
            </a:xfrm>
            <a:prstGeom prst="rect">
              <a:avLst/>
            </a:prstGeom>
            <a:ln>
              <a:noFill/>
            </a:ln>
          </p:spPr>
        </p:pic>
        <p:pic>
          <p:nvPicPr>
            <p:cNvPr id="84" name="Picture 83" descr="pl.png"/>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4359447" y="6624669"/>
              <a:ext cx="163906" cy="108344"/>
            </a:xfrm>
            <a:prstGeom prst="rect">
              <a:avLst/>
            </a:prstGeom>
            <a:ln>
              <a:noFill/>
            </a:ln>
          </p:spPr>
        </p:pic>
        <p:pic>
          <p:nvPicPr>
            <p:cNvPr id="85" name="Picture 84" descr="pt.png"/>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4639303" y="6624669"/>
              <a:ext cx="163906" cy="108344"/>
            </a:xfrm>
            <a:prstGeom prst="rect">
              <a:avLst/>
            </a:prstGeom>
            <a:ln>
              <a:noFill/>
            </a:ln>
          </p:spPr>
        </p:pic>
        <p:pic>
          <p:nvPicPr>
            <p:cNvPr id="86" name="Picture 85" descr="ro.png"/>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4920460" y="6624669"/>
              <a:ext cx="163906" cy="108344"/>
            </a:xfrm>
            <a:prstGeom prst="rect">
              <a:avLst/>
            </a:prstGeom>
            <a:ln>
              <a:noFill/>
            </a:ln>
          </p:spPr>
        </p:pic>
        <p:pic>
          <p:nvPicPr>
            <p:cNvPr id="87" name="Picture 86" descr="se.png"/>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5475801" y="6624669"/>
              <a:ext cx="163906" cy="108344"/>
            </a:xfrm>
            <a:prstGeom prst="rect">
              <a:avLst/>
            </a:prstGeom>
            <a:ln>
              <a:noFill/>
            </a:ln>
          </p:spPr>
        </p:pic>
        <p:pic>
          <p:nvPicPr>
            <p:cNvPr id="88" name="Picture 87" descr="uk.png"/>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6030535" y="6624669"/>
              <a:ext cx="163906" cy="108344"/>
            </a:xfrm>
            <a:prstGeom prst="rect">
              <a:avLst/>
            </a:prstGeom>
            <a:ln>
              <a:noFill/>
            </a:ln>
          </p:spPr>
        </p:pic>
        <p:pic>
          <p:nvPicPr>
            <p:cNvPr id="89" name="Picture 88" descr="si.png"/>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6435327" y="6623401"/>
              <a:ext cx="163385" cy="108000"/>
            </a:xfrm>
            <a:prstGeom prst="rect">
              <a:avLst/>
            </a:prstGeom>
          </p:spPr>
        </p:pic>
      </p:grpSp>
    </p:spTree>
  </p:cSld>
  <p:clrMap bg1="lt1" tx1="dk1" bg2="lt2" tx2="dk2" accent1="accent1" accent2="accent2" accent3="accent3" accent4="accent4" accent5="accent5" accent6="accent6" hlink="hlink" folHlink="folHlink"/>
  <p:sldLayoutIdLst>
    <p:sldLayoutId id="2147483929" r:id="rId1"/>
    <p:sldLayoutId id="2147483941" r:id="rId2"/>
    <p:sldLayoutId id="2147483930" r:id="rId3"/>
    <p:sldLayoutId id="2147483943" r:id="rId4"/>
    <p:sldLayoutId id="2147483944" r:id="rId5"/>
    <p:sldLayoutId id="2147483945" r:id="rId6"/>
    <p:sldLayoutId id="2147483947" r:id="rId7"/>
    <p:sldLayoutId id="2147483948" r:id="rId8"/>
    <p:sldLayoutId id="2147483949" r:id="rId9"/>
  </p:sldLayoutIdLst>
  <p:timing>
    <p:tnLst>
      <p:par>
        <p:cT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0" indent="-342900"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40.png"/><Relationship Id="rId5" Type="http://schemas.openxmlformats.org/officeDocument/2006/relationships/image" Target="../media/image35.png"/><Relationship Id="rId10" Type="http://schemas.openxmlformats.org/officeDocument/2006/relationships/image" Target="../media/image39.jpeg"/><Relationship Id="rId4" Type="http://schemas.openxmlformats.org/officeDocument/2006/relationships/image" Target="../media/image34.png"/><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txBox="1">
            <a:spLocks noChangeArrowheads="1"/>
          </p:cNvSpPr>
          <p:nvPr/>
        </p:nvSpPr>
        <p:spPr bwMode="auto">
          <a:xfrm>
            <a:off x="532948" y="1778236"/>
            <a:ext cx="7972425"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marL="0" marR="0" lvl="0" indent="0" defTabSz="914400" latinLnBrk="0">
              <a:lnSpc>
                <a:spcPct val="100000"/>
              </a:lnSpc>
              <a:buClrTx/>
              <a:buSzTx/>
              <a:buFontTx/>
              <a:buNone/>
              <a:tabLst/>
              <a:defRPr/>
            </a:pPr>
            <a:r>
              <a:rPr lang="en-GB" sz="3200" dirty="0" err="1" smtClean="0">
                <a:solidFill>
                  <a:schemeClr val="bg1">
                    <a:lumMod val="95000"/>
                  </a:schemeClr>
                </a:solidFill>
                <a:latin typeface="Verdana"/>
                <a:ea typeface="+mj-ea"/>
                <a:cs typeface="Verdana"/>
              </a:rPr>
              <a:t>Blockchain</a:t>
            </a:r>
            <a:r>
              <a:rPr lang="en-GB" sz="3200" dirty="0" smtClean="0">
                <a:solidFill>
                  <a:schemeClr val="bg1">
                    <a:lumMod val="95000"/>
                  </a:schemeClr>
                </a:solidFill>
                <a:latin typeface="Verdana"/>
                <a:ea typeface="+mj-ea"/>
                <a:cs typeface="Verdana"/>
              </a:rPr>
              <a:t> and Earth Observation</a:t>
            </a:r>
            <a:endParaRPr lang="en-GB" sz="3200" dirty="0">
              <a:solidFill>
                <a:schemeClr val="bg1">
                  <a:lumMod val="95000"/>
                </a:schemeClr>
              </a:solidFill>
              <a:latin typeface="Verdana"/>
              <a:ea typeface="+mj-ea"/>
              <a:cs typeface="Verdana"/>
            </a:endParaRPr>
          </a:p>
        </p:txBody>
      </p:sp>
      <p:sp>
        <p:nvSpPr>
          <p:cNvPr id="7" name="Text Box 24"/>
          <p:cNvSpPr txBox="1">
            <a:spLocks noChangeArrowheads="1"/>
          </p:cNvSpPr>
          <p:nvPr/>
        </p:nvSpPr>
        <p:spPr bwMode="auto">
          <a:xfrm>
            <a:off x="615600" y="2793600"/>
            <a:ext cx="1945533" cy="369332"/>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ts val="0"/>
              </a:spcBef>
            </a:pPr>
            <a:r>
              <a:rPr lang="en-GB" smtClean="0">
                <a:solidFill>
                  <a:schemeClr val="bg1"/>
                </a:solidFill>
              </a:rPr>
              <a:t>Antonio Romeo</a:t>
            </a:r>
            <a:endParaRPr lang="en-GB" dirty="0">
              <a:solidFill>
                <a:schemeClr val="bg1"/>
              </a:solidFill>
            </a:endParaRPr>
          </a:p>
        </p:txBody>
      </p:sp>
      <p:sp>
        <p:nvSpPr>
          <p:cNvPr id="8" name="Text Box 25"/>
          <p:cNvSpPr txBox="1">
            <a:spLocks noChangeArrowheads="1"/>
          </p:cNvSpPr>
          <p:nvPr/>
        </p:nvSpPr>
        <p:spPr bwMode="auto">
          <a:xfrm>
            <a:off x="615600" y="3261600"/>
            <a:ext cx="1572866" cy="369332"/>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ts val="0"/>
              </a:spcBef>
            </a:pPr>
            <a:r>
              <a:rPr lang="en-GB" smtClean="0">
                <a:solidFill>
                  <a:schemeClr val="bg1"/>
                </a:solidFill>
              </a:rPr>
              <a:t>10/10/2019</a:t>
            </a:r>
            <a:endParaRPr lang="en-GB"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262" y="0"/>
            <a:ext cx="6285838" cy="666360"/>
          </a:xfrm>
        </p:spPr>
        <p:txBody>
          <a:bodyPr/>
          <a:lstStyle/>
          <a:p>
            <a:r>
              <a:rPr lang="en-US" dirty="0" smtClean="0"/>
              <a:t>European </a:t>
            </a:r>
            <a:r>
              <a:rPr lang="en-US" dirty="0"/>
              <a:t>Countries </a:t>
            </a:r>
            <a:r>
              <a:rPr lang="en-US" dirty="0" smtClean="0"/>
              <a:t>Interest in </a:t>
            </a:r>
            <a:r>
              <a:rPr lang="en-US" dirty="0" err="1" smtClean="0"/>
              <a:t>Blockchain</a:t>
            </a:r>
            <a:endParaRPr lang="en-GB" dirty="0"/>
          </a:p>
        </p:txBody>
      </p:sp>
      <p:pic>
        <p:nvPicPr>
          <p:cNvPr id="7" name="Picture 6">
            <a:extLst>
              <a:ext uri="{FF2B5EF4-FFF2-40B4-BE49-F238E27FC236}">
                <a16:creationId xmlns:a16="http://schemas.microsoft.com/office/drawing/2014/main" id="{93E68B90-2E60-D04A-8F55-0C79D8C00A3D}"/>
              </a:ext>
            </a:extLst>
          </p:cNvPr>
          <p:cNvPicPr>
            <a:picLocks noChangeAspect="1"/>
          </p:cNvPicPr>
          <p:nvPr/>
        </p:nvPicPr>
        <p:blipFill>
          <a:blip r:embed="rId3"/>
          <a:stretch>
            <a:fillRect/>
          </a:stretch>
        </p:blipFill>
        <p:spPr>
          <a:xfrm>
            <a:off x="2755146" y="750572"/>
            <a:ext cx="5725391" cy="3009337"/>
          </a:xfrm>
          <a:prstGeom prst="rect">
            <a:avLst/>
          </a:prstGeom>
        </p:spPr>
      </p:pic>
      <p:pic>
        <p:nvPicPr>
          <p:cNvPr id="8" name="Picture 7">
            <a:extLst>
              <a:ext uri="{FF2B5EF4-FFF2-40B4-BE49-F238E27FC236}">
                <a16:creationId xmlns:a16="http://schemas.microsoft.com/office/drawing/2014/main" id="{33A38546-B2C7-0D4C-A4A1-C64F882E6CE3}"/>
              </a:ext>
            </a:extLst>
          </p:cNvPr>
          <p:cNvPicPr>
            <a:picLocks noChangeAspect="1"/>
          </p:cNvPicPr>
          <p:nvPr/>
        </p:nvPicPr>
        <p:blipFill>
          <a:blip r:embed="rId4"/>
          <a:stretch>
            <a:fillRect/>
          </a:stretch>
        </p:blipFill>
        <p:spPr>
          <a:xfrm>
            <a:off x="392410" y="1035371"/>
            <a:ext cx="1265430" cy="779985"/>
          </a:xfrm>
          <a:prstGeom prst="rect">
            <a:avLst/>
          </a:prstGeom>
        </p:spPr>
      </p:pic>
      <p:sp>
        <p:nvSpPr>
          <p:cNvPr id="9" name="TextBox 8">
            <a:extLst>
              <a:ext uri="{FF2B5EF4-FFF2-40B4-BE49-F238E27FC236}">
                <a16:creationId xmlns:a16="http://schemas.microsoft.com/office/drawing/2014/main" id="{04B1ED7C-E953-3148-A7AF-0F8D54E520FB}"/>
              </a:ext>
            </a:extLst>
          </p:cNvPr>
          <p:cNvSpPr txBox="1"/>
          <p:nvPr/>
        </p:nvSpPr>
        <p:spPr>
          <a:xfrm>
            <a:off x="265397" y="2009019"/>
            <a:ext cx="1693092" cy="246221"/>
          </a:xfrm>
          <a:prstGeom prst="rect">
            <a:avLst/>
          </a:prstGeom>
          <a:noFill/>
        </p:spPr>
        <p:txBody>
          <a:bodyPr wrap="none" rtlCol="0">
            <a:spAutoFit/>
          </a:bodyPr>
          <a:lstStyle/>
          <a:p>
            <a:r>
              <a:rPr lang="en-GB" sz="1000" b="1" dirty="0"/>
              <a:t>€80m to EU projects </a:t>
            </a:r>
          </a:p>
        </p:txBody>
      </p:sp>
    </p:spTree>
    <p:extLst>
      <p:ext uri="{BB962C8B-B14F-4D97-AF65-F5344CB8AC3E}">
        <p14:creationId xmlns:p14="http://schemas.microsoft.com/office/powerpoint/2010/main" val="126868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blockchain images"/>
          <p:cNvPicPr>
            <a:picLocks noChangeAspect="1" noChangeArrowheads="1"/>
          </p:cNvPicPr>
          <p:nvPr/>
        </p:nvPicPr>
        <p:blipFill rotWithShape="1">
          <a:blip r:embed="rId2">
            <a:extLst>
              <a:ext uri="{28A0092B-C50C-407E-A947-70E740481C1C}">
                <a14:useLocalDpi xmlns:a14="http://schemas.microsoft.com/office/drawing/2010/main" val="0"/>
              </a:ext>
            </a:extLst>
          </a:blip>
          <a:srcRect t="26521" r="1489" b="-100"/>
          <a:stretch/>
        </p:blipFill>
        <p:spPr bwMode="auto">
          <a:xfrm>
            <a:off x="0" y="-5461"/>
            <a:ext cx="9184811" cy="515049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pPr>
              <a:lnSpc>
                <a:spcPct val="200000"/>
              </a:lnSpc>
              <a:buClr>
                <a:schemeClr val="accent6"/>
              </a:buClr>
              <a:buFont typeface="Wingdings" panose="05000000000000000000" pitchFamily="2" charset="2"/>
              <a:buChar char="Ø"/>
            </a:pPr>
            <a:r>
              <a:rPr lang="en-GB" dirty="0" err="1" smtClean="0">
                <a:solidFill>
                  <a:schemeClr val="accent6">
                    <a:lumMod val="50000"/>
                  </a:schemeClr>
                </a:solidFill>
              </a:rPr>
              <a:t>Blockchain</a:t>
            </a:r>
            <a:r>
              <a:rPr lang="en-GB" dirty="0" smtClean="0">
                <a:solidFill>
                  <a:schemeClr val="accent6">
                    <a:lumMod val="50000"/>
                  </a:schemeClr>
                </a:solidFill>
              </a:rPr>
              <a:t> Overview</a:t>
            </a:r>
          </a:p>
          <a:p>
            <a:pPr>
              <a:lnSpc>
                <a:spcPct val="200000"/>
              </a:lnSpc>
              <a:buClr>
                <a:schemeClr val="accent6"/>
              </a:buClr>
              <a:buFont typeface="Wingdings" panose="05000000000000000000" pitchFamily="2" charset="2"/>
              <a:buChar char="Ø"/>
            </a:pPr>
            <a:r>
              <a:rPr lang="en-GB" b="1" dirty="0" err="1" smtClean="0">
                <a:solidFill>
                  <a:schemeClr val="bg1"/>
                </a:solidFill>
              </a:rPr>
              <a:t>Blockchain</a:t>
            </a:r>
            <a:r>
              <a:rPr lang="en-GB" b="1" dirty="0" smtClean="0">
                <a:solidFill>
                  <a:schemeClr val="bg1"/>
                </a:solidFill>
              </a:rPr>
              <a:t> and </a:t>
            </a:r>
            <a:r>
              <a:rPr lang="en-GB" b="1" dirty="0" smtClean="0">
                <a:solidFill>
                  <a:schemeClr val="bg1"/>
                </a:solidFill>
              </a:rPr>
              <a:t>EO</a:t>
            </a:r>
            <a:endParaRPr lang="en-GB" b="1" dirty="0" smtClean="0">
              <a:solidFill>
                <a:schemeClr val="bg1"/>
              </a:solidFill>
            </a:endParaRPr>
          </a:p>
        </p:txBody>
      </p:sp>
    </p:spTree>
    <p:extLst>
      <p:ext uri="{BB962C8B-B14F-4D97-AF65-F5344CB8AC3E}">
        <p14:creationId xmlns:p14="http://schemas.microsoft.com/office/powerpoint/2010/main" val="2299928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6E704-107A-8447-B4EE-6F6B095C0152}"/>
              </a:ext>
            </a:extLst>
          </p:cNvPr>
          <p:cNvSpPr>
            <a:spLocks noGrp="1"/>
          </p:cNvSpPr>
          <p:nvPr>
            <p:ph type="title"/>
          </p:nvPr>
        </p:nvSpPr>
        <p:spPr/>
        <p:txBody>
          <a:bodyPr/>
          <a:lstStyle/>
          <a:p>
            <a:r>
              <a:rPr lang="en-GB" dirty="0" smtClean="0"/>
              <a:t>What’s going on?</a:t>
            </a:r>
            <a:endParaRPr lang="en-GB" dirty="0"/>
          </a:p>
        </p:txBody>
      </p:sp>
      <p:sp>
        <p:nvSpPr>
          <p:cNvPr id="3" name="Content Placeholder 2">
            <a:extLst>
              <a:ext uri="{FF2B5EF4-FFF2-40B4-BE49-F238E27FC236}">
                <a16:creationId xmlns:a16="http://schemas.microsoft.com/office/drawing/2014/main" id="{5282B526-F77D-2545-A928-D8648EF3CC34}"/>
              </a:ext>
            </a:extLst>
          </p:cNvPr>
          <p:cNvSpPr>
            <a:spLocks noGrp="1"/>
          </p:cNvSpPr>
          <p:nvPr>
            <p:ph idx="1"/>
          </p:nvPr>
        </p:nvSpPr>
        <p:spPr/>
        <p:txBody>
          <a:bodyPr/>
          <a:lstStyle/>
          <a:p>
            <a:pPr marL="214313" indent="-214313">
              <a:buFont typeface="Arial" panose="020B0604020202020204" pitchFamily="34" charset="0"/>
              <a:buChar char="•"/>
            </a:pPr>
            <a:r>
              <a:rPr lang="en-GB" dirty="0" smtClean="0"/>
              <a:t>ESA </a:t>
            </a:r>
          </a:p>
          <a:p>
            <a:pPr marL="540000" lvl="1" indent="-214313">
              <a:buFont typeface="Arial" panose="020B0604020202020204" pitchFamily="34" charset="0"/>
              <a:buChar char="•"/>
            </a:pPr>
            <a:r>
              <a:rPr lang="en-GB" dirty="0" err="1" smtClean="0"/>
              <a:t>Blockchain</a:t>
            </a:r>
            <a:r>
              <a:rPr lang="en-GB" dirty="0" smtClean="0"/>
              <a:t> include in the European Space Technology Master Plan in 2017</a:t>
            </a:r>
          </a:p>
          <a:p>
            <a:pPr marL="540000" lvl="1" indent="-214313">
              <a:buFont typeface="Arial" panose="020B0604020202020204" pitchFamily="34" charset="0"/>
              <a:buChar char="•"/>
            </a:pPr>
            <a:r>
              <a:rPr lang="en-GB" dirty="0" smtClean="0"/>
              <a:t>White Paper </a:t>
            </a:r>
            <a:r>
              <a:rPr lang="en-GB" dirty="0"/>
              <a:t>BLOCKCHAIN AND EARTH </a:t>
            </a:r>
            <a:r>
              <a:rPr lang="en-GB" dirty="0" smtClean="0"/>
              <a:t>OBSERVATION issued </a:t>
            </a:r>
            <a:r>
              <a:rPr lang="en-GB" dirty="0"/>
              <a:t>on April </a:t>
            </a:r>
            <a:r>
              <a:rPr lang="en-GB" dirty="0" smtClean="0"/>
              <a:t>2019</a:t>
            </a:r>
          </a:p>
          <a:p>
            <a:pPr marL="540000" lvl="1" indent="-214313">
              <a:buFont typeface="Arial" panose="020B0604020202020204" pitchFamily="34" charset="0"/>
              <a:buChar char="•"/>
            </a:pPr>
            <a:r>
              <a:rPr lang="en-GB" dirty="0" smtClean="0"/>
              <a:t>GSTP, Phi-Lab and EOP-S activities on </a:t>
            </a:r>
            <a:r>
              <a:rPr lang="en-GB" dirty="0" err="1" smtClean="0"/>
              <a:t>Blockchain</a:t>
            </a:r>
            <a:endParaRPr lang="en-GB" dirty="0" smtClean="0"/>
          </a:p>
          <a:p>
            <a:pPr marL="285750" indent="-285750">
              <a:buFont typeface="Arial" panose="020B0604020202020204" pitchFamily="34" charset="0"/>
              <a:buChar char="•"/>
            </a:pPr>
            <a:r>
              <a:rPr lang="en-GB" dirty="0" smtClean="0"/>
              <a:t>OGC</a:t>
            </a:r>
          </a:p>
          <a:p>
            <a:pPr marL="1095750" lvl="1" indent="-285750">
              <a:buFont typeface="Arial" panose="020B0604020202020204" pitchFamily="34" charset="0"/>
              <a:buChar char="•"/>
            </a:pPr>
            <a:r>
              <a:rPr lang="en-GB" dirty="0" smtClean="0"/>
              <a:t>Crypto Spatial Coordinates</a:t>
            </a:r>
          </a:p>
          <a:p>
            <a:pPr marL="1095750" lvl="1" indent="-285750">
              <a:buFont typeface="Arial" panose="020B0604020202020204" pitchFamily="34" charset="0"/>
              <a:buChar char="•"/>
            </a:pPr>
            <a:r>
              <a:rPr lang="en-GB" dirty="0" smtClean="0"/>
              <a:t>FOAM protocol to report location data on </a:t>
            </a:r>
            <a:r>
              <a:rPr lang="en-GB" dirty="0" err="1" smtClean="0"/>
              <a:t>Ethereum</a:t>
            </a:r>
            <a:endParaRPr lang="en-GB" dirty="0" smtClean="0"/>
          </a:p>
          <a:p>
            <a:pPr marL="285750" indent="-285750">
              <a:buFont typeface="Arial" panose="020B0604020202020204" pitchFamily="34" charset="0"/>
              <a:buChar char="•"/>
            </a:pPr>
            <a:r>
              <a:rPr lang="en-GB" dirty="0" smtClean="0"/>
              <a:t>ISO</a:t>
            </a:r>
          </a:p>
          <a:p>
            <a:pPr marL="1095750" lvl="1" indent="-285750">
              <a:buFont typeface="Arial" panose="020B0604020202020204" pitchFamily="34" charset="0"/>
              <a:buChar char="•"/>
            </a:pPr>
            <a:r>
              <a:rPr lang="en-GB" dirty="0" smtClean="0"/>
              <a:t>11 standards under development</a:t>
            </a:r>
          </a:p>
          <a:p>
            <a:pPr indent="0"/>
            <a:endParaRPr lang="en-GB" dirty="0" smtClean="0"/>
          </a:p>
          <a:p>
            <a:pPr marL="1024313" lvl="1" indent="-214313">
              <a:buFont typeface="Arial" panose="020B0604020202020204" pitchFamily="34" charset="0"/>
              <a:buChar char="•"/>
            </a:pPr>
            <a:endParaRPr lang="en-GB" dirty="0" smtClean="0"/>
          </a:p>
          <a:p>
            <a:pPr marL="1024313" lvl="1" indent="-214313">
              <a:buFont typeface="Arial" panose="020B0604020202020204" pitchFamily="34" charset="0"/>
              <a:buChar char="•"/>
            </a:pPr>
            <a:endParaRPr lang="en-GB" dirty="0"/>
          </a:p>
        </p:txBody>
      </p:sp>
    </p:spTree>
    <p:extLst>
      <p:ext uri="{BB962C8B-B14F-4D97-AF65-F5344CB8AC3E}">
        <p14:creationId xmlns:p14="http://schemas.microsoft.com/office/powerpoint/2010/main" val="1967193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Blockchain</a:t>
            </a:r>
            <a:r>
              <a:rPr lang="en-GB" dirty="0" smtClean="0"/>
              <a:t> 4 </a:t>
            </a:r>
            <a:r>
              <a:rPr lang="en-GB" dirty="0"/>
              <a:t>EO Use Cases </a:t>
            </a:r>
          </a:p>
        </p:txBody>
      </p:sp>
      <p:sp>
        <p:nvSpPr>
          <p:cNvPr id="3" name="Content Placeholder 2"/>
          <p:cNvSpPr>
            <a:spLocks noGrp="1"/>
          </p:cNvSpPr>
          <p:nvPr>
            <p:ph idx="1"/>
          </p:nvPr>
        </p:nvSpPr>
        <p:spPr/>
        <p:txBody>
          <a:bodyPr/>
          <a:lstStyle/>
          <a:p>
            <a:pPr>
              <a:buFont typeface="+mj-lt"/>
              <a:buAutoNum type="arabicPeriod"/>
            </a:pPr>
            <a:r>
              <a:rPr lang="en-GB" dirty="0"/>
              <a:t>EO data and information product integrity, traceability, automated certification &amp; </a:t>
            </a:r>
            <a:r>
              <a:rPr lang="en-GB" dirty="0" smtClean="0"/>
              <a:t>auditability</a:t>
            </a:r>
          </a:p>
          <a:p>
            <a:pPr>
              <a:buFont typeface="+mj-lt"/>
              <a:buAutoNum type="arabicPeriod"/>
            </a:pPr>
            <a:r>
              <a:rPr lang="en-GB" dirty="0"/>
              <a:t>Supply chain tracking in the EO upstream </a:t>
            </a:r>
            <a:r>
              <a:rPr lang="en-GB" dirty="0" smtClean="0"/>
              <a:t>segment</a:t>
            </a:r>
          </a:p>
          <a:p>
            <a:pPr>
              <a:buFont typeface="+mj-lt"/>
              <a:buAutoNum type="arabicPeriod"/>
            </a:pPr>
            <a:r>
              <a:rPr lang="en-GB" dirty="0"/>
              <a:t>Digital Identity </a:t>
            </a:r>
            <a:r>
              <a:rPr lang="en-GB" dirty="0" smtClean="0"/>
              <a:t>solutions</a:t>
            </a:r>
          </a:p>
          <a:p>
            <a:pPr>
              <a:buFont typeface="+mj-lt"/>
              <a:buAutoNum type="arabicPeriod"/>
            </a:pPr>
            <a:r>
              <a:rPr lang="en-GB" dirty="0"/>
              <a:t>EO data access and </a:t>
            </a:r>
            <a:r>
              <a:rPr lang="en-GB" dirty="0" smtClean="0"/>
              <a:t>trading</a:t>
            </a:r>
          </a:p>
          <a:p>
            <a:pPr>
              <a:buFont typeface="+mj-lt"/>
              <a:buAutoNum type="arabicPeriod"/>
            </a:pPr>
            <a:r>
              <a:rPr lang="en-GB" dirty="0"/>
              <a:t>Intellectual Property Rights (IPR</a:t>
            </a:r>
            <a:r>
              <a:rPr lang="en-GB" dirty="0" smtClean="0"/>
              <a:t>)</a:t>
            </a:r>
          </a:p>
          <a:p>
            <a:pPr>
              <a:buFont typeface="+mj-lt"/>
              <a:buAutoNum type="arabicPeriod"/>
            </a:pPr>
            <a:r>
              <a:rPr lang="en-GB" dirty="0"/>
              <a:t>Incentives in community </a:t>
            </a:r>
            <a:r>
              <a:rPr lang="en-GB" dirty="0" smtClean="0"/>
              <a:t>collaborations</a:t>
            </a:r>
          </a:p>
          <a:p>
            <a:pPr>
              <a:buFont typeface="+mj-lt"/>
              <a:buAutoNum type="arabicPeriod"/>
            </a:pPr>
            <a:r>
              <a:rPr lang="en-GB" dirty="0"/>
              <a:t>Digital representation of assets</a:t>
            </a:r>
            <a:endParaRPr lang="en-GB" dirty="0" smtClean="0"/>
          </a:p>
          <a:p>
            <a:pPr indent="0"/>
            <a:endParaRPr lang="en-GB" dirty="0" smtClean="0"/>
          </a:p>
          <a:p>
            <a:pPr indent="0"/>
            <a:endParaRPr lang="en-GB" dirty="0"/>
          </a:p>
          <a:p>
            <a:pPr indent="0"/>
            <a:r>
              <a:rPr lang="en-GB" dirty="0" smtClean="0"/>
              <a:t>Identified in the ESA White Paper</a:t>
            </a:r>
            <a:endParaRPr lang="en-GB" dirty="0"/>
          </a:p>
        </p:txBody>
      </p:sp>
    </p:spTree>
    <p:extLst>
      <p:ext uri="{BB962C8B-B14F-4D97-AF65-F5344CB8AC3E}">
        <p14:creationId xmlns:p14="http://schemas.microsoft.com/office/powerpoint/2010/main" val="2132296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44" y="-1"/>
            <a:ext cx="7694645" cy="958029"/>
          </a:xfrm>
        </p:spPr>
        <p:txBody>
          <a:bodyPr/>
          <a:lstStyle/>
          <a:p>
            <a:r>
              <a:rPr lang="en-GB" dirty="0" smtClean="0"/>
              <a:t>EO </a:t>
            </a:r>
            <a:r>
              <a:rPr lang="en-GB" dirty="0"/>
              <a:t>data and information product integrity, traceability, automated certification &amp; auditability </a:t>
            </a:r>
          </a:p>
        </p:txBody>
      </p:sp>
      <p:sp>
        <p:nvSpPr>
          <p:cNvPr id="3" name="Content Placeholder 2"/>
          <p:cNvSpPr>
            <a:spLocks noGrp="1"/>
          </p:cNvSpPr>
          <p:nvPr>
            <p:ph idx="1"/>
          </p:nvPr>
        </p:nvSpPr>
        <p:spPr>
          <a:xfrm>
            <a:off x="149290" y="958028"/>
            <a:ext cx="8652588" cy="3694072"/>
          </a:xfrm>
        </p:spPr>
        <p:txBody>
          <a:bodyPr>
            <a:normAutofit fontScale="92500" lnSpcReduction="20000"/>
          </a:bodyPr>
          <a:lstStyle/>
          <a:p>
            <a:pPr algn="just"/>
            <a:r>
              <a:rPr lang="en-GB" dirty="0"/>
              <a:t>It includes organising, arranging and tracking distributed processing in the cloud, and building trust in algorithms and data processing chains, in particular the authentication of provenance and certification of data and processes. </a:t>
            </a:r>
          </a:p>
          <a:p>
            <a:pPr algn="just"/>
            <a:endParaRPr lang="en-GB" dirty="0"/>
          </a:p>
          <a:p>
            <a:pPr algn="just"/>
            <a:r>
              <a:rPr lang="en-GB" dirty="0"/>
              <a:t>It involves: </a:t>
            </a:r>
          </a:p>
          <a:p>
            <a:pPr marL="214313" indent="-214313" algn="just">
              <a:buFont typeface="Arial" panose="020B0604020202020204" pitchFamily="34" charset="0"/>
              <a:buChar char="•"/>
            </a:pPr>
            <a:r>
              <a:rPr lang="en-GB" dirty="0"/>
              <a:t>The use of blockchain data structures to </a:t>
            </a:r>
            <a:r>
              <a:rPr lang="en-GB" b="1" dirty="0"/>
              <a:t>validate</a:t>
            </a:r>
            <a:r>
              <a:rPr lang="en-GB" dirty="0"/>
              <a:t> EO data and metadata (data acquisition time/date etc.) </a:t>
            </a:r>
            <a:r>
              <a:rPr lang="en-GB" b="1" dirty="0"/>
              <a:t>provenance</a:t>
            </a:r>
            <a:r>
              <a:rPr lang="en-GB" dirty="0"/>
              <a:t>, by providing a trust anchor that any third party can use in case of a dispute </a:t>
            </a:r>
          </a:p>
          <a:p>
            <a:pPr algn="just"/>
            <a:endParaRPr lang="en-GB" dirty="0"/>
          </a:p>
          <a:p>
            <a:pPr marL="214313" indent="-214313" algn="just">
              <a:buFont typeface="Arial" panose="020B0604020202020204" pitchFamily="34" charset="0"/>
              <a:buChar char="•"/>
            </a:pPr>
            <a:r>
              <a:rPr lang="en-GB" dirty="0"/>
              <a:t>The use of blockchain data structures to </a:t>
            </a:r>
            <a:r>
              <a:rPr lang="en-GB" b="1" dirty="0"/>
              <a:t>verify the steps </a:t>
            </a:r>
            <a:r>
              <a:rPr lang="en-GB" dirty="0"/>
              <a:t>of processing, archiving and dissemination of the data from Ground Segment to the end-users </a:t>
            </a:r>
          </a:p>
          <a:p>
            <a:pPr algn="just"/>
            <a:endParaRPr lang="en-GB" dirty="0"/>
          </a:p>
          <a:p>
            <a:pPr marL="214313" indent="-214313" algn="just">
              <a:buFont typeface="Arial" panose="020B0604020202020204" pitchFamily="34" charset="0"/>
              <a:buChar char="•"/>
            </a:pPr>
            <a:r>
              <a:rPr lang="en-GB" dirty="0"/>
              <a:t>The use of blockchain data structures to give the operators to </a:t>
            </a:r>
            <a:r>
              <a:rPr lang="en-GB" b="1" dirty="0"/>
              <a:t>audit </a:t>
            </a:r>
            <a:r>
              <a:rPr lang="en-GB" dirty="0"/>
              <a:t>the mission products </a:t>
            </a:r>
            <a:r>
              <a:rPr lang="en-GB" b="1" dirty="0"/>
              <a:t>archive</a:t>
            </a:r>
            <a:r>
              <a:rPr lang="en-GB" dirty="0"/>
              <a:t>. </a:t>
            </a:r>
          </a:p>
          <a:p>
            <a:pPr algn="just"/>
            <a:endParaRPr lang="en-GB" dirty="0"/>
          </a:p>
        </p:txBody>
      </p:sp>
    </p:spTree>
    <p:extLst>
      <p:ext uri="{BB962C8B-B14F-4D97-AF65-F5344CB8AC3E}">
        <p14:creationId xmlns:p14="http://schemas.microsoft.com/office/powerpoint/2010/main" val="2391137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68" y="94293"/>
            <a:ext cx="7508033" cy="769441"/>
          </a:xfrm>
        </p:spPr>
        <p:txBody>
          <a:bodyPr/>
          <a:lstStyle/>
          <a:p>
            <a:r>
              <a:rPr lang="en-GB" dirty="0" smtClean="0"/>
              <a:t>Supply </a:t>
            </a:r>
            <a:r>
              <a:rPr lang="en-GB" dirty="0"/>
              <a:t>chain tracking in the EO upstream </a:t>
            </a:r>
            <a:r>
              <a:rPr lang="en-GB" dirty="0" smtClean="0"/>
              <a:t>segment </a:t>
            </a:r>
            <a:r>
              <a:rPr lang="en-GB" dirty="0"/>
              <a:t/>
            </a:r>
            <a:br>
              <a:rPr lang="en-GB" dirty="0"/>
            </a:br>
            <a:r>
              <a:rPr lang="en-GB" dirty="0"/>
              <a:t> </a:t>
            </a:r>
          </a:p>
        </p:txBody>
      </p:sp>
      <p:sp>
        <p:nvSpPr>
          <p:cNvPr id="3" name="Content Placeholder 2"/>
          <p:cNvSpPr>
            <a:spLocks noGrp="1"/>
          </p:cNvSpPr>
          <p:nvPr>
            <p:ph idx="1"/>
          </p:nvPr>
        </p:nvSpPr>
        <p:spPr>
          <a:xfrm>
            <a:off x="143067" y="815340"/>
            <a:ext cx="8465977" cy="3836760"/>
          </a:xfrm>
        </p:spPr>
        <p:txBody>
          <a:bodyPr>
            <a:normAutofit/>
          </a:bodyPr>
          <a:lstStyle/>
          <a:p>
            <a:pPr algn="just"/>
            <a:r>
              <a:rPr lang="en-GB" dirty="0"/>
              <a:t>The use case concerns the analysis of existing frameworks for using blockchain-based registers for </a:t>
            </a:r>
            <a:r>
              <a:rPr lang="en-GB" b="1" dirty="0"/>
              <a:t>COTS supply management</a:t>
            </a:r>
            <a:r>
              <a:rPr lang="en-GB" dirty="0"/>
              <a:t>, as used already on a pilot basis in other industry sectors (i.e. automotive). </a:t>
            </a:r>
            <a:endParaRPr lang="en-GB" dirty="0" smtClean="0"/>
          </a:p>
          <a:p>
            <a:pPr algn="just"/>
            <a:endParaRPr lang="en-GB" dirty="0" smtClean="0"/>
          </a:p>
          <a:p>
            <a:pPr algn="just"/>
            <a:r>
              <a:rPr lang="en-GB" dirty="0" smtClean="0"/>
              <a:t>Benefits:</a:t>
            </a:r>
          </a:p>
          <a:p>
            <a:pPr algn="just">
              <a:buFont typeface="Arial" panose="020B0604020202020204" pitchFamily="34" charset="0"/>
              <a:buChar char="•"/>
            </a:pPr>
            <a:r>
              <a:rPr lang="en-GB" b="1" dirty="0" smtClean="0"/>
              <a:t>Part </a:t>
            </a:r>
            <a:r>
              <a:rPr lang="en-GB" b="1" dirty="0"/>
              <a:t>authentication </a:t>
            </a:r>
            <a:r>
              <a:rPr lang="en-GB" dirty="0"/>
              <a:t>-&gt; transparency between </a:t>
            </a:r>
            <a:r>
              <a:rPr lang="en-GB" dirty="0" smtClean="0"/>
              <a:t>manufacturers</a:t>
            </a:r>
            <a:r>
              <a:rPr lang="en-GB" dirty="0"/>
              <a:t> sellers and finance </a:t>
            </a:r>
            <a:r>
              <a:rPr lang="en-GB" dirty="0" smtClean="0"/>
              <a:t>services</a:t>
            </a:r>
          </a:p>
          <a:p>
            <a:pPr algn="just">
              <a:buFont typeface="Arial" panose="020B0604020202020204" pitchFamily="34" charset="0"/>
              <a:buChar char="•"/>
            </a:pPr>
            <a:r>
              <a:rPr lang="en-GB" b="1" dirty="0" smtClean="0"/>
              <a:t>Speed </a:t>
            </a:r>
            <a:r>
              <a:rPr lang="en-GB" b="1" dirty="0"/>
              <a:t>up </a:t>
            </a:r>
            <a:r>
              <a:rPr lang="en-GB" dirty="0"/>
              <a:t>the processing of export/import and banking </a:t>
            </a:r>
            <a:r>
              <a:rPr lang="en-GB" dirty="0" smtClean="0"/>
              <a:t>documentation</a:t>
            </a:r>
          </a:p>
          <a:p>
            <a:pPr algn="just">
              <a:buFont typeface="Arial" panose="020B0604020202020204" pitchFamily="34" charset="0"/>
              <a:buChar char="•"/>
            </a:pPr>
            <a:r>
              <a:rPr lang="en-GB" dirty="0"/>
              <a:t>R</a:t>
            </a:r>
            <a:r>
              <a:rPr lang="en-GB" dirty="0" smtClean="0"/>
              <a:t>educe </a:t>
            </a:r>
            <a:r>
              <a:rPr lang="en-GB" dirty="0"/>
              <a:t>the </a:t>
            </a:r>
            <a:r>
              <a:rPr lang="en-GB" b="1" dirty="0"/>
              <a:t>settlement</a:t>
            </a:r>
            <a:r>
              <a:rPr lang="en-GB" dirty="0"/>
              <a:t> period between different parties in the supply chain</a:t>
            </a:r>
            <a:endParaRPr lang="en-GB" dirty="0" smtClean="0"/>
          </a:p>
          <a:p>
            <a:pPr algn="just"/>
            <a:endParaRPr lang="en-GB" dirty="0"/>
          </a:p>
        </p:txBody>
      </p:sp>
    </p:spTree>
    <p:extLst>
      <p:ext uri="{BB962C8B-B14F-4D97-AF65-F5344CB8AC3E}">
        <p14:creationId xmlns:p14="http://schemas.microsoft.com/office/powerpoint/2010/main" val="1871788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73" y="19310"/>
            <a:ext cx="7037192" cy="769441"/>
          </a:xfrm>
        </p:spPr>
        <p:txBody>
          <a:bodyPr/>
          <a:lstStyle/>
          <a:p>
            <a:r>
              <a:rPr lang="en-GB" dirty="0" smtClean="0"/>
              <a:t>Digital </a:t>
            </a:r>
            <a:r>
              <a:rPr lang="en-GB" dirty="0"/>
              <a:t>Identity </a:t>
            </a:r>
            <a:r>
              <a:rPr lang="en-GB" dirty="0" smtClean="0"/>
              <a:t>solutions </a:t>
            </a:r>
            <a:r>
              <a:rPr lang="en-GB" dirty="0"/>
              <a:t/>
            </a:r>
            <a:br>
              <a:rPr lang="en-GB" dirty="0"/>
            </a:br>
            <a:r>
              <a:rPr lang="en-GB" dirty="0"/>
              <a:t> </a:t>
            </a:r>
          </a:p>
        </p:txBody>
      </p:sp>
      <p:sp>
        <p:nvSpPr>
          <p:cNvPr id="3" name="Content Placeholder 2"/>
          <p:cNvSpPr>
            <a:spLocks noGrp="1"/>
          </p:cNvSpPr>
          <p:nvPr>
            <p:ph idx="1"/>
          </p:nvPr>
        </p:nvSpPr>
        <p:spPr>
          <a:xfrm>
            <a:off x="205273" y="659363"/>
            <a:ext cx="8242041" cy="3992737"/>
          </a:xfrm>
        </p:spPr>
        <p:txBody>
          <a:bodyPr>
            <a:normAutofit/>
          </a:bodyPr>
          <a:lstStyle/>
          <a:p>
            <a:pPr algn="just"/>
            <a:r>
              <a:rPr lang="en-GB" dirty="0" smtClean="0"/>
              <a:t>Integration of Digital Identity frameworks with </a:t>
            </a:r>
            <a:r>
              <a:rPr lang="en-GB" dirty="0" err="1" smtClean="0"/>
              <a:t>blockchain</a:t>
            </a:r>
            <a:r>
              <a:rPr lang="en-GB" dirty="0"/>
              <a:t> for use in decentralised </a:t>
            </a:r>
            <a:r>
              <a:rPr lang="en-GB" dirty="0" smtClean="0"/>
              <a:t>networks.</a:t>
            </a:r>
          </a:p>
          <a:p>
            <a:pPr algn="just"/>
            <a:endParaRPr lang="en-GB" dirty="0" smtClean="0"/>
          </a:p>
          <a:p>
            <a:pPr algn="just"/>
            <a:r>
              <a:rPr lang="en-GB" dirty="0" smtClean="0"/>
              <a:t>Key Digital Identity frameworks:</a:t>
            </a:r>
          </a:p>
          <a:p>
            <a:pPr algn="just">
              <a:buFont typeface="Arial" panose="020B0604020202020204" pitchFamily="34" charset="0"/>
              <a:buChar char="•"/>
            </a:pPr>
            <a:r>
              <a:rPr lang="en-GB" b="1" dirty="0" smtClean="0"/>
              <a:t>international </a:t>
            </a:r>
            <a:r>
              <a:rPr lang="en-GB" b="1" dirty="0"/>
              <a:t>standardisation </a:t>
            </a:r>
            <a:r>
              <a:rPr lang="en-GB" dirty="0"/>
              <a:t>efforts led by industry for the easier exchange of digital identity credentials between different entities/devices in the decentralised ecosystem, </a:t>
            </a:r>
            <a:endParaRPr lang="en-GB" dirty="0" smtClean="0"/>
          </a:p>
          <a:p>
            <a:pPr algn="just">
              <a:buFont typeface="Arial" panose="020B0604020202020204" pitchFamily="34" charset="0"/>
              <a:buChar char="•"/>
            </a:pPr>
            <a:r>
              <a:rPr lang="en-GB" dirty="0" smtClean="0"/>
              <a:t>European </a:t>
            </a:r>
            <a:r>
              <a:rPr lang="en-GB" dirty="0"/>
              <a:t>initiatives such as </a:t>
            </a:r>
            <a:r>
              <a:rPr lang="en-GB" b="1" dirty="0" err="1"/>
              <a:t>eIDAS</a:t>
            </a:r>
            <a:r>
              <a:rPr lang="en-GB" dirty="0"/>
              <a:t> (electronic </a:t>
            </a:r>
            <a:r>
              <a:rPr lang="en-GB" dirty="0" err="1"/>
              <a:t>IDentification</a:t>
            </a:r>
            <a:r>
              <a:rPr lang="en-GB" dirty="0"/>
              <a:t>, Authentication and trust Service</a:t>
            </a:r>
            <a:r>
              <a:rPr lang="en-GB" dirty="0" smtClean="0"/>
              <a:t>)</a:t>
            </a:r>
            <a:endParaRPr lang="en-GB" dirty="0"/>
          </a:p>
          <a:p>
            <a:pPr algn="just"/>
            <a:endParaRPr lang="en-GB" dirty="0"/>
          </a:p>
        </p:txBody>
      </p:sp>
    </p:spTree>
    <p:extLst>
      <p:ext uri="{BB962C8B-B14F-4D97-AF65-F5344CB8AC3E}">
        <p14:creationId xmlns:p14="http://schemas.microsoft.com/office/powerpoint/2010/main" val="3014197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816" y="19310"/>
            <a:ext cx="6993649" cy="769441"/>
          </a:xfrm>
        </p:spPr>
        <p:txBody>
          <a:bodyPr/>
          <a:lstStyle/>
          <a:p>
            <a:r>
              <a:rPr lang="en-GB" dirty="0" smtClean="0"/>
              <a:t>EO </a:t>
            </a:r>
            <a:r>
              <a:rPr lang="en-GB" dirty="0"/>
              <a:t>data access and </a:t>
            </a:r>
            <a:r>
              <a:rPr lang="en-GB" dirty="0" smtClean="0"/>
              <a:t>trading </a:t>
            </a:r>
            <a:r>
              <a:rPr lang="en-GB" dirty="0"/>
              <a:t/>
            </a:r>
            <a:br>
              <a:rPr lang="en-GB" dirty="0"/>
            </a:br>
            <a:r>
              <a:rPr lang="en-GB" dirty="0"/>
              <a:t> </a:t>
            </a:r>
          </a:p>
        </p:txBody>
      </p:sp>
      <p:sp>
        <p:nvSpPr>
          <p:cNvPr id="3" name="Content Placeholder 2"/>
          <p:cNvSpPr>
            <a:spLocks noGrp="1"/>
          </p:cNvSpPr>
          <p:nvPr>
            <p:ph idx="1"/>
          </p:nvPr>
        </p:nvSpPr>
        <p:spPr>
          <a:xfrm>
            <a:off x="248816" y="815340"/>
            <a:ext cx="8409992" cy="3836760"/>
          </a:xfrm>
        </p:spPr>
        <p:txBody>
          <a:bodyPr>
            <a:normAutofit lnSpcReduction="10000"/>
          </a:bodyPr>
          <a:lstStyle/>
          <a:p>
            <a:pPr algn="just"/>
            <a:r>
              <a:rPr lang="en-GB" dirty="0"/>
              <a:t>The use case includes the exploration of </a:t>
            </a:r>
            <a:r>
              <a:rPr lang="en-GB" b="1" dirty="0"/>
              <a:t>novel concepts for EO data digital licenses</a:t>
            </a:r>
            <a:r>
              <a:rPr lang="en-GB" dirty="0"/>
              <a:t> which are </a:t>
            </a:r>
            <a:endParaRPr lang="en-GB" dirty="0" smtClean="0"/>
          </a:p>
          <a:p>
            <a:pPr algn="just">
              <a:buFont typeface="Arial" panose="020B0604020202020204" pitchFamily="34" charset="0"/>
              <a:buChar char="•"/>
            </a:pPr>
            <a:r>
              <a:rPr lang="en-GB" dirty="0" smtClean="0"/>
              <a:t>programmable </a:t>
            </a:r>
          </a:p>
          <a:p>
            <a:pPr algn="just">
              <a:buFont typeface="Arial" panose="020B0604020202020204" pitchFamily="34" charset="0"/>
              <a:buChar char="•"/>
            </a:pPr>
            <a:r>
              <a:rPr lang="en-GB" dirty="0" smtClean="0"/>
              <a:t>self- </a:t>
            </a:r>
            <a:r>
              <a:rPr lang="en-GB" dirty="0"/>
              <a:t>executing </a:t>
            </a:r>
            <a:endParaRPr lang="en-GB" dirty="0" smtClean="0"/>
          </a:p>
          <a:p>
            <a:pPr indent="0" algn="just"/>
            <a:endParaRPr lang="en-GB" dirty="0"/>
          </a:p>
          <a:p>
            <a:pPr indent="0" algn="just"/>
            <a:r>
              <a:rPr lang="en-GB" dirty="0" smtClean="0"/>
              <a:t>based </a:t>
            </a:r>
            <a:r>
              <a:rPr lang="en-GB" dirty="0"/>
              <a:t>on </a:t>
            </a:r>
            <a:endParaRPr lang="en-GB" dirty="0" smtClean="0"/>
          </a:p>
          <a:p>
            <a:pPr marL="285750" indent="-285750" algn="just">
              <a:buFont typeface="Arial" panose="020B0604020202020204" pitchFamily="34" charset="0"/>
              <a:buChar char="•"/>
            </a:pPr>
            <a:r>
              <a:rPr lang="en-GB" dirty="0" smtClean="0"/>
              <a:t>user’s </a:t>
            </a:r>
            <a:r>
              <a:rPr lang="en-GB" dirty="0" smtClean="0"/>
              <a:t>profile</a:t>
            </a:r>
          </a:p>
          <a:p>
            <a:pPr marL="285750" indent="-285750" algn="just">
              <a:buFont typeface="Arial" panose="020B0604020202020204" pitchFamily="34" charset="0"/>
              <a:buChar char="•"/>
            </a:pPr>
            <a:r>
              <a:rPr lang="en-GB" dirty="0" smtClean="0"/>
              <a:t>identity </a:t>
            </a:r>
          </a:p>
          <a:p>
            <a:pPr marL="285750" indent="-285750" algn="just">
              <a:buFont typeface="Arial" panose="020B0604020202020204" pitchFamily="34" charset="0"/>
              <a:buChar char="•"/>
            </a:pPr>
            <a:r>
              <a:rPr lang="en-GB" dirty="0" smtClean="0"/>
              <a:t>tasks </a:t>
            </a:r>
            <a:r>
              <a:rPr lang="en-GB" dirty="0"/>
              <a:t>undertaken in the online/ platform </a:t>
            </a:r>
            <a:r>
              <a:rPr lang="en-GB" dirty="0" smtClean="0"/>
              <a:t>environment </a:t>
            </a:r>
            <a:endParaRPr lang="en-GB" dirty="0" smtClean="0"/>
          </a:p>
          <a:p>
            <a:pPr marL="285750" indent="-285750" algn="just">
              <a:buFont typeface="Arial" panose="020B0604020202020204" pitchFamily="34" charset="0"/>
              <a:buChar char="•"/>
            </a:pPr>
            <a:endParaRPr lang="en-GB" dirty="0"/>
          </a:p>
          <a:p>
            <a:pPr indent="0" algn="just"/>
            <a:r>
              <a:rPr lang="en-GB" dirty="0" smtClean="0"/>
              <a:t>They </a:t>
            </a:r>
            <a:r>
              <a:rPr lang="en-GB" dirty="0"/>
              <a:t>may result in the </a:t>
            </a:r>
            <a:r>
              <a:rPr lang="en-GB" b="1" dirty="0"/>
              <a:t>development of EO data rental and trading </a:t>
            </a:r>
            <a:r>
              <a:rPr lang="en-GB" dirty="0"/>
              <a:t>schemes based on tokenisation of assets. </a:t>
            </a:r>
          </a:p>
          <a:p>
            <a:pPr algn="just"/>
            <a:endParaRPr lang="en-GB" dirty="0"/>
          </a:p>
        </p:txBody>
      </p:sp>
    </p:spTree>
    <p:extLst>
      <p:ext uri="{BB962C8B-B14F-4D97-AF65-F5344CB8AC3E}">
        <p14:creationId xmlns:p14="http://schemas.microsoft.com/office/powerpoint/2010/main" val="3256051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84" y="19310"/>
            <a:ext cx="7186481" cy="769441"/>
          </a:xfrm>
        </p:spPr>
        <p:txBody>
          <a:bodyPr/>
          <a:lstStyle/>
          <a:p>
            <a:r>
              <a:rPr lang="en-GB" dirty="0" smtClean="0"/>
              <a:t>Intellectual </a:t>
            </a:r>
            <a:r>
              <a:rPr lang="en-GB" dirty="0"/>
              <a:t>Property Rights (IPR</a:t>
            </a:r>
            <a:r>
              <a:rPr lang="en-GB" dirty="0" smtClean="0"/>
              <a:t>) </a:t>
            </a:r>
            <a:r>
              <a:rPr lang="en-GB" dirty="0"/>
              <a:t/>
            </a:r>
            <a:br>
              <a:rPr lang="en-GB" dirty="0"/>
            </a:br>
            <a:r>
              <a:rPr lang="en-GB" dirty="0"/>
              <a:t> </a:t>
            </a:r>
          </a:p>
        </p:txBody>
      </p:sp>
      <p:sp>
        <p:nvSpPr>
          <p:cNvPr id="3" name="Content Placeholder 2"/>
          <p:cNvSpPr>
            <a:spLocks noGrp="1"/>
          </p:cNvSpPr>
          <p:nvPr>
            <p:ph idx="1"/>
          </p:nvPr>
        </p:nvSpPr>
        <p:spPr>
          <a:xfrm>
            <a:off x="335902" y="615820"/>
            <a:ext cx="8528180" cy="4036280"/>
          </a:xfrm>
        </p:spPr>
        <p:txBody>
          <a:bodyPr>
            <a:normAutofit/>
          </a:bodyPr>
          <a:lstStyle/>
          <a:p>
            <a:pPr algn="just"/>
            <a:r>
              <a:rPr lang="en-GB" dirty="0"/>
              <a:t>The use case reflects Blockchain applications for copyright protection. </a:t>
            </a:r>
            <a:endParaRPr lang="en-GB" dirty="0" smtClean="0"/>
          </a:p>
          <a:p>
            <a:pPr algn="just">
              <a:buFont typeface="Arial" panose="020B0604020202020204" pitchFamily="34" charset="0"/>
              <a:buChar char="•"/>
            </a:pPr>
            <a:r>
              <a:rPr lang="en-GB" dirty="0" smtClean="0"/>
              <a:t>creators </a:t>
            </a:r>
            <a:r>
              <a:rPr lang="en-GB" dirty="0"/>
              <a:t>can </a:t>
            </a:r>
            <a:r>
              <a:rPr lang="en-GB" b="1" dirty="0"/>
              <a:t>publish works</a:t>
            </a:r>
            <a:r>
              <a:rPr lang="en-GB" dirty="0"/>
              <a:t> on blockchain creating a quasi- immutable record of initial </a:t>
            </a:r>
            <a:r>
              <a:rPr lang="en-GB" dirty="0" smtClean="0"/>
              <a:t>ownership</a:t>
            </a:r>
          </a:p>
          <a:p>
            <a:pPr algn="just">
              <a:buFont typeface="Arial" panose="020B0604020202020204" pitchFamily="34" charset="0"/>
              <a:buChar char="•"/>
            </a:pPr>
            <a:r>
              <a:rPr lang="en-GB" dirty="0" smtClean="0"/>
              <a:t>encode </a:t>
            </a:r>
            <a:r>
              <a:rPr lang="en-GB" b="1" dirty="0"/>
              <a:t>smart contract </a:t>
            </a:r>
            <a:r>
              <a:rPr lang="en-GB" dirty="0"/>
              <a:t>functionality to </a:t>
            </a:r>
            <a:r>
              <a:rPr lang="en-GB" b="1" dirty="0"/>
              <a:t>license</a:t>
            </a:r>
            <a:r>
              <a:rPr lang="en-GB" dirty="0"/>
              <a:t> the use of their </a:t>
            </a:r>
            <a:r>
              <a:rPr lang="en-GB" dirty="0" smtClean="0"/>
              <a:t>works</a:t>
            </a:r>
            <a:endParaRPr lang="en-GB" dirty="0" smtClean="0"/>
          </a:p>
          <a:p>
            <a:pPr indent="0" algn="just"/>
            <a:endParaRPr lang="en-GB" dirty="0" smtClean="0"/>
          </a:p>
          <a:p>
            <a:pPr indent="0" algn="just"/>
            <a:r>
              <a:rPr lang="en-GB" dirty="0" smtClean="0"/>
              <a:t> </a:t>
            </a:r>
            <a:r>
              <a:rPr lang="en-GB" dirty="0"/>
              <a:t>For the EO sector the key point of value-adding interest is the </a:t>
            </a:r>
            <a:endParaRPr lang="en-GB" dirty="0" smtClean="0"/>
          </a:p>
          <a:p>
            <a:pPr marL="285750" indent="-285750" algn="just">
              <a:buFont typeface="Arial" panose="020B0604020202020204" pitchFamily="34" charset="0"/>
              <a:buChar char="•"/>
            </a:pPr>
            <a:r>
              <a:rPr lang="en-GB" dirty="0" smtClean="0"/>
              <a:t>ability </a:t>
            </a:r>
            <a:r>
              <a:rPr lang="en-GB" dirty="0"/>
              <a:t>to </a:t>
            </a:r>
            <a:r>
              <a:rPr lang="en-GB" b="1" dirty="0"/>
              <a:t>register copyright </a:t>
            </a:r>
            <a:r>
              <a:rPr lang="en-GB" dirty="0"/>
              <a:t>products in online </a:t>
            </a:r>
            <a:r>
              <a:rPr lang="en-GB" dirty="0" smtClean="0"/>
              <a:t>registers</a:t>
            </a:r>
          </a:p>
          <a:p>
            <a:pPr marL="285750" indent="-285750" algn="just">
              <a:buFont typeface="Arial" panose="020B0604020202020204" pitchFamily="34" charset="0"/>
              <a:buChar char="•"/>
            </a:pPr>
            <a:r>
              <a:rPr lang="en-GB" b="1" dirty="0" smtClean="0"/>
              <a:t>track</a:t>
            </a:r>
            <a:r>
              <a:rPr lang="en-GB" dirty="0" smtClean="0"/>
              <a:t> </a:t>
            </a:r>
            <a:r>
              <a:rPr lang="en-GB" dirty="0"/>
              <a:t>the use of </a:t>
            </a:r>
            <a:r>
              <a:rPr lang="en-GB" b="1" dirty="0"/>
              <a:t>IP elements </a:t>
            </a:r>
            <a:r>
              <a:rPr lang="en-GB" dirty="0"/>
              <a:t>(e.g. software and data products) </a:t>
            </a:r>
            <a:endParaRPr lang="en-GB" dirty="0" smtClean="0"/>
          </a:p>
          <a:p>
            <a:pPr marL="285750" indent="-285750" algn="just">
              <a:buFont typeface="Arial" panose="020B0604020202020204" pitchFamily="34" charset="0"/>
              <a:buChar char="•"/>
            </a:pPr>
            <a:r>
              <a:rPr lang="en-GB" dirty="0" smtClean="0"/>
              <a:t>develop </a:t>
            </a:r>
            <a:r>
              <a:rPr lang="en-GB" dirty="0"/>
              <a:t>new ways of </a:t>
            </a:r>
            <a:r>
              <a:rPr lang="en-GB" b="1" dirty="0"/>
              <a:t>attributing use</a:t>
            </a:r>
            <a:r>
              <a:rPr lang="en-GB" dirty="0"/>
              <a:t>, and exchange of value for the use of copyright-protected </a:t>
            </a:r>
            <a:r>
              <a:rPr lang="en-GB" dirty="0" smtClean="0"/>
              <a:t>content </a:t>
            </a:r>
            <a:endParaRPr lang="en-GB" dirty="0"/>
          </a:p>
          <a:p>
            <a:pPr algn="just"/>
            <a:endParaRPr lang="en-GB" dirty="0"/>
          </a:p>
        </p:txBody>
      </p:sp>
    </p:spTree>
    <p:extLst>
      <p:ext uri="{BB962C8B-B14F-4D97-AF65-F5344CB8AC3E}">
        <p14:creationId xmlns:p14="http://schemas.microsoft.com/office/powerpoint/2010/main" val="1846697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88" y="19310"/>
            <a:ext cx="7526694" cy="769441"/>
          </a:xfrm>
        </p:spPr>
        <p:txBody>
          <a:bodyPr/>
          <a:lstStyle/>
          <a:p>
            <a:r>
              <a:rPr lang="en-GB" dirty="0" smtClean="0"/>
              <a:t>Incentives </a:t>
            </a:r>
            <a:r>
              <a:rPr lang="en-GB" dirty="0"/>
              <a:t>in community collaborations. </a:t>
            </a:r>
            <a:br>
              <a:rPr lang="en-GB" dirty="0"/>
            </a:br>
            <a:r>
              <a:rPr lang="en-GB" dirty="0"/>
              <a:t> </a:t>
            </a:r>
          </a:p>
        </p:txBody>
      </p:sp>
      <p:sp>
        <p:nvSpPr>
          <p:cNvPr id="3" name="Content Placeholder 2"/>
          <p:cNvSpPr>
            <a:spLocks noGrp="1"/>
          </p:cNvSpPr>
          <p:nvPr>
            <p:ph idx="1"/>
          </p:nvPr>
        </p:nvSpPr>
        <p:spPr>
          <a:xfrm>
            <a:off x="118188" y="715347"/>
            <a:ext cx="8758334" cy="3936753"/>
          </a:xfrm>
        </p:spPr>
        <p:txBody>
          <a:bodyPr>
            <a:normAutofit lnSpcReduction="10000"/>
          </a:bodyPr>
          <a:lstStyle/>
          <a:p>
            <a:pPr algn="just"/>
            <a:r>
              <a:rPr lang="en-GB" dirty="0" smtClean="0"/>
              <a:t>This </a:t>
            </a:r>
            <a:r>
              <a:rPr lang="en-GB" dirty="0"/>
              <a:t>use case is based on blockchain-specific functions that can enhance trust frameworks among the participants in the collaborative networks. </a:t>
            </a:r>
            <a:endParaRPr lang="en-GB" dirty="0" smtClean="0"/>
          </a:p>
          <a:p>
            <a:pPr algn="just"/>
            <a:endParaRPr lang="en-GB" dirty="0" smtClean="0"/>
          </a:p>
          <a:p>
            <a:pPr algn="just"/>
            <a:r>
              <a:rPr lang="en-GB" dirty="0" err="1"/>
              <a:t>Blockchain</a:t>
            </a:r>
            <a:r>
              <a:rPr lang="en-GB" dirty="0"/>
              <a:t> </a:t>
            </a:r>
            <a:r>
              <a:rPr lang="en-GB" dirty="0" smtClean="0"/>
              <a:t>benefits:</a:t>
            </a:r>
          </a:p>
          <a:p>
            <a:pPr algn="just">
              <a:buFont typeface="Arial" panose="020B0604020202020204" pitchFamily="34" charset="0"/>
              <a:buChar char="•"/>
            </a:pPr>
            <a:r>
              <a:rPr lang="en-GB" dirty="0" smtClean="0"/>
              <a:t>encourages </a:t>
            </a:r>
            <a:r>
              <a:rPr lang="en-GB" dirty="0"/>
              <a:t>community </a:t>
            </a:r>
            <a:r>
              <a:rPr lang="en-GB" b="1" dirty="0"/>
              <a:t>collaboration</a:t>
            </a:r>
            <a:r>
              <a:rPr lang="en-GB" dirty="0"/>
              <a:t> without </a:t>
            </a:r>
            <a:r>
              <a:rPr lang="en-GB" dirty="0" smtClean="0"/>
              <a:t>intermediaries </a:t>
            </a:r>
            <a:endParaRPr lang="en-GB" dirty="0" smtClean="0"/>
          </a:p>
          <a:p>
            <a:pPr algn="just">
              <a:buFont typeface="Arial" panose="020B0604020202020204" pitchFamily="34" charset="0"/>
              <a:buChar char="•"/>
            </a:pPr>
            <a:r>
              <a:rPr lang="en-GB" dirty="0" smtClean="0"/>
              <a:t>protect </a:t>
            </a:r>
            <a:r>
              <a:rPr lang="en-GB" dirty="0"/>
              <a:t>the </a:t>
            </a:r>
            <a:r>
              <a:rPr lang="en-GB" b="1" dirty="0"/>
              <a:t>ownership </a:t>
            </a:r>
            <a:r>
              <a:rPr lang="en-GB" dirty="0"/>
              <a:t>of encrypted/shared data, or software </a:t>
            </a:r>
            <a:r>
              <a:rPr lang="en-GB" dirty="0" smtClean="0"/>
              <a:t>elements</a:t>
            </a:r>
          </a:p>
          <a:p>
            <a:pPr algn="just">
              <a:buFont typeface="Arial" panose="020B0604020202020204" pitchFamily="34" charset="0"/>
              <a:buChar char="•"/>
            </a:pPr>
            <a:r>
              <a:rPr lang="en-GB" dirty="0" smtClean="0"/>
              <a:t>provides </a:t>
            </a:r>
            <a:r>
              <a:rPr lang="en-GB" b="1" dirty="0"/>
              <a:t>accountability</a:t>
            </a:r>
            <a:r>
              <a:rPr lang="en-GB" dirty="0"/>
              <a:t> for </a:t>
            </a:r>
            <a:r>
              <a:rPr lang="en-GB" dirty="0" smtClean="0"/>
              <a:t>item use</a:t>
            </a:r>
          </a:p>
          <a:p>
            <a:pPr algn="just">
              <a:buFont typeface="Arial" panose="020B0604020202020204" pitchFamily="34" charset="0"/>
              <a:buChar char="•"/>
            </a:pPr>
            <a:r>
              <a:rPr lang="en-GB" dirty="0" smtClean="0"/>
              <a:t>maintains </a:t>
            </a:r>
            <a:r>
              <a:rPr lang="en-GB" b="1" dirty="0"/>
              <a:t>integrity</a:t>
            </a:r>
            <a:r>
              <a:rPr lang="en-GB" dirty="0"/>
              <a:t> of the resource </a:t>
            </a:r>
            <a:r>
              <a:rPr lang="en-GB" dirty="0" smtClean="0"/>
              <a:t>pool </a:t>
            </a:r>
            <a:endParaRPr lang="en-GB" dirty="0" smtClean="0"/>
          </a:p>
          <a:p>
            <a:pPr indent="0" algn="just"/>
            <a:endParaRPr lang="en-GB" dirty="0" smtClean="0"/>
          </a:p>
          <a:p>
            <a:pPr indent="0" algn="just"/>
            <a:r>
              <a:rPr lang="en-GB" dirty="0" smtClean="0"/>
              <a:t>Devising </a:t>
            </a:r>
            <a:r>
              <a:rPr lang="en-GB" dirty="0"/>
              <a:t>frameworks for interacting among network participants via a tokenised system can also facilitate the </a:t>
            </a:r>
            <a:r>
              <a:rPr lang="en-GB" b="1" dirty="0"/>
              <a:t>ingestion of verifiable data </a:t>
            </a:r>
            <a:r>
              <a:rPr lang="en-GB" dirty="0"/>
              <a:t>sources to the pool of shareable resources, and </a:t>
            </a:r>
            <a:r>
              <a:rPr lang="en-GB" b="1" dirty="0"/>
              <a:t>revenue sharing </a:t>
            </a:r>
            <a:r>
              <a:rPr lang="en-GB" dirty="0"/>
              <a:t>schemes. </a:t>
            </a:r>
          </a:p>
        </p:txBody>
      </p:sp>
    </p:spTree>
    <p:extLst>
      <p:ext uri="{BB962C8B-B14F-4D97-AF65-F5344CB8AC3E}">
        <p14:creationId xmlns:p14="http://schemas.microsoft.com/office/powerpoint/2010/main" val="2860942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blockchain images"/>
          <p:cNvPicPr>
            <a:picLocks noChangeAspect="1" noChangeArrowheads="1"/>
          </p:cNvPicPr>
          <p:nvPr/>
        </p:nvPicPr>
        <p:blipFill rotWithShape="1">
          <a:blip r:embed="rId2">
            <a:extLst>
              <a:ext uri="{28A0092B-C50C-407E-A947-70E740481C1C}">
                <a14:useLocalDpi xmlns:a14="http://schemas.microsoft.com/office/drawing/2010/main" val="0"/>
              </a:ext>
            </a:extLst>
          </a:blip>
          <a:srcRect t="26521" r="1489" b="-100"/>
          <a:stretch/>
        </p:blipFill>
        <p:spPr bwMode="auto">
          <a:xfrm>
            <a:off x="-40811" y="0"/>
            <a:ext cx="9184811" cy="51504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b="1" dirty="0" smtClean="0">
                <a:solidFill>
                  <a:schemeClr val="bg1"/>
                </a:solidFill>
              </a:rPr>
              <a:t>Summary</a:t>
            </a:r>
            <a:endParaRPr lang="en-GB" b="1" dirty="0">
              <a:solidFill>
                <a:schemeClr val="bg1"/>
              </a:solidFill>
            </a:endParaRPr>
          </a:p>
        </p:txBody>
      </p:sp>
      <p:sp>
        <p:nvSpPr>
          <p:cNvPr id="3" name="Content Placeholder 2"/>
          <p:cNvSpPr>
            <a:spLocks noGrp="1"/>
          </p:cNvSpPr>
          <p:nvPr>
            <p:ph idx="1"/>
          </p:nvPr>
        </p:nvSpPr>
        <p:spPr/>
        <p:txBody>
          <a:bodyPr/>
          <a:lstStyle/>
          <a:p>
            <a:pPr>
              <a:lnSpc>
                <a:spcPct val="200000"/>
              </a:lnSpc>
              <a:buClr>
                <a:schemeClr val="accent6"/>
              </a:buClr>
              <a:buFont typeface="Wingdings" panose="05000000000000000000" pitchFamily="2" charset="2"/>
              <a:buChar char="Ø"/>
            </a:pPr>
            <a:r>
              <a:rPr lang="en-GB" dirty="0" err="1" smtClean="0">
                <a:solidFill>
                  <a:schemeClr val="bg1"/>
                </a:solidFill>
              </a:rPr>
              <a:t>Blockchain</a:t>
            </a:r>
            <a:r>
              <a:rPr lang="en-GB" dirty="0" smtClean="0">
                <a:solidFill>
                  <a:schemeClr val="bg1"/>
                </a:solidFill>
              </a:rPr>
              <a:t> Overview</a:t>
            </a:r>
          </a:p>
          <a:p>
            <a:pPr>
              <a:lnSpc>
                <a:spcPct val="200000"/>
              </a:lnSpc>
              <a:buClr>
                <a:schemeClr val="accent6"/>
              </a:buClr>
              <a:buFont typeface="Wingdings" panose="05000000000000000000" pitchFamily="2" charset="2"/>
              <a:buChar char="Ø"/>
            </a:pPr>
            <a:r>
              <a:rPr lang="en-GB" dirty="0" err="1" smtClean="0">
                <a:solidFill>
                  <a:schemeClr val="bg1"/>
                </a:solidFill>
              </a:rPr>
              <a:t>Blockchain</a:t>
            </a:r>
            <a:r>
              <a:rPr lang="en-GB" dirty="0" smtClean="0">
                <a:solidFill>
                  <a:schemeClr val="bg1"/>
                </a:solidFill>
              </a:rPr>
              <a:t> and EO</a:t>
            </a:r>
          </a:p>
        </p:txBody>
      </p:sp>
    </p:spTree>
    <p:extLst>
      <p:ext uri="{BB962C8B-B14F-4D97-AF65-F5344CB8AC3E}">
        <p14:creationId xmlns:p14="http://schemas.microsoft.com/office/powerpoint/2010/main" val="1485448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19310"/>
            <a:ext cx="7464490" cy="769441"/>
          </a:xfrm>
        </p:spPr>
        <p:txBody>
          <a:bodyPr/>
          <a:lstStyle/>
          <a:p>
            <a:r>
              <a:rPr lang="en-GB" dirty="0" smtClean="0"/>
              <a:t>Digital </a:t>
            </a:r>
            <a:r>
              <a:rPr lang="en-GB" dirty="0"/>
              <a:t>representation of </a:t>
            </a:r>
            <a:r>
              <a:rPr lang="en-GB" dirty="0" smtClean="0"/>
              <a:t>assets </a:t>
            </a:r>
            <a:r>
              <a:rPr lang="en-GB" dirty="0"/>
              <a:t/>
            </a:r>
            <a:br>
              <a:rPr lang="en-GB" dirty="0"/>
            </a:br>
            <a:r>
              <a:rPr lang="en-GB" dirty="0"/>
              <a:t> </a:t>
            </a:r>
          </a:p>
        </p:txBody>
      </p:sp>
      <p:sp>
        <p:nvSpPr>
          <p:cNvPr id="3" name="Content Placeholder 2"/>
          <p:cNvSpPr>
            <a:spLocks noGrp="1"/>
          </p:cNvSpPr>
          <p:nvPr>
            <p:ph idx="1"/>
          </p:nvPr>
        </p:nvSpPr>
        <p:spPr>
          <a:xfrm>
            <a:off x="192833" y="727788"/>
            <a:ext cx="8453534" cy="3924312"/>
          </a:xfrm>
        </p:spPr>
        <p:txBody>
          <a:bodyPr>
            <a:normAutofit/>
          </a:bodyPr>
          <a:lstStyle/>
          <a:p>
            <a:pPr algn="just"/>
            <a:r>
              <a:rPr lang="en-GB" dirty="0"/>
              <a:t>This use case is to demonstrate </a:t>
            </a:r>
            <a:r>
              <a:rPr lang="en-GB" dirty="0" smtClean="0"/>
              <a:t>how </a:t>
            </a:r>
            <a:r>
              <a:rPr lang="en-GB" dirty="0"/>
              <a:t>EO can </a:t>
            </a:r>
            <a:r>
              <a:rPr lang="en-GB" b="1" dirty="0"/>
              <a:t>bridge and connect the physical environment to digital ledgers</a:t>
            </a:r>
            <a:r>
              <a:rPr lang="en-GB" dirty="0"/>
              <a:t>, </a:t>
            </a:r>
            <a:r>
              <a:rPr lang="en-GB" dirty="0" smtClean="0"/>
              <a:t>in the context of Distributed Applications and smart contracts.</a:t>
            </a:r>
          </a:p>
          <a:p>
            <a:pPr algn="just"/>
            <a:r>
              <a:rPr lang="en-GB" dirty="0" smtClean="0"/>
              <a:t>In particular how EO can </a:t>
            </a:r>
            <a:r>
              <a:rPr lang="en-GB" dirty="0"/>
              <a:t>support the formulation of </a:t>
            </a:r>
            <a:r>
              <a:rPr lang="en-GB" b="1" dirty="0"/>
              <a:t>structured data flows </a:t>
            </a:r>
            <a:r>
              <a:rPr lang="en-GB" dirty="0"/>
              <a:t>in a variety of </a:t>
            </a:r>
            <a:endParaRPr lang="en-GB" dirty="0" smtClean="0"/>
          </a:p>
          <a:p>
            <a:pPr algn="just">
              <a:buFont typeface="Arial" panose="020B0604020202020204" pitchFamily="34" charset="0"/>
              <a:buChar char="•"/>
            </a:pPr>
            <a:r>
              <a:rPr lang="en-GB" dirty="0" smtClean="0"/>
              <a:t>asset management</a:t>
            </a:r>
          </a:p>
          <a:p>
            <a:pPr algn="just">
              <a:buFont typeface="Arial" panose="020B0604020202020204" pitchFamily="34" charset="0"/>
              <a:buChar char="•"/>
            </a:pPr>
            <a:r>
              <a:rPr lang="en-GB" dirty="0" smtClean="0"/>
              <a:t>risk management</a:t>
            </a:r>
          </a:p>
          <a:p>
            <a:pPr algn="just">
              <a:buFont typeface="Arial" panose="020B0604020202020204" pitchFamily="34" charset="0"/>
              <a:buChar char="•"/>
            </a:pPr>
            <a:r>
              <a:rPr lang="en-GB" dirty="0" smtClean="0"/>
              <a:t>environmental management</a:t>
            </a:r>
          </a:p>
          <a:p>
            <a:pPr algn="just">
              <a:buFont typeface="Arial" panose="020B0604020202020204" pitchFamily="34" charset="0"/>
              <a:buChar char="•"/>
            </a:pPr>
            <a:r>
              <a:rPr lang="en-GB" dirty="0" smtClean="0"/>
              <a:t>logistics </a:t>
            </a:r>
          </a:p>
          <a:p>
            <a:pPr algn="just">
              <a:buFont typeface="Arial" panose="020B0604020202020204" pitchFamily="34" charset="0"/>
              <a:buChar char="•"/>
            </a:pPr>
            <a:r>
              <a:rPr lang="en-GB" dirty="0" smtClean="0"/>
              <a:t>insurance </a:t>
            </a:r>
            <a:r>
              <a:rPr lang="en-GB" dirty="0" smtClean="0"/>
              <a:t>domains </a:t>
            </a:r>
            <a:endParaRPr lang="en-GB" dirty="0"/>
          </a:p>
          <a:p>
            <a:pPr algn="just"/>
            <a:endParaRPr lang="en-GB" dirty="0"/>
          </a:p>
        </p:txBody>
      </p:sp>
    </p:spTree>
    <p:extLst>
      <p:ext uri="{BB962C8B-B14F-4D97-AF65-F5344CB8AC3E}">
        <p14:creationId xmlns:p14="http://schemas.microsoft.com/office/powerpoint/2010/main" val="21112856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descr="Risultati immagini per blockchain images"/>
          <p:cNvPicPr>
            <a:picLocks noChangeAspect="1" noChangeArrowheads="1"/>
          </p:cNvPicPr>
          <p:nvPr/>
        </p:nvPicPr>
        <p:blipFill rotWithShape="1">
          <a:blip r:embed="rId2">
            <a:extLst>
              <a:ext uri="{28A0092B-C50C-407E-A947-70E740481C1C}">
                <a14:useLocalDpi xmlns:a14="http://schemas.microsoft.com/office/drawing/2010/main" val="0"/>
              </a:ext>
            </a:extLst>
          </a:blip>
          <a:srcRect t="26521" r="1489" b="-100"/>
          <a:stretch/>
        </p:blipFill>
        <p:spPr bwMode="auto">
          <a:xfrm>
            <a:off x="0" y="-5461"/>
            <a:ext cx="9184811" cy="51504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9"/>
          <p:cNvSpPr txBox="1">
            <a:spLocks noChangeArrowheads="1"/>
          </p:cNvSpPr>
          <p:nvPr/>
        </p:nvSpPr>
        <p:spPr bwMode="auto">
          <a:xfrm>
            <a:off x="532948" y="1778236"/>
            <a:ext cx="7972425"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marL="0" marR="0" lvl="0" indent="0" algn="ctr" defTabSz="914400" latinLnBrk="0">
              <a:lnSpc>
                <a:spcPct val="100000"/>
              </a:lnSpc>
              <a:buClrTx/>
              <a:buSzTx/>
              <a:buFontTx/>
              <a:buNone/>
              <a:tabLst/>
              <a:defRPr/>
            </a:pPr>
            <a:r>
              <a:rPr lang="en-GB" sz="3200" dirty="0" smtClean="0">
                <a:solidFill>
                  <a:schemeClr val="bg1">
                    <a:lumMod val="95000"/>
                  </a:schemeClr>
                </a:solidFill>
                <a:latin typeface="Verdana"/>
                <a:ea typeface="+mj-ea"/>
                <a:cs typeface="Verdana"/>
              </a:rPr>
              <a:t>Thank you</a:t>
            </a:r>
            <a:endParaRPr lang="en-GB" sz="3200" dirty="0">
              <a:solidFill>
                <a:schemeClr val="bg1">
                  <a:lumMod val="95000"/>
                </a:schemeClr>
              </a:solidFill>
              <a:latin typeface="Verdana"/>
              <a:ea typeface="+mj-ea"/>
              <a:cs typeface="Verdana"/>
            </a:endParaRPr>
          </a:p>
        </p:txBody>
      </p:sp>
    </p:spTree>
    <p:extLst>
      <p:ext uri="{BB962C8B-B14F-4D97-AF65-F5344CB8AC3E}">
        <p14:creationId xmlns:p14="http://schemas.microsoft.com/office/powerpoint/2010/main" val="1673240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blockchain images"/>
          <p:cNvPicPr>
            <a:picLocks noChangeAspect="1" noChangeArrowheads="1"/>
          </p:cNvPicPr>
          <p:nvPr/>
        </p:nvPicPr>
        <p:blipFill rotWithShape="1">
          <a:blip r:embed="rId2">
            <a:extLst>
              <a:ext uri="{28A0092B-C50C-407E-A947-70E740481C1C}">
                <a14:useLocalDpi xmlns:a14="http://schemas.microsoft.com/office/drawing/2010/main" val="0"/>
              </a:ext>
            </a:extLst>
          </a:blip>
          <a:srcRect t="26521" r="1489" b="-100"/>
          <a:stretch/>
        </p:blipFill>
        <p:spPr bwMode="auto">
          <a:xfrm>
            <a:off x="-40811" y="0"/>
            <a:ext cx="9184811" cy="515049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pPr>
              <a:lnSpc>
                <a:spcPct val="200000"/>
              </a:lnSpc>
              <a:buClr>
                <a:schemeClr val="accent6"/>
              </a:buClr>
              <a:buFont typeface="Wingdings" panose="05000000000000000000" pitchFamily="2" charset="2"/>
              <a:buChar char="Ø"/>
            </a:pPr>
            <a:r>
              <a:rPr lang="en-GB" b="1" dirty="0" err="1" smtClean="0">
                <a:solidFill>
                  <a:schemeClr val="bg1"/>
                </a:solidFill>
              </a:rPr>
              <a:t>Blockchain</a:t>
            </a:r>
            <a:r>
              <a:rPr lang="en-GB" b="1" dirty="0" smtClean="0">
                <a:solidFill>
                  <a:schemeClr val="bg1"/>
                </a:solidFill>
              </a:rPr>
              <a:t> Overview</a:t>
            </a:r>
          </a:p>
          <a:p>
            <a:pPr>
              <a:lnSpc>
                <a:spcPct val="200000"/>
              </a:lnSpc>
              <a:buClr>
                <a:schemeClr val="accent6"/>
              </a:buClr>
              <a:buFont typeface="Wingdings" panose="05000000000000000000" pitchFamily="2" charset="2"/>
              <a:buChar char="Ø"/>
            </a:pPr>
            <a:r>
              <a:rPr lang="en-GB" dirty="0" err="1" smtClean="0">
                <a:solidFill>
                  <a:schemeClr val="accent6">
                    <a:lumMod val="50000"/>
                  </a:schemeClr>
                </a:solidFill>
              </a:rPr>
              <a:t>Blockchain</a:t>
            </a:r>
            <a:r>
              <a:rPr lang="en-GB" dirty="0" smtClean="0">
                <a:solidFill>
                  <a:schemeClr val="accent6">
                    <a:lumMod val="50000"/>
                  </a:schemeClr>
                </a:solidFill>
              </a:rPr>
              <a:t> and EO</a:t>
            </a:r>
          </a:p>
        </p:txBody>
      </p:sp>
    </p:spTree>
    <p:extLst>
      <p:ext uri="{BB962C8B-B14F-4D97-AF65-F5344CB8AC3E}">
        <p14:creationId xmlns:p14="http://schemas.microsoft.com/office/powerpoint/2010/main" val="3457589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t>
            </a:r>
            <a:r>
              <a:rPr lang="en-GB" dirty="0" err="1" smtClean="0"/>
              <a:t>Blockchain</a:t>
            </a:r>
            <a:r>
              <a:rPr lang="en-GB" dirty="0" smtClean="0"/>
              <a:t>?</a:t>
            </a:r>
            <a:endParaRPr lang="en-GB" dirty="0"/>
          </a:p>
        </p:txBody>
      </p:sp>
      <p:sp>
        <p:nvSpPr>
          <p:cNvPr id="3" name="Content Placeholder 2"/>
          <p:cNvSpPr>
            <a:spLocks noGrp="1"/>
          </p:cNvSpPr>
          <p:nvPr>
            <p:ph idx="1"/>
          </p:nvPr>
        </p:nvSpPr>
        <p:spPr/>
        <p:txBody>
          <a:bodyPr/>
          <a:lstStyle/>
          <a:p>
            <a:r>
              <a:rPr lang="en-GB" b="1" dirty="0" smtClean="0"/>
              <a:t>Open</a:t>
            </a:r>
            <a:r>
              <a:rPr lang="en-GB" dirty="0" smtClean="0"/>
              <a:t> </a:t>
            </a:r>
            <a:r>
              <a:rPr lang="en-GB" b="1" dirty="0" smtClean="0"/>
              <a:t>distributed</a:t>
            </a:r>
            <a:r>
              <a:rPr lang="en-GB" dirty="0" smtClean="0"/>
              <a:t> </a:t>
            </a:r>
            <a:r>
              <a:rPr lang="en-GB" b="1" dirty="0" smtClean="0"/>
              <a:t>ledger</a:t>
            </a:r>
            <a:r>
              <a:rPr lang="en-GB" dirty="0" smtClean="0"/>
              <a:t> that can record </a:t>
            </a:r>
            <a:r>
              <a:rPr lang="en-GB" b="1" dirty="0" smtClean="0"/>
              <a:t>transactions</a:t>
            </a:r>
            <a:r>
              <a:rPr lang="en-GB" dirty="0" smtClean="0"/>
              <a:t> between two parties efficiently and in a </a:t>
            </a:r>
            <a:r>
              <a:rPr lang="en-GB" b="1" dirty="0" smtClean="0"/>
              <a:t>verifiable permanent </a:t>
            </a:r>
            <a:r>
              <a:rPr lang="en-GB" dirty="0" smtClean="0"/>
              <a:t>way</a:t>
            </a:r>
            <a:endParaRPr lang="en-GB" dirty="0"/>
          </a:p>
        </p:txBody>
      </p:sp>
      <p:pic>
        <p:nvPicPr>
          <p:cNvPr id="5" name="Picture 4"/>
          <p:cNvPicPr>
            <a:picLocks noChangeAspect="1"/>
          </p:cNvPicPr>
          <p:nvPr/>
        </p:nvPicPr>
        <p:blipFill rotWithShape="1">
          <a:blip r:embed="rId2">
            <a:clrChange>
              <a:clrFrom>
                <a:srgbClr val="FFFFFF"/>
              </a:clrFrom>
              <a:clrTo>
                <a:srgbClr val="FFFFFF">
                  <a:alpha val="0"/>
                </a:srgbClr>
              </a:clrTo>
            </a:clrChange>
          </a:blip>
          <a:srcRect t="5468" b="6511"/>
          <a:stretch/>
        </p:blipFill>
        <p:spPr>
          <a:xfrm>
            <a:off x="1220031" y="1344706"/>
            <a:ext cx="6450171" cy="3463286"/>
          </a:xfrm>
          <a:prstGeom prst="rect">
            <a:avLst/>
          </a:prstGeom>
        </p:spPr>
      </p:pic>
    </p:spTree>
    <p:extLst>
      <p:ext uri="{BB962C8B-B14F-4D97-AF65-F5344CB8AC3E}">
        <p14:creationId xmlns:p14="http://schemas.microsoft.com/office/powerpoint/2010/main" val="4026786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 concepts</a:t>
            </a:r>
            <a:endParaRPr lang="en-GB" dirty="0"/>
          </a:p>
        </p:txBody>
      </p:sp>
      <p:sp>
        <p:nvSpPr>
          <p:cNvPr id="3" name="Content Placeholder 2"/>
          <p:cNvSpPr>
            <a:spLocks noGrp="1"/>
          </p:cNvSpPr>
          <p:nvPr>
            <p:ph idx="1"/>
          </p:nvPr>
        </p:nvSpPr>
        <p:spPr/>
        <p:txBody>
          <a:bodyPr/>
          <a:lstStyle/>
          <a:p>
            <a:r>
              <a:rPr lang="en-GB" b="1" dirty="0"/>
              <a:t>Peer-To-Peer</a:t>
            </a:r>
            <a:r>
              <a:rPr lang="en-GB" dirty="0"/>
              <a:t>: No central authority to control or manipulate it. </a:t>
            </a:r>
          </a:p>
          <a:p>
            <a:r>
              <a:rPr lang="en-GB" b="1" dirty="0"/>
              <a:t>Distributed</a:t>
            </a:r>
            <a:r>
              <a:rPr lang="en-GB" dirty="0"/>
              <a:t>: The ledger is spread across the whole network which makes tampering not so easy.</a:t>
            </a:r>
          </a:p>
          <a:p>
            <a:r>
              <a:rPr lang="en-GB" b="1" dirty="0"/>
              <a:t>Cryptographically Secured: </a:t>
            </a:r>
            <a:r>
              <a:rPr lang="en-GB" dirty="0"/>
              <a:t>Cryptography is used for the security services to make the ledger tamper-proof .</a:t>
            </a:r>
          </a:p>
          <a:p>
            <a:r>
              <a:rPr lang="en-GB" b="1" dirty="0"/>
              <a:t>Add-Only: </a:t>
            </a:r>
            <a:r>
              <a:rPr lang="en-GB" dirty="0"/>
              <a:t>Data can only be added in the </a:t>
            </a:r>
            <a:r>
              <a:rPr lang="en-GB" dirty="0" err="1"/>
              <a:t>blockchain</a:t>
            </a:r>
            <a:r>
              <a:rPr lang="en-GB" dirty="0"/>
              <a:t> with time-sequential order</a:t>
            </a:r>
            <a:r>
              <a:rPr lang="en-GB" dirty="0" smtClean="0"/>
              <a:t>.</a:t>
            </a:r>
            <a:endParaRPr lang="en-GB" dirty="0"/>
          </a:p>
          <a:p>
            <a:r>
              <a:rPr lang="en-GB" b="1" dirty="0" smtClean="0"/>
              <a:t>Consensus: </a:t>
            </a:r>
            <a:r>
              <a:rPr lang="en-GB" dirty="0" smtClean="0"/>
              <a:t>This </a:t>
            </a:r>
            <a:r>
              <a:rPr lang="en-GB" dirty="0"/>
              <a:t>gives </a:t>
            </a:r>
            <a:r>
              <a:rPr lang="en-GB" dirty="0" err="1"/>
              <a:t>blockchain</a:t>
            </a:r>
            <a:r>
              <a:rPr lang="en-GB" dirty="0"/>
              <a:t> the ability to update the ledger via consensus. </a:t>
            </a:r>
            <a:r>
              <a:rPr lang="en-GB" dirty="0" smtClean="0"/>
              <a:t>No </a:t>
            </a:r>
            <a:r>
              <a:rPr lang="en-GB" dirty="0"/>
              <a:t>central authority is in control of updating the ledger. Instead, any update made to the </a:t>
            </a:r>
            <a:r>
              <a:rPr lang="en-GB" dirty="0" err="1"/>
              <a:t>blockchain</a:t>
            </a:r>
            <a:r>
              <a:rPr lang="en-GB" dirty="0"/>
              <a:t> is validated against strict criteria defined by the </a:t>
            </a:r>
            <a:r>
              <a:rPr lang="en-GB" dirty="0" err="1"/>
              <a:t>blockchain</a:t>
            </a:r>
            <a:r>
              <a:rPr lang="en-GB" dirty="0"/>
              <a:t> protocol and added to the </a:t>
            </a:r>
            <a:r>
              <a:rPr lang="en-GB" dirty="0" err="1"/>
              <a:t>blockchain</a:t>
            </a:r>
            <a:r>
              <a:rPr lang="en-GB" dirty="0"/>
              <a:t> only after a consensus has been reached among all participating peers/nodes on the network.</a:t>
            </a:r>
          </a:p>
          <a:p>
            <a:endParaRPr lang="en-GB" dirty="0"/>
          </a:p>
        </p:txBody>
      </p:sp>
    </p:spTree>
    <p:extLst>
      <p:ext uri="{BB962C8B-B14F-4D97-AF65-F5344CB8AC3E}">
        <p14:creationId xmlns:p14="http://schemas.microsoft.com/office/powerpoint/2010/main" val="2934385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does </a:t>
            </a:r>
            <a:r>
              <a:rPr lang="en-GB" dirty="0" err="1" smtClean="0"/>
              <a:t>Blockchain</a:t>
            </a:r>
            <a:r>
              <a:rPr lang="en-GB" dirty="0" smtClean="0"/>
              <a:t> work?</a:t>
            </a:r>
            <a:endParaRPr lang="en-GB" dirty="0"/>
          </a:p>
        </p:txBody>
      </p:sp>
      <p:pic>
        <p:nvPicPr>
          <p:cNvPr id="4" name="Picture 3"/>
          <p:cNvPicPr>
            <a:picLocks noChangeAspect="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blip>
          <a:srcRect l="16039" t="15697" r="14775" b="13372"/>
          <a:stretch/>
        </p:blipFill>
        <p:spPr>
          <a:xfrm>
            <a:off x="309145" y="814755"/>
            <a:ext cx="697523" cy="715107"/>
          </a:xfrm>
          <a:prstGeom prst="rect">
            <a:avLst/>
          </a:prstGeom>
        </p:spPr>
      </p:pic>
      <p:sp>
        <p:nvSpPr>
          <p:cNvPr id="5" name="Rectangle 4"/>
          <p:cNvSpPr/>
          <p:nvPr/>
        </p:nvSpPr>
        <p:spPr>
          <a:xfrm>
            <a:off x="-167154" y="1529862"/>
            <a:ext cx="1650123" cy="400110"/>
          </a:xfrm>
          <a:prstGeom prst="rect">
            <a:avLst/>
          </a:prstGeom>
          <a:noFill/>
        </p:spPr>
        <p:txBody>
          <a:bodyPr wrap="square" lIns="91440" tIns="45720" rIns="91440" bIns="45720">
            <a:spAutoFit/>
          </a:bodyPr>
          <a:lstStyle/>
          <a:p>
            <a:pPr algn="ctr"/>
            <a:r>
              <a:rPr lang="en-US" sz="1000" dirty="0" smtClean="0">
                <a:ln w="0"/>
                <a:solidFill>
                  <a:schemeClr val="accent1"/>
                </a:solidFill>
                <a:effectLst>
                  <a:outerShdw blurRad="38100" dist="25400" dir="5400000" algn="ctr" rotWithShape="0">
                    <a:srgbClr val="6E747A">
                      <a:alpha val="43000"/>
                    </a:srgbClr>
                  </a:outerShdw>
                </a:effectLst>
              </a:rPr>
              <a:t>A user requests       for a transaction</a:t>
            </a:r>
            <a:endParaRPr lang="en-US" sz="1000" b="0" cap="none" spc="0" dirty="0">
              <a:ln w="0"/>
              <a:solidFill>
                <a:schemeClr val="accent1"/>
              </a:solidFill>
              <a:effectLst>
                <a:outerShdw blurRad="38100" dist="25400" dir="5400000" algn="ctr" rotWithShape="0">
                  <a:srgbClr val="6E747A">
                    <a:alpha val="43000"/>
                  </a:srgbClr>
                </a:outerShdw>
              </a:effectLst>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4552" t="19293" r="14479" b="21299"/>
          <a:stretch/>
        </p:blipFill>
        <p:spPr>
          <a:xfrm>
            <a:off x="3525324" y="860755"/>
            <a:ext cx="882962" cy="715107"/>
          </a:xfrm>
          <a:prstGeom prst="rect">
            <a:avLst/>
          </a:prstGeom>
        </p:spPr>
      </p:pic>
      <p:sp>
        <p:nvSpPr>
          <p:cNvPr id="10" name="Rectangle 9"/>
          <p:cNvSpPr/>
          <p:nvPr/>
        </p:nvSpPr>
        <p:spPr>
          <a:xfrm>
            <a:off x="2956755" y="1575862"/>
            <a:ext cx="2039815" cy="400110"/>
          </a:xfrm>
          <a:prstGeom prst="rect">
            <a:avLst/>
          </a:prstGeom>
          <a:noFill/>
        </p:spPr>
        <p:txBody>
          <a:bodyPr wrap="square" lIns="91440" tIns="45720" rIns="91440" bIns="45720">
            <a:spAutoFit/>
          </a:bodyPr>
          <a:lstStyle/>
          <a:p>
            <a:pPr algn="ctr"/>
            <a:r>
              <a:rPr lang="en-US" sz="1000" dirty="0" smtClean="0">
                <a:ln w="0"/>
                <a:solidFill>
                  <a:schemeClr val="accent1"/>
                </a:solidFill>
                <a:effectLst>
                  <a:outerShdw blurRad="38100" dist="25400" dir="5400000" algn="ctr" rotWithShape="0">
                    <a:srgbClr val="6E747A">
                      <a:alpha val="43000"/>
                    </a:srgbClr>
                  </a:outerShdw>
                </a:effectLst>
              </a:rPr>
              <a:t>A block representing the transaction is created</a:t>
            </a:r>
            <a:endParaRPr lang="en-US" sz="1000" b="0" cap="none" spc="0" dirty="0">
              <a:ln w="0"/>
              <a:solidFill>
                <a:schemeClr val="accent1"/>
              </a:solidFill>
              <a:effectLst>
                <a:outerShdw blurRad="38100" dist="25400" dir="5400000" algn="ctr" rotWithShape="0">
                  <a:srgbClr val="6E747A">
                    <a:alpha val="43000"/>
                  </a:srgbClr>
                </a:outerShdw>
              </a:effectLst>
            </a:endParaRPr>
          </a:p>
        </p:txBody>
      </p:sp>
      <p:sp>
        <p:nvSpPr>
          <p:cNvPr id="11" name="Right Arrow 10"/>
          <p:cNvSpPr/>
          <p:nvPr/>
        </p:nvSpPr>
        <p:spPr>
          <a:xfrm>
            <a:off x="1561575" y="955477"/>
            <a:ext cx="978408" cy="4846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2" name="Right Arrow 11"/>
          <p:cNvSpPr/>
          <p:nvPr/>
        </p:nvSpPr>
        <p:spPr>
          <a:xfrm>
            <a:off x="4996570" y="955477"/>
            <a:ext cx="978408" cy="4846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40157" r="35020" b="20061"/>
          <a:stretch/>
        </p:blipFill>
        <p:spPr>
          <a:xfrm>
            <a:off x="7039708" y="692287"/>
            <a:ext cx="609600" cy="883576"/>
          </a:xfrm>
          <a:prstGeom prst="rect">
            <a:avLst/>
          </a:prstGeom>
        </p:spPr>
      </p:pic>
      <p:sp>
        <p:nvSpPr>
          <p:cNvPr id="14" name="Rectangle 13"/>
          <p:cNvSpPr/>
          <p:nvPr/>
        </p:nvSpPr>
        <p:spPr>
          <a:xfrm>
            <a:off x="6226650" y="1575862"/>
            <a:ext cx="2128774" cy="400110"/>
          </a:xfrm>
          <a:prstGeom prst="rect">
            <a:avLst/>
          </a:prstGeom>
          <a:noFill/>
        </p:spPr>
        <p:txBody>
          <a:bodyPr wrap="square" lIns="91440" tIns="45720" rIns="91440" bIns="45720">
            <a:spAutoFit/>
          </a:bodyPr>
          <a:lstStyle/>
          <a:p>
            <a:pPr algn="ctr"/>
            <a:r>
              <a:rPr lang="en-US" sz="1000" dirty="0" smtClean="0">
                <a:ln w="0"/>
                <a:solidFill>
                  <a:schemeClr val="accent1"/>
                </a:solidFill>
                <a:effectLst>
                  <a:outerShdw blurRad="38100" dist="25400" dir="5400000" algn="ctr" rotWithShape="0">
                    <a:srgbClr val="6E747A">
                      <a:alpha val="43000"/>
                    </a:srgbClr>
                  </a:outerShdw>
                </a:effectLst>
              </a:rPr>
              <a:t>The block is broadcasted to all the nodes of the network</a:t>
            </a:r>
            <a:endParaRPr lang="en-US" sz="1000" b="0" cap="none" spc="0" dirty="0">
              <a:ln w="0"/>
              <a:solidFill>
                <a:schemeClr val="accent1"/>
              </a:solidFill>
              <a:effectLst>
                <a:outerShdw blurRad="38100" dist="25400" dir="5400000" algn="ctr" rotWithShape="0">
                  <a:srgbClr val="6E747A">
                    <a:alpha val="43000"/>
                  </a:srgbClr>
                </a:outerShdw>
              </a:effectLst>
            </a:endParaRPr>
          </a:p>
        </p:txBody>
      </p:sp>
      <p:grpSp>
        <p:nvGrpSpPr>
          <p:cNvPr id="30" name="Group 29"/>
          <p:cNvGrpSpPr/>
          <p:nvPr/>
        </p:nvGrpSpPr>
        <p:grpSpPr>
          <a:xfrm>
            <a:off x="6904076" y="3128128"/>
            <a:ext cx="827712" cy="774883"/>
            <a:chOff x="5522882" y="2765494"/>
            <a:chExt cx="1340100" cy="1262534"/>
          </a:xfrm>
        </p:grpSpPr>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14552" t="19293" r="14479" b="21299"/>
            <a:stretch/>
          </p:blipFill>
          <p:spPr>
            <a:xfrm>
              <a:off x="5914292" y="3171092"/>
              <a:ext cx="557280" cy="451339"/>
            </a:xfrm>
            <a:prstGeom prst="rect">
              <a:avLst/>
            </a:prstGeom>
          </p:spPr>
        </p:pic>
        <p:pic>
          <p:nvPicPr>
            <p:cNvPr id="19" name="Picture 18"/>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5697" t="9915" r="16382" b="21937"/>
            <a:stretch/>
          </p:blipFill>
          <p:spPr>
            <a:xfrm>
              <a:off x="5522882" y="2765495"/>
              <a:ext cx="391410" cy="392723"/>
            </a:xfrm>
            <a:prstGeom prst="rect">
              <a:avLst/>
            </a:prstGeom>
          </p:spPr>
        </p:pic>
        <p:pic>
          <p:nvPicPr>
            <p:cNvPr id="20" name="Picture 19"/>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5697" t="9915" r="16382" b="21937"/>
            <a:stretch/>
          </p:blipFill>
          <p:spPr>
            <a:xfrm>
              <a:off x="5997227" y="2765494"/>
              <a:ext cx="391410" cy="392723"/>
            </a:xfrm>
            <a:prstGeom prst="rect">
              <a:avLst/>
            </a:prstGeom>
          </p:spPr>
        </p:pic>
        <p:pic>
          <p:nvPicPr>
            <p:cNvPr id="21" name="Picture 20"/>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5697" t="9915" r="16382" b="21937"/>
            <a:stretch/>
          </p:blipFill>
          <p:spPr>
            <a:xfrm>
              <a:off x="6471572" y="3200398"/>
              <a:ext cx="391410" cy="392723"/>
            </a:xfrm>
            <a:prstGeom prst="rect">
              <a:avLst/>
            </a:prstGeom>
          </p:spPr>
        </p:pic>
        <p:pic>
          <p:nvPicPr>
            <p:cNvPr id="22" name="Picture 21"/>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5697" t="9915" r="16382" b="21937"/>
            <a:stretch/>
          </p:blipFill>
          <p:spPr>
            <a:xfrm>
              <a:off x="5522882" y="3200399"/>
              <a:ext cx="391410" cy="392723"/>
            </a:xfrm>
            <a:prstGeom prst="rect">
              <a:avLst/>
            </a:prstGeom>
          </p:spPr>
        </p:pic>
        <p:pic>
          <p:nvPicPr>
            <p:cNvPr id="23" name="Picture 22"/>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5697" t="9915" r="16382" b="21937"/>
            <a:stretch/>
          </p:blipFill>
          <p:spPr>
            <a:xfrm>
              <a:off x="5522882" y="3618923"/>
              <a:ext cx="391410" cy="392723"/>
            </a:xfrm>
            <a:prstGeom prst="rect">
              <a:avLst/>
            </a:prstGeom>
          </p:spPr>
        </p:pic>
        <p:pic>
          <p:nvPicPr>
            <p:cNvPr id="24" name="Picture 23"/>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5697" t="9915" r="16382" b="21937"/>
            <a:stretch/>
          </p:blipFill>
          <p:spPr>
            <a:xfrm>
              <a:off x="5983066" y="3635305"/>
              <a:ext cx="391410" cy="392723"/>
            </a:xfrm>
            <a:prstGeom prst="rect">
              <a:avLst/>
            </a:prstGeom>
          </p:spPr>
        </p:pic>
        <p:pic>
          <p:nvPicPr>
            <p:cNvPr id="25" name="Picture 24"/>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5697" t="9915" r="16382" b="21937"/>
            <a:stretch/>
          </p:blipFill>
          <p:spPr>
            <a:xfrm>
              <a:off x="6471572" y="3635305"/>
              <a:ext cx="391410" cy="392723"/>
            </a:xfrm>
            <a:prstGeom prst="rect">
              <a:avLst/>
            </a:prstGeom>
          </p:spPr>
        </p:pic>
        <p:pic>
          <p:nvPicPr>
            <p:cNvPr id="26" name="Picture 25"/>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5697" t="9915" r="16382" b="21937"/>
            <a:stretch/>
          </p:blipFill>
          <p:spPr>
            <a:xfrm>
              <a:off x="6471572" y="2778365"/>
              <a:ext cx="391410" cy="392723"/>
            </a:xfrm>
            <a:prstGeom prst="rect">
              <a:avLst/>
            </a:prstGeom>
          </p:spPr>
        </p:pic>
      </p:grpSp>
      <p:sp>
        <p:nvSpPr>
          <p:cNvPr id="31" name="Right Arrow 30"/>
          <p:cNvSpPr/>
          <p:nvPr/>
        </p:nvSpPr>
        <p:spPr>
          <a:xfrm rot="5400000">
            <a:off x="6847705" y="2215647"/>
            <a:ext cx="797705" cy="4846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33" name="Rectangle 32"/>
          <p:cNvSpPr/>
          <p:nvPr/>
        </p:nvSpPr>
        <p:spPr>
          <a:xfrm>
            <a:off x="6261522" y="4116257"/>
            <a:ext cx="2128774" cy="400110"/>
          </a:xfrm>
          <a:prstGeom prst="rect">
            <a:avLst/>
          </a:prstGeom>
          <a:noFill/>
        </p:spPr>
        <p:txBody>
          <a:bodyPr wrap="square" lIns="91440" tIns="45720" rIns="91440" bIns="45720">
            <a:spAutoFit/>
          </a:bodyPr>
          <a:lstStyle/>
          <a:p>
            <a:pPr algn="ctr"/>
            <a:r>
              <a:rPr lang="en-US" sz="1000" dirty="0" smtClean="0">
                <a:ln w="0"/>
                <a:solidFill>
                  <a:schemeClr val="accent1"/>
                </a:solidFill>
                <a:effectLst>
                  <a:outerShdw blurRad="38100" dist="25400" dir="5400000" algn="ctr" rotWithShape="0">
                    <a:srgbClr val="6E747A">
                      <a:alpha val="43000"/>
                    </a:srgbClr>
                  </a:outerShdw>
                </a:effectLst>
              </a:rPr>
              <a:t>All nodes validate the block and the transaction</a:t>
            </a:r>
            <a:endParaRPr lang="en-US" sz="1000" b="0" cap="none" spc="0" dirty="0">
              <a:ln w="0"/>
              <a:solidFill>
                <a:schemeClr val="accent1"/>
              </a:solidFill>
              <a:effectLst>
                <a:outerShdw blurRad="38100" dist="25400" dir="5400000" algn="ctr" rotWithShape="0">
                  <a:srgbClr val="6E747A">
                    <a:alpha val="43000"/>
                  </a:srgbClr>
                </a:outerShdw>
              </a:effectLst>
            </a:endParaRPr>
          </a:p>
        </p:txBody>
      </p:sp>
      <p:grpSp>
        <p:nvGrpSpPr>
          <p:cNvPr id="40" name="Group 39"/>
          <p:cNvGrpSpPr/>
          <p:nvPr/>
        </p:nvGrpSpPr>
        <p:grpSpPr>
          <a:xfrm>
            <a:off x="3370498" y="3317179"/>
            <a:ext cx="1641676" cy="396778"/>
            <a:chOff x="3351290" y="2971797"/>
            <a:chExt cx="1641676" cy="396778"/>
          </a:xfrm>
        </p:grpSpPr>
        <p:pic>
          <p:nvPicPr>
            <p:cNvPr id="35" name="Picture 34"/>
            <p:cNvPicPr>
              <a:picLocks noChangeAspect="1"/>
            </p:cNvPicPr>
            <p:nvPr/>
          </p:nvPicPr>
          <p:blipFill rotWithShape="1">
            <a:blip r:embed="rId7" cstate="print">
              <a:grayscl/>
              <a:extLst>
                <a:ext uri="{28A0092B-C50C-407E-A947-70E740481C1C}">
                  <a14:useLocalDpi xmlns:a14="http://schemas.microsoft.com/office/drawing/2010/main" val="0"/>
                </a:ext>
              </a:extLst>
            </a:blip>
            <a:srcRect l="14552" t="19293" r="14479" b="21299"/>
            <a:stretch/>
          </p:blipFill>
          <p:spPr>
            <a:xfrm>
              <a:off x="3992586" y="2995599"/>
              <a:ext cx="460523" cy="372976"/>
            </a:xfrm>
            <a:prstGeom prst="rect">
              <a:avLst/>
            </a:prstGeom>
          </p:spPr>
        </p:pic>
        <p:pic>
          <p:nvPicPr>
            <p:cNvPr id="37" name="Picture 36"/>
            <p:cNvPicPr>
              <a:picLocks noChangeAspect="1"/>
            </p:cNvPicPr>
            <p:nvPr/>
          </p:nvPicPr>
          <p:blipFill rotWithShape="1">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l="14552" t="19293" r="14479" b="21299"/>
            <a:stretch/>
          </p:blipFill>
          <p:spPr>
            <a:xfrm>
              <a:off x="4532443" y="2971797"/>
              <a:ext cx="460523" cy="372976"/>
            </a:xfrm>
            <a:prstGeom prst="rect">
              <a:avLst/>
            </a:prstGeom>
          </p:spPr>
        </p:pic>
        <p:pic>
          <p:nvPicPr>
            <p:cNvPr id="38" name="Picture 37"/>
            <p:cNvPicPr>
              <a:picLocks noChangeAspect="1"/>
            </p:cNvPicPr>
            <p:nvPr/>
          </p:nvPicPr>
          <p:blipFill rotWithShape="1">
            <a:blip r:embed="rId7" cstate="print">
              <a:extLst>
                <a:ext uri="{28A0092B-C50C-407E-A947-70E740481C1C}">
                  <a14:useLocalDpi xmlns:a14="http://schemas.microsoft.com/office/drawing/2010/main" val="0"/>
                </a:ext>
              </a:extLst>
            </a:blip>
            <a:srcRect l="14552" t="19293" r="14479" b="21299"/>
            <a:stretch/>
          </p:blipFill>
          <p:spPr>
            <a:xfrm>
              <a:off x="3351290" y="2971797"/>
              <a:ext cx="460523" cy="372976"/>
            </a:xfrm>
            <a:prstGeom prst="rect">
              <a:avLst/>
            </a:prstGeom>
          </p:spPr>
        </p:pic>
        <p:pic>
          <p:nvPicPr>
            <p:cNvPr id="1028" name="Picture 4" descr="Risultati immagini per blue chain"/>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34095" t="10567" r="39554" b="20615"/>
            <a:stretch/>
          </p:blipFill>
          <p:spPr bwMode="auto">
            <a:xfrm rot="16200000">
              <a:off x="4391343" y="2954538"/>
              <a:ext cx="168610" cy="44034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Risultati immagini per blue chain"/>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34095" t="10567" r="39554" b="20615"/>
            <a:stretch/>
          </p:blipFill>
          <p:spPr bwMode="auto">
            <a:xfrm rot="16200000">
              <a:off x="3809055" y="2961917"/>
              <a:ext cx="168610" cy="440342"/>
            </a:xfrm>
            <a:prstGeom prst="rect">
              <a:avLst/>
            </a:prstGeom>
            <a:noFill/>
            <a:extLst>
              <a:ext uri="{909E8E84-426E-40DD-AFC4-6F175D3DCCD1}">
                <a14:hiddenFill xmlns:a14="http://schemas.microsoft.com/office/drawing/2010/main">
                  <a:solidFill>
                    <a:srgbClr val="FFFFFF"/>
                  </a:solidFill>
                </a14:hiddenFill>
              </a:ext>
            </a:extLst>
          </p:spPr>
        </p:pic>
      </p:grpSp>
      <p:sp>
        <p:nvSpPr>
          <p:cNvPr id="52" name="Rectangle 51"/>
          <p:cNvSpPr/>
          <p:nvPr/>
        </p:nvSpPr>
        <p:spPr>
          <a:xfrm>
            <a:off x="3125504" y="4088406"/>
            <a:ext cx="2128774" cy="400110"/>
          </a:xfrm>
          <a:prstGeom prst="rect">
            <a:avLst/>
          </a:prstGeom>
          <a:noFill/>
        </p:spPr>
        <p:txBody>
          <a:bodyPr wrap="square" lIns="91440" tIns="45720" rIns="91440" bIns="45720">
            <a:spAutoFit/>
          </a:bodyPr>
          <a:lstStyle/>
          <a:p>
            <a:pPr algn="ctr"/>
            <a:r>
              <a:rPr lang="en-US" sz="1000" dirty="0" smtClean="0">
                <a:ln w="0"/>
                <a:solidFill>
                  <a:schemeClr val="accent1"/>
                </a:solidFill>
                <a:effectLst>
                  <a:outerShdw blurRad="38100" dist="25400" dir="5400000" algn="ctr" rotWithShape="0">
                    <a:srgbClr val="6E747A">
                      <a:alpha val="43000"/>
                    </a:srgbClr>
                  </a:outerShdw>
                </a:effectLst>
              </a:rPr>
              <a:t>The block is added to the chain</a:t>
            </a:r>
            <a:endParaRPr lang="en-US" sz="1000" b="0" cap="none" spc="0" dirty="0">
              <a:ln w="0"/>
              <a:solidFill>
                <a:schemeClr val="accent1"/>
              </a:solidFill>
              <a:effectLst>
                <a:outerShdw blurRad="38100" dist="25400" dir="5400000" algn="ctr" rotWithShape="0">
                  <a:srgbClr val="6E747A">
                    <a:alpha val="43000"/>
                  </a:srgbClr>
                </a:outerShdw>
              </a:effectLst>
            </a:endParaRPr>
          </a:p>
        </p:txBody>
      </p:sp>
      <p:sp>
        <p:nvSpPr>
          <p:cNvPr id="53" name="Left Arrow 52"/>
          <p:cNvSpPr/>
          <p:nvPr/>
        </p:nvSpPr>
        <p:spPr>
          <a:xfrm>
            <a:off x="5557341" y="3313373"/>
            <a:ext cx="978408" cy="484632"/>
          </a:xfrm>
          <a:prstGeom prst="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56" name="Left Arrow 55"/>
          <p:cNvSpPr/>
          <p:nvPr/>
        </p:nvSpPr>
        <p:spPr>
          <a:xfrm>
            <a:off x="1782009" y="3313373"/>
            <a:ext cx="978408" cy="484632"/>
          </a:xfrm>
          <a:prstGeom prst="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1">
            <a:duotone>
              <a:schemeClr val="accent1">
                <a:shade val="45000"/>
                <a:satMod val="135000"/>
              </a:schemeClr>
              <a:prstClr val="white"/>
            </a:duotone>
          </a:blip>
          <a:srcRect l="10178" t="17492" r="7089" b="15276"/>
          <a:stretch/>
        </p:blipFill>
        <p:spPr>
          <a:xfrm>
            <a:off x="244041" y="3235119"/>
            <a:ext cx="1213339" cy="738554"/>
          </a:xfrm>
          <a:prstGeom prst="rect">
            <a:avLst/>
          </a:prstGeom>
        </p:spPr>
      </p:pic>
      <p:sp>
        <p:nvSpPr>
          <p:cNvPr id="58" name="Rectangle 57"/>
          <p:cNvSpPr/>
          <p:nvPr/>
        </p:nvSpPr>
        <p:spPr>
          <a:xfrm>
            <a:off x="-77995" y="4088406"/>
            <a:ext cx="2128774" cy="400110"/>
          </a:xfrm>
          <a:prstGeom prst="rect">
            <a:avLst/>
          </a:prstGeom>
          <a:noFill/>
        </p:spPr>
        <p:txBody>
          <a:bodyPr wrap="square" lIns="91440" tIns="45720" rIns="91440" bIns="45720">
            <a:spAutoFit/>
          </a:bodyPr>
          <a:lstStyle/>
          <a:p>
            <a:pPr algn="ctr"/>
            <a:r>
              <a:rPr lang="en-US" sz="1000" dirty="0" smtClean="0">
                <a:ln w="0"/>
                <a:solidFill>
                  <a:schemeClr val="accent1"/>
                </a:solidFill>
                <a:effectLst>
                  <a:outerShdw blurRad="38100" dist="25400" dir="5400000" algn="ctr" rotWithShape="0">
                    <a:srgbClr val="6E747A">
                      <a:alpha val="43000"/>
                    </a:srgbClr>
                  </a:outerShdw>
                </a:effectLst>
              </a:rPr>
              <a:t>The transaction is executed and validated</a:t>
            </a:r>
            <a:endParaRPr lang="en-US" sz="1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217093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Blockchain</a:t>
            </a:r>
            <a:r>
              <a:rPr lang="en-GB" dirty="0" smtClean="0"/>
              <a:t> benefits</a:t>
            </a:r>
            <a:endParaRPr lang="en-GB" dirty="0"/>
          </a:p>
        </p:txBody>
      </p:sp>
      <p:sp>
        <p:nvSpPr>
          <p:cNvPr id="3" name="Content Placeholder 2"/>
          <p:cNvSpPr>
            <a:spLocks noGrp="1"/>
          </p:cNvSpPr>
          <p:nvPr>
            <p:ph idx="1"/>
          </p:nvPr>
        </p:nvSpPr>
        <p:spPr/>
        <p:txBody>
          <a:bodyPr/>
          <a:lstStyle/>
          <a:p>
            <a:pPr>
              <a:lnSpc>
                <a:spcPct val="200000"/>
              </a:lnSpc>
              <a:buFont typeface="Arial" panose="020B0604020202020204" pitchFamily="34" charset="0"/>
              <a:buChar char="•"/>
            </a:pPr>
            <a:r>
              <a:rPr lang="en-GB" dirty="0" smtClean="0"/>
              <a:t>Immutable</a:t>
            </a:r>
          </a:p>
          <a:p>
            <a:pPr>
              <a:lnSpc>
                <a:spcPct val="200000"/>
              </a:lnSpc>
              <a:buFont typeface="Arial" panose="020B0604020202020204" pitchFamily="34" charset="0"/>
              <a:buChar char="•"/>
            </a:pPr>
            <a:r>
              <a:rPr lang="en-GB" dirty="0" smtClean="0"/>
              <a:t>Shared and distributed</a:t>
            </a:r>
          </a:p>
          <a:p>
            <a:pPr>
              <a:lnSpc>
                <a:spcPct val="200000"/>
              </a:lnSpc>
              <a:buFont typeface="Arial" panose="020B0604020202020204" pitchFamily="34" charset="0"/>
              <a:buChar char="•"/>
            </a:pPr>
            <a:r>
              <a:rPr lang="en-GB" dirty="0" smtClean="0"/>
              <a:t>More secure of traditional methods</a:t>
            </a:r>
          </a:p>
          <a:p>
            <a:pPr>
              <a:lnSpc>
                <a:spcPct val="200000"/>
              </a:lnSpc>
              <a:buFont typeface="Arial" panose="020B0604020202020204" pitchFamily="34" charset="0"/>
              <a:buChar char="•"/>
            </a:pPr>
            <a:r>
              <a:rPr lang="en-GB" dirty="0" smtClean="0"/>
              <a:t>Allows for faster settlement</a:t>
            </a:r>
            <a:endParaRPr lang="en-GB" dirty="0"/>
          </a:p>
        </p:txBody>
      </p:sp>
      <p:pic>
        <p:nvPicPr>
          <p:cNvPr id="5" name="Picture 4"/>
          <p:cNvPicPr>
            <a:picLocks noChangeAspect="1"/>
          </p:cNvPicPr>
          <p:nvPr/>
        </p:nvPicPr>
        <p:blipFill rotWithShape="1">
          <a:blip r:embed="rId2"/>
          <a:srcRect r="53967"/>
          <a:stretch/>
        </p:blipFill>
        <p:spPr>
          <a:xfrm>
            <a:off x="6161481" y="727200"/>
            <a:ext cx="1499550" cy="1400175"/>
          </a:xfrm>
          <a:prstGeom prst="rect">
            <a:avLst/>
          </a:prstGeom>
        </p:spPr>
      </p:pic>
    </p:spTree>
    <p:extLst>
      <p:ext uri="{BB962C8B-B14F-4D97-AF65-F5344CB8AC3E}">
        <p14:creationId xmlns:p14="http://schemas.microsoft.com/office/powerpoint/2010/main" val="2436980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Blockchain</a:t>
            </a:r>
            <a:r>
              <a:rPr lang="en-GB" dirty="0" smtClean="0"/>
              <a:t> limitations</a:t>
            </a:r>
            <a:endParaRPr lang="en-GB" dirty="0"/>
          </a:p>
        </p:txBody>
      </p:sp>
      <p:sp>
        <p:nvSpPr>
          <p:cNvPr id="3" name="Content Placeholder 2"/>
          <p:cNvSpPr>
            <a:spLocks noGrp="1"/>
          </p:cNvSpPr>
          <p:nvPr>
            <p:ph idx="1"/>
          </p:nvPr>
        </p:nvSpPr>
        <p:spPr/>
        <p:txBody>
          <a:bodyPr/>
          <a:lstStyle/>
          <a:p>
            <a:pPr>
              <a:lnSpc>
                <a:spcPct val="200000"/>
              </a:lnSpc>
              <a:buFont typeface="Arial" panose="020B0604020202020204" pitchFamily="34" charset="0"/>
              <a:buChar char="•"/>
            </a:pPr>
            <a:r>
              <a:rPr lang="en-GB" dirty="0" smtClean="0"/>
              <a:t>Data modification may require forking the chain</a:t>
            </a:r>
          </a:p>
          <a:p>
            <a:pPr>
              <a:lnSpc>
                <a:spcPct val="200000"/>
              </a:lnSpc>
              <a:buFont typeface="Arial" panose="020B0604020202020204" pitchFamily="34" charset="0"/>
              <a:buChar char="•"/>
            </a:pPr>
            <a:r>
              <a:rPr lang="en-GB" dirty="0" smtClean="0"/>
              <a:t>Vulnerability to 51% attack</a:t>
            </a:r>
          </a:p>
          <a:p>
            <a:pPr>
              <a:lnSpc>
                <a:spcPct val="200000"/>
              </a:lnSpc>
              <a:buFont typeface="Arial" panose="020B0604020202020204" pitchFamily="34" charset="0"/>
              <a:buChar char="•"/>
            </a:pPr>
            <a:r>
              <a:rPr lang="en-GB" dirty="0" smtClean="0"/>
              <a:t>Private key dependant, if it is lost user data cannot be accessed</a:t>
            </a:r>
          </a:p>
          <a:p>
            <a:pPr>
              <a:lnSpc>
                <a:spcPct val="200000"/>
              </a:lnSpc>
              <a:buFont typeface="Arial" panose="020B0604020202020204" pitchFamily="34" charset="0"/>
              <a:buChar char="•"/>
            </a:pPr>
            <a:r>
              <a:rPr lang="en-GB" dirty="0" smtClean="0"/>
              <a:t>Inefficient and energy consuming: verification requires a Proof of Work (</a:t>
            </a:r>
            <a:r>
              <a:rPr lang="en-GB" dirty="0" err="1" smtClean="0"/>
              <a:t>PoW</a:t>
            </a:r>
            <a:r>
              <a:rPr lang="en-GB" dirty="0" smtClean="0"/>
              <a:t>) which is a computational intensive task done by all nodes in the network.</a:t>
            </a:r>
          </a:p>
          <a:p>
            <a:pPr>
              <a:lnSpc>
                <a:spcPct val="200000"/>
              </a:lnSpc>
              <a:buFont typeface="Arial" panose="020B0604020202020204" pitchFamily="34" charset="0"/>
              <a:buChar char="•"/>
            </a:pPr>
            <a:r>
              <a:rPr lang="en-GB" dirty="0" smtClean="0"/>
              <a:t>Storage: all nodes have a replica of the whole </a:t>
            </a:r>
            <a:r>
              <a:rPr lang="en-GB" dirty="0" smtClean="0"/>
              <a:t>chain (Bitcoin chain size 200GB)</a:t>
            </a:r>
            <a:endParaRPr lang="en-GB" dirty="0"/>
          </a:p>
        </p:txBody>
      </p:sp>
      <p:pic>
        <p:nvPicPr>
          <p:cNvPr id="4" name="Picture 3"/>
          <p:cNvPicPr>
            <a:picLocks noChangeAspect="1"/>
          </p:cNvPicPr>
          <p:nvPr/>
        </p:nvPicPr>
        <p:blipFill rotWithShape="1">
          <a:blip r:embed="rId2"/>
          <a:srcRect l="54130"/>
          <a:stretch/>
        </p:blipFill>
        <p:spPr>
          <a:xfrm>
            <a:off x="6178060" y="271462"/>
            <a:ext cx="1494231" cy="1400175"/>
          </a:xfrm>
          <a:prstGeom prst="rect">
            <a:avLst/>
          </a:prstGeom>
        </p:spPr>
      </p:pic>
    </p:spTree>
    <p:extLst>
      <p:ext uri="{BB962C8B-B14F-4D97-AF65-F5344CB8AC3E}">
        <p14:creationId xmlns:p14="http://schemas.microsoft.com/office/powerpoint/2010/main" val="1286610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Blockchain</a:t>
            </a:r>
            <a:r>
              <a:rPr lang="en-GB" dirty="0" smtClean="0"/>
              <a:t> applications</a:t>
            </a:r>
            <a:endParaRPr lang="en-GB" dirty="0"/>
          </a:p>
        </p:txBody>
      </p:sp>
      <p:sp>
        <p:nvSpPr>
          <p:cNvPr id="3" name="Content Placeholder 2"/>
          <p:cNvSpPr>
            <a:spLocks noGrp="1"/>
          </p:cNvSpPr>
          <p:nvPr>
            <p:ph idx="1"/>
          </p:nvPr>
        </p:nvSpPr>
        <p:spPr/>
        <p:txBody>
          <a:bodyPr/>
          <a:lstStyle/>
          <a:p>
            <a:pPr>
              <a:lnSpc>
                <a:spcPct val="200000"/>
              </a:lnSpc>
              <a:buFont typeface="Arial" panose="020B0604020202020204" pitchFamily="34" charset="0"/>
              <a:buChar char="•"/>
            </a:pPr>
            <a:r>
              <a:rPr lang="en-GB" dirty="0" smtClean="0"/>
              <a:t>Cryptocurrency</a:t>
            </a:r>
          </a:p>
          <a:p>
            <a:pPr>
              <a:lnSpc>
                <a:spcPct val="200000"/>
              </a:lnSpc>
              <a:buFont typeface="Arial" panose="020B0604020202020204" pitchFamily="34" charset="0"/>
              <a:buChar char="•"/>
            </a:pPr>
            <a:r>
              <a:rPr lang="en-GB" dirty="0" smtClean="0"/>
              <a:t>Smart contracts</a:t>
            </a:r>
          </a:p>
          <a:p>
            <a:pPr>
              <a:lnSpc>
                <a:spcPct val="200000"/>
              </a:lnSpc>
              <a:buFont typeface="Arial" panose="020B0604020202020204" pitchFamily="34" charset="0"/>
              <a:buChar char="•"/>
            </a:pPr>
            <a:r>
              <a:rPr lang="en-GB" dirty="0" smtClean="0"/>
              <a:t>Notary</a:t>
            </a:r>
          </a:p>
          <a:p>
            <a:pPr>
              <a:lnSpc>
                <a:spcPct val="200000"/>
              </a:lnSpc>
              <a:buFont typeface="Arial" panose="020B0604020202020204" pitchFamily="34" charset="0"/>
              <a:buChar char="•"/>
            </a:pPr>
            <a:r>
              <a:rPr lang="en-GB" dirty="0" smtClean="0"/>
              <a:t>Distributed cloud storage</a:t>
            </a:r>
          </a:p>
          <a:p>
            <a:pPr>
              <a:lnSpc>
                <a:spcPct val="200000"/>
              </a:lnSpc>
              <a:buFont typeface="Arial" panose="020B0604020202020204" pitchFamily="34" charset="0"/>
              <a:buChar char="•"/>
            </a:pPr>
            <a:r>
              <a:rPr lang="en-GB" dirty="0" smtClean="0"/>
              <a:t>Digital identity</a:t>
            </a:r>
          </a:p>
          <a:p>
            <a:pPr>
              <a:lnSpc>
                <a:spcPct val="200000"/>
              </a:lnSpc>
              <a:buFont typeface="Arial" panose="020B0604020202020204" pitchFamily="34" charset="0"/>
              <a:buChar char="•"/>
            </a:pPr>
            <a:r>
              <a:rPr lang="en-GB" dirty="0" smtClean="0"/>
              <a:t>Supply chain communications &amp; Proof of Provenance</a:t>
            </a:r>
            <a:endParaRPr lang="en-GB" dirty="0"/>
          </a:p>
        </p:txBody>
      </p:sp>
      <p:sp>
        <p:nvSpPr>
          <p:cNvPr id="4" name="AutoShape 2" descr="Risultati immagini per Ethereu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2" name="Picture 4" descr="Risultati immagini per Ethere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6445" y="815504"/>
            <a:ext cx="738543" cy="73854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isultati immagini per bitcoin 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22" b="8507"/>
          <a:stretch/>
        </p:blipFill>
        <p:spPr bwMode="auto">
          <a:xfrm>
            <a:off x="5090991" y="727200"/>
            <a:ext cx="860323" cy="82061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magine correlat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1357" y="1137508"/>
            <a:ext cx="867111" cy="12020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6986536" y="2320800"/>
            <a:ext cx="1408689" cy="913300"/>
          </a:xfrm>
          <a:prstGeom prst="rect">
            <a:avLst/>
          </a:prstGeom>
        </p:spPr>
      </p:pic>
      <p:pic>
        <p:nvPicPr>
          <p:cNvPr id="7" name="Picture 6"/>
          <p:cNvPicPr>
            <a:picLocks noChangeAspect="1"/>
          </p:cNvPicPr>
          <p:nvPr/>
        </p:nvPicPr>
        <p:blipFill>
          <a:blip r:embed="rId6"/>
          <a:stretch>
            <a:fillRect/>
          </a:stretch>
        </p:blipFill>
        <p:spPr>
          <a:xfrm>
            <a:off x="6853038" y="3575538"/>
            <a:ext cx="1345359" cy="770071"/>
          </a:xfrm>
          <a:prstGeom prst="rect">
            <a:avLst/>
          </a:prstGeom>
        </p:spPr>
      </p:pic>
      <p:pic>
        <p:nvPicPr>
          <p:cNvPr id="8" name="Picture 7"/>
          <p:cNvPicPr>
            <a:picLocks noChangeAspect="1"/>
          </p:cNvPicPr>
          <p:nvPr/>
        </p:nvPicPr>
        <p:blipFill rotWithShape="1">
          <a:blip r:embed="rId7">
            <a:clrChange>
              <a:clrFrom>
                <a:srgbClr val="FFFFFF"/>
              </a:clrFrom>
              <a:clrTo>
                <a:srgbClr val="FFFFFF">
                  <a:alpha val="0"/>
                </a:srgbClr>
              </a:clrTo>
            </a:clrChange>
          </a:blip>
          <a:srcRect l="21384" t="6962" r="22769" b="30578"/>
          <a:stretch/>
        </p:blipFill>
        <p:spPr>
          <a:xfrm>
            <a:off x="5031143" y="2137993"/>
            <a:ext cx="980017" cy="1096107"/>
          </a:xfrm>
          <a:prstGeom prst="rect">
            <a:avLst/>
          </a:prstGeom>
        </p:spPr>
      </p:pic>
    </p:spTree>
    <p:extLst>
      <p:ext uri="{BB962C8B-B14F-4D97-AF65-F5344CB8AC3E}">
        <p14:creationId xmlns:p14="http://schemas.microsoft.com/office/powerpoint/2010/main" val="2412887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EW ESA Presentation 16-9_Slovenia.potx" id="{B4B7490A-53FE-4E20-AAB8-88372E67B561}" vid="{BCEB71B1-FD63-4BD6-B008-F7DFC94BF6F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95F947CC68284A92DD76895F95485E" ma:contentTypeVersion="" ma:contentTypeDescription="Create a new document." ma:contentTypeScope="" ma:versionID="d2f7bac1cc6cefe942785cfbb8bae163">
  <xsd:schema xmlns:xsd="http://www.w3.org/2001/XMLSchema" xmlns:xs="http://www.w3.org/2001/XMLSchema" xmlns:p="http://schemas.microsoft.com/office/2006/metadata/properties" xmlns:ns2="f2760952-b3bb-408f-ace6-eb1e07642b86" targetNamespace="http://schemas.microsoft.com/office/2006/metadata/properties" ma:root="true" ma:fieldsID="70e6d848e258403642b2016fccd44a87" ns2:_="">
    <xsd:import namespace="f2760952-b3bb-408f-ace6-eb1e07642b86"/>
    <xsd:element name="properties">
      <xsd:complexType>
        <xsd:sequence>
          <xsd:element name="documentManagement">
            <xsd:complexType>
              <xsd:all>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760952-b3bb-408f-ace6-eb1e07642b8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description=""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D587E21-31CA-408E-A5B1-4B7F0D8D9C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760952-b3bb-408f-ace6-eb1e07642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8D79E0-F545-4A75-B39D-7B8AF1D9BA85}">
  <ds:schemaRefs>
    <ds:schemaRef ds:uri="http://schemas.microsoft.com/sharepoint/v3/contenttype/forms"/>
  </ds:schemaRefs>
</ds:datastoreItem>
</file>

<file path=customXml/itemProps3.xml><?xml version="1.0" encoding="utf-8"?>
<ds:datastoreItem xmlns:ds="http://schemas.openxmlformats.org/officeDocument/2006/customXml" ds:itemID="{8E22279E-2C4C-4C93-8498-455A58D1433E}">
  <ds:schemaRefs>
    <ds:schemaRef ds:uri="http://schemas.microsoft.com/office/infopath/2007/PartnerControls"/>
    <ds:schemaRef ds:uri="http://purl.org/dc/elements/1.1/"/>
    <ds:schemaRef ds:uri="http://schemas.microsoft.com/office/2006/metadata/properties"/>
    <ds:schemaRef ds:uri="f2760952-b3bb-408f-ace6-eb1e07642b86"/>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ESA Presentation 16-9</Template>
  <TotalTime>0</TotalTime>
  <Words>974</Words>
  <Application>Microsoft Office PowerPoint</Application>
  <PresentationFormat>On-screen Show (16:9)</PresentationFormat>
  <Paragraphs>141</Paragraphs>
  <Slides>21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Verdana</vt:lpstr>
      <vt:lpstr>Wingdings</vt:lpstr>
      <vt:lpstr>Esa presentation</vt:lpstr>
      <vt:lpstr>PowerPoint Presentation</vt:lpstr>
      <vt:lpstr>Summary</vt:lpstr>
      <vt:lpstr>PowerPoint Presentation</vt:lpstr>
      <vt:lpstr>What is Blockchain?</vt:lpstr>
      <vt:lpstr>Main concepts</vt:lpstr>
      <vt:lpstr>How does Blockchain work?</vt:lpstr>
      <vt:lpstr>Blockchain benefits</vt:lpstr>
      <vt:lpstr>Blockchain limitations</vt:lpstr>
      <vt:lpstr>Blockchain applications</vt:lpstr>
      <vt:lpstr>European Countries Interest in Blockchain</vt:lpstr>
      <vt:lpstr>PowerPoint Presentation</vt:lpstr>
      <vt:lpstr>What’s going on?</vt:lpstr>
      <vt:lpstr>Blockchain 4 EO Use Cases </vt:lpstr>
      <vt:lpstr>EO data and information product integrity, traceability, automated certification &amp; auditability </vt:lpstr>
      <vt:lpstr>Supply chain tracking in the EO upstream segment   </vt:lpstr>
      <vt:lpstr>Digital Identity solutions   </vt:lpstr>
      <vt:lpstr>EO data access and trading   </vt:lpstr>
      <vt:lpstr>Intellectual Property Rights (IPR)   </vt:lpstr>
      <vt:lpstr>Incentives in community collaborations.   </vt:lpstr>
      <vt:lpstr>Digital representation of assets   </vt:lpstr>
      <vt:lpstr>PowerPoint Presentation</vt:lpstr>
    </vt:vector>
  </TitlesOfParts>
  <Manager/>
  <Company>ESA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Blockchain and Earth Observation</dc:title>
  <dc:subject>Blockchain and Earth Observation</dc:subject>
  <dc:creator>Antonio Romeo</dc:creator>
  <cp:keywords/>
  <dc:description/>
  <cp:lastModifiedBy>Antonio Romeo</cp:lastModifiedBy>
  <cp:revision>26</cp:revision>
  <cp:lastPrinted>2008-08-26T16:26:23Z</cp:lastPrinted>
  <dcterms:created xsi:type="dcterms:W3CDTF">2019-10-04T12:45:07Z</dcterms:created>
  <dcterms:modified xsi:type="dcterms:W3CDTF">2019-10-09T08:39:43Z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Antonio Romeo</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5GV2.0</vt:lpwstr>
  </property>
  <property fmtid="{D5CDD505-2E9C-101B-9397-08002B2CF9AE}" pid="13" name="ShowESADialog1">
    <vt:bool>true</vt:bool>
  </property>
  <property fmtid="{D5CDD505-2E9C-101B-9397-08002B2CF9AE}" pid="14" name="ContentTypeId">
    <vt:lpwstr>0x0101008995F947CC68284A92DD76895F95485E</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Official Use</vt:lpwstr>
  </property>
  <property fmtid="{D5CDD505-2E9C-101B-9397-08002B2CF9AE}" pid="18" name="Classification Caveat">
    <vt:lpwstr/>
  </property>
  <property fmtid="{D5CDD505-2E9C-101B-9397-08002B2CF9AE}" pid="19" name="Status">
    <vt:lpwstr>For Information Only</vt:lpwstr>
  </property>
  <property fmtid="{D5CDD505-2E9C-101B-9397-08002B2CF9AE}" pid="20" name="bmsSiteName">
    <vt:lpwstr>ESRIN</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ESRIN</vt:lpwstr>
  </property>
  <property fmtid="{D5CDD505-2E9C-101B-9397-08002B2CF9AE}" pid="24" name="bmsAddress">
    <vt:lpwstr>Largo Galileo Galilei 1 - 00044 Frascati - Italy</vt:lpwstr>
  </property>
  <property fmtid="{D5CDD505-2E9C-101B-9397-08002B2CF9AE}" pid="25" name="bmsPlace">
    <vt:lpwstr>Frascati</vt:lpwstr>
  </property>
  <property fmtid="{D5CDD505-2E9C-101B-9397-08002B2CF9AE}" pid="26" name="bmsPhoneFax">
    <vt:lpwstr>T +39 06 9418 01 - F +39 06 9418 0280 - www.esa.int</vt:lpwstr>
  </property>
  <property fmtid="{D5CDD505-2E9C-101B-9397-08002B2CF9AE}" pid="27" name="Issue">
    <vt:i4>1</vt:i4>
  </property>
  <property fmtid="{D5CDD505-2E9C-101B-9397-08002B2CF9AE}" pid="28" name="Revision">
    <vt:i4>0</vt:i4>
  </property>
  <property fmtid="{D5CDD505-2E9C-101B-9397-08002B2CF9AE}" pid="29" name="Issue Date">
    <vt:filetime>2019-10-09T22:00:00Z</vt:filetime>
  </property>
  <property fmtid="{D5CDD505-2E9C-101B-9397-08002B2CF9AE}" pid="30" name="Organisational_x0020_entity">
    <vt:lpwstr/>
  </property>
</Properties>
</file>