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0" r:id="rId2"/>
  </p:sldMasterIdLst>
  <p:notesMasterIdLst>
    <p:notesMasterId r:id="rId7"/>
  </p:notesMasterIdLst>
  <p:handoutMasterIdLst>
    <p:handoutMasterId r:id="rId8"/>
  </p:handoutMasterIdLst>
  <p:sldIdLst>
    <p:sldId id="278" r:id="rId3"/>
    <p:sldId id="604" r:id="rId4"/>
    <p:sldId id="269" r:id="rId5"/>
    <p:sldId id="599" r:id="rId6"/>
  </p:sldIdLst>
  <p:sldSz cx="12192000" cy="6858000"/>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37"/>
    <p:restoredTop sz="92846"/>
  </p:normalViewPr>
  <p:slideViewPr>
    <p:cSldViewPr>
      <p:cViewPr varScale="1">
        <p:scale>
          <a:sx n="90" d="100"/>
          <a:sy n="90" d="100"/>
        </p:scale>
        <p:origin x="208" y="328"/>
      </p:cViewPr>
      <p:guideLst>
        <p:guide orient="horz" pos="2160"/>
        <p:guide pos="3840"/>
      </p:guideLst>
    </p:cSldViewPr>
  </p:slideViewPr>
  <p:notesTextViewPr>
    <p:cViewPr>
      <p:scale>
        <a:sx n="3" d="2"/>
        <a:sy n="3" d="2"/>
      </p:scale>
      <p:origin x="0" y="0"/>
    </p:cViewPr>
  </p:notesText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2020/9/11</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Times New Roman" charset="0"/>
            </a:endParaRPr>
          </a:p>
        </p:txBody>
      </p:sp>
      <p:sp>
        <p:nvSpPr>
          <p:cNvPr id="26628" name="Slide Number Placeholder 3"/>
          <p:cNvSpPr>
            <a:spLocks noGrp="1"/>
          </p:cNvSpPr>
          <p:nvPr>
            <p:ph type="sldNum" sz="quarter" idx="5"/>
          </p:nvPr>
        </p:nvSpPr>
        <p:spPr>
          <a:xfrm>
            <a:off x="3884613" y="8815388"/>
            <a:ext cx="2960687"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r" defTabSz="977900" rtl="0" eaLnBrk="1" fontAlgn="auto" latinLnBrk="0" hangingPunct="1">
              <a:lnSpc>
                <a:spcPct val="100000"/>
              </a:lnSpc>
              <a:spcBef>
                <a:spcPts val="0"/>
              </a:spcBef>
              <a:spcAft>
                <a:spcPts val="0"/>
              </a:spcAft>
              <a:buClrTx/>
              <a:buSzTx/>
              <a:buFontTx/>
              <a:buNone/>
              <a:tabLst/>
              <a:defRPr/>
            </a:pPr>
            <a:fld id="{14C105F5-BAE2-9F4A-B85A-608305CAB83A}" type="slidenum">
              <a:rPr kumimoji="0" lang="en-US" altLang="x-none" sz="10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77900" rtl="0" eaLnBrk="1" fontAlgn="auto" latinLnBrk="0" hangingPunct="1">
                <a:lnSpc>
                  <a:spcPct val="100000"/>
                </a:lnSpc>
                <a:spcBef>
                  <a:spcPts val="0"/>
                </a:spcBef>
                <a:spcAft>
                  <a:spcPts val="0"/>
                </a:spcAft>
                <a:buClrTx/>
                <a:buSzTx/>
                <a:buFontTx/>
                <a:buNone/>
                <a:tabLst/>
                <a:defRPr/>
              </a:pPr>
              <a:t>2</a:t>
            </a:fld>
            <a:endParaRPr kumimoji="0" lang="en-US" altLang="x-none" sz="10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
        <p:nvSpPr>
          <p:cNvPr id="26629" name="Header Placeholder 4"/>
          <p:cNvSpPr>
            <a:spLocks noGrp="1"/>
          </p:cNvSpPr>
          <p:nvPr>
            <p:ph type="hdr" sz="quarter"/>
          </p:nvPr>
        </p:nvSpPr>
        <p:spPr>
          <a:xfrm>
            <a:off x="12700" y="12700"/>
            <a:ext cx="2960688"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x-none" altLang="x-none" sz="10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115642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204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New Roman" charset="0"/>
            </a:endParaRPr>
          </a:p>
        </p:txBody>
      </p:sp>
      <p:sp>
        <p:nvSpPr>
          <p:cNvPr id="26628" name="Slide Number Placeholder 3"/>
          <p:cNvSpPr>
            <a:spLocks noGrp="1"/>
          </p:cNvSpPr>
          <p:nvPr>
            <p:ph type="sldNum" sz="quarter" idx="5"/>
          </p:nvPr>
        </p:nvSpPr>
        <p:spPr>
          <a:xfrm>
            <a:off x="3884613" y="8815388"/>
            <a:ext cx="2960687"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r" defTabSz="977900" rtl="0" eaLnBrk="1" fontAlgn="auto" latinLnBrk="0" hangingPunct="1">
              <a:lnSpc>
                <a:spcPct val="100000"/>
              </a:lnSpc>
              <a:spcBef>
                <a:spcPts val="0"/>
              </a:spcBef>
              <a:spcAft>
                <a:spcPts val="0"/>
              </a:spcAft>
              <a:buClrTx/>
              <a:buSzTx/>
              <a:buFontTx/>
              <a:buNone/>
              <a:tabLst/>
              <a:defRPr/>
            </a:pPr>
            <a:fld id="{14C105F5-BAE2-9F4A-B85A-608305CAB83A}" type="slidenum">
              <a:rPr kumimoji="0" lang="en-US" altLang="x-none" sz="10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77900" rtl="0" eaLnBrk="1" fontAlgn="auto" latinLnBrk="0" hangingPunct="1">
                <a:lnSpc>
                  <a:spcPct val="100000"/>
                </a:lnSpc>
                <a:spcBef>
                  <a:spcPts val="0"/>
                </a:spcBef>
                <a:spcAft>
                  <a:spcPts val="0"/>
                </a:spcAft>
                <a:buClrTx/>
                <a:buSzTx/>
                <a:buFontTx/>
                <a:buNone/>
                <a:tabLst/>
                <a:defRPr/>
              </a:pPr>
              <a:t>4</a:t>
            </a:fld>
            <a:endParaRPr kumimoji="0" lang="en-US" altLang="x-none" sz="10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
        <p:nvSpPr>
          <p:cNvPr id="26629" name="Header Placeholder 4"/>
          <p:cNvSpPr>
            <a:spLocks noGrp="1"/>
          </p:cNvSpPr>
          <p:nvPr>
            <p:ph type="hdr" sz="quarter"/>
          </p:nvPr>
        </p:nvSpPr>
        <p:spPr>
          <a:xfrm>
            <a:off x="12700" y="12700"/>
            <a:ext cx="2960688"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x-none" altLang="x-none" sz="10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3425550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9/11/20</a:t>
            </a:fld>
            <a:endParaRPr lang="en-US" dirty="0"/>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dirty="0"/>
              <a:t>CEOS AC-VC June 2017</a:t>
            </a:r>
          </a:p>
        </p:txBody>
      </p:sp>
      <p:sp>
        <p:nvSpPr>
          <p:cNvPr id="6" name="Slide Number Placeholder 5"/>
          <p:cNvSpPr>
            <a:spLocks noGrp="1"/>
          </p:cNvSpPr>
          <p:nvPr>
            <p:ph type="sldNum" sz="quarter" idx="12"/>
          </p:nvPr>
        </p:nvSpPr>
        <p:spPr>
          <a:xfrm>
            <a:off x="9652000" y="6546852"/>
            <a:ext cx="2540000" cy="369332"/>
          </a:xfrm>
          <a:prstGeom prst="rect">
            <a:avLst/>
          </a:prstGeom>
        </p:spPr>
        <p:txBody>
          <a:bodyPr/>
          <a:lstStyle/>
          <a:p>
            <a:fld id="{D11591C9-1069-47C8-BF2F-DC125323CA97}" type="slidenum">
              <a:rPr lang="en-US" smtClean="0"/>
              <a:t>‹#›</a:t>
            </a:fld>
            <a:endParaRPr lang="en-US" dirty="0"/>
          </a:p>
        </p:txBody>
      </p:sp>
      <p:pic>
        <p:nvPicPr>
          <p:cNvPr id="10" name="ceos_logo.png"/>
          <p:cNvPicPr/>
          <p:nvPr userDrawn="1"/>
        </p:nvPicPr>
        <p:blipFill>
          <a:blip r:embed="rId2"/>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24395"/>
          <a:stretch/>
        </p:blipFill>
        <p:spPr>
          <a:xfrm>
            <a:off x="0" y="-68239"/>
            <a:ext cx="12192000" cy="6926239"/>
          </a:xfrm>
          <a:prstGeom prst="rect">
            <a:avLst/>
          </a:prstGeom>
        </p:spPr>
      </p:pic>
      <p:pic>
        <p:nvPicPr>
          <p:cNvPr id="12" name="ceos_logo.png"/>
          <p:cNvPicPr/>
          <p:nvPr userDrawn="1"/>
        </p:nvPicPr>
        <p:blipFill>
          <a:blip r:embed="rId4" cstate="screen">
            <a:extLst>
              <a:ext uri="{28A0092B-C50C-407E-A947-70E740481C1C}">
                <a14:useLocalDpi xmlns:a14="http://schemas.microsoft.com/office/drawing/2010/main"/>
              </a:ext>
            </a:extLst>
          </a:blip>
          <a:stretch>
            <a:fillRect/>
          </a:stretch>
        </p:blipFill>
        <p:spPr>
          <a:xfrm>
            <a:off x="394189" y="137500"/>
            <a:ext cx="2507906" cy="993132"/>
          </a:xfrm>
          <a:prstGeom prst="rect">
            <a:avLst/>
          </a:prstGeom>
          <a:ln w="12700">
            <a:miter lim="400000"/>
          </a:ln>
        </p:spPr>
      </p:pic>
      <p:sp>
        <p:nvSpPr>
          <p:cNvPr id="13" name="Shape 10"/>
          <p:cNvSpPr txBox="1">
            <a:spLocks/>
          </p:cNvSpPr>
          <p:nvPr userDrawn="1"/>
        </p:nvSpPr>
        <p:spPr>
          <a:xfrm>
            <a:off x="394189" y="1146837"/>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394632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0D6D6E-E54C-B54E-A61D-5F255BA9ED02}"/>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4171304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00507D-372A-AC42-A60A-99B6777992BD}"/>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249444997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B16E3AB-8152-4C0F-AF27-CE4ED75772B0}" type="datetimeFigureOut">
              <a:rPr lang="en-US" smtClean="0"/>
              <a:pPr/>
              <a:t>9/11/20</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652000" y="6546851"/>
            <a:ext cx="2540000" cy="246221"/>
          </a:xfrm>
          <a:prstGeom prst="rect">
            <a:avLst/>
          </a:prstGeom>
        </p:spPr>
        <p:txBody>
          <a:bodyPr/>
          <a:lstStyle/>
          <a:p>
            <a:fld id="{1917B5BD-2987-4E60-A91D-AE799D5A13FB}" type="slidenum">
              <a:rPr lang="en-US" smtClean="0"/>
              <a:pPr/>
              <a:t>‹#›</a:t>
            </a:fld>
            <a:endParaRPr lang="en-US" dirty="0"/>
          </a:p>
        </p:txBody>
      </p:sp>
    </p:spTree>
    <p:extLst>
      <p:ext uri="{BB962C8B-B14F-4D97-AF65-F5344CB8AC3E}">
        <p14:creationId xmlns:p14="http://schemas.microsoft.com/office/powerpoint/2010/main" val="201991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9/11/20</a:t>
            </a:fld>
            <a:endParaRPr lang="en-US" dirty="0"/>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dirty="0"/>
              <a:t>CEOS AC-VC June 2017</a:t>
            </a:r>
          </a:p>
        </p:txBody>
      </p:sp>
      <p:sp>
        <p:nvSpPr>
          <p:cNvPr id="6" name="Slide Number Placeholder 5"/>
          <p:cNvSpPr>
            <a:spLocks noGrp="1"/>
          </p:cNvSpPr>
          <p:nvPr>
            <p:ph type="sldNum" sz="quarter" idx="12"/>
          </p:nvPr>
        </p:nvSpPr>
        <p:spPr>
          <a:xfrm>
            <a:off x="9652000" y="6546852"/>
            <a:ext cx="2540000" cy="369332"/>
          </a:xfrm>
          <a:prstGeom prst="rect">
            <a:avLst/>
          </a:prstGeom>
        </p:spPr>
        <p:txBody>
          <a:bodyPr/>
          <a:lstStyle/>
          <a:p>
            <a:fld id="{D11591C9-1069-47C8-BF2F-DC125323CA97}" type="slidenum">
              <a:rPr lang="en-US" smtClean="0"/>
              <a:t>‹#›</a:t>
            </a:fld>
            <a:endParaRPr lang="en-US" dirty="0"/>
          </a:p>
        </p:txBody>
      </p:sp>
      <p:pic>
        <p:nvPicPr>
          <p:cNvPr id="10" name="ceos_logo.png"/>
          <p:cNvPicPr/>
          <p:nvPr userDrawn="1"/>
        </p:nvPicPr>
        <p:blipFill>
          <a:blip r:embed="rId2"/>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24395"/>
          <a:stretch/>
        </p:blipFill>
        <p:spPr>
          <a:xfrm>
            <a:off x="0" y="-68239"/>
            <a:ext cx="12192000" cy="6926239"/>
          </a:xfrm>
          <a:prstGeom prst="rect">
            <a:avLst/>
          </a:prstGeom>
        </p:spPr>
      </p:pic>
      <p:pic>
        <p:nvPicPr>
          <p:cNvPr id="12" name="ceos_logo.png"/>
          <p:cNvPicPr/>
          <p:nvPr userDrawn="1"/>
        </p:nvPicPr>
        <p:blipFill>
          <a:blip r:embed="rId4" cstate="screen">
            <a:extLst>
              <a:ext uri="{28A0092B-C50C-407E-A947-70E740481C1C}">
                <a14:useLocalDpi xmlns:a14="http://schemas.microsoft.com/office/drawing/2010/main"/>
              </a:ext>
            </a:extLst>
          </a:blip>
          <a:stretch>
            <a:fillRect/>
          </a:stretch>
        </p:blipFill>
        <p:spPr>
          <a:xfrm>
            <a:off x="394189" y="137500"/>
            <a:ext cx="2507906" cy="993132"/>
          </a:xfrm>
          <a:prstGeom prst="rect">
            <a:avLst/>
          </a:prstGeom>
          <a:ln w="12700">
            <a:miter lim="400000"/>
          </a:ln>
        </p:spPr>
      </p:pic>
      <p:sp>
        <p:nvSpPr>
          <p:cNvPr id="13" name="Shape 10"/>
          <p:cNvSpPr txBox="1">
            <a:spLocks/>
          </p:cNvSpPr>
          <p:nvPr userDrawn="1"/>
        </p:nvSpPr>
        <p:spPr>
          <a:xfrm>
            <a:off x="394189" y="1146837"/>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21756174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0D6D6E-E54C-B54E-A61D-5F255BA9ED02}"/>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84503893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00507D-372A-AC42-A60A-99B6777992BD}"/>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88421578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B16E3AB-8152-4C0F-AF27-CE4ED75772B0}" type="datetimeFigureOut">
              <a:rPr lang="en-US" smtClean="0"/>
              <a:pPr/>
              <a:t>9/11/20</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652000" y="6546851"/>
            <a:ext cx="2540000" cy="246221"/>
          </a:xfrm>
          <a:prstGeom prst="rect">
            <a:avLst/>
          </a:prstGeom>
        </p:spPr>
        <p:txBody>
          <a:bodyPr/>
          <a:lstStyle/>
          <a:p>
            <a:fld id="{1917B5BD-2987-4E60-A91D-AE799D5A13FB}" type="slidenum">
              <a:rPr lang="en-US" smtClean="0"/>
              <a:pPr/>
              <a:t>‹#›</a:t>
            </a:fld>
            <a:endParaRPr lang="en-US" dirty="0"/>
          </a:p>
        </p:txBody>
      </p:sp>
    </p:spTree>
    <p:extLst>
      <p:ext uri="{BB962C8B-B14F-4D97-AF65-F5344CB8AC3E}">
        <p14:creationId xmlns:p14="http://schemas.microsoft.com/office/powerpoint/2010/main" val="266120048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B525-BA06-B34D-9503-5EDB5F88D57C}"/>
              </a:ext>
            </a:extLst>
          </p:cNvPr>
          <p:cNvSpPr>
            <a:spLocks noGrp="1"/>
          </p:cNvSpPr>
          <p:nvPr>
            <p:ph type="title"/>
          </p:nvPr>
        </p:nvSpPr>
        <p:spPr/>
        <p:txBody>
          <a:bodyPr/>
          <a:lstStyle/>
          <a:p>
            <a:r>
              <a:rPr lang="en-GB"/>
              <a:t>Click to edit Master title style</a:t>
            </a:r>
            <a:endParaRPr lang="x-none"/>
          </a:p>
        </p:txBody>
      </p:sp>
      <p:sp>
        <p:nvSpPr>
          <p:cNvPr id="3" name="Footer Placeholder 2">
            <a:extLst>
              <a:ext uri="{FF2B5EF4-FFF2-40B4-BE49-F238E27FC236}">
                <a16:creationId xmlns:a16="http://schemas.microsoft.com/office/drawing/2014/main" id="{559EB339-9589-5A40-867D-862696A56552}"/>
              </a:ext>
            </a:extLst>
          </p:cNvPr>
          <p:cNvSpPr>
            <a:spLocks noGrp="1"/>
          </p:cNvSpPr>
          <p:nvPr>
            <p:ph type="ftr" sz="quarter" idx="10"/>
          </p:nvPr>
        </p:nvSpPr>
        <p:spPr/>
        <p:txBody>
          <a:bodyPr/>
          <a:lstStyle/>
          <a:p>
            <a:r>
              <a:rPr lang="en-GB" altLang="zh-CN" dirty="0"/>
              <a:t>Session </a:t>
            </a:r>
            <a:r>
              <a:rPr lang="en-US" altLang="zh-CN" dirty="0"/>
              <a:t>X</a:t>
            </a:r>
            <a:r>
              <a:rPr lang="en-GB" altLang="zh-CN" dirty="0"/>
              <a:t>: </a:t>
            </a:r>
            <a:r>
              <a:rPr lang="en-US" altLang="zh-CN" dirty="0"/>
              <a:t>Session Title</a:t>
            </a:r>
            <a:endParaRPr lang="x-none" altLang="zh-CN"/>
          </a:p>
        </p:txBody>
      </p:sp>
      <p:sp>
        <p:nvSpPr>
          <p:cNvPr id="4" name="Slide Number Placeholder 3">
            <a:extLst>
              <a:ext uri="{FF2B5EF4-FFF2-40B4-BE49-F238E27FC236}">
                <a16:creationId xmlns:a16="http://schemas.microsoft.com/office/drawing/2014/main" id="{CFAED8A5-F5D6-2942-B6C9-2B15947193AD}"/>
              </a:ext>
            </a:extLst>
          </p:cNvPr>
          <p:cNvSpPr>
            <a:spLocks noGrp="1"/>
          </p:cNvSpPr>
          <p:nvPr>
            <p:ph type="sldNum" sz="quarter" idx="11"/>
          </p:nvPr>
        </p:nvSpPr>
        <p:spPr/>
        <p:txBody>
          <a:bodyPr/>
          <a:lstStyle/>
          <a:p>
            <a:r>
              <a:rPr lang="en-GB" dirty="0"/>
              <a:t>Slide </a:t>
            </a:r>
            <a:fld id="{5F59E098-8F9F-AE47-9A29-25444A9D369A}" type="slidenum">
              <a:rPr smtClean="0"/>
              <a:pPr/>
              <a:t>‹#›</a:t>
            </a:fld>
            <a:endParaRPr dirty="0"/>
          </a:p>
        </p:txBody>
      </p:sp>
      <p:sp>
        <p:nvSpPr>
          <p:cNvPr id="5" name="Text Placeholder 2">
            <a:extLst>
              <a:ext uri="{FF2B5EF4-FFF2-40B4-BE49-F238E27FC236}">
                <a16:creationId xmlns:a16="http://schemas.microsoft.com/office/drawing/2014/main" id="{A3272CF6-421B-FA40-8301-97403DAB1698}"/>
              </a:ext>
            </a:extLst>
          </p:cNvPr>
          <p:cNvSpPr>
            <a:spLocks noGrp="1"/>
          </p:cNvSpPr>
          <p:nvPr>
            <p:ph idx="1"/>
          </p:nvPr>
        </p:nvSpPr>
        <p:spPr>
          <a:xfrm>
            <a:off x="335360" y="1988839"/>
            <a:ext cx="11521280" cy="418759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92991516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print"/>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849B0D-220D-4143-9000-B8A2B691A690}"/>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1156447"/>
              <a:ext cx="8364071" cy="1266667"/>
            </a:xfrm>
            <a:prstGeom prst="rect">
              <a:avLst/>
            </a:prstGeom>
          </p:spPr>
        </p:pic>
        <p:pic>
          <p:nvPicPr>
            <p:cNvPr id="4" name="Picture 3"/>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7958571" y="1156447"/>
              <a:ext cx="4233429" cy="1266667"/>
            </a:xfrm>
            <a:prstGeom prst="rect">
              <a:avLst/>
            </a:prstGeom>
          </p:spPr>
        </p:pic>
      </p:grpSp>
    </p:spTree>
    <p:extLst>
      <p:ext uri="{BB962C8B-B14F-4D97-AF65-F5344CB8AC3E}">
        <p14:creationId xmlns:p14="http://schemas.microsoft.com/office/powerpoint/2010/main" val="3907584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7" cstate="print"/>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849B0D-220D-4143-9000-B8A2B691A690}"/>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1156447"/>
              <a:ext cx="8364071" cy="1266667"/>
            </a:xfrm>
            <a:prstGeom prst="rect">
              <a:avLst/>
            </a:prstGeom>
          </p:spPr>
        </p:pic>
        <p:pic>
          <p:nvPicPr>
            <p:cNvPr id="4" name="Picture 3"/>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7958571" y="1156447"/>
              <a:ext cx="4233429" cy="1266667"/>
            </a:xfrm>
            <a:prstGeom prst="rect">
              <a:avLst/>
            </a:prstGeom>
          </p:spPr>
        </p:pic>
      </p:grpSp>
    </p:spTree>
    <p:extLst>
      <p:ext uri="{BB962C8B-B14F-4D97-AF65-F5344CB8AC3E}">
        <p14:creationId xmlns:p14="http://schemas.microsoft.com/office/powerpoint/2010/main" val="37652767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ransition spd="slow">
    <p:fade/>
  </p:transition>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E7621508-6C03-8047-97F0-3C79340BAB24}"/>
              </a:ext>
            </a:extLst>
          </p:cNvPr>
          <p:cNvSpPr txBox="1">
            <a:spLocks/>
          </p:cNvSpPr>
          <p:nvPr/>
        </p:nvSpPr>
        <p:spPr>
          <a:xfrm>
            <a:off x="360754" y="2971800"/>
            <a:ext cx="7200900" cy="2212604"/>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Brian Killough</a:t>
            </a: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NASA Langley Research Center</a:t>
            </a: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CEOS Systems Engineering Office (SEO)</a:t>
            </a:r>
          </a:p>
          <a:p>
            <a:pPr marL="0" indent="0" defTabSz="914400">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WGISS-50 Meeting (virtual)</a:t>
            </a:r>
            <a:b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September 22, 2020</a:t>
            </a:r>
          </a:p>
          <a:p>
            <a:pPr defTabSz="914400"/>
            <a:endParaRPr lang="en-US"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112AE0C1-1CAA-EE41-B0A7-B2FDBD58D047}"/>
              </a:ext>
            </a:extLst>
          </p:cNvPr>
          <p:cNvSpPr txBox="1">
            <a:spLocks/>
          </p:cNvSpPr>
          <p:nvPr/>
        </p:nvSpPr>
        <p:spPr>
          <a:xfrm>
            <a:off x="342900" y="1784866"/>
            <a:ext cx="7909709" cy="830997"/>
          </a:xfrm>
          <a:prstGeom prst="rect">
            <a:avLst/>
          </a:prstGeom>
        </p:spPr>
        <p:txBody>
          <a:bodyPr wrap="square" anchor="b">
            <a:spAutoFit/>
          </a:bodyPr>
          <a:lstStyle>
            <a:lvl1pPr algn="l">
              <a:defRPr sz="3600">
                <a:solidFill>
                  <a:schemeClr val="bg1"/>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a:pPr>
            <a:r>
              <a:rPr lang="en-US" sz="4800" b="1" kern="1200" dirty="0">
                <a:latin typeface="Tahoma" pitchFamily="-110" charset="0"/>
                <a:ea typeface="+mn-ea"/>
                <a:cs typeface="+mn-cs"/>
              </a:rPr>
              <a:t>SEO Report </a:t>
            </a:r>
            <a:r>
              <a:rPr lang="en-US" sz="4800" b="1" kern="1200">
                <a:latin typeface="Tahoma" pitchFamily="-110" charset="0"/>
                <a:ea typeface="+mn-ea"/>
                <a:cs typeface="+mn-cs"/>
              </a:rPr>
              <a:t>to WGISS-50</a:t>
            </a:r>
            <a:endParaRPr lang="en-US" sz="4800" kern="1200" dirty="0">
              <a:latin typeface="Tahoma" pitchFamily="-110" charset="0"/>
              <a:ea typeface="+mn-ea"/>
              <a:cs typeface="+mn-cs"/>
            </a:endParaRPr>
          </a:p>
        </p:txBody>
      </p:sp>
    </p:spTree>
    <p:extLst>
      <p:ext uri="{BB962C8B-B14F-4D97-AF65-F5344CB8AC3E}">
        <p14:creationId xmlns:p14="http://schemas.microsoft.com/office/powerpoint/2010/main" val="255874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38400" y="207418"/>
            <a:ext cx="7924799" cy="830997"/>
          </a:xfrm>
        </p:spPr>
        <p:txBody>
          <a:bodyPr wrap="square">
            <a:spAutoFit/>
          </a:bodyPr>
          <a:lstStyle/>
          <a:p>
            <a:pPr algn="l" eaLnBrk="1" hangingPunct="1">
              <a:defRPr/>
            </a:pPr>
            <a:r>
              <a:rPr lang="en-US" sz="4800" b="1" kern="1200" dirty="0">
                <a:latin typeface="Tahoma" pitchFamily="-110" charset="0"/>
                <a:ea typeface="+mn-ea"/>
                <a:cs typeface="+mn-cs"/>
              </a:rPr>
              <a:t>SEO Task Status</a:t>
            </a:r>
            <a:endParaRPr lang="en-US" sz="4800" kern="1200" dirty="0">
              <a:latin typeface="Tahoma" pitchFamily="-110" charset="0"/>
              <a:ea typeface="+mn-ea"/>
              <a:cs typeface="+mn-cs"/>
            </a:endParaRPr>
          </a:p>
        </p:txBody>
      </p:sp>
      <p:sp>
        <p:nvSpPr>
          <p:cNvPr id="5" name="Content Placeholder 2"/>
          <p:cNvSpPr txBox="1">
            <a:spLocks/>
          </p:cNvSpPr>
          <p:nvPr/>
        </p:nvSpPr>
        <p:spPr bwMode="auto">
          <a:xfrm>
            <a:off x="218733" y="1524000"/>
            <a:ext cx="11754533" cy="4800600"/>
          </a:xfrm>
          <a:prstGeom prst="rect">
            <a:avLst/>
          </a:prstGeom>
          <a:noFill/>
          <a:ln w="9525">
            <a:noFill/>
            <a:miter lim="800000"/>
            <a:headEnd/>
            <a:tailEnd/>
          </a:ln>
        </p:spPr>
        <p:txBody>
          <a:bodyPr/>
          <a:lstStyle>
            <a:lvl1pPr marL="342900" indent="-342900">
              <a:defRPr sz="1000">
                <a:solidFill>
                  <a:schemeClr val="tx1"/>
                </a:solidFill>
                <a:latin typeface="Arial Unicode MS" charset="0"/>
                <a:ea typeface="ＭＳ Ｐゴシック" charset="-128"/>
              </a:defRPr>
            </a:lvl1pPr>
            <a:lvl2pPr marL="37931725" indent="-37474525">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2000" b="1" i="0" u="none" strike="noStrike" kern="1200" cap="none" spc="0" normalizeH="0" baseline="0" noProof="0" dirty="0">
                <a:ln>
                  <a:noFill/>
                </a:ln>
                <a:solidFill>
                  <a:prstClr val="black"/>
                </a:solidFill>
                <a:effectLst/>
                <a:uLnTx/>
                <a:uFillTx/>
                <a:latin typeface="Calibri" charset="0"/>
                <a:ea typeface="ＭＳ Ｐゴシック" charset="-128"/>
              </a:rPr>
              <a:t>Support to SDGs </a:t>
            </a:r>
            <a: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t>... continuing development and testing of ODC algorithms focused on SDG 6.6.1 (water), </a:t>
            </a:r>
            <a:b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br>
            <a: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t>SDG 11.3.1 (urbanization) and SDG 15.3.1 (land degradation).</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2000" b="1" i="0" u="none" strike="noStrike" kern="1200" cap="none" spc="0" normalizeH="0" baseline="0" noProof="0" dirty="0">
                <a:ln>
                  <a:noFill/>
                </a:ln>
                <a:solidFill>
                  <a:prstClr val="black"/>
                </a:solidFill>
                <a:effectLst/>
                <a:uLnTx/>
                <a:uFillTx/>
                <a:latin typeface="Calibri" charset="0"/>
                <a:ea typeface="ＭＳ Ｐゴシック" charset="-128"/>
              </a:rPr>
              <a:t>ODC Amazon Sandbox</a:t>
            </a:r>
            <a: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t> ... developing a data cube “sandbox” on the Amazon Cloud that will connect to the new Landsat and Sentinel-2 global archives on AWS-West. </a:t>
            </a:r>
            <a:r>
              <a:rPr lang="en-US" altLang="x-none" sz="2000" kern="1200" dirty="0">
                <a:solidFill>
                  <a:prstClr val="black"/>
                </a:solidFill>
                <a:latin typeface="Calibri" charset="0"/>
              </a:rPr>
              <a:t>October 2020 release ??? (depends on AWS data release)</a:t>
            </a:r>
            <a:endPar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2000" b="1" i="0" u="none" strike="noStrike" kern="1200" cap="none" spc="0" normalizeH="0" baseline="0" noProof="0" dirty="0">
                <a:ln>
                  <a:noFill/>
                </a:ln>
                <a:solidFill>
                  <a:prstClr val="black"/>
                </a:solidFill>
                <a:effectLst/>
                <a:uLnTx/>
                <a:uFillTx/>
                <a:latin typeface="Calibri" charset="0"/>
                <a:ea typeface="ＭＳ Ｐゴシック" charset="-128"/>
              </a:rPr>
              <a:t>Africa Regional Data Cube ... </a:t>
            </a:r>
            <a: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t>continuing to support the transition to Digital Earth Africa and participate in the DE-Africa Technical Advisory Committee (TAC)</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2000" b="1" i="0" u="none" strike="noStrike" kern="1200" cap="none" spc="0" normalizeH="0" baseline="0" noProof="0" dirty="0">
                <a:ln>
                  <a:noFill/>
                </a:ln>
                <a:solidFill>
                  <a:prstClr val="black"/>
                </a:solidFill>
                <a:effectLst/>
                <a:uLnTx/>
                <a:uFillTx/>
                <a:latin typeface="Calibri" charset="0"/>
                <a:ea typeface="ＭＳ Ｐゴシック" charset="-128"/>
              </a:rPr>
              <a:t>Earth Analytics Interoperability Lab ... </a:t>
            </a:r>
            <a: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t>working with CSIRO to support data and algorithm testing for CEOS initiatives (COAST, Disasters, Rice Monitoring, GHG, DEM evaluation). This will have further discussion in WGISS.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2000" b="1" i="0" u="none" strike="noStrike" kern="1200" cap="none" spc="0" normalizeH="0" baseline="0" noProof="0" dirty="0">
                <a:ln>
                  <a:noFill/>
                </a:ln>
                <a:solidFill>
                  <a:prstClr val="black"/>
                </a:solidFill>
                <a:effectLst/>
                <a:uLnTx/>
                <a:uFillTx/>
                <a:latin typeface="Calibri" charset="0"/>
                <a:ea typeface="ＭＳ Ｐゴシック" charset="-128"/>
              </a:rPr>
              <a:t>COVE Tool </a:t>
            </a:r>
            <a: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t>... continuing work on a new coverage/revisit performance feature and a new coincident </a:t>
            </a:r>
            <a:b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br>
            <a: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t>observation tool </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2000" b="1" i="0" u="none" strike="noStrike" kern="1200" cap="none" spc="0" normalizeH="0" baseline="0" noProof="0" dirty="0">
                <a:ln>
                  <a:noFill/>
                </a:ln>
                <a:solidFill>
                  <a:prstClr val="black"/>
                </a:solidFill>
                <a:effectLst/>
                <a:uLnTx/>
                <a:uFillTx/>
                <a:latin typeface="Calibri" charset="0"/>
                <a:ea typeface="ＭＳ Ｐゴシック" charset="-128"/>
              </a:rPr>
              <a:t>CEOS Outreach </a:t>
            </a:r>
            <a: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t>... participation (session chair, 8 papers) at the IGARSS 2020 (virtual) Conference(next week). </a:t>
            </a:r>
            <a:b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br>
            <a:r>
              <a:rPr kumimoji="0" lang="en-US" altLang="x-none" sz="2000" b="0" i="0" u="none" strike="noStrike" kern="1200" cap="none" spc="0" normalizeH="0" baseline="0" noProof="0" dirty="0">
                <a:ln>
                  <a:noFill/>
                </a:ln>
                <a:solidFill>
                  <a:prstClr val="black"/>
                </a:solidFill>
                <a:effectLst/>
                <a:uLnTx/>
                <a:uFillTx/>
                <a:latin typeface="Calibri" charset="0"/>
                <a:ea typeface="ＭＳ Ｐゴシック" charset="-128"/>
              </a:rPr>
              <a:t>CEOS social media presence growing... 2528 Twitter followers, 1603 Facebook likes, 20,000+ website visits. </a:t>
            </a:r>
          </a:p>
        </p:txBody>
      </p:sp>
    </p:spTree>
    <p:extLst>
      <p:ext uri="{BB962C8B-B14F-4D97-AF65-F5344CB8AC3E}">
        <p14:creationId xmlns:p14="http://schemas.microsoft.com/office/powerpoint/2010/main" val="313273517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0"/>
          </p:nvPr>
        </p:nvSpPr>
        <p:spPr>
          <a:xfrm>
            <a:off x="143339" y="6423191"/>
            <a:ext cx="9217024" cy="366183"/>
          </a:xfrm>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x-none" altLang="zh-CN" sz="1467" b="0" i="0" u="none" strike="noStrike" kern="0" cap="none" spc="0" normalizeH="0" baseline="0" noProof="0">
              <a:ln>
                <a:noFill/>
              </a:ln>
              <a:solidFill>
                <a:srgbClr val="002569"/>
              </a:solidFill>
              <a:effectLst/>
              <a:uLnTx/>
              <a:uFillTx/>
            </a:endParaRPr>
          </a:p>
        </p:txBody>
      </p:sp>
      <p:sp>
        <p:nvSpPr>
          <p:cNvPr id="4" name="幻灯片编号占位符 3"/>
          <p:cNvSpPr>
            <a:spLocks noGrp="1"/>
          </p:cNvSpPr>
          <p:nvPr>
            <p:ph type="sldNum" sz="quarter" idx="11"/>
          </p:nvPr>
        </p:nvSpPr>
        <p:spPr>
          <a:xfrm>
            <a:off x="10032437" y="6327181"/>
            <a:ext cx="1824203" cy="366183"/>
          </a:xfrm>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nb-NO" sz="1467" b="0" i="0" u="none" strike="noStrike" kern="0" cap="none" spc="0" normalizeH="0" baseline="0" noProof="0" dirty="0">
              <a:ln>
                <a:noFill/>
              </a:ln>
              <a:solidFill>
                <a:srgbClr val="002569"/>
              </a:solidFill>
              <a:effectLst/>
              <a:uLnTx/>
              <a:uFillTx/>
            </a:endParaRPr>
          </a:p>
        </p:txBody>
      </p:sp>
      <p:pic>
        <p:nvPicPr>
          <p:cNvPr id="9" name="Picture 8">
            <a:extLst>
              <a:ext uri="{FF2B5EF4-FFF2-40B4-BE49-F238E27FC236}">
                <a16:creationId xmlns:a16="http://schemas.microsoft.com/office/drawing/2014/main" id="{4080AB03-D456-7D4E-9BA6-E2437815E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0" y="1376984"/>
            <a:ext cx="1840059" cy="1736606"/>
          </a:xfrm>
          <a:prstGeom prst="rect">
            <a:avLst/>
          </a:prstGeom>
        </p:spPr>
      </p:pic>
      <p:pic>
        <p:nvPicPr>
          <p:cNvPr id="11" name="Picture 10">
            <a:extLst>
              <a:ext uri="{FF2B5EF4-FFF2-40B4-BE49-F238E27FC236}">
                <a16:creationId xmlns:a16="http://schemas.microsoft.com/office/drawing/2014/main" id="{EFBAE40C-03A1-4845-8FDA-FBF17AB579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0573" y="5125166"/>
            <a:ext cx="2392202" cy="1589428"/>
          </a:xfrm>
          <a:prstGeom prst="rect">
            <a:avLst/>
          </a:prstGeom>
        </p:spPr>
      </p:pic>
      <p:grpSp>
        <p:nvGrpSpPr>
          <p:cNvPr id="5" name="Group 4">
            <a:extLst>
              <a:ext uri="{FF2B5EF4-FFF2-40B4-BE49-F238E27FC236}">
                <a16:creationId xmlns:a16="http://schemas.microsoft.com/office/drawing/2014/main" id="{73122988-8D14-564F-A45B-781FD2E2E655}"/>
              </a:ext>
            </a:extLst>
          </p:cNvPr>
          <p:cNvGrpSpPr/>
          <p:nvPr/>
        </p:nvGrpSpPr>
        <p:grpSpPr>
          <a:xfrm>
            <a:off x="207919" y="5619250"/>
            <a:ext cx="6713539" cy="1073977"/>
            <a:chOff x="251520" y="3638475"/>
            <a:chExt cx="5035154" cy="805483"/>
          </a:xfrm>
        </p:grpSpPr>
        <p:grpSp>
          <p:nvGrpSpPr>
            <p:cNvPr id="2" name="Group 1">
              <a:extLst>
                <a:ext uri="{FF2B5EF4-FFF2-40B4-BE49-F238E27FC236}">
                  <a16:creationId xmlns:a16="http://schemas.microsoft.com/office/drawing/2014/main" id="{8EA74AB1-D561-5045-84F1-DB1B492BA4E4}"/>
                </a:ext>
              </a:extLst>
            </p:cNvPr>
            <p:cNvGrpSpPr/>
            <p:nvPr/>
          </p:nvGrpSpPr>
          <p:grpSpPr>
            <a:xfrm>
              <a:off x="251520" y="3638475"/>
              <a:ext cx="5035154" cy="805483"/>
              <a:chOff x="7044" y="3961102"/>
              <a:chExt cx="5035154" cy="805483"/>
            </a:xfrm>
          </p:grpSpPr>
          <p:sp>
            <p:nvSpPr>
              <p:cNvPr id="13" name="Rectangle 12">
                <a:extLst>
                  <a:ext uri="{FF2B5EF4-FFF2-40B4-BE49-F238E27FC236}">
                    <a16:creationId xmlns:a16="http://schemas.microsoft.com/office/drawing/2014/main" id="{4354E4AF-6811-3B47-92C7-B1FA355D2D5A}"/>
                  </a:ext>
                </a:extLst>
              </p:cNvPr>
              <p:cNvSpPr/>
              <p:nvPr/>
            </p:nvSpPr>
            <p:spPr>
              <a:xfrm>
                <a:off x="7044" y="3961102"/>
                <a:ext cx="5035154" cy="805483"/>
              </a:xfrm>
              <a:prstGeom prst="rect">
                <a:avLst/>
              </a:prstGeom>
              <a:solidFill>
                <a:srgbClr val="FAE5D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EB88D95-714B-F941-9A7A-360F23036501}"/>
                  </a:ext>
                </a:extLst>
              </p:cNvPr>
              <p:cNvSpPr txBox="1"/>
              <p:nvPr/>
            </p:nvSpPr>
            <p:spPr>
              <a:xfrm>
                <a:off x="839352" y="4107568"/>
                <a:ext cx="4151983" cy="553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ODC Website: </a:t>
                </a:r>
                <a:r>
                  <a:rPr kumimoji="0" lang="en-US" sz="2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www.opendatacube.org</a:t>
                </a:r>
                <a:endPar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ODC GitHub</a:t>
                </a: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https://github.com/opendatacube</a:t>
                </a:r>
              </a:p>
            </p:txBody>
          </p:sp>
        </p:grpSp>
        <p:pic>
          <p:nvPicPr>
            <p:cNvPr id="14" name="Picture 13">
              <a:extLst>
                <a:ext uri="{FF2B5EF4-FFF2-40B4-BE49-F238E27FC236}">
                  <a16:creationId xmlns:a16="http://schemas.microsoft.com/office/drawing/2014/main" id="{E157ACB6-7A6F-8441-B650-EA72113EC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199" y="3768875"/>
              <a:ext cx="472856" cy="544682"/>
            </a:xfrm>
            <a:prstGeom prst="rect">
              <a:avLst/>
            </a:prstGeom>
          </p:spPr>
        </p:pic>
      </p:grpSp>
      <p:sp>
        <p:nvSpPr>
          <p:cNvPr id="16" name="Content Placeholder 2">
            <a:extLst>
              <a:ext uri="{FF2B5EF4-FFF2-40B4-BE49-F238E27FC236}">
                <a16:creationId xmlns:a16="http://schemas.microsoft.com/office/drawing/2014/main" id="{70ADCFA0-B4AA-0240-977C-D0AB6F05E43A}"/>
              </a:ext>
            </a:extLst>
          </p:cNvPr>
          <p:cNvSpPr txBox="1">
            <a:spLocks/>
          </p:cNvSpPr>
          <p:nvPr/>
        </p:nvSpPr>
        <p:spPr bwMode="auto">
          <a:xfrm>
            <a:off x="184678" y="1342595"/>
            <a:ext cx="7160969" cy="4375796"/>
          </a:xfrm>
          <a:prstGeom prst="rect">
            <a:avLst/>
          </a:prstGeom>
          <a:noFill/>
          <a:ln w="9525">
            <a:noFill/>
            <a:miter lim="800000"/>
            <a:headEnd/>
            <a:tailEnd/>
          </a:ln>
        </p:spPr>
        <p:txBody>
          <a:bodyPr/>
          <a:lstStyle>
            <a:lvl1pPr marL="342900" indent="-342900">
              <a:defRPr sz="1000">
                <a:solidFill>
                  <a:schemeClr val="tx1"/>
                </a:solidFill>
                <a:latin typeface="Arial Unicode MS" charset="0"/>
                <a:ea typeface="ＭＳ Ｐゴシック" charset="-128"/>
              </a:defRPr>
            </a:lvl1pPr>
            <a:lvl2pPr marL="37931725" indent="-37474525">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1900" b="1" i="0" u="none" strike="noStrike" kern="1200" cap="none" spc="0" normalizeH="0" baseline="0" noProof="0" dirty="0">
                <a:ln>
                  <a:noFill/>
                </a:ln>
                <a:solidFill>
                  <a:prstClr val="black"/>
                </a:solidFill>
                <a:effectLst/>
                <a:uLnTx/>
                <a:uFillTx/>
                <a:latin typeface="Calibri" charset="0"/>
                <a:ea typeface="ＭＳ Ｐゴシック" charset="-128"/>
              </a:rPr>
              <a:t>Open Source Geospatial Foundation (OSGeo) </a:t>
            </a:r>
            <a:r>
              <a:rPr kumimoji="0" lang="en-US" altLang="x-none" sz="1900" i="0" u="none" strike="noStrike" kern="1200" cap="none" spc="0" normalizeH="0" baseline="0" noProof="0" dirty="0">
                <a:ln>
                  <a:noFill/>
                </a:ln>
                <a:solidFill>
                  <a:prstClr val="black"/>
                </a:solidFill>
                <a:effectLst/>
                <a:uLnTx/>
                <a:uFillTx/>
                <a:latin typeface="Calibri" charset="0"/>
                <a:ea typeface="ＭＳ Ｐゴシック" charset="-128"/>
              </a:rPr>
              <a:t>... w</a:t>
            </a:r>
            <a:r>
              <a:rPr kumimoji="0" lang="en-US" altLang="x-none" sz="1900" b="0" i="0" u="none" strike="noStrike" kern="1200" cap="none" spc="0" normalizeH="0" baseline="0" noProof="0" dirty="0">
                <a:ln>
                  <a:noFill/>
                </a:ln>
                <a:solidFill>
                  <a:prstClr val="black"/>
                </a:solidFill>
                <a:effectLst/>
                <a:uLnTx/>
                <a:uFillTx/>
                <a:latin typeface="Calibri" charset="0"/>
                <a:ea typeface="ＭＳ Ｐゴシック" charset="-128"/>
              </a:rPr>
              <a:t>orking with the ODC team to add the ODC to OSGeo.</a:t>
            </a:r>
            <a:endParaRPr kumimoji="0" lang="en-US" altLang="x-none" sz="1900" b="1" i="0" u="none" strike="noStrike" kern="1200" cap="none" spc="0" normalizeH="0" baseline="0" noProof="0" dirty="0">
              <a:ln>
                <a:noFill/>
              </a:ln>
              <a:solidFill>
                <a:prstClr val="black"/>
              </a:solidFill>
              <a:effectLst/>
              <a:uLnTx/>
              <a:uFillTx/>
              <a:latin typeface="Calibri" charset="0"/>
              <a:ea typeface="ＭＳ Ｐゴシック" charset="-128"/>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1900" b="1" i="0" u="none" strike="noStrike" kern="1200" cap="none" spc="0" normalizeH="0" baseline="0" noProof="0" dirty="0">
                <a:ln>
                  <a:noFill/>
                </a:ln>
                <a:solidFill>
                  <a:prstClr val="black"/>
                </a:solidFill>
                <a:effectLst/>
                <a:uLnTx/>
                <a:uFillTx/>
                <a:latin typeface="Calibri" charset="0"/>
                <a:ea typeface="ＭＳ Ｐゴシック" charset="-128"/>
              </a:rPr>
              <a:t>Google Cloud Prototype </a:t>
            </a:r>
            <a:r>
              <a:rPr kumimoji="0" lang="en-US" altLang="x-none" sz="1900" b="0" i="0" u="none" strike="noStrike" kern="1200" cap="none" spc="0" normalizeH="0" baseline="0" noProof="0" dirty="0">
                <a:ln>
                  <a:noFill/>
                </a:ln>
                <a:solidFill>
                  <a:prstClr val="black"/>
                </a:solidFill>
                <a:effectLst/>
                <a:uLnTx/>
                <a:uFillTx/>
                <a:latin typeface="Calibri" charset="0"/>
                <a:ea typeface="ＭＳ Ｐゴシック" charset="-128"/>
              </a:rPr>
              <a:t>... testing ODC installed on Google Cloud and connected to Earth Engine datasets ... working very well! </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1900" b="1" i="0" u="none" strike="noStrike" kern="1200" cap="none" spc="0" normalizeH="0" baseline="0" noProof="0" dirty="0">
                <a:ln>
                  <a:noFill/>
                </a:ln>
                <a:solidFill>
                  <a:prstClr val="black"/>
                </a:solidFill>
                <a:effectLst/>
                <a:uLnTx/>
                <a:uFillTx/>
                <a:latin typeface="Calibri" charset="0"/>
                <a:ea typeface="ＭＳ Ｐゴシック" charset="-128"/>
              </a:rPr>
              <a:t>Advancing ODC Algorithms </a:t>
            </a:r>
            <a:r>
              <a:rPr kumimoji="0" lang="en-US" altLang="x-none" sz="1900" b="0" i="0" u="none" strike="noStrike" kern="1200" cap="none" spc="0" normalizeH="0" baseline="0" noProof="0" dirty="0">
                <a:ln>
                  <a:noFill/>
                </a:ln>
                <a:solidFill>
                  <a:prstClr val="black"/>
                </a:solidFill>
                <a:effectLst/>
                <a:uLnTx/>
                <a:uFillTx/>
                <a:latin typeface="Calibri" charset="0"/>
                <a:ea typeface="ＭＳ Ｐゴシック" charset="-128"/>
              </a:rPr>
              <a:t>... improving Jupyter notebooks for easier use and training (with DE-Africa) and enhancing products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1900" b="1" i="0" u="none" strike="noStrike" kern="1200" cap="none" spc="0" normalizeH="0" baseline="0" noProof="0" dirty="0">
                <a:ln>
                  <a:noFill/>
                </a:ln>
                <a:solidFill>
                  <a:prstClr val="black"/>
                </a:solidFill>
                <a:effectLst/>
                <a:uLnTx/>
                <a:uFillTx/>
                <a:latin typeface="Calibri" charset="0"/>
                <a:ea typeface="ＭＳ Ｐゴシック" charset="-128"/>
              </a:rPr>
              <a:t>Digital Earth Americas </a:t>
            </a:r>
            <a:r>
              <a:rPr kumimoji="0" lang="en-US" altLang="x-none" sz="1900" b="0" i="0" u="none" strike="noStrike" kern="1200" cap="none" spc="0" normalizeH="0" baseline="0" noProof="0" dirty="0">
                <a:ln>
                  <a:noFill/>
                </a:ln>
                <a:solidFill>
                  <a:prstClr val="black"/>
                </a:solidFill>
                <a:effectLst/>
                <a:uLnTx/>
                <a:uFillTx/>
                <a:latin typeface="Calibri" charset="0"/>
                <a:ea typeface="ＭＳ Ｐゴシック" charset="-128"/>
              </a:rPr>
              <a:t>... first meeting (limited attendance) was held on August 19. Exploring user needs and next-steps.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1900" b="1" i="0" u="none" strike="noStrike" kern="1200" cap="none" spc="0" normalizeH="0" baseline="0" noProof="0" dirty="0">
                <a:ln>
                  <a:noFill/>
                </a:ln>
                <a:solidFill>
                  <a:prstClr val="black"/>
                </a:solidFill>
                <a:effectLst/>
                <a:uLnTx/>
                <a:uFillTx/>
                <a:latin typeface="Calibri" charset="0"/>
                <a:ea typeface="ＭＳ Ｐゴシック" charset="-128"/>
              </a:rPr>
              <a:t>Digital Earth Pacific </a:t>
            </a:r>
            <a:r>
              <a:rPr kumimoji="0" lang="en-US" altLang="x-none" sz="1900" b="0" i="0" u="none" strike="noStrike" kern="1200" cap="none" spc="0" normalizeH="0" baseline="0" noProof="0" dirty="0">
                <a:ln>
                  <a:noFill/>
                </a:ln>
                <a:solidFill>
                  <a:prstClr val="black"/>
                </a:solidFill>
                <a:effectLst/>
                <a:uLnTx/>
                <a:uFillTx/>
                <a:latin typeface="Calibri" charset="0"/>
                <a:ea typeface="ＭＳ Ｐゴシック" charset="-128"/>
              </a:rPr>
              <a:t>... contacted by SPC (Pacific Islands) to discuss ideas for a DE-Pacific data cube. Vanuatu may be the first prototype.</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1900" b="1" i="0" u="none" strike="noStrike" kern="1200" cap="none" spc="0" normalizeH="0" baseline="0" noProof="0" dirty="0">
                <a:ln>
                  <a:noFill/>
                </a:ln>
                <a:solidFill>
                  <a:prstClr val="black"/>
                </a:solidFill>
                <a:effectLst/>
                <a:uLnTx/>
                <a:uFillTx/>
                <a:latin typeface="Calibri" charset="0"/>
                <a:ea typeface="ＭＳ Ｐゴシック" charset="-128"/>
              </a:rPr>
              <a:t>User Forum </a:t>
            </a:r>
            <a:r>
              <a:rPr kumimoji="0" lang="en-US" altLang="x-none" sz="1900" b="0" i="0" u="none" strike="noStrike" kern="1200" cap="none" spc="0" normalizeH="0" baseline="0" noProof="0" dirty="0">
                <a:ln>
                  <a:noFill/>
                </a:ln>
                <a:solidFill>
                  <a:prstClr val="black"/>
                </a:solidFill>
                <a:effectLst/>
                <a:uLnTx/>
                <a:uFillTx/>
                <a:latin typeface="Calibri" charset="0"/>
                <a:ea typeface="ＭＳ Ｐゴシック" charset="-128"/>
              </a:rPr>
              <a:t>... investigating the forum used by “Sentinel Hub” </a:t>
            </a:r>
            <a:br>
              <a:rPr kumimoji="0" lang="en-US" altLang="x-none" sz="1900" b="0" i="0" u="none" strike="noStrike" kern="1200" cap="none" spc="0" normalizeH="0" baseline="0" noProof="0" dirty="0">
                <a:ln>
                  <a:noFill/>
                </a:ln>
                <a:solidFill>
                  <a:prstClr val="black"/>
                </a:solidFill>
                <a:effectLst/>
                <a:uLnTx/>
                <a:uFillTx/>
                <a:latin typeface="Calibri" charset="0"/>
                <a:ea typeface="ＭＳ Ｐゴシック" charset="-128"/>
              </a:rPr>
            </a:br>
            <a:r>
              <a:rPr kumimoji="0" lang="en-US" altLang="x-none" sz="1900" b="0" i="0" u="none" strike="noStrike" kern="1200" cap="none" spc="0" normalizeH="0" baseline="0" noProof="0" dirty="0">
                <a:ln>
                  <a:noFill/>
                </a:ln>
                <a:solidFill>
                  <a:prstClr val="black"/>
                </a:solidFill>
                <a:effectLst/>
                <a:uLnTx/>
                <a:uFillTx/>
                <a:latin typeface="Calibri" charset="0"/>
                <a:ea typeface="ＭＳ Ｐゴシック" charset="-128"/>
              </a:rPr>
              <a:t>to support the growing number of global ODC users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altLang="x-none" sz="1900" b="0" i="0" u="none" strike="noStrike" kern="1200" cap="none" spc="0" normalizeH="0" baseline="0" noProof="0" dirty="0">
              <a:ln>
                <a:noFill/>
              </a:ln>
              <a:solidFill>
                <a:prstClr val="black"/>
              </a:solidFill>
              <a:effectLst/>
              <a:uLnTx/>
              <a:uFillTx/>
              <a:latin typeface="Calibri" charset="0"/>
              <a:ea typeface="ＭＳ Ｐゴシック" charset="-128"/>
            </a:endParaRPr>
          </a:p>
        </p:txBody>
      </p:sp>
      <p:sp>
        <p:nvSpPr>
          <p:cNvPr id="19" name="Title 1">
            <a:extLst>
              <a:ext uri="{FF2B5EF4-FFF2-40B4-BE49-F238E27FC236}">
                <a16:creationId xmlns:a16="http://schemas.microsoft.com/office/drawing/2014/main" id="{31E230D3-C0EC-0240-B5C2-671201118EA5}"/>
              </a:ext>
            </a:extLst>
          </p:cNvPr>
          <p:cNvSpPr>
            <a:spLocks noGrp="1"/>
          </p:cNvSpPr>
          <p:nvPr>
            <p:ph type="title"/>
          </p:nvPr>
        </p:nvSpPr>
        <p:spPr>
          <a:xfrm>
            <a:off x="2506789" y="167004"/>
            <a:ext cx="7924799" cy="830997"/>
          </a:xfrm>
        </p:spPr>
        <p:txBody>
          <a:bodyPr wrap="square">
            <a:spAutoFit/>
          </a:bodyPr>
          <a:lstStyle/>
          <a:p>
            <a:pPr algn="l" eaLnBrk="1" hangingPunct="1">
              <a:defRPr/>
            </a:pPr>
            <a:r>
              <a:rPr lang="en-US" sz="4800" b="1" kern="1200" dirty="0">
                <a:latin typeface="Tahoma" pitchFamily="-110" charset="0"/>
                <a:ea typeface="+mn-ea"/>
                <a:cs typeface="+mn-cs"/>
              </a:rPr>
              <a:t>Open Data Cube (ODC)</a:t>
            </a:r>
            <a:endParaRPr lang="en-US" sz="4800" kern="1200" dirty="0">
              <a:latin typeface="Tahoma" pitchFamily="-110" charset="0"/>
              <a:ea typeface="+mn-ea"/>
              <a:cs typeface="+mn-cs"/>
            </a:endParaRPr>
          </a:p>
        </p:txBody>
      </p:sp>
      <p:pic>
        <p:nvPicPr>
          <p:cNvPr id="20" name="Picture 19">
            <a:extLst>
              <a:ext uri="{FF2B5EF4-FFF2-40B4-BE49-F238E27FC236}">
                <a16:creationId xmlns:a16="http://schemas.microsoft.com/office/drawing/2014/main" id="{98F5B0E9-CB83-CE45-95CD-7B6A47EA26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13874" y="4844159"/>
            <a:ext cx="2030518" cy="1848349"/>
          </a:xfrm>
          <a:prstGeom prst="rect">
            <a:avLst/>
          </a:prstGeom>
          <a:ln w="25400">
            <a:solidFill>
              <a:schemeClr val="bg1"/>
            </a:solidFill>
          </a:ln>
        </p:spPr>
      </p:pic>
      <p:pic>
        <p:nvPicPr>
          <p:cNvPr id="21" name="Picture 20">
            <a:extLst>
              <a:ext uri="{FF2B5EF4-FFF2-40B4-BE49-F238E27FC236}">
                <a16:creationId xmlns:a16="http://schemas.microsoft.com/office/drawing/2014/main" id="{243888EB-63F4-B148-8E1B-21A49D7C4C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5443" y="1342595"/>
            <a:ext cx="2127120" cy="1714841"/>
          </a:xfrm>
          <a:prstGeom prst="rect">
            <a:avLst/>
          </a:prstGeom>
          <a:ln w="25400">
            <a:solidFill>
              <a:schemeClr val="bg1"/>
            </a:solidFill>
          </a:ln>
        </p:spPr>
      </p:pic>
      <p:pic>
        <p:nvPicPr>
          <p:cNvPr id="17" name="Picture 16">
            <a:extLst>
              <a:ext uri="{FF2B5EF4-FFF2-40B4-BE49-F238E27FC236}">
                <a16:creationId xmlns:a16="http://schemas.microsoft.com/office/drawing/2014/main" id="{2AA4E13C-55AD-E048-82F8-D738DE3E7C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12618" y="3200400"/>
            <a:ext cx="1726576" cy="1848350"/>
          </a:xfrm>
          <a:prstGeom prst="rect">
            <a:avLst/>
          </a:prstGeom>
        </p:spPr>
      </p:pic>
      <p:pic>
        <p:nvPicPr>
          <p:cNvPr id="22" name="Picture 21" descr="A group of people in a dark forest&#10;&#10;Description automatically generated">
            <a:extLst>
              <a:ext uri="{FF2B5EF4-FFF2-40B4-BE49-F238E27FC236}">
                <a16:creationId xmlns:a16="http://schemas.microsoft.com/office/drawing/2014/main" id="{D111CFAB-AF7C-8A4F-8F4E-7728891C9FEA}"/>
              </a:ext>
            </a:extLst>
          </p:cNvPr>
          <p:cNvPicPr/>
          <p:nvPr/>
        </p:nvPicPr>
        <p:blipFill>
          <a:blip r:embed="rId9" cstate="screen">
            <a:extLst>
              <a:ext uri="{28A0092B-C50C-407E-A947-70E740481C1C}">
                <a14:useLocalDpi xmlns:a14="http://schemas.microsoft.com/office/drawing/2010/main"/>
              </a:ext>
            </a:extLst>
          </a:blip>
          <a:stretch>
            <a:fillRect/>
          </a:stretch>
        </p:blipFill>
        <p:spPr>
          <a:xfrm>
            <a:off x="7613874" y="3185000"/>
            <a:ext cx="1846185" cy="1595710"/>
          </a:xfrm>
          <a:prstGeom prst="rect">
            <a:avLst/>
          </a:prstGeom>
        </p:spPr>
      </p:pic>
    </p:spTree>
    <p:extLst>
      <p:ext uri="{BB962C8B-B14F-4D97-AF65-F5344CB8AC3E}">
        <p14:creationId xmlns:p14="http://schemas.microsoft.com/office/powerpoint/2010/main" val="73893197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362200" y="228600"/>
            <a:ext cx="7909709" cy="830997"/>
          </a:xfrm>
        </p:spPr>
        <p:txBody>
          <a:bodyPr wrap="square">
            <a:spAutoFit/>
          </a:bodyPr>
          <a:lstStyle/>
          <a:p>
            <a:pPr algn="l" eaLnBrk="1" hangingPunct="1">
              <a:defRPr/>
            </a:pPr>
            <a:r>
              <a:rPr lang="en-US" sz="4800" b="1" kern="1200" dirty="0">
                <a:latin typeface="Tahoma" pitchFamily="-110" charset="0"/>
                <a:ea typeface="+mn-ea"/>
                <a:cs typeface="+mn-cs"/>
              </a:rPr>
              <a:t>Update on Data Flows</a:t>
            </a:r>
            <a:endParaRPr lang="en-US" sz="4800" kern="1200" dirty="0">
              <a:latin typeface="Tahoma" pitchFamily="-110" charset="0"/>
              <a:ea typeface="+mn-ea"/>
              <a:cs typeface="+mn-cs"/>
            </a:endParaRPr>
          </a:p>
        </p:txBody>
      </p:sp>
      <p:sp>
        <p:nvSpPr>
          <p:cNvPr id="7" name="Rectangle 3">
            <a:extLst>
              <a:ext uri="{FF2B5EF4-FFF2-40B4-BE49-F238E27FC236}">
                <a16:creationId xmlns:a16="http://schemas.microsoft.com/office/drawing/2014/main" id="{9E154EB3-7BD6-2E48-88F4-5F0132114996}"/>
              </a:ext>
            </a:extLst>
          </p:cNvPr>
          <p:cNvSpPr txBox="1">
            <a:spLocks noChangeArrowheads="1"/>
          </p:cNvSpPr>
          <p:nvPr/>
        </p:nvSpPr>
        <p:spPr bwMode="auto">
          <a:xfrm>
            <a:off x="228600" y="1524000"/>
            <a:ext cx="11506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GOAL: </a:t>
            </a:r>
            <a:r>
              <a:rPr lang="en-US" dirty="0">
                <a:solidFill>
                  <a:srgbClr val="000000"/>
                </a:solidFill>
                <a:latin typeface="Calibri" panose="020F0502020204030204" pitchFamily="34" charset="0"/>
                <a:cs typeface="Calibri" panose="020F0502020204030204" pitchFamily="34" charset="0"/>
              </a:rPr>
              <a:t>Global Landsat, Sentinel-1, Sentinel-2, and ALOS analysis-ready data (ARD) in </a:t>
            </a:r>
            <a:r>
              <a:rPr lang="en-US" b="1" dirty="0">
                <a:solidFill>
                  <a:srgbClr val="000000"/>
                </a:solidFill>
                <a:latin typeface="Calibri" panose="020F0502020204030204" pitchFamily="34" charset="0"/>
                <a:cs typeface="Calibri" panose="020F0502020204030204" pitchFamily="34" charset="0"/>
              </a:rPr>
              <a:t>Cloud-Optimized GeoTIFF </a:t>
            </a:r>
            <a:r>
              <a:rPr lang="en-US" dirty="0">
                <a:solidFill>
                  <a:srgbClr val="000000"/>
                </a:solidFill>
                <a:latin typeface="Calibri" panose="020F0502020204030204" pitchFamily="34" charset="0"/>
                <a:cs typeface="Calibri" panose="020F0502020204030204" pitchFamily="34" charset="0"/>
              </a:rPr>
              <a:t>(COG) format on the cloud and </a:t>
            </a:r>
            <a:r>
              <a:rPr lang="en-US" b="1" dirty="0">
                <a:solidFill>
                  <a:srgbClr val="000000"/>
                </a:solidFill>
                <a:latin typeface="Calibri" panose="020F0502020204030204" pitchFamily="34" charset="0"/>
                <a:cs typeface="Calibri" panose="020F0502020204030204" pitchFamily="34" charset="0"/>
              </a:rPr>
              <a:t>STAC metadata</a:t>
            </a:r>
            <a:r>
              <a:rPr lang="en-US" dirty="0">
                <a:solidFill>
                  <a:srgbClr val="000000"/>
                </a:solidFill>
                <a:latin typeface="Calibri" panose="020F0502020204030204" pitchFamily="34" charset="0"/>
                <a:cs typeface="Calibri" panose="020F0502020204030204" pitchFamily="34" charset="0"/>
              </a:rPr>
              <a:t>. This will support a number of global data cube projects and provide an efficient cloud-based solution.</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Landsat ... </a:t>
            </a:r>
            <a:r>
              <a:rPr lang="en-US" dirty="0">
                <a:solidFill>
                  <a:srgbClr val="000000"/>
                </a:solidFill>
                <a:latin typeface="Calibri" panose="020F0502020204030204" pitchFamily="34" charset="0"/>
                <a:cs typeface="Calibri" panose="020F0502020204030204" pitchFamily="34" charset="0"/>
              </a:rPr>
              <a:t>Level-2 surface reflectance data (Collection 2) </a:t>
            </a:r>
            <a:br>
              <a:rPr lang="en-US" dirty="0">
                <a:solidFill>
                  <a:srgbClr val="000000"/>
                </a:solidFill>
                <a:latin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cs typeface="Calibri" panose="020F0502020204030204" pitchFamily="34" charset="0"/>
              </a:rPr>
              <a:t>on AWS-USA-West by October 2020.</a:t>
            </a:r>
            <a:br>
              <a:rPr lang="en-US" dirty="0">
                <a:solidFill>
                  <a:srgbClr val="000000"/>
                </a:solidFill>
                <a:latin typeface="Calibri" panose="020F0502020204030204" pitchFamily="34" charset="0"/>
                <a:cs typeface="Calibri" panose="020F0502020204030204" pitchFamily="34" charset="0"/>
              </a:rPr>
            </a:br>
            <a:endParaRPr lang="en-US" dirty="0">
              <a:solidFill>
                <a:srgbClr val="000000"/>
              </a:solidFill>
              <a:latin typeface="Calibri" panose="020F0502020204030204" pitchFamily="34" charset="0"/>
              <a:cs typeface="Calibri" panose="020F0502020204030204" pitchFamily="34" charset="0"/>
            </a:endParaRPr>
          </a:p>
          <a:p>
            <a:pPr marL="119063" lvl="1" indent="0" fontAlgn="base">
              <a:spcBef>
                <a:spcPct val="20000"/>
              </a:spcBef>
              <a:spcAft>
                <a:spcPct val="0"/>
              </a:spcAft>
              <a:buClr>
                <a:srgbClr val="3B812F"/>
              </a:buClr>
              <a:buSzPct val="60000"/>
              <a:defRPr/>
            </a:pPr>
            <a:br>
              <a:rPr lang="en-US" dirty="0">
                <a:solidFill>
                  <a:srgbClr val="000000"/>
                </a:solidFill>
                <a:latin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cs typeface="Calibri" panose="020F0502020204030204" pitchFamily="34" charset="0"/>
              </a:rPr>
              <a:t> </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Sentinel-2</a:t>
            </a:r>
            <a:r>
              <a:rPr lang="en-US" dirty="0">
                <a:solidFill>
                  <a:srgbClr val="000000"/>
                </a:solidFill>
                <a:latin typeface="Calibri" panose="020F0502020204030204" pitchFamily="34" charset="0"/>
                <a:cs typeface="Calibri" panose="020F0502020204030204" pitchFamily="34" charset="0"/>
              </a:rPr>
              <a:t> ... There is now global Level-2A on AWS-Frankfurt since Dec 2018. Joe Flasher (AWS) confirmed that they are working with Sinergise to process older S2 data to bring the L2A global archive (on AWS-Frankfurt) up to date. Element-84 (U.S. company) is converting this data to COG format and pushing it to AWS-US-West, along with Landsat. The AWS-Frankfurt data will remain in place and the global COG format data would be a separate holding. </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Sentinel-1 </a:t>
            </a:r>
            <a:r>
              <a:rPr lang="en-US" dirty="0">
                <a:solidFill>
                  <a:srgbClr val="000000"/>
                </a:solidFill>
                <a:latin typeface="Calibri" panose="020F0502020204030204" pitchFamily="34" charset="0"/>
                <a:cs typeface="Calibri" panose="020F0502020204030204" pitchFamily="34" charset="0"/>
              </a:rPr>
              <a:t>... The SEO is working with DE-Africa to co-fund (via Sinergise) the development of a Sentinel-1 Data Cube processing pipeline that complies with ARD specifications and uses COG format and STAC metadata. This is only for backscatter intensity data cubes. This tool would allow the generation of global S1 data cubes anywhere in the world. For now, this tool will be used for prototype cubes, but based on demand and resources may be able to support a number of projects.  </a:t>
            </a:r>
          </a:p>
          <a:p>
            <a:pPr marL="119063" lvl="1" indent="0" fontAlgn="base">
              <a:spcBef>
                <a:spcPct val="20000"/>
              </a:spcBef>
              <a:spcAft>
                <a:spcPct val="0"/>
              </a:spcAft>
              <a:buClr>
                <a:srgbClr val="3B812F"/>
              </a:buClr>
              <a:buSzPct val="60000"/>
              <a:defRPr/>
            </a:pPr>
            <a:endParaRPr lang="en-US" b="1" dirty="0">
              <a:solidFill>
                <a:srgbClr val="0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A86A7DC-E096-2645-B9B0-AA5D8829F5B5}"/>
              </a:ext>
            </a:extLst>
          </p:cNvPr>
          <p:cNvPicPr>
            <a:picLocks noChangeAspect="1"/>
          </p:cNvPicPr>
          <p:nvPr/>
        </p:nvPicPr>
        <p:blipFill>
          <a:blip r:embed="rId3"/>
          <a:stretch>
            <a:fillRect/>
          </a:stretch>
        </p:blipFill>
        <p:spPr>
          <a:xfrm>
            <a:off x="6057900" y="2362200"/>
            <a:ext cx="1905000" cy="1302224"/>
          </a:xfrm>
          <a:prstGeom prst="rect">
            <a:avLst/>
          </a:prstGeom>
        </p:spPr>
      </p:pic>
    </p:spTree>
    <p:extLst>
      <p:ext uri="{BB962C8B-B14F-4D97-AF65-F5344CB8AC3E}">
        <p14:creationId xmlns:p14="http://schemas.microsoft.com/office/powerpoint/2010/main" val="1739736220"/>
      </p:ext>
    </p:extLst>
  </p:cSld>
  <p:clrMapOvr>
    <a:masterClrMapping/>
  </p:clrMapOvr>
</p:sld>
</file>

<file path=ppt/theme/theme1.xml><?xml version="1.0" encoding="utf-8"?>
<a:theme xmlns:a="http://schemas.openxmlformats.org/drawingml/2006/main" name="2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9742</TotalTime>
  <Words>632</Words>
  <Application>Microsoft Macintosh PowerPoint</Application>
  <PresentationFormat>Widescreen</PresentationFormat>
  <Paragraphs>30</Paragraphs>
  <Slides>4</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Bold</vt:lpstr>
      <vt:lpstr>Avenir Roman</vt:lpstr>
      <vt:lpstr>Calibri</vt:lpstr>
      <vt:lpstr>Courier New</vt:lpstr>
      <vt:lpstr>Helvetica</vt:lpstr>
      <vt:lpstr>Tahoma</vt:lpstr>
      <vt:lpstr>Times New Roman</vt:lpstr>
      <vt:lpstr>Wingdings</vt:lpstr>
      <vt:lpstr>2_Default</vt:lpstr>
      <vt:lpstr>3_Default</vt:lpstr>
      <vt:lpstr>PowerPoint Presentation</vt:lpstr>
      <vt:lpstr>SEO Task Status</vt:lpstr>
      <vt:lpstr>Open Data Cube (ODC)</vt:lpstr>
      <vt:lpstr>Update on Data Flows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Killough, Brian D. (LARC-D2)</cp:lastModifiedBy>
  <cp:revision>155</cp:revision>
  <dcterms:modified xsi:type="dcterms:W3CDTF">2020-09-11T15:20:06Z</dcterms:modified>
</cp:coreProperties>
</file>