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  <p:sldMasterId id="2147483660" r:id="rId3"/>
  </p:sldMasterIdLst>
  <p:notesMasterIdLst>
    <p:notesMasterId r:id="rId12"/>
  </p:notesMasterIdLst>
  <p:handoutMasterIdLst>
    <p:handoutMasterId r:id="rId13"/>
  </p:handoutMasterIdLst>
  <p:sldIdLst>
    <p:sldId id="409" r:id="rId4"/>
    <p:sldId id="428" r:id="rId5"/>
    <p:sldId id="446" r:id="rId6"/>
    <p:sldId id="458" r:id="rId7"/>
    <p:sldId id="460" r:id="rId8"/>
    <p:sldId id="454" r:id="rId9"/>
    <p:sldId id="459" r:id="rId10"/>
    <p:sldId id="450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00FF00"/>
    <a:srgbClr val="008000"/>
    <a:srgbClr val="00CC00"/>
    <a:srgbClr val="FF0000"/>
    <a:srgbClr val="FFFFFF"/>
    <a:srgbClr val="0051BA"/>
    <a:srgbClr val="FF8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80478" autoAdjust="0"/>
  </p:normalViewPr>
  <p:slideViewPr>
    <p:cSldViewPr>
      <p:cViewPr varScale="1">
        <p:scale>
          <a:sx n="70" d="100"/>
          <a:sy n="70" d="100"/>
        </p:scale>
        <p:origin x="11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375" cy="4973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221" y="2"/>
            <a:ext cx="2950374" cy="4973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9780383D-6A25-4B16-9CB0-799AD0F23BDD}" type="datetimeFigureOut">
              <a:rPr kumimoji="1" lang="ja-JP" altLang="en-US" smtClean="0"/>
              <a:t>2020/9/11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374"/>
            <a:ext cx="2950375" cy="4973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221" y="9440374"/>
            <a:ext cx="2950374" cy="4973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A0AC515F-6CD5-4346-AFA8-8B19560AF0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40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7" cy="496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7" cy="496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5132A028-EB12-403E-A6FC-C9FD3B80869B}" type="datetimeFigureOut">
              <a:rPr kumimoji="1" lang="ja-JP" altLang="en-US" smtClean="0"/>
              <a:pPr/>
              <a:t>2020/9/11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1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7" cy="496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7" cy="496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3A815D16-EE25-4589-ABB3-DCE026C7188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264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5D16-EE25-4589-ABB3-DCE026C7188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362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9357" indent="-288214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2856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4000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5142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6285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7428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8570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9713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886C879-480D-497C-8DB3-20AD8E838FAC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75225" cy="373221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latin typeface="Arial" pitchFamily="34" charset="0"/>
              </a:rPr>
              <a:t>JAXA has operated 6 EO satellites and developed 4 satellites.</a:t>
            </a:r>
          </a:p>
          <a:p>
            <a:r>
              <a:rPr lang="en-US" altLang="ja-JP" dirty="0">
                <a:latin typeface="Arial" pitchFamily="34" charset="0"/>
              </a:rPr>
              <a:t>The development of a new satellite, GOSAT-GW, has just been initiated toward the launch in JFY 2023. </a:t>
            </a:r>
            <a:endParaRPr lang="ja-JP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6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GOSAT-GW is a joint mission with MOEJ (Ministry of the Environment, Japan) and NIES (National Institute for Environmental Studies).</a:t>
            </a:r>
          </a:p>
          <a:p>
            <a:r>
              <a:rPr kumimoji="1" lang="en-US" altLang="ja-JP" dirty="0"/>
              <a:t>JAXA develops AMSR3 (Advanced Microwave Scanning Radiometer 3</a:t>
            </a:r>
            <a:r>
              <a:rPr kumimoji="1" lang="ja-JP" altLang="en-US" dirty="0"/>
              <a:t>）</a:t>
            </a:r>
            <a:r>
              <a:rPr kumimoji="1" lang="en-US" altLang="ja-JP" dirty="0"/>
              <a:t>and MOEJ develops TANSO-3 </a:t>
            </a:r>
            <a:r>
              <a:rPr kumimoji="1" lang="ja-JP" altLang="en-US" dirty="0"/>
              <a:t>（</a:t>
            </a:r>
            <a:r>
              <a:rPr kumimoji="1" lang="en-US" altLang="ja-JP" dirty="0"/>
              <a:t>Total Anthropogenic and Natural emissions mapping SpectrOmeter-3.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9E36D-4BC7-F647-98DD-423ACB9FFA9E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942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 major feature of TANSO-3 is that the sensor type will be changed from FFT to diffraction grating, which will enable 2D observations.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9E36D-4BC7-F647-98DD-423ACB9FFA9E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44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 major feature of AMSR3 is that  Higher-frequency channels of 166 GHz and 183 GHz will be added. </a:t>
            </a:r>
          </a:p>
          <a:p>
            <a:r>
              <a:rPr kumimoji="1" lang="en-US" altLang="ja-JP" dirty="0"/>
              <a:t>Those frequencies are not influenced microwave radiations from a land surface and enable AMSR3 to observe snow falls and water vapors above a land region. Those higher frequencies can observe water vapor, snow fall, water vapor at high altitude, which can’t be observed by AMSR2. 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9E36D-4BC7-F647-98DD-423ACB9FFA9E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88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SLATS (The Super Low Altitude Test Satellite "TSUBAME“) is the first Earth observation satellite to use a super low orbit raging from 300 – 167.4 km in altitude and was operated from Dec., 2017 – Oct., 2019.  The high-resolution optical images was released from G-Portal.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9E36D-4BC7-F647-98DD-423ACB9FFA9E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751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JAXA for Earth was released as a primary gateway to JAXA EO portals and partners’ portals.</a:t>
            </a:r>
          </a:p>
          <a:p>
            <a:r>
              <a:rPr kumimoji="1" lang="en-US" altLang="ja-JP" dirty="0"/>
              <a:t>http://earth.jaxa.jp/en.html</a:t>
            </a:r>
          </a:p>
          <a:p>
            <a:r>
              <a:rPr kumimoji="1" lang="en-US" altLang="ja-JP" dirty="0"/>
              <a:t>The portal covers not only JAXA portals like G-Portal, AUIG-2 (ALOS-2/ALOS), </a:t>
            </a:r>
            <a:r>
              <a:rPr kumimoji="1" lang="en-US" altLang="ja-JP" dirty="0" err="1"/>
              <a:t>GSMaP</a:t>
            </a:r>
            <a:r>
              <a:rPr kumimoji="1" lang="en-US" altLang="ja-JP" dirty="0"/>
              <a:t> (Precipitation), JASMES (Microwave Sensors), Daichi Bosai web (Disaster Monitor), etc., but also partner portals like CEOS IDN, GEOSS Portal, GIDAS (GOSAT), etc..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9E36D-4BC7-F647-98DD-423ACB9FFA9E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750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ＭＳ Ｐゴシック" charset="0"/>
              </a:rPr>
              <a:t>13 JAXA products were registered to the ECV 3.0 inventory.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ＭＳ Ｐゴシック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9E36D-4BC7-F647-98DD-423ACB9FFA9E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625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04248" y="6466417"/>
            <a:ext cx="2133600" cy="365125"/>
          </a:xfrm>
        </p:spPr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F4A053F-6BE9-4CA5-93B1-19EBB976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1986"/>
            <a:ext cx="9144000" cy="54000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0B8D2B-5209-4414-80CD-D9A04D1C0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5F5A6C-4F5F-4CAA-843F-3792D4F20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74AAA2-B6FA-4E62-AA9F-AB061367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8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64A13A-04F3-4059-AD85-7192F06E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1EB356-8E07-49F8-BDFA-C030FA6D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C8DACA-872C-41A4-974D-9F25B3B9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01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ED5227-BBEC-4F99-A47E-14CF672D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88BFBB-F438-4777-8D4D-8E3C6B8A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327177-0D3A-4E56-AC8D-FC715C36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18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39A42-290C-49A5-A611-8C2AF7CC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94040B-FD34-42C6-B218-58C28AF23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E9A3BD-7234-4934-A7C4-FE0FB76DF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CDAE16-DCB7-4559-8E2C-015ED1F5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42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DF1D4C-67C0-470F-BB0F-40BF5B54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07C88B-1B95-4AD9-ACAA-D8726E9ED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0BA96-3683-4598-B2B5-59713965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00DE5DE-1886-4757-A902-78B57797A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633B2A-68A4-4521-8B6B-DA1BB8239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264FAA3-A361-4DF6-823A-6521E394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04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F06DA-E79B-4546-9CA7-978557A4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95A94C-920E-4555-8F82-B2B5880C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871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1C46E5-2E1F-4834-9379-6383C866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461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C8A398-91C7-488A-B5BA-98663CF2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DF3A05-3075-4458-9265-612D2478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1F5E867-B2BA-49A0-94EC-6475B0BFD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2A32FE-1054-41D5-BF93-E334742D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32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1B16E6-96D5-4FF5-97F3-020BECC2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2DE090A-422C-43C1-9830-0072AFAB9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27AFBA-6117-48E6-AF91-383EA02D1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2E1591-7AC9-421F-8F81-1A5609E8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052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F7662D-3EF2-43D6-B9FC-627F884F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7E8063D-A23B-4019-B75A-9F1144C07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57899-CFD5-491B-9563-E3418634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09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6ED2850-BD7A-4FD0-A464-B7232E013F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E3423D-E89B-4EF7-A764-CC7F4994A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15DF8F-FD8F-46C0-89FB-BC2F0FC0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988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100" y="12366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1163" y="3403600"/>
            <a:ext cx="5781675" cy="25812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AB0ED31-4123-4676-8099-B0D6AF3FF89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4823A-88F0-4CB2-AAAF-1E153A6FA8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4824-EB77-4D5B-B41B-D57DEEBD757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49A1-60E0-467F-882A-DE67F12976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8F3BA-2272-4E18-B1B2-26F707CE74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B05C-7714-4955-8BB7-9A2B5AA4FD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683B-3983-4A25-922D-FDE06EF276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6908-F62A-48F6-BF62-052B21CE53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48B90-33E3-44C2-B1D2-FB0261294D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B15E2-CDF4-459E-9030-29AE712D1A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166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166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98AC-AC42-45E9-BAF0-F2B1262356B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BB88BA-125A-4040-961A-B886014806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41751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836613"/>
            <a:ext cx="8229600" cy="5289550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67E0-43C1-4FFF-B1E6-91EFF4967C6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62282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7" name="ceos_logo.png">
            <a:extLst>
              <a:ext uri="{FF2B5EF4-FFF2-40B4-BE49-F238E27FC236}">
                <a16:creationId xmlns:a16="http://schemas.microsoft.com/office/drawing/2014/main" id="{0BE4C968-F967-45E2-AC30-84B1B0C68638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251520" y="96908"/>
            <a:ext cx="1752369" cy="739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8" descr="logo_D">
            <a:extLst>
              <a:ext uri="{FF2B5EF4-FFF2-40B4-BE49-F238E27FC236}">
                <a16:creationId xmlns:a16="http://schemas.microsoft.com/office/drawing/2014/main" id="{CA2280A8-230B-4AC7-92DB-BA81E65D50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5571" y="-76637"/>
            <a:ext cx="20510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70FA202-3EC3-4505-84F9-CC18005A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9BB42CB-16A2-4129-B8E9-B16C4F03C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172C8A-BB9D-4F6D-A7B8-B6DA2E6E0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749B-2970-4446-8430-A17CCFE04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7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3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9800" y="645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800" b="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1D25E7A-B786-4E31-B9A4-580DE4902946}" type="slidenum">
              <a:rPr kumimoji="0" lang="ja-JP" altLang="en-US"/>
              <a:pPr fontAlgn="base">
                <a:spcAft>
                  <a:spcPct val="0"/>
                </a:spcAft>
                <a:defRPr/>
              </a:pPr>
              <a:t>‹#›</a:t>
            </a:fld>
            <a:endParaRPr kumimoji="0"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emf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640960" cy="204608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4800" b="1" dirty="0">
                <a:solidFill>
                  <a:schemeClr val="tx2"/>
                </a:solidFill>
                <a:latin typeface="+mn-lt"/>
              </a:rPr>
              <a:t>Agency Report</a:t>
            </a:r>
            <a:br>
              <a:rPr lang="en-US" altLang="ja-JP" sz="4800" b="1" dirty="0">
                <a:solidFill>
                  <a:schemeClr val="tx2"/>
                </a:solidFill>
                <a:latin typeface="+mn-lt"/>
              </a:rPr>
            </a:br>
            <a:r>
              <a:rPr lang="en-US" altLang="ja-JP" sz="4800" b="1" dirty="0">
                <a:solidFill>
                  <a:schemeClr val="tx2"/>
                </a:solidFill>
              </a:rPr>
              <a:t>JAXA </a:t>
            </a:r>
            <a:r>
              <a:rPr lang="en-US" altLang="ja-JP" sz="4800" b="1" dirty="0">
                <a:solidFill>
                  <a:schemeClr val="tx2"/>
                </a:solidFill>
                <a:latin typeface="+mn-lt"/>
              </a:rPr>
              <a:t>Earth Observation Programs</a:t>
            </a:r>
            <a:endParaRPr kumimoji="1" lang="ja-JP" altLang="en-US" sz="4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1764" y="3471144"/>
            <a:ext cx="8820472" cy="2373833"/>
          </a:xfrm>
        </p:spPr>
        <p:txBody>
          <a:bodyPr>
            <a:noAutofit/>
          </a:bodyPr>
          <a:lstStyle/>
          <a:p>
            <a:r>
              <a:rPr lang="en-US" altLang="ja-JP" sz="1800" b="1" dirty="0"/>
              <a:t>WGISS-50</a:t>
            </a:r>
          </a:p>
          <a:p>
            <a:r>
              <a:rPr lang="en-US" altLang="ja-JP" sz="1800" b="1" dirty="0"/>
              <a:t>Sep. 22 – 24, 2020</a:t>
            </a:r>
          </a:p>
          <a:p>
            <a:r>
              <a:rPr lang="en-US" altLang="ja-JP" sz="1800" b="1" dirty="0"/>
              <a:t>Makoto NATSUISAKA, Yosuke IKEHATA, Kyoko MIMURA, </a:t>
            </a:r>
            <a:r>
              <a:rPr lang="en-US" altLang="ja-JP" sz="1800" b="1" dirty="0" err="1"/>
              <a:t>Wataru</a:t>
            </a:r>
            <a:r>
              <a:rPr lang="en-US" altLang="ja-JP" sz="1800" b="1" dirty="0"/>
              <a:t> MATSUMOTO, and Masatoshi TAGA</a:t>
            </a:r>
          </a:p>
          <a:p>
            <a:r>
              <a:rPr lang="en-US" altLang="ja-JP" sz="1800" b="1" dirty="0"/>
              <a:t>Japan Aerospace Exploration Agency (JAXA)</a:t>
            </a:r>
            <a:endParaRPr lang="ja-JP" altLang="ja-JP" sz="1800" b="1" dirty="0"/>
          </a:p>
          <a:p>
            <a:r>
              <a:rPr lang="en-US" altLang="ja-JP" sz="1800" b="1" dirty="0"/>
              <a:t>Satellite Applications and Operations Center (SAOC)</a:t>
            </a:r>
            <a:endParaRPr lang="ja-JP" altLang="ja-JP" sz="1800" b="1" dirty="0"/>
          </a:p>
          <a:p>
            <a:r>
              <a:rPr lang="en-US" altLang="ja-JP" sz="1800" b="1" dirty="0"/>
              <a:t>Space Technology Directorate I</a:t>
            </a:r>
            <a:endParaRPr lang="ja-JP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314939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-841" y="-20628"/>
            <a:ext cx="9185265" cy="689925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62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62467" name="Group 6"/>
          <p:cNvGrpSpPr>
            <a:grpSpLocks/>
          </p:cNvGrpSpPr>
          <p:nvPr/>
        </p:nvGrpSpPr>
        <p:grpSpPr bwMode="auto">
          <a:xfrm>
            <a:off x="10112278" y="2323310"/>
            <a:ext cx="1683257" cy="3339571"/>
            <a:chOff x="5133" y="1570"/>
            <a:chExt cx="724" cy="2087"/>
          </a:xfrm>
        </p:grpSpPr>
        <p:sp>
          <p:nvSpPr>
            <p:cNvPr id="62530" name="Rectangle 12"/>
            <p:cNvSpPr>
              <a:spLocks noChangeArrowheads="1"/>
            </p:cNvSpPr>
            <p:nvPr/>
          </p:nvSpPr>
          <p:spPr bwMode="auto">
            <a:xfrm rot="-336270">
              <a:off x="5133" y="3397"/>
              <a:ext cx="21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662" dirty="0">
                <a:solidFill>
                  <a:srgbClr val="FFFF66"/>
                </a:solidFill>
              </a:endParaRPr>
            </a:p>
          </p:txBody>
        </p:sp>
        <p:sp>
          <p:nvSpPr>
            <p:cNvPr id="62531" name="Rectangle 13"/>
            <p:cNvSpPr>
              <a:spLocks noChangeArrowheads="1"/>
            </p:cNvSpPr>
            <p:nvPr/>
          </p:nvSpPr>
          <p:spPr bwMode="auto">
            <a:xfrm rot="-336270">
              <a:off x="5642" y="1570"/>
              <a:ext cx="21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662" dirty="0">
                <a:solidFill>
                  <a:srgbClr val="FFFF66"/>
                </a:solidFill>
              </a:endParaRPr>
            </a:p>
          </p:txBody>
        </p:sp>
      </p:grpSp>
      <p:grpSp>
        <p:nvGrpSpPr>
          <p:cNvPr id="62468" name="Group 10"/>
          <p:cNvGrpSpPr>
            <a:grpSpLocks/>
          </p:cNvGrpSpPr>
          <p:nvPr/>
        </p:nvGrpSpPr>
        <p:grpSpPr bwMode="auto">
          <a:xfrm>
            <a:off x="8998672" y="71861"/>
            <a:ext cx="3929147" cy="6912767"/>
            <a:chOff x="5148" y="0"/>
            <a:chExt cx="2268" cy="4320"/>
          </a:xfrm>
        </p:grpSpPr>
        <p:grpSp>
          <p:nvGrpSpPr>
            <p:cNvPr id="62525" name="Group 11"/>
            <p:cNvGrpSpPr>
              <a:grpSpLocks/>
            </p:cNvGrpSpPr>
            <p:nvPr/>
          </p:nvGrpSpPr>
          <p:grpSpPr bwMode="auto">
            <a:xfrm>
              <a:off x="5472" y="0"/>
              <a:ext cx="1944" cy="3806"/>
              <a:chOff x="5472" y="0"/>
              <a:chExt cx="1944" cy="3806"/>
            </a:xfrm>
          </p:grpSpPr>
          <p:cxnSp>
            <p:nvCxnSpPr>
              <p:cNvPr id="62527" name="AutoShape 11"/>
              <p:cNvCxnSpPr>
                <a:cxnSpLocks noChangeShapeType="1"/>
              </p:cNvCxnSpPr>
              <p:nvPr/>
            </p:nvCxnSpPr>
            <p:spPr bwMode="auto">
              <a:xfrm rot="10316077" flipV="1">
                <a:off x="5472" y="397"/>
                <a:ext cx="1701" cy="3409"/>
              </a:xfrm>
              <a:prstGeom prst="curvedConnector3">
                <a:avLst>
                  <a:gd name="adj1" fmla="val 414602"/>
                </a:avLst>
              </a:prstGeom>
              <a:noFill/>
              <a:ln w="127000">
                <a:solidFill>
                  <a:srgbClr val="0099FF">
                    <a:alpha val="3019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528" name="Rectangle 13"/>
              <p:cNvSpPr>
                <a:spLocks noChangeArrowheads="1"/>
              </p:cNvSpPr>
              <p:nvPr/>
            </p:nvSpPr>
            <p:spPr bwMode="auto">
              <a:xfrm rot="-483923">
                <a:off x="6930" y="0"/>
                <a:ext cx="486" cy="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1662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526" name="Rectangle 20"/>
            <p:cNvSpPr>
              <a:spLocks noChangeArrowheads="1"/>
            </p:cNvSpPr>
            <p:nvPr/>
          </p:nvSpPr>
          <p:spPr bwMode="auto">
            <a:xfrm rot="-384048">
              <a:off x="5148" y="3956"/>
              <a:ext cx="325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66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469" name="Group 24"/>
          <p:cNvGrpSpPr>
            <a:grpSpLocks/>
          </p:cNvGrpSpPr>
          <p:nvPr/>
        </p:nvGrpSpPr>
        <p:grpSpPr bwMode="auto">
          <a:xfrm rot="21191899">
            <a:off x="9831873" y="1946368"/>
            <a:ext cx="2253451" cy="4068489"/>
            <a:chOff x="4232" y="857"/>
            <a:chExt cx="880" cy="2724"/>
          </a:xfrm>
        </p:grpSpPr>
        <p:sp>
          <p:nvSpPr>
            <p:cNvPr id="62523" name="Rectangle 12"/>
            <p:cNvSpPr>
              <a:spLocks noChangeArrowheads="1"/>
            </p:cNvSpPr>
            <p:nvPr/>
          </p:nvSpPr>
          <p:spPr bwMode="auto">
            <a:xfrm rot="21879">
              <a:off x="4232" y="3206"/>
              <a:ext cx="27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662" dirty="0">
                <a:solidFill>
                  <a:srgbClr val="000000"/>
                </a:solidFill>
              </a:endParaRPr>
            </a:p>
          </p:txBody>
        </p:sp>
        <p:sp>
          <p:nvSpPr>
            <p:cNvPr id="62524" name="Rectangle 13"/>
            <p:cNvSpPr>
              <a:spLocks noChangeArrowheads="1"/>
            </p:cNvSpPr>
            <p:nvPr/>
          </p:nvSpPr>
          <p:spPr bwMode="auto">
            <a:xfrm rot="21879">
              <a:off x="4840" y="857"/>
              <a:ext cx="27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662" dirty="0">
                <a:solidFill>
                  <a:srgbClr val="000000"/>
                </a:solidFill>
              </a:endParaRPr>
            </a:p>
          </p:txBody>
        </p:sp>
      </p:grpSp>
      <p:sp>
        <p:nvSpPr>
          <p:cNvPr id="62471" name="Rectangle 12"/>
          <p:cNvSpPr>
            <a:spLocks noChangeArrowheads="1"/>
          </p:cNvSpPr>
          <p:nvPr/>
        </p:nvSpPr>
        <p:spPr bwMode="auto">
          <a:xfrm rot="21116077">
            <a:off x="7947924" y="5710888"/>
            <a:ext cx="676908" cy="77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1662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29" name="Rectangle 3"/>
          <p:cNvSpPr>
            <a:spLocks noChangeArrowheads="1"/>
          </p:cNvSpPr>
          <p:nvPr/>
        </p:nvSpPr>
        <p:spPr bwMode="auto">
          <a:xfrm>
            <a:off x="138011" y="137078"/>
            <a:ext cx="4469485" cy="77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r>
              <a:rPr lang="en-US" altLang="ja-JP" sz="25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itchFamily="50" charset="-128"/>
                <a:cs typeface="Arial Unicode MS" pitchFamily="50" charset="-128"/>
              </a:rPr>
              <a:t>JAXA’s </a:t>
            </a:r>
            <a:r>
              <a:rPr lang="en-US" altLang="ja-JP" sz="2585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itchFamily="50" charset="-128"/>
                <a:cs typeface="Arial Unicode MS" pitchFamily="50" charset="-128"/>
              </a:rPr>
              <a:t>Past</a:t>
            </a:r>
            <a:r>
              <a:rPr lang="en-US" altLang="ja-JP" sz="25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585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itchFamily="50" charset="-128"/>
                <a:cs typeface="Arial Unicode MS" pitchFamily="50" charset="-128"/>
              </a:rPr>
              <a:t>Current</a:t>
            </a:r>
            <a:r>
              <a:rPr lang="en-US" altLang="ja-JP" sz="25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itchFamily="50" charset="-128"/>
                <a:cs typeface="Arial Unicode MS" pitchFamily="50" charset="-128"/>
              </a:rPr>
              <a:t> and </a:t>
            </a:r>
            <a:r>
              <a:rPr lang="en-US" altLang="ja-JP" sz="2585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itchFamily="50" charset="-128"/>
                <a:cs typeface="Arial Unicode MS" pitchFamily="50" charset="-128"/>
              </a:rPr>
              <a:t>Future</a:t>
            </a:r>
            <a:r>
              <a:rPr lang="en-US" altLang="ja-JP" sz="25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itchFamily="50" charset="-128"/>
                <a:cs typeface="Arial Unicode MS" pitchFamily="50" charset="-128"/>
              </a:rPr>
              <a:t> EO</a:t>
            </a:r>
            <a:r>
              <a:rPr lang="ja-JP" altLang="en-US" sz="25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5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itchFamily="50" charset="-128"/>
                <a:cs typeface="Arial Unicode MS" pitchFamily="50" charset="-128"/>
              </a:rPr>
              <a:t>Satellites/Sensors</a:t>
            </a:r>
            <a:endParaRPr lang="ja-JP" altLang="en-US" sz="258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2473" name="Rectangle 21"/>
          <p:cNvSpPr>
            <a:spLocks noChangeArrowheads="1"/>
          </p:cNvSpPr>
          <p:nvPr/>
        </p:nvSpPr>
        <p:spPr bwMode="auto">
          <a:xfrm rot="21215952">
            <a:off x="7740236" y="839947"/>
            <a:ext cx="453836" cy="56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1662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62474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022024"/>
              </p:ext>
            </p:extLst>
          </p:nvPr>
        </p:nvGraphicFramePr>
        <p:xfrm>
          <a:off x="3049867" y="5915249"/>
          <a:ext cx="1175288" cy="8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Photo Editor 写真" r:id="rId4" imgW="17242657" imgH="12714286" progId="">
                  <p:embed/>
                </p:oleObj>
              </mc:Choice>
              <mc:Fallback>
                <p:oleObj name="Photo Editor 写真" r:id="rId4" imgW="17242657" imgH="12714286" progId="">
                  <p:embed/>
                  <p:pic>
                    <p:nvPicPr>
                      <p:cNvPr id="62474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867" y="5915249"/>
                        <a:ext cx="1175288" cy="8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5" name="Picture 39" descr="GPM_core2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2685">
            <a:off x="1257672" y="5577002"/>
            <a:ext cx="1253634" cy="85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7" name="Text Box 51"/>
          <p:cNvSpPr txBox="1">
            <a:spLocks noChangeArrowheads="1"/>
          </p:cNvSpPr>
          <p:nvPr/>
        </p:nvSpPr>
        <p:spPr bwMode="auto">
          <a:xfrm>
            <a:off x="159498" y="2824881"/>
            <a:ext cx="191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i="1" dirty="0">
                <a:solidFill>
                  <a:srgbClr val="00FF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GCOM-C (Shikisai)</a:t>
            </a:r>
          </a:p>
        </p:txBody>
      </p:sp>
      <p:sp>
        <p:nvSpPr>
          <p:cNvPr id="62478" name="Text Box 52"/>
          <p:cNvSpPr txBox="1">
            <a:spLocks noChangeArrowheads="1"/>
          </p:cNvSpPr>
          <p:nvPr/>
        </p:nvSpPr>
        <p:spPr bwMode="auto">
          <a:xfrm>
            <a:off x="2718575" y="5075443"/>
            <a:ext cx="1139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 b="1" i="1" dirty="0">
                <a:solidFill>
                  <a:srgbClr val="00FF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GCOM-W </a:t>
            </a:r>
          </a:p>
          <a:p>
            <a:pPr algn="ctr" eaLnBrk="1" hangingPunct="1"/>
            <a:r>
              <a:rPr lang="en-US" altLang="ja-JP" sz="1800" b="1" i="1" dirty="0">
                <a:solidFill>
                  <a:srgbClr val="00FF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(SHIZUKI)</a:t>
            </a:r>
          </a:p>
        </p:txBody>
      </p:sp>
      <p:sp>
        <p:nvSpPr>
          <p:cNvPr id="62479" name="Text Box 53"/>
          <p:cNvSpPr txBox="1">
            <a:spLocks noChangeArrowheads="1"/>
          </p:cNvSpPr>
          <p:nvPr/>
        </p:nvSpPr>
        <p:spPr bwMode="auto">
          <a:xfrm>
            <a:off x="105417" y="6006596"/>
            <a:ext cx="1436892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i="1" dirty="0">
                <a:solidFill>
                  <a:srgbClr val="00FF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GPM/DPR</a:t>
            </a:r>
          </a:p>
        </p:txBody>
      </p:sp>
      <p:sp>
        <p:nvSpPr>
          <p:cNvPr id="62480" name="Text Box 54"/>
          <p:cNvSpPr txBox="1">
            <a:spLocks noChangeArrowheads="1"/>
          </p:cNvSpPr>
          <p:nvPr/>
        </p:nvSpPr>
        <p:spPr bwMode="auto">
          <a:xfrm>
            <a:off x="6097198" y="2918941"/>
            <a:ext cx="1542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i="1" dirty="0">
                <a:solidFill>
                  <a:srgbClr val="FFCC99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ALOS (DAICHI)</a:t>
            </a:r>
          </a:p>
        </p:txBody>
      </p:sp>
      <p:sp>
        <p:nvSpPr>
          <p:cNvPr id="62481" name="Text Box 59"/>
          <p:cNvSpPr txBox="1">
            <a:spLocks noChangeArrowheads="1"/>
          </p:cNvSpPr>
          <p:nvPr/>
        </p:nvSpPr>
        <p:spPr bwMode="auto">
          <a:xfrm>
            <a:off x="4686224" y="5589240"/>
            <a:ext cx="1613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i="1" dirty="0">
                <a:solidFill>
                  <a:srgbClr val="00FF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GOSAT (IBUKI)</a:t>
            </a:r>
          </a:p>
        </p:txBody>
      </p:sp>
      <p:sp>
        <p:nvSpPr>
          <p:cNvPr id="62484" name="Rectangle 33"/>
          <p:cNvSpPr>
            <a:spLocks noChangeArrowheads="1"/>
          </p:cNvSpPr>
          <p:nvPr/>
        </p:nvSpPr>
        <p:spPr bwMode="auto">
          <a:xfrm>
            <a:off x="4993507" y="5860010"/>
            <a:ext cx="955364" cy="3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(CY 2009)</a:t>
            </a:r>
          </a:p>
        </p:txBody>
      </p:sp>
      <p:sp>
        <p:nvSpPr>
          <p:cNvPr id="62485" name="Rectangle 34"/>
          <p:cNvSpPr>
            <a:spLocks noChangeArrowheads="1"/>
          </p:cNvSpPr>
          <p:nvPr/>
        </p:nvSpPr>
        <p:spPr bwMode="auto">
          <a:xfrm>
            <a:off x="212612" y="6352612"/>
            <a:ext cx="897648" cy="3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(CY 2014)</a:t>
            </a:r>
          </a:p>
        </p:txBody>
      </p:sp>
      <p:sp>
        <p:nvSpPr>
          <p:cNvPr id="62486" name="Rectangle 35"/>
          <p:cNvSpPr>
            <a:spLocks noChangeArrowheads="1"/>
          </p:cNvSpPr>
          <p:nvPr/>
        </p:nvSpPr>
        <p:spPr bwMode="auto">
          <a:xfrm>
            <a:off x="2794194" y="5656422"/>
            <a:ext cx="8819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(CY 2012)</a:t>
            </a:r>
          </a:p>
        </p:txBody>
      </p:sp>
      <p:sp>
        <p:nvSpPr>
          <p:cNvPr id="62487" name="Rectangle 36"/>
          <p:cNvSpPr>
            <a:spLocks noChangeArrowheads="1"/>
          </p:cNvSpPr>
          <p:nvPr/>
        </p:nvSpPr>
        <p:spPr bwMode="auto">
          <a:xfrm>
            <a:off x="540910" y="4843921"/>
            <a:ext cx="897648" cy="3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(CY 2014)</a:t>
            </a:r>
          </a:p>
        </p:txBody>
      </p:sp>
      <p:sp>
        <p:nvSpPr>
          <p:cNvPr id="62489" name="Text Box 50"/>
          <p:cNvSpPr txBox="1">
            <a:spLocks noChangeArrowheads="1"/>
          </p:cNvSpPr>
          <p:nvPr/>
        </p:nvSpPr>
        <p:spPr bwMode="auto">
          <a:xfrm>
            <a:off x="2588613" y="1310737"/>
            <a:ext cx="2124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 b="1" i="1" dirty="0">
                <a:solidFill>
                  <a:srgbClr val="6699FF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Advanced Optical Satellite</a:t>
            </a:r>
          </a:p>
        </p:txBody>
      </p:sp>
      <p:sp>
        <p:nvSpPr>
          <p:cNvPr id="62490" name="Rectangle 39"/>
          <p:cNvSpPr>
            <a:spLocks noChangeArrowheads="1"/>
          </p:cNvSpPr>
          <p:nvPr/>
        </p:nvSpPr>
        <p:spPr bwMode="auto">
          <a:xfrm>
            <a:off x="3168921" y="1860480"/>
            <a:ext cx="926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(JFY 2020)</a:t>
            </a:r>
          </a:p>
        </p:txBody>
      </p:sp>
      <p:sp>
        <p:nvSpPr>
          <p:cNvPr id="62491" name="Text Box 49"/>
          <p:cNvSpPr txBox="1">
            <a:spLocks noChangeArrowheads="1"/>
          </p:cNvSpPr>
          <p:nvPr/>
        </p:nvSpPr>
        <p:spPr bwMode="auto">
          <a:xfrm>
            <a:off x="170933" y="4521819"/>
            <a:ext cx="18450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i="1" dirty="0">
                <a:solidFill>
                  <a:srgbClr val="00FF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ALOS-2 (Daichi-2)</a:t>
            </a:r>
          </a:p>
        </p:txBody>
      </p:sp>
      <p:sp>
        <p:nvSpPr>
          <p:cNvPr id="62492" name="Rectangle 42"/>
          <p:cNvSpPr>
            <a:spLocks noChangeArrowheads="1"/>
          </p:cNvSpPr>
          <p:nvPr/>
        </p:nvSpPr>
        <p:spPr bwMode="auto">
          <a:xfrm>
            <a:off x="5976133" y="838693"/>
            <a:ext cx="926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(JFY 2022)</a:t>
            </a:r>
          </a:p>
        </p:txBody>
      </p:sp>
      <p:sp>
        <p:nvSpPr>
          <p:cNvPr id="62497" name="Text Box 66"/>
          <p:cNvSpPr txBox="1">
            <a:spLocks noChangeArrowheads="1"/>
          </p:cNvSpPr>
          <p:nvPr/>
        </p:nvSpPr>
        <p:spPr bwMode="auto">
          <a:xfrm>
            <a:off x="5575542" y="496510"/>
            <a:ext cx="1727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i="1" dirty="0">
                <a:solidFill>
                  <a:srgbClr val="6699FF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Earth CARE/CPR</a:t>
            </a:r>
          </a:p>
        </p:txBody>
      </p:sp>
      <p:pic>
        <p:nvPicPr>
          <p:cNvPr id="62498" name="図 36" descr="EC4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8553">
            <a:off x="5939585" y="1304942"/>
            <a:ext cx="1390074" cy="76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Rectangle 49"/>
          <p:cNvSpPr>
            <a:spLocks noChangeArrowheads="1"/>
          </p:cNvSpPr>
          <p:nvPr/>
        </p:nvSpPr>
        <p:spPr bwMode="auto">
          <a:xfrm>
            <a:off x="704029" y="3121223"/>
            <a:ext cx="8819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(CY 2017)</a:t>
            </a:r>
          </a:p>
        </p:txBody>
      </p:sp>
      <p:sp>
        <p:nvSpPr>
          <p:cNvPr id="62501" name="Rectangle 52"/>
          <p:cNvSpPr>
            <a:spLocks noChangeArrowheads="1"/>
          </p:cNvSpPr>
          <p:nvPr/>
        </p:nvSpPr>
        <p:spPr bwMode="auto">
          <a:xfrm>
            <a:off x="6454298" y="3210945"/>
            <a:ext cx="897648" cy="3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(CY 2006)</a:t>
            </a:r>
          </a:p>
        </p:txBody>
      </p:sp>
      <p:pic>
        <p:nvPicPr>
          <p:cNvPr id="62504" name="Picture 34" descr="sgl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86" y="3307968"/>
            <a:ext cx="1161895" cy="131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5" name="Picture 4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8541">
            <a:off x="4842452" y="6104462"/>
            <a:ext cx="1202635" cy="76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7" name="図 19" descr="2Akarui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60" y="5133305"/>
            <a:ext cx="967346" cy="49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9" name="Text Box 59"/>
          <p:cNvSpPr txBox="1">
            <a:spLocks noChangeArrowheads="1"/>
          </p:cNvSpPr>
          <p:nvPr/>
        </p:nvSpPr>
        <p:spPr bwMode="auto">
          <a:xfrm>
            <a:off x="1447029" y="1847228"/>
            <a:ext cx="1014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i="1" dirty="0">
                <a:solidFill>
                  <a:srgbClr val="00FF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GOSAT-2</a:t>
            </a:r>
          </a:p>
        </p:txBody>
      </p:sp>
      <p:sp>
        <p:nvSpPr>
          <p:cNvPr id="62520" name="Rectangle 49"/>
          <p:cNvSpPr>
            <a:spLocks noChangeArrowheads="1"/>
          </p:cNvSpPr>
          <p:nvPr/>
        </p:nvSpPr>
        <p:spPr bwMode="auto">
          <a:xfrm>
            <a:off x="2279837" y="3694375"/>
            <a:ext cx="943214" cy="3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(JFY 2018)</a:t>
            </a:r>
          </a:p>
        </p:txBody>
      </p:sp>
      <p:pic>
        <p:nvPicPr>
          <p:cNvPr id="62470" name="Picture 25" descr="MTSA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3" t="-1047"/>
          <a:stretch>
            <a:fillRect/>
          </a:stretch>
        </p:blipFill>
        <p:spPr bwMode="auto">
          <a:xfrm>
            <a:off x="7531210" y="2708772"/>
            <a:ext cx="1955229" cy="192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8578684" y="2358066"/>
            <a:ext cx="1744517" cy="3440723"/>
            <a:chOff x="5052" y="1309"/>
            <a:chExt cx="805" cy="2348"/>
          </a:xfrm>
        </p:grpSpPr>
        <p:cxnSp>
          <p:nvCxnSpPr>
            <p:cNvPr id="48" name="AutoShape 11"/>
            <p:cNvCxnSpPr>
              <a:cxnSpLocks noChangeShapeType="1"/>
            </p:cNvCxnSpPr>
            <p:nvPr/>
          </p:nvCxnSpPr>
          <p:spPr bwMode="auto">
            <a:xfrm rot="10463730" flipV="1">
              <a:off x="5052" y="1309"/>
              <a:ext cx="754" cy="1783"/>
            </a:xfrm>
            <a:prstGeom prst="curvedConnector3">
              <a:avLst>
                <a:gd name="adj1" fmla="val 414602"/>
              </a:avLst>
            </a:prstGeom>
            <a:noFill/>
            <a:ln w="127000">
              <a:solidFill>
                <a:srgbClr val="FF99CC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 rot="-336270">
              <a:off x="5133" y="3397"/>
              <a:ext cx="21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ja-JP" sz="1662" dirty="0">
                <a:solidFill>
                  <a:srgbClr val="FFFF66"/>
                </a:solidFill>
                <a:latin typeface="Calibri" pitchFamily="34" charset="0"/>
              </a:endParaRPr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 rot="-336270">
              <a:off x="5642" y="1570"/>
              <a:ext cx="21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ja-JP" sz="1662" dirty="0">
                <a:solidFill>
                  <a:srgbClr val="FFFF66"/>
                </a:solidFill>
                <a:latin typeface="Calibri" pitchFamily="34" charset="0"/>
              </a:endParaRPr>
            </a:p>
          </p:txBody>
        </p:sp>
      </p:grpSp>
      <p:pic>
        <p:nvPicPr>
          <p:cNvPr id="51" name="Picture 40" descr="trm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451791"/>
            <a:ext cx="859101" cy="106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4558575" y="3482717"/>
            <a:ext cx="172481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Aqua/AMSR-E</a:t>
            </a:r>
          </a:p>
        </p:txBody>
      </p:sp>
      <p:pic>
        <p:nvPicPr>
          <p:cNvPr id="53" name="Picture 67" descr="aqu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020">
            <a:off x="4931731" y="2860928"/>
            <a:ext cx="1171550" cy="6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56"/>
          <p:cNvSpPr txBox="1">
            <a:spLocks noChangeArrowheads="1"/>
          </p:cNvSpPr>
          <p:nvPr/>
        </p:nvSpPr>
        <p:spPr bwMode="auto">
          <a:xfrm>
            <a:off x="3890208" y="4941168"/>
            <a:ext cx="1473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b="1" i="1" dirty="0">
                <a:solidFill>
                  <a:srgbClr val="FAC090"/>
                </a:solidFill>
                <a:latin typeface="Calibri" pitchFamily="34" charset="0"/>
              </a:rPr>
              <a:t>TRMM/PR</a:t>
            </a:r>
          </a:p>
        </p:txBody>
      </p:sp>
      <p:pic>
        <p:nvPicPr>
          <p:cNvPr id="56" name="Picture 26" descr="alo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0086">
            <a:off x="6576892" y="2462862"/>
            <a:ext cx="1675166" cy="52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6051748" y="5545645"/>
            <a:ext cx="1265270" cy="3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b="1" i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50" charset="-128"/>
                <a:cs typeface="Arial" charset="0"/>
              </a:rPr>
              <a:t>JERS-1</a:t>
            </a: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7285230" y="5683701"/>
            <a:ext cx="1855797" cy="3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b="1" i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50" charset="-128"/>
                <a:cs typeface="Arial" charset="0"/>
              </a:rPr>
              <a:t>MOS-1/MOS-1b</a:t>
            </a: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2391421" y="4321283"/>
            <a:ext cx="2319354" cy="3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b="1" i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50" charset="-128"/>
                <a:cs typeface="Arial" charset="0"/>
              </a:rPr>
              <a:t>ADEOS/ADEOS-Ⅱ</a:t>
            </a:r>
          </a:p>
        </p:txBody>
      </p:sp>
      <p:sp>
        <p:nvSpPr>
          <p:cNvPr id="64" name="正方形/長方形 63"/>
          <p:cNvSpPr/>
          <p:nvPr/>
        </p:nvSpPr>
        <p:spPr>
          <a:xfrm flipH="1">
            <a:off x="6228340" y="5848700"/>
            <a:ext cx="1071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>
                <a:solidFill>
                  <a:schemeClr val="bg1"/>
                </a:solidFill>
              </a:rPr>
              <a:t>(CY 1992)</a:t>
            </a:r>
            <a:endParaRPr lang="ja-JP" altLang="en-US" sz="1400" i="1" dirty="0">
              <a:solidFill>
                <a:schemeClr val="bg1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799765" y="4643509"/>
            <a:ext cx="142539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92" i="1" dirty="0">
                <a:solidFill>
                  <a:srgbClr val="FFFFFF"/>
                </a:solidFill>
              </a:rPr>
              <a:t>(CY 1996/CY 2002)</a:t>
            </a:r>
            <a:endParaRPr lang="ja-JP" altLang="en-US" sz="1292" i="1" dirty="0">
              <a:solidFill>
                <a:srgbClr val="FFFFFF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079728" y="5190451"/>
            <a:ext cx="881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chemeClr val="bg1"/>
                </a:solidFill>
              </a:rPr>
              <a:t>(CY 1997)</a:t>
            </a:r>
            <a:endParaRPr lang="ja-JP" altLang="en-US" sz="1400" i="1" dirty="0">
              <a:solidFill>
                <a:schemeClr val="bg1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860032" y="3788173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</a:rPr>
              <a:t>(CY 2002)</a:t>
            </a:r>
            <a:endParaRPr lang="ja-JP" altLang="en-US" sz="1400" i="1" dirty="0">
              <a:solidFill>
                <a:srgbClr val="FFFFFF"/>
              </a:solidFill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7230" y="4729041"/>
            <a:ext cx="661378" cy="858630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0224" y="4572626"/>
            <a:ext cx="749850" cy="952190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59264" y="3670909"/>
            <a:ext cx="1014446" cy="684752"/>
          </a:xfrm>
          <a:prstGeom prst="rect">
            <a:avLst/>
          </a:prstGeom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5394" y="2159777"/>
            <a:ext cx="1196969" cy="87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2" name="Picture 88" descr="C:\Users\15024\Desktop\先進レーダパス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21" y="1827243"/>
            <a:ext cx="1010085" cy="61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 Box 50"/>
          <p:cNvSpPr txBox="1">
            <a:spLocks noChangeArrowheads="1"/>
          </p:cNvSpPr>
          <p:nvPr/>
        </p:nvSpPr>
        <p:spPr bwMode="auto">
          <a:xfrm>
            <a:off x="4212709" y="814946"/>
            <a:ext cx="1865814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 b="1" i="1" dirty="0">
                <a:solidFill>
                  <a:srgbClr val="6699FF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Advanced Radar Satellite</a:t>
            </a:r>
          </a:p>
        </p:txBody>
      </p:sp>
      <p:sp>
        <p:nvSpPr>
          <p:cNvPr id="75" name="Rectangle 42"/>
          <p:cNvSpPr>
            <a:spLocks noChangeArrowheads="1"/>
          </p:cNvSpPr>
          <p:nvPr/>
        </p:nvSpPr>
        <p:spPr bwMode="auto">
          <a:xfrm>
            <a:off x="4690140" y="1411106"/>
            <a:ext cx="926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(JFY 2021)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7378573" y="5979407"/>
            <a:ext cx="146226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92" i="1" dirty="0">
                <a:solidFill>
                  <a:srgbClr val="FFFFFF"/>
                </a:solidFill>
              </a:rPr>
              <a:t>(CY 1987/ CY 1990)</a:t>
            </a:r>
            <a:endParaRPr lang="ja-JP" altLang="en-US" sz="1292" i="1" dirty="0">
              <a:solidFill>
                <a:srgbClr val="FFFFFF"/>
              </a:solidFill>
            </a:endParaRPr>
          </a:p>
        </p:txBody>
      </p:sp>
      <p:pic>
        <p:nvPicPr>
          <p:cNvPr id="1083" name="Picture 59" descr="「gosat-2」の画像検索結果">
            <a:extLst>
              <a:ext uri="{FF2B5EF4-FFF2-40B4-BE49-F238E27FC236}">
                <a16:creationId xmlns:a16="http://schemas.microsoft.com/office/drawing/2014/main" id="{14C8C590-EC7D-4EC9-AFAE-7A2E3052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90" y="2400910"/>
            <a:ext cx="1050552" cy="6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50">
            <a:extLst>
              <a:ext uri="{FF2B5EF4-FFF2-40B4-BE49-F238E27FC236}">
                <a16:creationId xmlns:a16="http://schemas.microsoft.com/office/drawing/2014/main" id="{CCDF5802-E1C6-4B32-A3B5-419B6014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145" y="295047"/>
            <a:ext cx="1865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 b="1" i="1" dirty="0">
                <a:solidFill>
                  <a:srgbClr val="6699FF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GOSAT-GW</a:t>
            </a:r>
          </a:p>
          <a:p>
            <a:pPr algn="ctr" eaLnBrk="1" hangingPunct="1"/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(JFY 2023)</a:t>
            </a:r>
            <a:endParaRPr lang="en-US" altLang="ja-JP" sz="1800" b="1" i="1" dirty="0">
              <a:solidFill>
                <a:srgbClr val="6699FF"/>
              </a:solidFill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094" name="Picture 70">
            <a:extLst>
              <a:ext uri="{FF2B5EF4-FFF2-40B4-BE49-F238E27FC236}">
                <a16:creationId xmlns:a16="http://schemas.microsoft.com/office/drawing/2014/main" id="{3436002F-A02F-431F-B686-598BEA0B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18" y="939558"/>
            <a:ext cx="1242634" cy="77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>
            <a:extLst>
              <a:ext uri="{FF2B5EF4-FFF2-40B4-BE49-F238E27FC236}">
                <a16:creationId xmlns:a16="http://schemas.microsoft.com/office/drawing/2014/main" id="{8A6EEA84-7F95-42CE-A89A-5CA17B50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90" y="2837841"/>
            <a:ext cx="972205" cy="6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19">
            <a:extLst>
              <a:ext uri="{FF2B5EF4-FFF2-40B4-BE49-F238E27FC236}">
                <a16:creationId xmlns:a16="http://schemas.microsoft.com/office/drawing/2014/main" id="{72E3545A-6C83-4215-A699-41C3ED18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11" y="3390868"/>
            <a:ext cx="1265270" cy="3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b="1" i="1" dirty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50" charset="-128"/>
                <a:cs typeface="Arial" charset="0"/>
              </a:rPr>
              <a:t>SLATS</a:t>
            </a:r>
          </a:p>
        </p:txBody>
      </p:sp>
      <p:sp>
        <p:nvSpPr>
          <p:cNvPr id="80" name="Rectangle 49">
            <a:extLst>
              <a:ext uri="{FF2B5EF4-FFF2-40B4-BE49-F238E27FC236}">
                <a16:creationId xmlns:a16="http://schemas.microsoft.com/office/drawing/2014/main" id="{03B5459B-AAF6-4637-8DBB-88FA3B0CD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546" y="2102557"/>
            <a:ext cx="943214" cy="3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  <a:latin typeface="Calibri" pitchFamily="34" charset="0"/>
              </a:rPr>
              <a:t>(JFY 2018)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F410EA-20AE-4611-B159-ADFA6069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639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タイトル 11"/>
          <p:cNvSpPr>
            <a:spLocks noGrp="1"/>
          </p:cNvSpPr>
          <p:nvPr>
            <p:ph type="ctrTitle"/>
          </p:nvPr>
        </p:nvSpPr>
        <p:spPr>
          <a:xfrm>
            <a:off x="1835696" y="189511"/>
            <a:ext cx="5472608" cy="908137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2400" b="1" dirty="0">
                <a:solidFill>
                  <a:schemeClr val="tx2"/>
                </a:solidFill>
                <a:effectLst/>
              </a:rPr>
              <a:t>New Project</a:t>
            </a:r>
            <a:br>
              <a:rPr kumimoji="1" lang="en-US" altLang="ja-JP" sz="4800" b="1" dirty="0">
                <a:solidFill>
                  <a:schemeClr val="tx2"/>
                </a:solidFill>
                <a:effectLst/>
              </a:rPr>
            </a:br>
            <a:r>
              <a:rPr kumimoji="1" lang="en-US" altLang="ja-JP" sz="4800" b="1" dirty="0">
                <a:solidFill>
                  <a:schemeClr val="tx2"/>
                </a:solidFill>
                <a:effectLst/>
              </a:rPr>
              <a:t>GOSAT-GW</a:t>
            </a:r>
            <a:endParaRPr kumimoji="1" lang="ja-JP" altLang="en-US" sz="48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C0A49A2F-1443-47E4-BAF3-65A9192C3E2A}"/>
              </a:ext>
            </a:extLst>
          </p:cNvPr>
          <p:cNvSpPr txBox="1">
            <a:spLocks/>
          </p:cNvSpPr>
          <p:nvPr/>
        </p:nvSpPr>
        <p:spPr>
          <a:xfrm>
            <a:off x="288489" y="1268347"/>
            <a:ext cx="8640960" cy="2523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The development of GOSAT-GW (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lobal 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bserving </a:t>
            </a:r>
            <a:r>
              <a:rPr lang="en-US" altLang="ja-JP" sz="1800" b="1" dirty="0" err="1">
                <a:solidFill>
                  <a:srgbClr val="FF0000"/>
                </a:solidFill>
                <a:latin typeface="+mn-lt"/>
              </a:rPr>
              <a:t>SAT</a:t>
            </a:r>
            <a:r>
              <a:rPr lang="en-US" altLang="ja-JP" sz="1800" b="1" dirty="0" err="1">
                <a:solidFill>
                  <a:schemeClr val="tx2"/>
                </a:solidFill>
                <a:latin typeface="+mn-lt"/>
              </a:rPr>
              <a:t>ellite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 for 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reenhouse gases and 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ater cycle) has been started as a joint mission with MOEJ (Ministry of the Environment, Japan) and NIES (National Institute for Environmental Studies).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GOSAT-GW will have AMSR3 </a:t>
            </a:r>
            <a:r>
              <a:rPr lang="ja-JP" altLang="en-US" sz="1800" b="1" dirty="0">
                <a:solidFill>
                  <a:schemeClr val="tx2"/>
                </a:solidFill>
                <a:latin typeface="+mn-lt"/>
              </a:rPr>
              <a:t>（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dvanced 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icrowave 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canning 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adiometer 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3</a:t>
            </a:r>
            <a:r>
              <a:rPr lang="ja-JP" altLang="en-US" sz="1800" b="1" dirty="0">
                <a:solidFill>
                  <a:schemeClr val="tx2"/>
                </a:solidFill>
                <a:latin typeface="+mn-lt"/>
              </a:rPr>
              <a:t>） 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to be developed by JAXA and TANSO-3 </a:t>
            </a:r>
            <a:r>
              <a:rPr lang="ja-JP" altLang="en-US" sz="1800" b="1" dirty="0">
                <a:solidFill>
                  <a:schemeClr val="tx2"/>
                </a:solidFill>
                <a:latin typeface="+mn-lt"/>
              </a:rPr>
              <a:t>（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otal 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nthropogenic and 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atural emissions mapping 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pectr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meter-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3</a:t>
            </a:r>
            <a:r>
              <a:rPr lang="ja-JP" altLang="en-US" sz="1800" b="1" dirty="0">
                <a:solidFill>
                  <a:schemeClr val="tx2"/>
                </a:solidFill>
                <a:latin typeface="+mn-lt"/>
              </a:rPr>
              <a:t>）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to be developed by MOEJ.</a:t>
            </a:r>
          </a:p>
        </p:txBody>
      </p:sp>
      <p:grpSp>
        <p:nvGrpSpPr>
          <p:cNvPr id="5153" name="グループ化 5152">
            <a:extLst>
              <a:ext uri="{FF2B5EF4-FFF2-40B4-BE49-F238E27FC236}">
                <a16:creationId xmlns:a16="http://schemas.microsoft.com/office/drawing/2014/main" id="{A8DC9087-4857-4FA9-BE82-8042E18E28A2}"/>
              </a:ext>
            </a:extLst>
          </p:cNvPr>
          <p:cNvGrpSpPr/>
          <p:nvPr/>
        </p:nvGrpSpPr>
        <p:grpSpPr>
          <a:xfrm>
            <a:off x="71199" y="4077072"/>
            <a:ext cx="8858250" cy="2286000"/>
            <a:chOff x="0" y="3573016"/>
            <a:chExt cx="8858250" cy="2286000"/>
          </a:xfrm>
        </p:grpSpPr>
        <p:pic>
          <p:nvPicPr>
            <p:cNvPr id="5177" name="Picture 57" descr="画像：GOSAT-GWの形状や搭載パーツについて">
              <a:extLst>
                <a:ext uri="{FF2B5EF4-FFF2-40B4-BE49-F238E27FC236}">
                  <a16:creationId xmlns:a16="http://schemas.microsoft.com/office/drawing/2014/main" id="{9493532D-6312-4152-A763-67509E045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573016"/>
              <a:ext cx="85725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82D2377-9594-41DF-8616-485429B0B9D1}"/>
                </a:ext>
              </a:extLst>
            </p:cNvPr>
            <p:cNvSpPr/>
            <p:nvPr/>
          </p:nvSpPr>
          <p:spPr>
            <a:xfrm>
              <a:off x="0" y="3594931"/>
              <a:ext cx="33843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200" b="1" dirty="0">
                  <a:solidFill>
                    <a:schemeClr val="tx2"/>
                  </a:solidFill>
                </a:rPr>
                <a:t>AMSR3 </a:t>
              </a:r>
            </a:p>
            <a:p>
              <a:pPr algn="r"/>
              <a:r>
                <a:rPr lang="ja-JP" altLang="en-US" sz="1200" b="1" dirty="0">
                  <a:solidFill>
                    <a:schemeClr val="tx2"/>
                  </a:solidFill>
                </a:rPr>
                <a:t>（</a:t>
              </a:r>
              <a:r>
                <a:rPr lang="en-US" altLang="ja-JP" sz="1200" b="1" dirty="0">
                  <a:solidFill>
                    <a:schemeClr val="tx2"/>
                  </a:solidFill>
                </a:rPr>
                <a:t>Advanced Microwave Scanning Radiometer 3</a:t>
              </a:r>
              <a:r>
                <a:rPr lang="ja-JP" altLang="en-US" sz="1200" b="1" dirty="0">
                  <a:solidFill>
                    <a:schemeClr val="tx2"/>
                  </a:solidFill>
                </a:rPr>
                <a:t>）</a:t>
              </a:r>
              <a:endParaRPr lang="ja-JP" altLang="en-US" sz="1200" dirty="0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90FD9130-BA71-4FC9-8AF8-5DDE4D30D614}"/>
                </a:ext>
              </a:extLst>
            </p:cNvPr>
            <p:cNvSpPr/>
            <p:nvPr/>
          </p:nvSpPr>
          <p:spPr>
            <a:xfrm>
              <a:off x="8036112" y="5005417"/>
              <a:ext cx="7920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200" b="1" dirty="0">
                  <a:solidFill>
                    <a:schemeClr val="tx2"/>
                  </a:solidFill>
                </a:rPr>
                <a:t>TANSO-3</a:t>
              </a:r>
              <a:endParaRPr lang="ja-JP" alt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4AC2AF31-E5B0-4348-A62D-9EEAF03F89EB}"/>
                </a:ext>
              </a:extLst>
            </p:cNvPr>
            <p:cNvSpPr/>
            <p:nvPr/>
          </p:nvSpPr>
          <p:spPr>
            <a:xfrm>
              <a:off x="5127891" y="5208244"/>
              <a:ext cx="37101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ja-JP" altLang="en-US" sz="1200" b="1" dirty="0">
                  <a:solidFill>
                    <a:schemeClr val="tx2"/>
                  </a:solidFill>
                </a:rPr>
                <a:t>（</a:t>
              </a:r>
              <a:r>
                <a:rPr lang="en-US" altLang="ja-JP" sz="1200" b="1" dirty="0">
                  <a:solidFill>
                    <a:schemeClr val="tx2"/>
                  </a:solidFill>
                </a:rPr>
                <a:t>Total Anthropogenic and Natural emissions mapping SpectrOmeter-3</a:t>
              </a:r>
              <a:r>
                <a:rPr lang="ja-JP" altLang="en-US" sz="1200" b="1" dirty="0">
                  <a:solidFill>
                    <a:schemeClr val="tx2"/>
                  </a:solidFill>
                </a:rPr>
                <a:t>）</a:t>
              </a:r>
              <a:endParaRPr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78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タイトル 11"/>
          <p:cNvSpPr>
            <a:spLocks noGrp="1"/>
          </p:cNvSpPr>
          <p:nvPr>
            <p:ph type="ctrTitle"/>
          </p:nvPr>
        </p:nvSpPr>
        <p:spPr>
          <a:xfrm>
            <a:off x="916209" y="292089"/>
            <a:ext cx="7311582" cy="41262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800" b="1" dirty="0">
                <a:solidFill>
                  <a:schemeClr val="tx2"/>
                </a:solidFill>
                <a:effectLst/>
              </a:rPr>
              <a:t>TANSO-3 </a:t>
            </a:r>
            <a:endParaRPr kumimoji="1" lang="ja-JP" altLang="en-US" sz="48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C0A49A2F-1443-47E4-BAF3-65A9192C3E2A}"/>
              </a:ext>
            </a:extLst>
          </p:cNvPr>
          <p:cNvSpPr txBox="1">
            <a:spLocks/>
          </p:cNvSpPr>
          <p:nvPr/>
        </p:nvSpPr>
        <p:spPr>
          <a:xfrm>
            <a:off x="575556" y="1214769"/>
            <a:ext cx="7992888" cy="1952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The sensor type will be changed from FFT to diffraction grating.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The change will enable 2D observations.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b="1" dirty="0">
                <a:solidFill>
                  <a:schemeClr val="tx2"/>
                </a:solidFill>
                <a:latin typeface="+mn-lt"/>
              </a:rPr>
              <a:t>Wide View Mode: Swath 911km, Resolution 10km</a:t>
            </a:r>
            <a:endParaRPr lang="ja-JP" altLang="en-US" b="1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b="1" dirty="0">
                <a:solidFill>
                  <a:schemeClr val="tx2"/>
                </a:solidFill>
                <a:latin typeface="+mn-lt"/>
              </a:rPr>
              <a:t>Narrow View Mode: Swath 90km, Resolution of 3km</a:t>
            </a:r>
          </a:p>
        </p:txBody>
      </p:sp>
      <p:pic>
        <p:nvPicPr>
          <p:cNvPr id="7170" name="Picture 2" descr="画像：gosat2">
            <a:extLst>
              <a:ext uri="{FF2B5EF4-FFF2-40B4-BE49-F238E27FC236}">
                <a16:creationId xmlns:a16="http://schemas.microsoft.com/office/drawing/2014/main" id="{EB95FA84-4AD6-47C5-B24A-36CE7024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0" y="3690353"/>
            <a:ext cx="3567166" cy="258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画像：gosat-GW">
            <a:extLst>
              <a:ext uri="{FF2B5EF4-FFF2-40B4-BE49-F238E27FC236}">
                <a16:creationId xmlns:a16="http://schemas.microsoft.com/office/drawing/2014/main" id="{B26ABA3A-E9FC-47DA-A13D-A1D23C01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90353"/>
            <a:ext cx="3567169" cy="258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9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タイトル 11"/>
          <p:cNvSpPr>
            <a:spLocks noGrp="1"/>
          </p:cNvSpPr>
          <p:nvPr>
            <p:ph type="ctrTitle"/>
          </p:nvPr>
        </p:nvSpPr>
        <p:spPr>
          <a:xfrm>
            <a:off x="1835696" y="371680"/>
            <a:ext cx="5544616" cy="41262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800" b="1" dirty="0">
                <a:solidFill>
                  <a:schemeClr val="tx2"/>
                </a:solidFill>
                <a:effectLst/>
              </a:rPr>
              <a:t>AMSR3 </a:t>
            </a:r>
            <a:endParaRPr kumimoji="1" lang="ja-JP" altLang="en-US" sz="48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C0A49A2F-1443-47E4-BAF3-65A9192C3E2A}"/>
              </a:ext>
            </a:extLst>
          </p:cNvPr>
          <p:cNvSpPr txBox="1">
            <a:spLocks/>
          </p:cNvSpPr>
          <p:nvPr/>
        </p:nvSpPr>
        <p:spPr>
          <a:xfrm>
            <a:off x="467544" y="1301417"/>
            <a:ext cx="8122210" cy="19528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Higher-frequency channels of 166 GHz and 183 GHz will be added.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Those frequencies are not influenced microwave radiations from a land surface and enable AMSR3 to observe snow falls and water vapors above a land region.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58D147-9DC1-454B-9F0D-9E1FB285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39" y="3140968"/>
            <a:ext cx="859512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4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>
            <a:extLst>
              <a:ext uri="{FF2B5EF4-FFF2-40B4-BE49-F238E27FC236}">
                <a16:creationId xmlns:a16="http://schemas.microsoft.com/office/drawing/2014/main" id="{B16A9EF3-52BF-4173-B8D5-7E0A33D56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66" y="3500148"/>
            <a:ext cx="5112568" cy="3153388"/>
          </a:xfrm>
          <a:prstGeom prst="rect">
            <a:avLst/>
          </a:prstGeom>
        </p:spPr>
      </p:pic>
      <p:sp>
        <p:nvSpPr>
          <p:cNvPr id="106" name="タイトル 11"/>
          <p:cNvSpPr>
            <a:spLocks noGrp="1"/>
          </p:cNvSpPr>
          <p:nvPr>
            <p:ph type="ctrTitle"/>
          </p:nvPr>
        </p:nvSpPr>
        <p:spPr>
          <a:xfrm>
            <a:off x="1871699" y="204464"/>
            <a:ext cx="5400601" cy="868616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2400" b="1" dirty="0">
                <a:solidFill>
                  <a:schemeClr val="tx2"/>
                </a:solidFill>
                <a:effectLst/>
              </a:rPr>
              <a:t>New Product</a:t>
            </a:r>
            <a:br>
              <a:rPr kumimoji="1" lang="en-US" altLang="ja-JP" sz="4800" b="1" dirty="0">
                <a:solidFill>
                  <a:schemeClr val="tx2"/>
                </a:solidFill>
                <a:effectLst/>
              </a:rPr>
            </a:br>
            <a:r>
              <a:rPr kumimoji="1" lang="en-US" altLang="ja-JP" sz="4800" b="1" dirty="0">
                <a:solidFill>
                  <a:schemeClr val="tx2"/>
                </a:solidFill>
                <a:effectLst/>
              </a:rPr>
              <a:t>SLATS</a:t>
            </a:r>
            <a:endParaRPr kumimoji="1" lang="ja-JP" altLang="en-US" sz="4800" b="1" dirty="0">
              <a:solidFill>
                <a:schemeClr val="tx2"/>
              </a:solidFill>
              <a:effectLst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1A24F08-8CCB-4403-BF09-FD99350F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9" y="3505553"/>
            <a:ext cx="2866850" cy="19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1">
            <a:extLst>
              <a:ext uri="{FF2B5EF4-FFF2-40B4-BE49-F238E27FC236}">
                <a16:creationId xmlns:a16="http://schemas.microsoft.com/office/drawing/2014/main" id="{9AD62945-0507-49B5-B1F3-0905A736B19B}"/>
              </a:ext>
            </a:extLst>
          </p:cNvPr>
          <p:cNvSpPr txBox="1">
            <a:spLocks/>
          </p:cNvSpPr>
          <p:nvPr/>
        </p:nvSpPr>
        <p:spPr>
          <a:xfrm>
            <a:off x="251519" y="1196752"/>
            <a:ext cx="8640960" cy="25234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SLATS (The Super Low Altitude Test Satellite "TSUBAME“) is the first Earth observation satellite to use a super low orbit raging from 300 – 167.4 km in altitude.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Operated from Dec., 2017 – Oct., 2019.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High resolution optical images taken with SHIROP (Small and High Resolution Optical Sensor) were released from G-Portal.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70C2503-A3A2-4AB4-995C-678F35C42CCB}"/>
              </a:ext>
            </a:extLst>
          </p:cNvPr>
          <p:cNvSpPr/>
          <p:nvPr/>
        </p:nvSpPr>
        <p:spPr>
          <a:xfrm>
            <a:off x="5508598" y="2151093"/>
            <a:ext cx="3357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</a:rPr>
              <a:t>↑　</a:t>
            </a:r>
            <a:r>
              <a:rPr lang="en-US" altLang="ja-JP" sz="1400" b="1" dirty="0">
                <a:solidFill>
                  <a:srgbClr val="FF0000"/>
                </a:solidFill>
              </a:rPr>
              <a:t>Registered as a Guinness World Record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856F3DE-28CE-4D82-B7D2-BD83DD522A88}"/>
              </a:ext>
            </a:extLst>
          </p:cNvPr>
          <p:cNvSpPr/>
          <p:nvPr/>
        </p:nvSpPr>
        <p:spPr>
          <a:xfrm>
            <a:off x="346028" y="6130316"/>
            <a:ext cx="3051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tx2"/>
                </a:solidFill>
              </a:rPr>
              <a:t>High resolution optical image taken at an altitude of 191km</a:t>
            </a:r>
            <a:endParaRPr lang="ja-JP" alt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1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タイトル 11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5328593" cy="748526"/>
          </a:xfrm>
        </p:spPr>
        <p:txBody>
          <a:bodyPr>
            <a:noAutofit/>
          </a:bodyPr>
          <a:lstStyle/>
          <a:p>
            <a:pPr algn="ctr"/>
            <a:r>
              <a:rPr lang="en-US" altLang="ja-JP" sz="2400" b="1" dirty="0">
                <a:solidFill>
                  <a:schemeClr val="tx2"/>
                </a:solidFill>
              </a:rPr>
              <a:t>New Portal</a:t>
            </a:r>
            <a:br>
              <a:rPr lang="en-US" altLang="ja-JP" sz="4800" b="1" dirty="0">
                <a:solidFill>
                  <a:schemeClr val="tx2"/>
                </a:solidFill>
              </a:rPr>
            </a:br>
            <a:r>
              <a:rPr lang="en-US" altLang="ja-JP" sz="4800" b="1" dirty="0">
                <a:solidFill>
                  <a:schemeClr val="tx2"/>
                </a:solidFill>
              </a:rPr>
              <a:t>JAXA for Earth</a:t>
            </a:r>
            <a:endParaRPr kumimoji="1" lang="ja-JP" altLang="en-US" sz="48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654F34AC-F5C8-4C66-AEC6-1A5D5077D2D1}"/>
              </a:ext>
            </a:extLst>
          </p:cNvPr>
          <p:cNvSpPr txBox="1">
            <a:spLocks/>
          </p:cNvSpPr>
          <p:nvPr/>
        </p:nvSpPr>
        <p:spPr>
          <a:xfrm>
            <a:off x="467544" y="1196752"/>
            <a:ext cx="8496944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JAXA for Earth was released as a primary gateway to JAXA EO portals and partners’ portals.  http://earth.jaxa.jp/en.html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The portal covers not only JAXA portals like G-Portal, AUIG-2 (ALOS-2/ALOS), </a:t>
            </a:r>
            <a:r>
              <a:rPr lang="en-US" altLang="ja-JP" sz="1800" b="1" dirty="0" err="1">
                <a:solidFill>
                  <a:schemeClr val="tx2"/>
                </a:solidFill>
                <a:latin typeface="+mn-lt"/>
              </a:rPr>
              <a:t>GSMaP</a:t>
            </a: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 (Precipitation), JASMES (Microwave Sensors), Daichi Bosai web (Disaster Monitor), etc., but also partner portals like CEOS IDN, GEOSS Portal, GIDAS (GOSAT), etc..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615268D-CDFE-47FB-9370-282BCD399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138" y="3429000"/>
            <a:ext cx="6367723" cy="31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6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25"/>
          <p:cNvSpPr txBox="1">
            <a:spLocks/>
          </p:cNvSpPr>
          <p:nvPr/>
        </p:nvSpPr>
        <p:spPr>
          <a:xfrm>
            <a:off x="1835696" y="248452"/>
            <a:ext cx="5328592" cy="5542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800" b="1" dirty="0">
                <a:solidFill>
                  <a:schemeClr val="tx2"/>
                </a:solidFill>
                <a:latin typeface="+mn-lt"/>
              </a:rPr>
              <a:t>ECV 3.0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04EF47D-D46A-43B4-8D81-1DA2ABD1E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50" y="1866987"/>
            <a:ext cx="7956884" cy="4742561"/>
          </a:xfrm>
          <a:prstGeom prst="rect">
            <a:avLst/>
          </a:prstGeom>
        </p:spPr>
      </p:pic>
      <p:sp>
        <p:nvSpPr>
          <p:cNvPr id="29" name="タイトル 1">
            <a:extLst>
              <a:ext uri="{FF2B5EF4-FFF2-40B4-BE49-F238E27FC236}">
                <a16:creationId xmlns:a16="http://schemas.microsoft.com/office/drawing/2014/main" id="{C4A4775A-C248-41D0-842B-518411FC23F0}"/>
              </a:ext>
            </a:extLst>
          </p:cNvPr>
          <p:cNvSpPr txBox="1">
            <a:spLocks/>
          </p:cNvSpPr>
          <p:nvPr/>
        </p:nvSpPr>
        <p:spPr>
          <a:xfrm>
            <a:off x="371103" y="1124744"/>
            <a:ext cx="8401794" cy="5542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b="1" dirty="0">
                <a:solidFill>
                  <a:schemeClr val="tx2"/>
                </a:solidFill>
                <a:latin typeface="+mn-lt"/>
              </a:rPr>
              <a:t>13 JAXA products were registered to the ECV 3.0 inventory.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3E83C91-91C1-44F6-AEC9-EAF0841D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689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tfuji2">
  <a:themeElements>
    <a:clrScheme name="mtfuji2 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EAEAEA"/>
      </a:accent1>
      <a:accent2>
        <a:srgbClr val="F8F8F8"/>
      </a:accent2>
      <a:accent3>
        <a:srgbClr val="FFFFFF"/>
      </a:accent3>
      <a:accent4>
        <a:srgbClr val="000000"/>
      </a:accent4>
      <a:accent5>
        <a:srgbClr val="F3F3F3"/>
      </a:accent5>
      <a:accent6>
        <a:srgbClr val="E1E1E1"/>
      </a:accent6>
      <a:hlink>
        <a:srgbClr val="808080"/>
      </a:hlink>
      <a:folHlink>
        <a:srgbClr val="F8F8F8"/>
      </a:folHlink>
    </a:clrScheme>
    <a:fontScheme name="mtfuji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  <a:cs typeface="Arial" charset="0"/>
          </a:defRPr>
        </a:defPPr>
      </a:lstStyle>
    </a:lnDef>
  </a:objectDefaults>
  <a:extraClrSchemeLst>
    <a:extraClrScheme>
      <a:clrScheme name="mtfuji2 1">
        <a:dk1>
          <a:srgbClr val="1C357C"/>
        </a:dk1>
        <a:lt1>
          <a:srgbClr val="FFFFFF"/>
        </a:lt1>
        <a:dk2>
          <a:srgbClr val="224094"/>
        </a:dk2>
        <a:lt2>
          <a:srgbClr val="FFFFCC"/>
        </a:lt2>
        <a:accent1>
          <a:srgbClr val="86864C"/>
        </a:accent1>
        <a:accent2>
          <a:srgbClr val="809AE2"/>
        </a:accent2>
        <a:accent3>
          <a:srgbClr val="ABAFC8"/>
        </a:accent3>
        <a:accent4>
          <a:srgbClr val="DADADA"/>
        </a:accent4>
        <a:accent5>
          <a:srgbClr val="C3C3B2"/>
        </a:accent5>
        <a:accent6>
          <a:srgbClr val="738BCD"/>
        </a:accent6>
        <a:hlink>
          <a:srgbClr val="000000"/>
        </a:hlink>
        <a:folHlink>
          <a:srgbClr val="2E5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2">
        <a:dk1>
          <a:srgbClr val="2E2E48"/>
        </a:dk1>
        <a:lt1>
          <a:srgbClr val="B9CCE9"/>
        </a:lt1>
        <a:dk2>
          <a:srgbClr val="1451AA"/>
        </a:dk2>
        <a:lt2>
          <a:srgbClr val="C0D7D8"/>
        </a:lt2>
        <a:accent1>
          <a:srgbClr val="D6D5B2"/>
        </a:accent1>
        <a:accent2>
          <a:srgbClr val="FFFFE9"/>
        </a:accent2>
        <a:accent3>
          <a:srgbClr val="D9E2F2"/>
        </a:accent3>
        <a:accent4>
          <a:srgbClr val="26263C"/>
        </a:accent4>
        <a:accent5>
          <a:srgbClr val="E8E7D5"/>
        </a:accent5>
        <a:accent6>
          <a:srgbClr val="E7E7D3"/>
        </a:accent6>
        <a:hlink>
          <a:srgbClr val="6B94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AEAEA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1E1E1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4">
        <a:dk1>
          <a:srgbClr val="000000"/>
        </a:dk1>
        <a:lt1>
          <a:srgbClr val="9CB8E0"/>
        </a:lt1>
        <a:dk2>
          <a:srgbClr val="000000"/>
        </a:dk2>
        <a:lt2>
          <a:srgbClr val="AAC9CA"/>
        </a:lt2>
        <a:accent1>
          <a:srgbClr val="D6D5B2"/>
        </a:accent1>
        <a:accent2>
          <a:srgbClr val="E8E7CE"/>
        </a:accent2>
        <a:accent3>
          <a:srgbClr val="CBD8ED"/>
        </a:accent3>
        <a:accent4>
          <a:srgbClr val="000000"/>
        </a:accent4>
        <a:accent5>
          <a:srgbClr val="E8E7D5"/>
        </a:accent5>
        <a:accent6>
          <a:srgbClr val="D2D1BA"/>
        </a:accent6>
        <a:hlink>
          <a:srgbClr val="4579C5"/>
        </a:hlink>
        <a:folHlink>
          <a:srgbClr val="C4F2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5">
        <a:dk1>
          <a:srgbClr val="000000"/>
        </a:dk1>
        <a:lt1>
          <a:srgbClr val="6892D0"/>
        </a:lt1>
        <a:dk2>
          <a:srgbClr val="000000"/>
        </a:dk2>
        <a:lt2>
          <a:srgbClr val="7590B3"/>
        </a:lt2>
        <a:accent1>
          <a:srgbClr val="BEBB94"/>
        </a:accent1>
        <a:accent2>
          <a:srgbClr val="DDDDDD"/>
        </a:accent2>
        <a:accent3>
          <a:srgbClr val="B9C7E4"/>
        </a:accent3>
        <a:accent4>
          <a:srgbClr val="000000"/>
        </a:accent4>
        <a:accent5>
          <a:srgbClr val="DBDAC8"/>
        </a:accent5>
        <a:accent6>
          <a:srgbClr val="C8C8C8"/>
        </a:accent6>
        <a:hlink>
          <a:srgbClr val="363199"/>
        </a:hlink>
        <a:folHlink>
          <a:srgbClr val="91D6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6">
        <a:dk1>
          <a:srgbClr val="456697"/>
        </a:dk1>
        <a:lt1>
          <a:srgbClr val="FFFFFF"/>
        </a:lt1>
        <a:dk2>
          <a:srgbClr val="386AB4"/>
        </a:dk2>
        <a:lt2>
          <a:srgbClr val="FFFFCC"/>
        </a:lt2>
        <a:accent1>
          <a:srgbClr val="8A8F5D"/>
        </a:accent1>
        <a:accent2>
          <a:srgbClr val="97ACBF"/>
        </a:accent2>
        <a:accent3>
          <a:srgbClr val="AEB9D6"/>
        </a:accent3>
        <a:accent4>
          <a:srgbClr val="DADADA"/>
        </a:accent4>
        <a:accent5>
          <a:srgbClr val="C4C6B6"/>
        </a:accent5>
        <a:accent6>
          <a:srgbClr val="889BAD"/>
        </a:accent6>
        <a:hlink>
          <a:srgbClr val="1B265F"/>
        </a:hlink>
        <a:folHlink>
          <a:srgbClr val="24A9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7">
        <a:dk1>
          <a:srgbClr val="2545A1"/>
        </a:dk1>
        <a:lt1>
          <a:srgbClr val="FFFFFF"/>
        </a:lt1>
        <a:dk2>
          <a:srgbClr val="2C53C0"/>
        </a:dk2>
        <a:lt2>
          <a:srgbClr val="FFCC00"/>
        </a:lt2>
        <a:accent1>
          <a:srgbClr val="D28E34"/>
        </a:accent1>
        <a:accent2>
          <a:srgbClr val="AF96C0"/>
        </a:accent2>
        <a:accent3>
          <a:srgbClr val="ACB3DC"/>
        </a:accent3>
        <a:accent4>
          <a:srgbClr val="DADADA"/>
        </a:accent4>
        <a:accent5>
          <a:srgbClr val="E5C6AE"/>
        </a:accent5>
        <a:accent6>
          <a:srgbClr val="9E87AE"/>
        </a:accent6>
        <a:hlink>
          <a:srgbClr val="14265A"/>
        </a:hlink>
        <a:folHlink>
          <a:srgbClr val="C141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1000468</TotalTime>
  <Words>863</Words>
  <Application>Microsoft Office PowerPoint</Application>
  <PresentationFormat>画面に合わせる (4:3)</PresentationFormat>
  <Paragraphs>91</Paragraphs>
  <Slides>8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游ゴシック</vt:lpstr>
      <vt:lpstr>游ゴシック Light</vt:lpstr>
      <vt:lpstr>Arial</vt:lpstr>
      <vt:lpstr>Calibri</vt:lpstr>
      <vt:lpstr>Times New Roman</vt:lpstr>
      <vt:lpstr>Wingdings</vt:lpstr>
      <vt:lpstr>Office テーマ</vt:lpstr>
      <vt:lpstr>デザインの設定</vt:lpstr>
      <vt:lpstr>mtfuji2</vt:lpstr>
      <vt:lpstr>Photo Editor 写真</vt:lpstr>
      <vt:lpstr>Agency Report JAXA Earth Observation Programs</vt:lpstr>
      <vt:lpstr>PowerPoint プレゼンテーション</vt:lpstr>
      <vt:lpstr>New Project GOSAT-GW</vt:lpstr>
      <vt:lpstr>TANSO-3 </vt:lpstr>
      <vt:lpstr>AMSR3 </vt:lpstr>
      <vt:lpstr>New Product SLATS</vt:lpstr>
      <vt:lpstr>New Portal JAXA for Earth</vt:lpstr>
      <vt:lpstr>PowerPoint プレゼンテーション</vt:lpstr>
    </vt:vector>
  </TitlesOfParts>
  <Company>宇宙航空研究開発機構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YAHATA</dc:creator>
  <cp:lastModifiedBy>夏井坂　誠</cp:lastModifiedBy>
  <cp:revision>671</cp:revision>
  <cp:lastPrinted>2015-06-19T10:23:26Z</cp:lastPrinted>
  <dcterms:created xsi:type="dcterms:W3CDTF">2013-05-09T08:34:50Z</dcterms:created>
  <dcterms:modified xsi:type="dcterms:W3CDTF">2020-09-11T04:22:05Z</dcterms:modified>
</cp:coreProperties>
</file>