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ArialNarrow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df22f538_0_0:notes"/>
          <p:cNvSpPr txBox="1"/>
          <p:nvPr>
            <p:ph idx="1" type="body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75" lIns="89575" spcFirstLastPara="1" rIns="89575" wrap="square" tIns="89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61df22f538_0_0:notes"/>
          <p:cNvSpPr/>
          <p:nvPr>
            <p:ph idx="2" type="sldImg"/>
          </p:nvPr>
        </p:nvSpPr>
        <p:spPr>
          <a:xfrm>
            <a:off x="398913" y="686112"/>
            <a:ext cx="606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c8225b9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1c8225b9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68e6bdab2_0_8:notes"/>
          <p:cNvSpPr/>
          <p:nvPr>
            <p:ph idx="2" type="sldImg"/>
          </p:nvPr>
        </p:nvSpPr>
        <p:spPr>
          <a:xfrm>
            <a:off x="398913" y="686112"/>
            <a:ext cx="606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68e6bdab2_0_8:notes"/>
          <p:cNvSpPr txBox="1"/>
          <p:nvPr>
            <p:ph idx="1" type="body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968e6bdab2_0_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c8225b9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c8225b9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NOAA Data and Publication Citation Procedural Directive, https://nosc.noaa.gov/EDMC/PD.DC.php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c8225b99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1c8225b99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c8225b99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1c8225b99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c8225b99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1c8225b99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c8225b99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c8225b9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3cc7dba0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3cc7dba0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1c8225b99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1c8225b9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1c8225b99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1c8225b99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666200" y="4842281"/>
            <a:ext cx="40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24485" l="0" r="0" t="53159"/>
          <a:stretch/>
        </p:blipFill>
        <p:spPr>
          <a:xfrm>
            <a:off x="0" y="-11073"/>
            <a:ext cx="9143999" cy="4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4725590"/>
            <a:ext cx="390525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/>
        </p:nvSpPr>
        <p:spPr>
          <a:xfrm>
            <a:off x="301200" y="4796981"/>
            <a:ext cx="264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</a:t>
            </a:r>
            <a:endParaRPr b="0" i="0" sz="1100" u="none" cap="none" strike="noStrike">
              <a:solidFill>
                <a:srgbClr val="80AE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99988"/>
            <a:ext cx="6858000" cy="1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5"/>
          <p:cNvSpPr txBox="1"/>
          <p:nvPr/>
        </p:nvSpPr>
        <p:spPr>
          <a:xfrm>
            <a:off x="0" y="4854125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Oceanic</a:t>
            </a: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 and Atmospheric Administration   </a:t>
            </a:r>
            <a:r>
              <a:rPr b="0" i="0" lang="en" sz="1100" u="none" cap="none" strike="noStrike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|   NOAA Satellite and Information Service</a:t>
            </a:r>
            <a:endParaRPr b="0" i="0" sz="1100" u="none" cap="none" strike="noStrike">
              <a:solidFill>
                <a:srgbClr val="80AE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23088"/>
          <a:stretch/>
        </p:blipFill>
        <p:spPr>
          <a:xfrm>
            <a:off x="0" y="-8175"/>
            <a:ext cx="9143999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139175" y="84375"/>
            <a:ext cx="8769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0" y="1112825"/>
            <a:ext cx="9144000" cy="17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>
            <p:ph type="ctrTitle"/>
          </p:nvPr>
        </p:nvSpPr>
        <p:spPr>
          <a:xfrm>
            <a:off x="1143000" y="122277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9841" y="1260872"/>
            <a:ext cx="38685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3" type="body"/>
          </p:nvPr>
        </p:nvSpPr>
        <p:spPr>
          <a:xfrm>
            <a:off x="4629150" y="1260872"/>
            <a:ext cx="38874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9841" y="342900"/>
            <a:ext cx="2949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629841" y="342900"/>
            <a:ext cx="2949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osc.noaa.gov/EDMC/PD.DC.ph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uto Text Box for Title" id="131" name="Google Shape;131;p25"/>
          <p:cNvSpPr txBox="1"/>
          <p:nvPr>
            <p:ph type="ctrTitle"/>
          </p:nvPr>
        </p:nvSpPr>
        <p:spPr>
          <a:xfrm>
            <a:off x="1143000" y="1222775"/>
            <a:ext cx="6858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"/>
              <a:t>NOAA Persistent Identifiers</a:t>
            </a:r>
            <a:endParaRPr i="1"/>
          </a:p>
        </p:txBody>
      </p:sp>
      <p:pic>
        <p:nvPicPr>
          <p:cNvPr descr="Department of Veterans Affairs, Veterans Health Administration, Office of Health Information"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775" y="371475"/>
            <a:ext cx="1238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Auto Text Box for Title" id="133" name="Google Shape;133;p25"/>
          <p:cNvSpPr txBox="1"/>
          <p:nvPr/>
        </p:nvSpPr>
        <p:spPr>
          <a:xfrm>
            <a:off x="314700" y="3009175"/>
            <a:ext cx="85146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Nancy Ritchey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Chief, Archive Branch, Data Stewardship Division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NOAA/NESDIS National Centers for Environmental Information (NCEI)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23 April 2020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WGISS-49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0" y="1025900"/>
            <a:ext cx="9204900" cy="383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Event-based DOIs for cruises have been requested, but not adjudicated. </a:t>
            </a:r>
            <a:r>
              <a:rPr lang="en" sz="2400"/>
              <a:t>Do other repositories mint DOIs for events?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should data citation information be embedded in distributed data files? Like a watermark for data.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Users access subsets of various data. How can dynamic, custom citation information be provided to users for their ad hoc data access?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Support of DOIs required by publishers in order to publish articles. How are you handling that? Publisher requirements and timelines do not match current capabilities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4" name="Google Shape;194;p34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Challenges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ctrTitle"/>
          </p:nvPr>
        </p:nvSpPr>
        <p:spPr>
          <a:xfrm>
            <a:off x="1143000" y="1454524"/>
            <a:ext cx="6858000" cy="124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09300" y="1122850"/>
            <a:ext cx="86301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NOAA Data and Publication Citation Procedural Directive</a:t>
            </a:r>
            <a:r>
              <a:rPr lang="en" sz="2400"/>
              <a:t> (PD) defines basis for Persistent Identifiers (Digital Object Identifiers) for a data collections - currently being updated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PD assigns responsibilities for Working Group oversight and role of data stewards (data) and librarians (publications) for creating and managing DOIs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Working Group adjudicates questions and recommends improvements to implementation processes</a:t>
            </a:r>
            <a:endParaRPr sz="2400"/>
          </a:p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Persistent Identifier Guidance and Governance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Data </a:t>
            </a:r>
            <a:r>
              <a:rPr lang="en">
                <a:solidFill>
                  <a:srgbClr val="000000"/>
                </a:solidFill>
              </a:rPr>
              <a:t>PIDs By the Numbers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14325" y="1211575"/>
            <a:ext cx="42051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Track and report metrics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~8222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DOIs since NOAA started minting Data DOIs in 2012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Received 1074 transferred DOIs when CDIAC closed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Average* of ~310 DOIs/year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4357725" y="4293075"/>
            <a:ext cx="4557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*Excludes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~5000 DOIs in 2018 for special project to support WDS Paleoclimate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400" y="1012575"/>
            <a:ext cx="4557601" cy="31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Publication</a:t>
            </a:r>
            <a:r>
              <a:rPr lang="en"/>
              <a:t> PIDs By the Numbers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41125" y="1211575"/>
            <a:ext cx="39321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Track and report metrics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&gt;2270 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DOIs since NOAA started minting Publication DOIs in 2014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Average of ~324 Publication DOIs/year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975" y="1427650"/>
            <a:ext cx="4668624" cy="28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09300" y="11990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NOAA Central Library responsible for publications, including NOAA Tech Memos, Cruise Reports, other NOAA publications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NCEI responsible for data and documentation that may augment or accompany data in archival data collections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NOAA does not have a centrally-managed software repository and </a:t>
            </a:r>
            <a:r>
              <a:rPr lang="en" sz="2400"/>
              <a:t>does not currently create a DOI for NOAA-created software</a:t>
            </a:r>
            <a:endParaRPr sz="2400"/>
          </a:p>
        </p:txBody>
      </p:sp>
      <p:sp>
        <p:nvSpPr>
          <p:cNvPr id="160" name="Google Shape;160;p29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PIDs for Documentation and Software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09300" y="1122850"/>
            <a:ext cx="42627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DOIs link directly to a uniformly-presented landing page presenting the content of ISO 19115 metadata for the data collection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Publication DOIs link directly to the NOAA Institutional Repository landing page for the publication</a:t>
            </a:r>
            <a:endParaRPr sz="1800"/>
          </a:p>
          <a:p>
            <a:pPr indent="-342900" lvl="0" marL="457200" marR="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Metadata provides two-way cross-references between DATA and PUBLICATIONS when those linkages are known and documented</a:t>
            </a:r>
            <a:endParaRPr sz="1800"/>
          </a:p>
        </p:txBody>
      </p:sp>
      <p:sp>
        <p:nvSpPr>
          <p:cNvPr id="166" name="Google Shape;166;p30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Landing Page Approach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31134" l="0" r="0" t="0"/>
          <a:stretch/>
        </p:blipFill>
        <p:spPr>
          <a:xfrm>
            <a:off x="5228552" y="1171175"/>
            <a:ext cx="3837896" cy="223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 rotWithShape="1">
          <a:blip r:embed="rId4">
            <a:alphaModFix/>
          </a:blip>
          <a:srcRect b="30128" l="0" r="0" t="0"/>
          <a:stretch/>
        </p:blipFill>
        <p:spPr>
          <a:xfrm>
            <a:off x="4843525" y="2711950"/>
            <a:ext cx="3268925" cy="172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/>
        </p:nvSpPr>
        <p:spPr>
          <a:xfrm>
            <a:off x="4663700" y="1278175"/>
            <a:ext cx="6858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B2C6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1" i="1">
              <a:solidFill>
                <a:srgbClr val="2B2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3657025" y="3023150"/>
            <a:ext cx="12627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B2C6F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endParaRPr b="1" i="1">
              <a:solidFill>
                <a:srgbClr val="2B2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09300" y="1122850"/>
            <a:ext cx="87612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New Version 2.0 of the NOAA Data and Information Citation PD (draft is in review/approval process)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Clearer delineation between requirements and processes for NOAA data and publications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Documents processes for reserving a DOI for data and publications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NCEI Data DOI Minting SOP for consistent implementation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Published basic DOI information on the NCEI archive page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Planned work: Integrate DOI management into enterprise metadata tools</a:t>
            </a:r>
            <a:endParaRPr sz="2200"/>
          </a:p>
        </p:txBody>
      </p:sp>
      <p:sp>
        <p:nvSpPr>
          <p:cNvPr id="176" name="Google Shape;176;p31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Developments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Important to have a publicly-accessible policy statement (e.g., PD) to underpin the process and basic requirements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and maintain the policy statement to keep up with and manage expectations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prepared (via a team or Working Group) to field and resolve nuanced questions about the process and policy interpretation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Communicate updates and changes widely and quickly</a:t>
            </a:r>
            <a:endParaRPr sz="2400"/>
          </a:p>
        </p:txBody>
      </p:sp>
      <p:sp>
        <p:nvSpPr>
          <p:cNvPr id="182" name="Google Shape;182;p32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Lessons Learned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09300" y="1122850"/>
            <a:ext cx="8525400" cy="35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NOAA changed DOI vendors which affected the DOI prefixes used for NOAA data and publications and the process for managing and reporting DOI metrics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Management</a:t>
            </a:r>
            <a:r>
              <a:rPr lang="en" sz="2400">
                <a:solidFill>
                  <a:srgbClr val="000000"/>
                </a:solidFill>
              </a:rPr>
              <a:t> and monitoring of DOI minting across NOAA due to license limits (10K/year)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Challenges for managing metadata for data that have a pre-existing DOI from a non-NOAA source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88" name="Google Shape;188;p33"/>
          <p:cNvSpPr txBox="1"/>
          <p:nvPr>
            <p:ph type="title"/>
          </p:nvPr>
        </p:nvSpPr>
        <p:spPr>
          <a:xfrm>
            <a:off x="0" y="426244"/>
            <a:ext cx="9144000" cy="6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Other Notable Points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