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69" r:id="rId3"/>
    <p:sldId id="279" r:id="rId4"/>
    <p:sldId id="275" r:id="rId5"/>
    <p:sldId id="259" r:id="rId6"/>
    <p:sldId id="280" r:id="rId7"/>
    <p:sldId id="278" r:id="rId8"/>
    <p:sldId id="261" r:id="rId9"/>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8" autoAdjust="0"/>
    <p:restoredTop sz="85036" autoAdjust="0"/>
  </p:normalViewPr>
  <p:slideViewPr>
    <p:cSldViewPr>
      <p:cViewPr>
        <p:scale>
          <a:sx n="90" d="100"/>
          <a:sy n="90" d="100"/>
        </p:scale>
        <p:origin x="-918"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introduces about the ISRO (NRSC, MOSDAC) assigning Persistent Identifiers for the data products and individual landing pages are provided for each DOI for the description of  the product by creating individual landing pages. The URL of the landing pages are provided in the next slide.  For each type of a product of a satellite and sensor a DOI is registered. ISRO Registered all the current DOI’s  through CrossRef registration Agency.</a:t>
            </a:r>
            <a:endParaRPr lang="en-IN" dirty="0"/>
          </a:p>
        </p:txBody>
      </p:sp>
    </p:spTree>
    <p:extLst>
      <p:ext uri="{BB962C8B-B14F-4D97-AF65-F5344CB8AC3E}">
        <p14:creationId xmlns:p14="http://schemas.microsoft.com/office/powerpoint/2010/main" val="524895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a:t>
            </a:r>
            <a:r>
              <a:rPr lang="en-US" baseline="0" dirty="0" smtClean="0"/>
              <a:t> NRSC has registered 16 DOI’s and MOSDAC has registered DOI’s for 202 products. Standard product type for various satellite and sensors DOI has been registered by NRSC , as there are many other product types, we are in process of registering for others. </a:t>
            </a:r>
          </a:p>
          <a:p>
            <a:endParaRPr lang="en-US" baseline="0" dirty="0" smtClean="0"/>
          </a:p>
          <a:p>
            <a:pPr marL="0" marR="0" lvl="1" indent="0" algn="just" defTabSz="457200" eaLnBrk="1" fontAlgn="auto" latinLnBrk="0" hangingPunct="1">
              <a:lnSpc>
                <a:spcPct val="125000"/>
              </a:lnSpc>
              <a:spcBef>
                <a:spcPts val="0"/>
              </a:spcBef>
              <a:spcAft>
                <a:spcPts val="0"/>
              </a:spcAft>
              <a:buClrTx/>
              <a:buSzTx/>
              <a:buFontTx/>
              <a:buNone/>
              <a:tabLst/>
              <a:defRPr/>
            </a:pPr>
            <a:r>
              <a:rPr lang="en-US" baseline="0" dirty="0" smtClean="0"/>
              <a:t>The listed URL’s in the slide will display all the registered DOI’s for a quick look with the required details.</a:t>
            </a:r>
            <a:endParaRPr lang="en-IN" dirty="0"/>
          </a:p>
        </p:txBody>
      </p:sp>
    </p:spTree>
    <p:extLst>
      <p:ext uri="{BB962C8B-B14F-4D97-AF65-F5344CB8AC3E}">
        <p14:creationId xmlns:p14="http://schemas.microsoft.com/office/powerpoint/2010/main" val="725779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naming convention followed by MOSDAC/NRSC of ISRO is with base identifier followed by ISRO center and its corresponding data center with the product type of the particular satellite and sensor.</a:t>
            </a:r>
          </a:p>
          <a:p>
            <a:endParaRPr lang="en-US" baseline="0" dirty="0" smtClean="0"/>
          </a:p>
          <a:p>
            <a:r>
              <a:rPr lang="en-US" baseline="0" dirty="0" smtClean="0"/>
              <a:t>Resourcesat series, Oceansat series, Cartosat-1, IRS-1C, IRS-ID satellites standard product types DOI’s are registered by NRSC.</a:t>
            </a:r>
            <a:endParaRPr lang="en-IN" dirty="0"/>
          </a:p>
        </p:txBody>
      </p:sp>
    </p:spTree>
    <p:extLst>
      <p:ext uri="{BB962C8B-B14F-4D97-AF65-F5344CB8AC3E}">
        <p14:creationId xmlns:p14="http://schemas.microsoft.com/office/powerpoint/2010/main" val="2135426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displays</a:t>
            </a:r>
            <a:r>
              <a:rPr lang="en-US" baseline="0" dirty="0" smtClean="0"/>
              <a:t> the landing page of one of the DOI belonging to Resourcesat-2 satellite Lis3 sensor standard product.</a:t>
            </a:r>
            <a:endParaRPr lang="en-US" dirty="0"/>
          </a:p>
        </p:txBody>
      </p:sp>
    </p:spTree>
    <p:extLst>
      <p:ext uri="{BB962C8B-B14F-4D97-AF65-F5344CB8AC3E}">
        <p14:creationId xmlns:p14="http://schemas.microsoft.com/office/powerpoint/2010/main" val="114973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landing page provides in detail description of product usage, availability , </a:t>
            </a:r>
            <a:r>
              <a:rPr lang="en-US" baseline="0" dirty="0" smtClean="0"/>
              <a:t>the link to be used for citation , </a:t>
            </a:r>
            <a:r>
              <a:rPr lang="en-US" baseline="0" dirty="0" smtClean="0"/>
              <a:t>contact details to get the product </a:t>
            </a:r>
            <a:r>
              <a:rPr lang="en-US" baseline="0" dirty="0" err="1" smtClean="0"/>
              <a:t>etc</a:t>
            </a:r>
            <a:r>
              <a:rPr lang="en-US" baseline="0" dirty="0" smtClean="0"/>
              <a:t> by NRSC/ISRO.</a:t>
            </a:r>
            <a:endParaRPr lang="en-IN" dirty="0"/>
          </a:p>
        </p:txBody>
      </p:sp>
    </p:spTree>
    <p:extLst>
      <p:ext uri="{BB962C8B-B14F-4D97-AF65-F5344CB8AC3E}">
        <p14:creationId xmlns:p14="http://schemas.microsoft.com/office/powerpoint/2010/main" val="3660304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25000"/>
              </a:lnSpc>
              <a:spcBef>
                <a:spcPts val="0"/>
              </a:spcBef>
              <a:spcAft>
                <a:spcPts val="0"/>
              </a:spcAft>
              <a:buClrTx/>
              <a:buSzTx/>
              <a:buFontTx/>
              <a:buNone/>
              <a:tabLst/>
              <a:defRPr/>
            </a:pPr>
            <a:r>
              <a:rPr lang="en-US" dirty="0" smtClean="0"/>
              <a:t>This slide displays</a:t>
            </a:r>
            <a:r>
              <a:rPr lang="en-US" baseline="0" dirty="0" smtClean="0"/>
              <a:t> the landing page of one of the DOI belonging to INSAT products . It provides in detail description of product usage, availability , the link to be used for citation , contact details to get the product </a:t>
            </a:r>
            <a:r>
              <a:rPr lang="en-US" baseline="0" dirty="0" err="1" smtClean="0"/>
              <a:t>etc</a:t>
            </a:r>
            <a:r>
              <a:rPr lang="en-US" baseline="0" dirty="0" smtClean="0"/>
              <a:t> by MOSDAC/ISRO.</a:t>
            </a:r>
            <a:endParaRPr lang="en-IN" dirty="0" smtClean="0"/>
          </a:p>
          <a:p>
            <a:endParaRPr lang="en-US" dirty="0"/>
          </a:p>
        </p:txBody>
      </p:sp>
    </p:spTree>
    <p:extLst>
      <p:ext uri="{BB962C8B-B14F-4D97-AF65-F5344CB8AC3E}">
        <p14:creationId xmlns:p14="http://schemas.microsoft.com/office/powerpoint/2010/main" val="11497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5221192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Arial" panose="020B0604020202020204" pitchFamily="34" charset="0"/>
                <a:cs typeface="Arial" panose="020B0604020202020204" pitchFamily="34" charset="0"/>
              </a:defRPr>
            </a:lvl1pPr>
            <a:lvl2pPr marL="768927" indent="-311727">
              <a:buFont typeface="Courier New" panose="02070309020205020404" pitchFamily="49" charset="0"/>
              <a:buChar char="o"/>
              <a:defRPr sz="2000">
                <a:latin typeface="Arial" panose="020B0604020202020204" pitchFamily="34" charset="0"/>
                <a:cs typeface="Arial" panose="020B0604020202020204" pitchFamily="34" charset="0"/>
              </a:defRPr>
            </a:lvl2pPr>
            <a:lvl3pPr marL="1188719" indent="-274319">
              <a:buFont typeface="Wingdings" panose="05000000000000000000" pitchFamily="2" charset="2"/>
              <a:buChar cha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Proxima Nova Regular"/>
              </a:defRPr>
            </a:lvl1pPr>
          </a:lstStyle>
          <a:p>
            <a:pPr lvl="0"/>
            <a:r>
              <a:rPr lang="en-US" dirty="0"/>
              <a:t>Title Goes Here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osdac.gov.in/satellite-catalo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hyperlink" Target="https://www.nrsc.gov.in/irsdata_DO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hyperlink" Target="mailto:saikalpana_t@nrsc.gov.i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535903" y="2209800"/>
            <a:ext cx="5746243"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000" b="1" dirty="0" smtClean="0">
                <a:solidFill>
                  <a:srgbClr val="FFFFFF"/>
                </a:solidFill>
              </a:rPr>
              <a:t>Persistent Identifier Implementation at ISRO</a:t>
            </a:r>
            <a:endParaRPr sz="4000" b="1" dirty="0">
              <a:solidFill>
                <a:srgbClr val="FFFFFF"/>
              </a:solidFill>
            </a:endParaRPr>
          </a:p>
        </p:txBody>
      </p:sp>
      <p:pic>
        <p:nvPicPr>
          <p:cNvPr id="12" name="ceos_logo.png"/>
          <p:cNvPicPr/>
          <p:nvPr/>
        </p:nvPicPr>
        <p:blipFill>
          <a:blip r:embed="rId2"/>
          <a:stretch>
            <a:fillRect/>
          </a:stretch>
        </p:blipFill>
        <p:spPr>
          <a:xfrm>
            <a:off x="611692" y="720839"/>
            <a:ext cx="2507906" cy="993132"/>
          </a:xfrm>
          <a:prstGeom prst="rect">
            <a:avLst/>
          </a:prstGeom>
          <a:ln w="12700">
            <a:miter lim="400000"/>
          </a:ln>
        </p:spPr>
      </p:pic>
      <p:sp>
        <p:nvSpPr>
          <p:cNvPr id="5" name="Shape 10"/>
          <p:cNvSpPr txBox="1">
            <a:spLocks/>
          </p:cNvSpPr>
          <p:nvPr/>
        </p:nvSpPr>
        <p:spPr>
          <a:xfrm>
            <a:off x="602814" y="1713971"/>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rPr>
              <a:t>Committee on Earth Observation Satellites</a:t>
            </a:r>
          </a:p>
        </p:txBody>
      </p:sp>
      <p:sp>
        <p:nvSpPr>
          <p:cNvPr id="2" name="TextBox 1"/>
          <p:cNvSpPr txBox="1"/>
          <p:nvPr/>
        </p:nvSpPr>
        <p:spPr>
          <a:xfrm>
            <a:off x="533400" y="3886200"/>
            <a:ext cx="4495800" cy="329320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smtClean="0">
                <a:ln>
                  <a:noFill/>
                </a:ln>
                <a:solidFill>
                  <a:schemeClr val="bg1"/>
                </a:solidFill>
                <a:effectLst/>
                <a:uFillTx/>
              </a:rPr>
              <a:t>T. </a:t>
            </a:r>
            <a:r>
              <a:rPr kumimoji="0" lang="en-US" sz="2800" b="0" i="0" u="none" strike="noStrike" cap="none" spc="0" normalizeH="0" baseline="0" dirty="0" err="1" smtClean="0">
                <a:ln>
                  <a:noFill/>
                </a:ln>
                <a:solidFill>
                  <a:schemeClr val="bg1"/>
                </a:solidFill>
                <a:effectLst/>
                <a:uFillTx/>
              </a:rPr>
              <a:t>Sai</a:t>
            </a:r>
            <a:r>
              <a:rPr kumimoji="0" lang="en-US" sz="2800" b="0" i="0" u="none" strike="noStrike" cap="none" spc="0" normalizeH="0" baseline="0" dirty="0" smtClean="0">
                <a:ln>
                  <a:noFill/>
                </a:ln>
                <a:solidFill>
                  <a:schemeClr val="bg1"/>
                </a:solidFill>
                <a:effectLst/>
                <a:uFillTx/>
              </a:rPr>
              <a:t> </a:t>
            </a:r>
            <a:r>
              <a:rPr kumimoji="0" lang="en-US" sz="2800" b="0" i="0" u="none" strike="noStrike" cap="none" spc="0" normalizeH="0" baseline="0" dirty="0" err="1" smtClean="0">
                <a:ln>
                  <a:noFill/>
                </a:ln>
                <a:solidFill>
                  <a:schemeClr val="bg1"/>
                </a:solidFill>
                <a:effectLst/>
                <a:uFillTx/>
              </a:rPr>
              <a:t>Kalpana</a:t>
            </a:r>
            <a:endParaRPr kumimoji="0" lang="en-US" sz="2800" b="0" i="0" u="none" strike="noStrike" cap="none" spc="0" normalizeH="0" dirty="0" smtClean="0">
              <a:ln>
                <a:noFill/>
              </a:ln>
              <a:solidFill>
                <a:schemeClr val="bg1"/>
              </a:solidFill>
              <a:effectLst/>
              <a:uFillTx/>
            </a:endParaRPr>
          </a:p>
          <a:p>
            <a:pPr marL="0" marR="0" indent="0" algn="l" defTabSz="457200" rtl="0" fontAlgn="auto" latinLnBrk="1" hangingPunct="0">
              <a:lnSpc>
                <a:spcPct val="100000"/>
              </a:lnSpc>
              <a:spcBef>
                <a:spcPts val="0"/>
              </a:spcBef>
              <a:spcAft>
                <a:spcPts val="0"/>
              </a:spcAft>
              <a:buClrTx/>
              <a:buSzTx/>
              <a:buFontTx/>
              <a:buNone/>
              <a:tabLst/>
            </a:pPr>
            <a:r>
              <a:rPr kumimoji="0" lang="en-US" b="0" i="0" u="none" strike="noStrike" cap="none" spc="0" normalizeH="0" dirty="0" smtClean="0">
                <a:ln>
                  <a:noFill/>
                </a:ln>
                <a:solidFill>
                  <a:schemeClr val="bg1"/>
                </a:solidFill>
                <a:effectLst/>
                <a:uFillTx/>
              </a:rPr>
              <a:t>NRSC, ISRO, India</a:t>
            </a:r>
          </a:p>
          <a:p>
            <a:pPr marL="0" marR="0" indent="0" algn="l" defTabSz="457200" rtl="0" fontAlgn="auto" latinLnBrk="1" hangingPunct="0">
              <a:lnSpc>
                <a:spcPct val="100000"/>
              </a:lnSpc>
              <a:spcBef>
                <a:spcPts val="0"/>
              </a:spcBef>
              <a:spcAft>
                <a:spcPts val="0"/>
              </a:spcAft>
              <a:buClrTx/>
              <a:buSzTx/>
              <a:buFontTx/>
              <a:buNone/>
              <a:tabLst/>
            </a:pPr>
            <a:endParaRPr kumimoji="0" lang="en-US" b="0" i="0" u="none" strike="noStrike" cap="none" spc="0" normalizeH="0" dirty="0" smtClean="0">
              <a:ln>
                <a:noFill/>
              </a:ln>
              <a:solidFill>
                <a:schemeClr val="bg1"/>
              </a:solidFill>
              <a:effectLst/>
              <a:uFillTx/>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2800" b="0" i="0" u="none" strike="noStrike" cap="none" spc="0" normalizeH="0" baseline="0" dirty="0" smtClean="0">
              <a:ln>
                <a:noFill/>
              </a:ln>
              <a:solidFill>
                <a:schemeClr val="bg1"/>
              </a:solidFill>
              <a:effectLst/>
              <a:uFillTx/>
            </a:endParaRPr>
          </a:p>
          <a:p>
            <a:pPr marL="0" marR="0" indent="0" algn="l" defTabSz="4572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smtClean="0">
                <a:ln>
                  <a:noFill/>
                </a:ln>
                <a:solidFill>
                  <a:schemeClr val="bg1"/>
                </a:solidFill>
                <a:effectLst/>
                <a:uFillTx/>
              </a:rPr>
              <a:t>WGISS-50</a:t>
            </a:r>
            <a:endParaRPr lang="en-US" sz="2800" dirty="0">
              <a:solidFill>
                <a:schemeClr val="bg1"/>
              </a:solidFill>
            </a:endParaRPr>
          </a:p>
          <a:p>
            <a:pPr lvl="0" defTabSz="914400">
              <a:lnSpc>
                <a:spcPct val="150000"/>
              </a:lnSpc>
              <a:defRPr>
                <a:solidFill>
                  <a:srgbClr val="000000"/>
                </a:solidFill>
              </a:defRPr>
            </a:pPr>
            <a:r>
              <a:rPr lang="en-AU" sz="2800" dirty="0" smtClean="0">
                <a:solidFill>
                  <a:srgbClr val="FFFFFF"/>
                </a:solidFill>
                <a:latin typeface="Arial Bold"/>
                <a:ea typeface="Arial Bold"/>
                <a:cs typeface="Arial Bold"/>
                <a:sym typeface="Arial Bold"/>
              </a:rPr>
              <a:t>22-24 Sept 2020</a:t>
            </a:r>
            <a:endParaRPr lang="en-AU" sz="2800" dirty="0">
              <a:solidFill>
                <a:srgbClr val="FFFFFF"/>
              </a:solidFill>
              <a:latin typeface="Arial Bold"/>
              <a:ea typeface="Arial Bold"/>
              <a:cs typeface="Arial Bold"/>
              <a:sym typeface="Arial Bold"/>
            </a:endParaRPr>
          </a:p>
          <a:p>
            <a:pPr marL="0" marR="0" indent="0" algn="r" defTabSz="457200" rtl="0" fontAlgn="auto" latinLnBrk="1" hangingPunct="0">
              <a:lnSpc>
                <a:spcPct val="100000"/>
              </a:lnSpc>
              <a:spcBef>
                <a:spcPts val="0"/>
              </a:spcBef>
              <a:spcAft>
                <a:spcPts val="0"/>
              </a:spcAft>
              <a:buClrTx/>
              <a:buSzTx/>
              <a:buFontTx/>
              <a:buNone/>
              <a:tabLst/>
            </a:pPr>
            <a:endParaRPr kumimoji="0" lang="en-US" sz="2800" b="0" i="0" u="none" strike="noStrike" cap="none" spc="0" normalizeH="0" baseline="0" dirty="0">
              <a:ln>
                <a:noFill/>
              </a:ln>
              <a:solidFill>
                <a:schemeClr val="bg1"/>
              </a:solidFill>
              <a:effectLst/>
              <a:uFillTx/>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pic>
        <p:nvPicPr>
          <p:cNvPr id="6" name="Picture 5" descr="small_isrologo_transparent.gif"/>
          <p:cNvPicPr/>
          <p:nvPr/>
        </p:nvPicPr>
        <p:blipFill>
          <a:blip r:embed="rId3" cstate="print"/>
          <a:stretch>
            <a:fillRect/>
          </a:stretch>
        </p:blipFill>
        <p:spPr>
          <a:xfrm>
            <a:off x="7696200" y="381000"/>
            <a:ext cx="904877" cy="747714"/>
          </a:xfrm>
          <a:prstGeom prst="rect">
            <a:avLst/>
          </a:prstGeom>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199" y="1524000"/>
            <a:ext cx="8153400" cy="4724400"/>
          </a:xfrm>
        </p:spPr>
        <p:txBody>
          <a:bodyPr/>
          <a:lstStyle/>
          <a:p>
            <a:pPr algn="just"/>
            <a:endParaRPr lang="en-US" dirty="0" smtClean="0"/>
          </a:p>
          <a:p>
            <a:pPr algn="just"/>
            <a:r>
              <a:rPr lang="en-US" dirty="0" smtClean="0"/>
              <a:t>ISRO uses DOI for assigning Persistent Identifiers to its data products.</a:t>
            </a:r>
          </a:p>
          <a:p>
            <a:pPr algn="just"/>
            <a:endParaRPr lang="en-US" dirty="0"/>
          </a:p>
          <a:p>
            <a:pPr algn="just"/>
            <a:r>
              <a:rPr lang="en-US" dirty="0"/>
              <a:t>ISRO data products are registered through </a:t>
            </a:r>
            <a:r>
              <a:rPr lang="en-US" dirty="0">
                <a:solidFill>
                  <a:schemeClr val="accent4">
                    <a:lumMod val="50000"/>
                  </a:schemeClr>
                </a:solidFill>
              </a:rPr>
              <a:t>CrossRef </a:t>
            </a:r>
            <a:r>
              <a:rPr lang="en-US" dirty="0"/>
              <a:t>as the Registration Agency</a:t>
            </a:r>
            <a:r>
              <a:rPr lang="en-US" dirty="0" smtClean="0"/>
              <a:t>.</a:t>
            </a:r>
          </a:p>
          <a:p>
            <a:pPr algn="just"/>
            <a:endParaRPr lang="en-US" dirty="0"/>
          </a:p>
          <a:p>
            <a:pPr algn="just"/>
            <a:r>
              <a:rPr lang="en-US" dirty="0"/>
              <a:t>DOIs are assigned to data sets that are publicly </a:t>
            </a:r>
            <a:r>
              <a:rPr lang="en-US" dirty="0" smtClean="0"/>
              <a:t>disseminated and are </a:t>
            </a:r>
            <a:r>
              <a:rPr lang="en-US" dirty="0"/>
              <a:t>associated </a:t>
            </a:r>
            <a:r>
              <a:rPr lang="en-US" dirty="0" smtClean="0"/>
              <a:t>to specific </a:t>
            </a:r>
            <a:r>
              <a:rPr lang="en-US" dirty="0"/>
              <a:t>product processing level/product </a:t>
            </a:r>
            <a:r>
              <a:rPr lang="en-US" dirty="0" smtClean="0"/>
              <a:t>type </a:t>
            </a:r>
            <a:r>
              <a:rPr lang="en-US" dirty="0"/>
              <a:t>and not to individual products/scenes</a:t>
            </a:r>
            <a:r>
              <a:rPr lang="en-US" dirty="0" smtClean="0"/>
              <a:t>.</a:t>
            </a:r>
            <a:endParaRPr lang="en-US" dirty="0"/>
          </a:p>
          <a:p>
            <a:pPr lvl="1" algn="just"/>
            <a:endParaRPr lang="en-US" sz="2400" dirty="0" smtClean="0"/>
          </a:p>
          <a:p>
            <a:pPr algn="just"/>
            <a:r>
              <a:rPr lang="en-US" dirty="0"/>
              <a:t>Each assigned DOI has associated landing </a:t>
            </a:r>
            <a:r>
              <a:rPr lang="en-US" dirty="0" smtClean="0"/>
              <a:t>page</a:t>
            </a:r>
            <a:endParaRPr lang="en-US" dirty="0"/>
          </a:p>
        </p:txBody>
      </p:sp>
      <p:sp>
        <p:nvSpPr>
          <p:cNvPr id="3" name="Content Placeholder 2"/>
          <p:cNvSpPr>
            <a:spLocks noGrp="1"/>
          </p:cNvSpPr>
          <p:nvPr>
            <p:ph sz="quarter" idx="11"/>
          </p:nvPr>
        </p:nvSpPr>
        <p:spPr>
          <a:xfrm>
            <a:off x="1828800" y="304800"/>
            <a:ext cx="5486400" cy="533400"/>
          </a:xfrm>
        </p:spPr>
        <p:txBody>
          <a:bodyPr/>
          <a:lstStyle/>
          <a:p>
            <a:r>
              <a:rPr lang="en-US" dirty="0" smtClean="0"/>
              <a:t>Persistent Identifier Implementation</a:t>
            </a:r>
            <a:endParaRPr lang="en-US" dirty="0"/>
          </a:p>
          <a:p>
            <a:endParaRPr lang="en-US" dirty="0"/>
          </a:p>
        </p:txBody>
      </p:sp>
      <p:pic>
        <p:nvPicPr>
          <p:cNvPr id="5" name="Picture 4" descr="small_isrologo_transparent.gif"/>
          <p:cNvPicPr/>
          <p:nvPr/>
        </p:nvPicPr>
        <p:blipFill>
          <a:blip r:embed="rId3" cstate="print"/>
          <a:stretch>
            <a:fillRect/>
          </a:stretch>
        </p:blipFill>
        <p:spPr>
          <a:xfrm>
            <a:off x="6788725" y="221675"/>
            <a:ext cx="752477" cy="671514"/>
          </a:xfrm>
          <a:prstGeom prst="rect">
            <a:avLst/>
          </a:prstGeom>
        </p:spPr>
      </p:pic>
    </p:spTree>
    <p:extLst>
      <p:ext uri="{BB962C8B-B14F-4D97-AF65-F5344CB8AC3E}">
        <p14:creationId xmlns:p14="http://schemas.microsoft.com/office/powerpoint/2010/main" val="1886414441"/>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199" y="1524000"/>
            <a:ext cx="8153400" cy="4724400"/>
          </a:xfrm>
        </p:spPr>
        <p:txBody>
          <a:bodyPr/>
          <a:lstStyle/>
          <a:p>
            <a:pPr algn="just">
              <a:buFont typeface="Arial" pitchFamily="34" charset="0"/>
              <a:buChar char="•"/>
            </a:pPr>
            <a:r>
              <a:rPr lang="en-US" b="1" dirty="0" smtClean="0"/>
              <a:t>Total DOI assigned to products till date:</a:t>
            </a:r>
          </a:p>
          <a:p>
            <a:pPr lvl="1" algn="just">
              <a:buFont typeface="Wingdings" pitchFamily="2" charset="2"/>
              <a:buChar char="ü"/>
            </a:pPr>
            <a:r>
              <a:rPr lang="en-US" b="1" dirty="0" smtClean="0"/>
              <a:t>16 Products </a:t>
            </a:r>
            <a:r>
              <a:rPr lang="en-US" dirty="0" smtClean="0"/>
              <a:t>of various satellite/sensors are </a:t>
            </a:r>
            <a:r>
              <a:rPr lang="en-US" dirty="0"/>
              <a:t>available in NRSC </a:t>
            </a:r>
            <a:r>
              <a:rPr lang="en-US" dirty="0" smtClean="0"/>
              <a:t>UOPS</a:t>
            </a:r>
            <a:r>
              <a:rPr lang="en-US" b="1" dirty="0"/>
              <a:t> </a:t>
            </a:r>
            <a:r>
              <a:rPr lang="en-US" dirty="0" smtClean="0"/>
              <a:t>(satellites </a:t>
            </a:r>
            <a:r>
              <a:rPr lang="en-US" dirty="0"/>
              <a:t>like Resourcesat series, Oceansat series, Cartosat-1, IRS-1C, IRS-1D)</a:t>
            </a:r>
          </a:p>
          <a:p>
            <a:pPr lvl="1" algn="just">
              <a:buFont typeface="Wingdings" pitchFamily="2" charset="2"/>
              <a:buChar char="ü"/>
            </a:pPr>
            <a:endParaRPr lang="en-US" b="1" dirty="0" smtClean="0"/>
          </a:p>
          <a:p>
            <a:pPr lvl="1" algn="just">
              <a:buFont typeface="Wingdings" pitchFamily="2" charset="2"/>
              <a:buChar char="ü"/>
            </a:pPr>
            <a:r>
              <a:rPr lang="en-US" b="1" dirty="0" smtClean="0"/>
              <a:t>202 Products are </a:t>
            </a:r>
            <a:r>
              <a:rPr lang="en-US" dirty="0"/>
              <a:t>available on </a:t>
            </a:r>
            <a:r>
              <a:rPr lang="en-US" dirty="0" smtClean="0"/>
              <a:t>MOSDAC</a:t>
            </a:r>
          </a:p>
          <a:p>
            <a:pPr lvl="1" algn="just">
              <a:buFont typeface="Arial" pitchFamily="34" charset="0"/>
              <a:buChar char="•"/>
            </a:pPr>
            <a:endParaRPr lang="en-US" b="1" dirty="0"/>
          </a:p>
          <a:p>
            <a:pPr algn="just"/>
            <a:r>
              <a:rPr lang="en-US" dirty="0" smtClean="0"/>
              <a:t>DOI </a:t>
            </a:r>
            <a:r>
              <a:rPr lang="en-US" dirty="0"/>
              <a:t>assignment and registration </a:t>
            </a:r>
            <a:r>
              <a:rPr lang="en-US" dirty="0" smtClean="0"/>
              <a:t>is an ongoing process for all the available collections that are publicly being </a:t>
            </a:r>
            <a:r>
              <a:rPr lang="en-IN" dirty="0"/>
              <a:t>disseminated</a:t>
            </a:r>
            <a:r>
              <a:rPr lang="en-US" dirty="0"/>
              <a:t>.</a:t>
            </a:r>
          </a:p>
          <a:p>
            <a:pPr algn="just"/>
            <a:endParaRPr lang="en-US" b="1" dirty="0" smtClean="0"/>
          </a:p>
          <a:p>
            <a:pPr algn="just"/>
            <a:r>
              <a:rPr lang="en-US" b="1" dirty="0" smtClean="0"/>
              <a:t>All DOI’s are listed at the below URL:</a:t>
            </a:r>
          </a:p>
          <a:p>
            <a:pPr lvl="1" algn="just"/>
            <a:r>
              <a:rPr lang="en-US" dirty="0">
                <a:hlinkClick r:id="rId3"/>
              </a:rPr>
              <a:t>https://mosdac.gov.in/satellite-catalog</a:t>
            </a:r>
            <a:endParaRPr lang="en-US" dirty="0"/>
          </a:p>
          <a:p>
            <a:pPr lvl="1" algn="just"/>
            <a:r>
              <a:rPr lang="en-US" dirty="0" smtClean="0">
                <a:hlinkClick r:id="rId4"/>
              </a:rPr>
              <a:t>https://www.nrsc.gov.in/irsdata_DOI</a:t>
            </a:r>
            <a:r>
              <a:rPr lang="en-US" dirty="0" smtClean="0"/>
              <a:t> </a:t>
            </a:r>
            <a:endParaRPr lang="en-US" dirty="0"/>
          </a:p>
          <a:p>
            <a:pPr marL="426027" lvl="1" indent="0" algn="just">
              <a:buNone/>
            </a:pPr>
            <a:endParaRPr lang="en-US" sz="2400" dirty="0" smtClean="0"/>
          </a:p>
        </p:txBody>
      </p:sp>
      <p:sp>
        <p:nvSpPr>
          <p:cNvPr id="3" name="Content Placeholder 2"/>
          <p:cNvSpPr>
            <a:spLocks noGrp="1"/>
          </p:cNvSpPr>
          <p:nvPr>
            <p:ph sz="quarter" idx="11"/>
          </p:nvPr>
        </p:nvSpPr>
        <p:spPr>
          <a:xfrm>
            <a:off x="1828800" y="304800"/>
            <a:ext cx="5486400" cy="533400"/>
          </a:xfrm>
        </p:spPr>
        <p:txBody>
          <a:bodyPr/>
          <a:lstStyle/>
          <a:p>
            <a:r>
              <a:rPr lang="en-US" dirty="0" smtClean="0"/>
              <a:t>Persistent Identifier Implementation</a:t>
            </a:r>
            <a:endParaRPr lang="en-US" dirty="0"/>
          </a:p>
          <a:p>
            <a:endParaRPr lang="en-US" dirty="0"/>
          </a:p>
        </p:txBody>
      </p:sp>
      <p:pic>
        <p:nvPicPr>
          <p:cNvPr id="5" name="Picture 4" descr="small_isrologo_transparent.gif"/>
          <p:cNvPicPr/>
          <p:nvPr/>
        </p:nvPicPr>
        <p:blipFill>
          <a:blip r:embed="rId5" cstate="print"/>
          <a:stretch>
            <a:fillRect/>
          </a:stretch>
        </p:blipFill>
        <p:spPr>
          <a:xfrm>
            <a:off x="6788725" y="221675"/>
            <a:ext cx="752477" cy="671514"/>
          </a:xfrm>
          <a:prstGeom prst="rect">
            <a:avLst/>
          </a:prstGeom>
        </p:spPr>
      </p:pic>
    </p:spTree>
    <p:extLst>
      <p:ext uri="{BB962C8B-B14F-4D97-AF65-F5344CB8AC3E}">
        <p14:creationId xmlns:p14="http://schemas.microsoft.com/office/powerpoint/2010/main" val="315340349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199" y="1524000"/>
            <a:ext cx="8153400" cy="4724400"/>
          </a:xfrm>
        </p:spPr>
        <p:txBody>
          <a:bodyPr/>
          <a:lstStyle/>
          <a:p>
            <a:pPr marL="0" indent="0">
              <a:buNone/>
            </a:pPr>
            <a:endParaRPr lang="en-US" dirty="0" smtClean="0"/>
          </a:p>
          <a:p>
            <a:pPr marL="0" indent="0">
              <a:buNone/>
            </a:pPr>
            <a:r>
              <a:rPr lang="en-US" sz="2400" b="1" dirty="0" smtClean="0"/>
              <a:t>DOI naming convention</a:t>
            </a:r>
          </a:p>
          <a:p>
            <a:pPr>
              <a:buNone/>
            </a:pPr>
            <a:endParaRPr lang="en-US" sz="2400" b="1" dirty="0" smtClean="0"/>
          </a:p>
          <a:p>
            <a:pPr marL="426027" lvl="1" indent="0">
              <a:buNone/>
            </a:pPr>
            <a:endParaRPr lang="en-US" sz="2400" dirty="0" smtClean="0"/>
          </a:p>
          <a:p>
            <a:pPr marL="426027" lvl="1" indent="0">
              <a:buNone/>
            </a:pPr>
            <a:endParaRPr lang="en-US" sz="2400" dirty="0" smtClean="0"/>
          </a:p>
          <a:p>
            <a:pPr marL="0" indent="0" algn="ctr">
              <a:buNone/>
            </a:pPr>
            <a:r>
              <a:rPr lang="en-US" sz="2200" dirty="0"/>
              <a:t>https://dx.doi.org/</a:t>
            </a:r>
            <a:r>
              <a:rPr lang="en-US" sz="2200" b="1" dirty="0">
                <a:solidFill>
                  <a:schemeClr val="accent3">
                    <a:lumMod val="50000"/>
                  </a:schemeClr>
                </a:solidFill>
              </a:rPr>
              <a:t>10.46693</a:t>
            </a:r>
            <a:r>
              <a:rPr lang="en-US" sz="2200" dirty="0"/>
              <a:t>/</a:t>
            </a:r>
            <a:r>
              <a:rPr lang="en-US" sz="2200" b="1" dirty="0">
                <a:solidFill>
                  <a:schemeClr val="accent6">
                    <a:lumMod val="50000"/>
                  </a:schemeClr>
                </a:solidFill>
              </a:rPr>
              <a:t>NRSC</a:t>
            </a:r>
            <a:r>
              <a:rPr lang="en-US" sz="2200" dirty="0"/>
              <a:t>/</a:t>
            </a:r>
            <a:r>
              <a:rPr lang="en-US" sz="2200" b="1" dirty="0">
                <a:solidFill>
                  <a:schemeClr val="accent3">
                    <a:lumMod val="50000"/>
                  </a:schemeClr>
                </a:solidFill>
              </a:rPr>
              <a:t>10</a:t>
            </a:r>
            <a:r>
              <a:rPr lang="en-US" sz="2200" dirty="0"/>
              <a:t>/</a:t>
            </a:r>
            <a:r>
              <a:rPr lang="en-US" sz="2200" b="1" dirty="0">
                <a:solidFill>
                  <a:schemeClr val="accent6">
                    <a:lumMod val="50000"/>
                  </a:schemeClr>
                </a:solidFill>
              </a:rPr>
              <a:t>RS2_LIS3_STUC00GTD</a:t>
            </a:r>
          </a:p>
        </p:txBody>
      </p:sp>
      <p:sp>
        <p:nvSpPr>
          <p:cNvPr id="3" name="Content Placeholder 2"/>
          <p:cNvSpPr>
            <a:spLocks noGrp="1"/>
          </p:cNvSpPr>
          <p:nvPr>
            <p:ph sz="quarter" idx="11"/>
          </p:nvPr>
        </p:nvSpPr>
        <p:spPr>
          <a:xfrm>
            <a:off x="1828800" y="304800"/>
            <a:ext cx="5486400" cy="533400"/>
          </a:xfrm>
        </p:spPr>
        <p:txBody>
          <a:bodyPr/>
          <a:lstStyle/>
          <a:p>
            <a:r>
              <a:rPr lang="en-US" dirty="0" smtClean="0"/>
              <a:t>Persistent Identifier Implementation</a:t>
            </a:r>
            <a:endParaRPr lang="en-US" dirty="0"/>
          </a:p>
          <a:p>
            <a:endParaRPr lang="en-US" dirty="0"/>
          </a:p>
        </p:txBody>
      </p:sp>
      <p:pic>
        <p:nvPicPr>
          <p:cNvPr id="18" name="Picture 17" descr="small_isrologo_transparent.gif"/>
          <p:cNvPicPr/>
          <p:nvPr/>
        </p:nvPicPr>
        <p:blipFill>
          <a:blip r:embed="rId3" cstate="print"/>
          <a:stretch>
            <a:fillRect/>
          </a:stretch>
        </p:blipFill>
        <p:spPr>
          <a:xfrm>
            <a:off x="6788725" y="221675"/>
            <a:ext cx="752477" cy="671514"/>
          </a:xfrm>
          <a:prstGeom prst="rect">
            <a:avLst/>
          </a:prstGeom>
        </p:spPr>
      </p:pic>
      <p:grpSp>
        <p:nvGrpSpPr>
          <p:cNvPr id="23" name="Group 22"/>
          <p:cNvGrpSpPr/>
          <p:nvPr/>
        </p:nvGrpSpPr>
        <p:grpSpPr>
          <a:xfrm>
            <a:off x="2209800" y="2678670"/>
            <a:ext cx="5945763" cy="2155682"/>
            <a:chOff x="2209800" y="2678670"/>
            <a:chExt cx="5945763" cy="2155682"/>
          </a:xfrm>
        </p:grpSpPr>
        <p:sp>
          <p:nvSpPr>
            <p:cNvPr id="5" name="TextBox 4"/>
            <p:cNvSpPr txBox="1"/>
            <p:nvPr/>
          </p:nvSpPr>
          <p:spPr>
            <a:xfrm>
              <a:off x="2209800" y="2692479"/>
              <a:ext cx="1600200"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chemeClr val="tx1"/>
                  </a:solidFill>
                  <a:effectLst/>
                  <a:uFillTx/>
                </a:rPr>
                <a:t>Base identifier</a:t>
              </a:r>
              <a:endParaRPr kumimoji="0" lang="en-US" sz="1600" b="0" i="0" u="none" strike="noStrike" cap="none" spc="0" normalizeH="0" baseline="0" dirty="0">
                <a:ln>
                  <a:noFill/>
                </a:ln>
                <a:solidFill>
                  <a:schemeClr val="tx1"/>
                </a:solidFill>
                <a:effectLst/>
                <a:uFillTx/>
              </a:endParaRPr>
            </a:p>
          </p:txBody>
        </p:sp>
        <p:cxnSp>
          <p:nvCxnSpPr>
            <p:cNvPr id="8" name="Straight Connector 7"/>
            <p:cNvCxnSpPr/>
            <p:nvPr/>
          </p:nvCxnSpPr>
          <p:spPr>
            <a:xfrm>
              <a:off x="2895600" y="3048000"/>
              <a:ext cx="381000" cy="609600"/>
            </a:xfrm>
            <a:prstGeom prst="line">
              <a:avLst/>
            </a:prstGeom>
            <a:noFill/>
            <a:ln w="25400" cap="flat">
              <a:solidFill>
                <a:schemeClr val="tx1"/>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9" name="TextBox 8"/>
            <p:cNvSpPr txBox="1"/>
            <p:nvPr/>
          </p:nvSpPr>
          <p:spPr>
            <a:xfrm>
              <a:off x="2895600" y="4495800"/>
              <a:ext cx="2667000"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600" i="0" u="none" strike="noStrike" cap="none" spc="0" normalizeH="0" baseline="0" dirty="0" smtClean="0">
                  <a:ln>
                    <a:noFill/>
                  </a:ln>
                  <a:solidFill>
                    <a:schemeClr val="tx1"/>
                  </a:solidFill>
                  <a:effectLst/>
                  <a:uFillTx/>
                </a:rPr>
                <a:t>Identifying</a:t>
              </a:r>
              <a:r>
                <a:rPr kumimoji="0" lang="en-US" sz="1600" i="0" u="none" strike="noStrike" cap="none" spc="0" normalizeH="0" dirty="0" smtClean="0">
                  <a:ln>
                    <a:noFill/>
                  </a:ln>
                  <a:solidFill>
                    <a:schemeClr val="tx1"/>
                  </a:solidFill>
                  <a:effectLst/>
                  <a:uFillTx/>
                </a:rPr>
                <a:t> ISRO centre</a:t>
              </a:r>
              <a:endParaRPr kumimoji="0" lang="en-US" sz="1600" i="0" u="none" strike="noStrike" cap="none" spc="0" normalizeH="0" baseline="0" dirty="0">
                <a:ln>
                  <a:noFill/>
                </a:ln>
                <a:solidFill>
                  <a:schemeClr val="tx1"/>
                </a:solidFill>
                <a:effectLst/>
                <a:uFillTx/>
              </a:endParaRPr>
            </a:p>
          </p:txBody>
        </p:sp>
        <p:cxnSp>
          <p:nvCxnSpPr>
            <p:cNvPr id="11" name="Straight Connector 10"/>
            <p:cNvCxnSpPr/>
            <p:nvPr/>
          </p:nvCxnSpPr>
          <p:spPr>
            <a:xfrm flipH="1">
              <a:off x="4343400" y="3962400"/>
              <a:ext cx="114300" cy="533400"/>
            </a:xfrm>
            <a:prstGeom prst="line">
              <a:avLst/>
            </a:prstGeom>
            <a:noFill/>
            <a:ln w="25400" cap="flat">
              <a:solidFill>
                <a:schemeClr val="tx1"/>
              </a:solidFill>
              <a:prstDash val="solid"/>
              <a:bevel/>
              <a:head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2" name="TextBox 11"/>
            <p:cNvSpPr txBox="1"/>
            <p:nvPr/>
          </p:nvSpPr>
          <p:spPr>
            <a:xfrm>
              <a:off x="4114800" y="2678670"/>
              <a:ext cx="3962400"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1600" dirty="0">
                  <a:solidFill>
                    <a:schemeClr val="tx1"/>
                  </a:solidFill>
                </a:rPr>
                <a:t>Data Center (Data Processing Area)</a:t>
              </a:r>
            </a:p>
          </p:txBody>
        </p:sp>
        <p:cxnSp>
          <p:nvCxnSpPr>
            <p:cNvPr id="14" name="Straight Connector 13"/>
            <p:cNvCxnSpPr/>
            <p:nvPr/>
          </p:nvCxnSpPr>
          <p:spPr>
            <a:xfrm flipH="1">
              <a:off x="5022998" y="3061809"/>
              <a:ext cx="381000" cy="595791"/>
            </a:xfrm>
            <a:prstGeom prst="line">
              <a:avLst/>
            </a:prstGeom>
            <a:noFill/>
            <a:ln w="25400" cap="flat">
              <a:solidFill>
                <a:schemeClr val="tx1"/>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5" name="TextBox 14"/>
            <p:cNvSpPr txBox="1"/>
            <p:nvPr/>
          </p:nvSpPr>
          <p:spPr>
            <a:xfrm>
              <a:off x="6174363" y="4474687"/>
              <a:ext cx="1981200"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1600" dirty="0">
                  <a:solidFill>
                    <a:schemeClr val="tx1"/>
                  </a:solidFill>
                </a:rPr>
                <a:t>Unique Product ID</a:t>
              </a:r>
            </a:p>
          </p:txBody>
        </p:sp>
        <p:cxnSp>
          <p:nvCxnSpPr>
            <p:cNvPr id="21" name="Straight Connector 20"/>
            <p:cNvCxnSpPr/>
            <p:nvPr/>
          </p:nvCxnSpPr>
          <p:spPr>
            <a:xfrm>
              <a:off x="6788725" y="3973919"/>
              <a:ext cx="335975" cy="533400"/>
            </a:xfrm>
            <a:prstGeom prst="line">
              <a:avLst/>
            </a:prstGeom>
            <a:noFill/>
            <a:ln w="25400" cap="flat">
              <a:solidFill>
                <a:schemeClr val="tx1"/>
              </a:solidFill>
              <a:prstDash val="solid"/>
              <a:bevel/>
              <a:head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spTree>
    <p:extLst>
      <p:ext uri="{BB962C8B-B14F-4D97-AF65-F5344CB8AC3E}">
        <p14:creationId xmlns:p14="http://schemas.microsoft.com/office/powerpoint/2010/main" val="230147697"/>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
          <p:cNvSpPr/>
          <p:nvPr/>
        </p:nvSpPr>
        <p:spPr>
          <a:xfrm>
            <a:off x="2419640" y="304800"/>
            <a:ext cx="4193729" cy="49244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914400">
              <a:defRPr>
                <a:solidFill>
                  <a:srgbClr val="000000"/>
                </a:solidFill>
              </a:defRPr>
            </a:pPr>
            <a:r>
              <a:rPr lang="en-US" sz="3200" dirty="0" smtClean="0">
                <a:solidFill>
                  <a:schemeClr val="bg1"/>
                </a:solidFill>
                <a:latin typeface="Proxima Nova Regular"/>
                <a:ea typeface="Proxima Nova Regular"/>
                <a:cs typeface="Proxima Nova Regular"/>
                <a:sym typeface="Proxima Nova Regular"/>
              </a:rPr>
              <a:t>NRSC/ISRO Status</a:t>
            </a:r>
            <a:endParaRPr sz="3200" dirty="0">
              <a:solidFill>
                <a:schemeClr val="bg1"/>
              </a:solidFill>
              <a:latin typeface="Proxima Nova Regular"/>
              <a:ea typeface="Proxima Nova Regular"/>
              <a:cs typeface="Proxima Nova Regular"/>
              <a:sym typeface="Proxima Nova Regular"/>
            </a:endParaRPr>
          </a:p>
        </p:txBody>
      </p:sp>
      <p:sp>
        <p:nvSpPr>
          <p:cNvPr id="7" name="Content Placeholder 6"/>
          <p:cNvSpPr txBox="1">
            <a:spLocks noGrp="1"/>
          </p:cNvSpPr>
          <p:nvPr>
            <p:ph sz="quarter" idx="10"/>
          </p:nvPr>
        </p:nvSpPr>
        <p:spPr>
          <a:xfrm>
            <a:off x="533400" y="1295400"/>
            <a:ext cx="8153400" cy="833562"/>
          </a:xfrm>
          <a:prstGeom prst="rect">
            <a:avLst/>
          </a:prstGeom>
          <a:noFill/>
        </p:spPr>
        <p:txBody>
          <a:bodyPr wrap="square" rtlCol="0">
            <a:spAutoFit/>
          </a:bodyPr>
          <a:lstStyle/>
          <a:p>
            <a:pPr marL="0" lvl="1" indent="0" algn="ctr">
              <a:buNone/>
            </a:pPr>
            <a:r>
              <a:rPr lang="en-US" dirty="0">
                <a:solidFill>
                  <a:schemeClr val="accent6">
                    <a:lumMod val="75000"/>
                  </a:schemeClr>
                </a:solidFill>
              </a:rPr>
              <a:t>https://dx.doi.org/10.46693/NRSC/10/RS2_LIS3_STUC00GTD</a:t>
            </a:r>
          </a:p>
          <a:p>
            <a:pPr marL="0" indent="0">
              <a:buNone/>
            </a:pPr>
            <a:r>
              <a:rPr lang="en-US" sz="2400" b="1" dirty="0" smtClean="0"/>
              <a:t>			Landing page </a:t>
            </a:r>
            <a:endParaRPr lang="en-IN" sz="2400" b="1" dirty="0"/>
          </a:p>
        </p:txBody>
      </p:sp>
      <p:pic>
        <p:nvPicPr>
          <p:cNvPr id="6" name="Picture 5" descr="small_isrologo_transparent.gif"/>
          <p:cNvPicPr/>
          <p:nvPr/>
        </p:nvPicPr>
        <p:blipFill>
          <a:blip r:embed="rId3" cstate="print"/>
          <a:stretch>
            <a:fillRect/>
          </a:stretch>
        </p:blipFill>
        <p:spPr>
          <a:xfrm>
            <a:off x="6788725" y="221675"/>
            <a:ext cx="752477" cy="671514"/>
          </a:xfrm>
          <a:prstGeom prst="rect">
            <a:avLst/>
          </a:prstGeom>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685800" y="2133600"/>
            <a:ext cx="7848600" cy="4495800"/>
          </a:xfrm>
          <a:prstGeom prst="rect">
            <a:avLst/>
          </a:prstGeom>
          <a:noFill/>
          <a:ln>
            <a:noFill/>
          </a:ln>
        </p:spPr>
      </p:pic>
    </p:spTree>
    <p:extLst>
      <p:ext uri="{BB962C8B-B14F-4D97-AF65-F5344CB8AC3E}">
        <p14:creationId xmlns:p14="http://schemas.microsoft.com/office/powerpoint/2010/main" val="197432378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600200"/>
            <a:ext cx="8382000" cy="4724400"/>
          </a:xfrm>
        </p:spPr>
        <p:txBody>
          <a:bodyPr/>
          <a:lstStyle/>
          <a:p>
            <a:pPr algn="just">
              <a:buFont typeface="Arial" panose="020B0604020202020204" pitchFamily="34" charset="0"/>
              <a:buChar char="•"/>
            </a:pPr>
            <a:r>
              <a:rPr lang="en-US" sz="1400" dirty="0" smtClean="0"/>
              <a:t>The </a:t>
            </a:r>
            <a:r>
              <a:rPr lang="en-US" sz="1400" dirty="0"/>
              <a:t>DOI resolves to a Landing Page, which in turn </a:t>
            </a:r>
            <a:r>
              <a:rPr lang="en-US" sz="1400" dirty="0" smtClean="0"/>
              <a:t>forwards to </a:t>
            </a:r>
            <a:r>
              <a:rPr lang="en-US" sz="1400" dirty="0"/>
              <a:t>the actual </a:t>
            </a:r>
            <a:r>
              <a:rPr lang="en-US" sz="1400" dirty="0" smtClean="0"/>
              <a:t>page represented </a:t>
            </a:r>
            <a:r>
              <a:rPr lang="en-US" sz="1400" dirty="0"/>
              <a:t>by the DOI.</a:t>
            </a:r>
          </a:p>
          <a:p>
            <a:pPr algn="just">
              <a:buFont typeface="Arial" panose="020B0604020202020204" pitchFamily="34" charset="0"/>
              <a:buChar char="•"/>
            </a:pPr>
            <a:r>
              <a:rPr lang="en-US" sz="1400" dirty="0" smtClean="0"/>
              <a:t>The Landing Page describes about the product type of the mentioned satellite sensor, its usage, access and contact details to get the data. The coverage of the satellite is also specified.</a:t>
            </a:r>
            <a:endParaRPr lang="en-US" sz="1400" dirty="0"/>
          </a:p>
          <a:p>
            <a:pPr lvl="1" algn="just">
              <a:buFont typeface="Arial" panose="020B0604020202020204" pitchFamily="34" charset="0"/>
              <a:buChar char="•"/>
            </a:pPr>
            <a:r>
              <a:rPr lang="en-US" sz="1400" dirty="0" smtClean="0"/>
              <a:t>Description </a:t>
            </a:r>
            <a:endParaRPr lang="en-US" sz="1400" dirty="0"/>
          </a:p>
          <a:p>
            <a:pPr lvl="1" algn="just">
              <a:buFont typeface="Arial" panose="020B0604020202020204" pitchFamily="34" charset="0"/>
              <a:buChar char="•"/>
            </a:pPr>
            <a:r>
              <a:rPr lang="en-US" sz="1400" dirty="0" smtClean="0"/>
              <a:t>Data Access</a:t>
            </a:r>
            <a:endParaRPr lang="en-US" sz="1400" dirty="0"/>
          </a:p>
          <a:p>
            <a:pPr lvl="1" algn="just">
              <a:buFont typeface="Arial" panose="020B0604020202020204" pitchFamily="34" charset="0"/>
              <a:buChar char="•"/>
            </a:pPr>
            <a:r>
              <a:rPr lang="en-US" sz="1400" dirty="0" smtClean="0"/>
              <a:t>Coverage</a:t>
            </a:r>
            <a:endParaRPr lang="en-US" sz="1400" dirty="0"/>
          </a:p>
          <a:p>
            <a:pPr lvl="1" algn="just">
              <a:buFont typeface="Arial" panose="020B0604020202020204" pitchFamily="34" charset="0"/>
              <a:buChar char="•"/>
            </a:pPr>
            <a:r>
              <a:rPr lang="en-US" sz="1400" dirty="0" smtClean="0"/>
              <a:t>Keywords</a:t>
            </a:r>
            <a:endParaRPr lang="en-US" sz="1400" dirty="0"/>
          </a:p>
          <a:p>
            <a:pPr lvl="1" algn="just">
              <a:buFont typeface="Arial" panose="020B0604020202020204" pitchFamily="34" charset="0"/>
              <a:buChar char="•"/>
            </a:pPr>
            <a:r>
              <a:rPr lang="en-US" sz="1400" dirty="0" smtClean="0"/>
              <a:t>Constraints</a:t>
            </a:r>
            <a:endParaRPr lang="en-US" sz="1400" dirty="0"/>
          </a:p>
          <a:p>
            <a:pPr lvl="1" algn="just">
              <a:buFont typeface="Arial" panose="020B0604020202020204" pitchFamily="34" charset="0"/>
              <a:buChar char="•"/>
            </a:pPr>
            <a:r>
              <a:rPr lang="en-US" sz="1400" dirty="0" smtClean="0"/>
              <a:t>Citation</a:t>
            </a:r>
            <a:endParaRPr lang="en-US" sz="1400" dirty="0"/>
          </a:p>
          <a:p>
            <a:pPr algn="just"/>
            <a:endParaRPr lang="en-IN" dirty="0"/>
          </a:p>
        </p:txBody>
      </p:sp>
      <p:sp>
        <p:nvSpPr>
          <p:cNvPr id="3" name="Content Placeholder 2"/>
          <p:cNvSpPr>
            <a:spLocks noGrp="1"/>
          </p:cNvSpPr>
          <p:nvPr>
            <p:ph sz="quarter" idx="11"/>
          </p:nvPr>
        </p:nvSpPr>
        <p:spPr/>
        <p:txBody>
          <a:bodyPr/>
          <a:lstStyle/>
          <a:p>
            <a:r>
              <a:rPr lang="en-US" dirty="0" smtClean="0"/>
              <a:t>Landing Page NRSC/ISRO</a:t>
            </a:r>
            <a:endParaRPr lang="en-IN" dirty="0"/>
          </a:p>
        </p:txBody>
      </p:sp>
      <p:sp>
        <p:nvSpPr>
          <p:cNvPr id="4" name="Content Placeholder 1"/>
          <p:cNvSpPr txBox="1">
            <a:spLocks/>
          </p:cNvSpPr>
          <p:nvPr/>
        </p:nvSpPr>
        <p:spPr>
          <a:xfrm>
            <a:off x="4648200" y="1752600"/>
            <a:ext cx="4724400" cy="4724400"/>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Font typeface="Arial"/>
              <a:buNone/>
            </a:pPr>
            <a:endParaRPr lang="en-IN"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590800"/>
            <a:ext cx="5821325" cy="3971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427374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
          <p:cNvSpPr/>
          <p:nvPr/>
        </p:nvSpPr>
        <p:spPr>
          <a:xfrm>
            <a:off x="2419640" y="304800"/>
            <a:ext cx="4193729" cy="49244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defTabSz="914400">
              <a:defRPr>
                <a:solidFill>
                  <a:srgbClr val="000000"/>
                </a:solidFill>
              </a:defRPr>
            </a:pPr>
            <a:r>
              <a:rPr lang="en-US" sz="3200" dirty="0" smtClean="0">
                <a:solidFill>
                  <a:schemeClr val="bg1"/>
                </a:solidFill>
                <a:latin typeface="Proxima Nova Regular"/>
                <a:ea typeface="Proxima Nova Regular"/>
                <a:cs typeface="Proxima Nova Regular"/>
                <a:sym typeface="Proxima Nova Regular"/>
              </a:rPr>
              <a:t>MOSDAC/ISRO Status</a:t>
            </a:r>
            <a:endParaRPr sz="3200" dirty="0">
              <a:solidFill>
                <a:schemeClr val="bg1"/>
              </a:solidFill>
              <a:latin typeface="Proxima Nova Regular"/>
              <a:ea typeface="Proxima Nova Regular"/>
              <a:cs typeface="Proxima Nova Regular"/>
              <a:sym typeface="Proxima Nova Regular"/>
            </a:endParaRPr>
          </a:p>
        </p:txBody>
      </p:sp>
      <p:pic>
        <p:nvPicPr>
          <p:cNvPr id="4" name="Picture 3" descr="AOD_landing page.PNG"/>
          <p:cNvPicPr>
            <a:picLocks noChangeAspect="1"/>
          </p:cNvPicPr>
          <p:nvPr/>
        </p:nvPicPr>
        <p:blipFill>
          <a:blip r:embed="rId3"/>
          <a:stretch>
            <a:fillRect/>
          </a:stretch>
        </p:blipFill>
        <p:spPr>
          <a:xfrm>
            <a:off x="448340" y="2438400"/>
            <a:ext cx="8382000" cy="4139419"/>
          </a:xfrm>
          <a:prstGeom prst="rect">
            <a:avLst/>
          </a:prstGeom>
        </p:spPr>
      </p:pic>
      <p:pic>
        <p:nvPicPr>
          <p:cNvPr id="6" name="Picture 5" descr="small_isrologo_transparent.gif"/>
          <p:cNvPicPr/>
          <p:nvPr/>
        </p:nvPicPr>
        <p:blipFill>
          <a:blip r:embed="rId4" cstate="print"/>
          <a:stretch>
            <a:fillRect/>
          </a:stretch>
        </p:blipFill>
        <p:spPr>
          <a:xfrm>
            <a:off x="6788725" y="221675"/>
            <a:ext cx="752477" cy="671514"/>
          </a:xfrm>
          <a:prstGeom prst="rect">
            <a:avLst/>
          </a:prstGeom>
        </p:spPr>
      </p:pic>
      <p:sp>
        <p:nvSpPr>
          <p:cNvPr id="8" name="Content Placeholder 6"/>
          <p:cNvSpPr txBox="1">
            <a:spLocks noGrp="1"/>
          </p:cNvSpPr>
          <p:nvPr>
            <p:ph sz="quarter" idx="10"/>
          </p:nvPr>
        </p:nvSpPr>
        <p:spPr>
          <a:xfrm>
            <a:off x="533400" y="1600200"/>
            <a:ext cx="8153400" cy="833562"/>
          </a:xfrm>
          <a:prstGeom prst="rect">
            <a:avLst/>
          </a:prstGeom>
          <a:noFill/>
        </p:spPr>
        <p:txBody>
          <a:bodyPr wrap="square" rtlCol="0">
            <a:spAutoFit/>
          </a:bodyPr>
          <a:lstStyle/>
          <a:p>
            <a:pPr marL="0" lvl="1" indent="0" algn="ctr">
              <a:buNone/>
            </a:pPr>
            <a:r>
              <a:rPr lang="en-US" dirty="0">
                <a:solidFill>
                  <a:schemeClr val="accent6">
                    <a:lumMod val="75000"/>
                  </a:schemeClr>
                </a:solidFill>
              </a:rPr>
              <a:t>https://doi.org/10.19038/SAC/10/3A-CCD-AOD</a:t>
            </a:r>
          </a:p>
          <a:p>
            <a:pPr marL="0" indent="0">
              <a:buNone/>
            </a:pPr>
            <a:r>
              <a:rPr lang="en-US" sz="2400" b="1" dirty="0" smtClean="0"/>
              <a:t>	 		</a:t>
            </a:r>
            <a:r>
              <a:rPr lang="en-US" sz="2400" b="1" dirty="0"/>
              <a:t>Landing page </a:t>
            </a:r>
            <a:endParaRPr lang="en-IN" sz="2400" b="1" dirty="0"/>
          </a:p>
        </p:txBody>
      </p:sp>
    </p:spTree>
    <p:extLst>
      <p:ext uri="{BB962C8B-B14F-4D97-AF65-F5344CB8AC3E}">
        <p14:creationId xmlns:p14="http://schemas.microsoft.com/office/powerpoint/2010/main" val="1442842834"/>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09600" y="1295400"/>
            <a:ext cx="8077200" cy="3581400"/>
          </a:xfrm>
        </p:spPr>
        <p:txBody>
          <a:bodyPr/>
          <a:lstStyle/>
          <a:p>
            <a:pPr marL="0" marR="0" indent="0" algn="ctr" defTabSz="457200" rtl="0" fontAlgn="auto" latinLnBrk="1" hangingPunct="0">
              <a:lnSpc>
                <a:spcPct val="100000"/>
              </a:lnSpc>
              <a:spcBef>
                <a:spcPts val="0"/>
              </a:spcBef>
              <a:spcAft>
                <a:spcPts val="0"/>
              </a:spcAft>
              <a:buClrTx/>
              <a:buSzTx/>
              <a:buFontTx/>
              <a:buNone/>
              <a:tabLst/>
            </a:pPr>
            <a:endParaRPr lang="en-US" sz="2400" b="1" dirty="0" smtClean="0"/>
          </a:p>
          <a:p>
            <a:pPr marL="0" marR="0" indent="0" algn="l" defTabSz="457200" rtl="0" fontAlgn="auto" latinLnBrk="1" hangingPunct="0">
              <a:lnSpc>
                <a:spcPct val="100000"/>
              </a:lnSpc>
              <a:spcBef>
                <a:spcPts val="0"/>
              </a:spcBef>
              <a:spcAft>
                <a:spcPts val="0"/>
              </a:spcAft>
              <a:buClrTx/>
              <a:buSzTx/>
              <a:buFontTx/>
              <a:buNone/>
              <a:tabLst/>
            </a:pPr>
            <a:endParaRPr lang="en-US" sz="1800" b="1" dirty="0" smtClean="0"/>
          </a:p>
          <a:p>
            <a:pPr marL="0" indent="0" algn="ctr" rtl="0">
              <a:buNone/>
            </a:pPr>
            <a:r>
              <a:rPr lang="en-US" sz="5400" b="1" dirty="0"/>
              <a:t>THANK YOU</a:t>
            </a:r>
          </a:p>
          <a:p>
            <a:pPr marL="0" indent="0" algn="ctr" rtl="0">
              <a:buNone/>
            </a:pPr>
            <a:r>
              <a:rPr lang="en-US" sz="1800" b="1" dirty="0">
                <a:hlinkClick r:id="rId3"/>
              </a:rPr>
              <a:t>saikalpana_t@nrsc.gov.in</a:t>
            </a:r>
            <a:endParaRPr lang="en-US" sz="1800" b="1" dirty="0"/>
          </a:p>
          <a:p>
            <a:pPr marL="0" marR="0" indent="0" algn="l" defTabSz="457200" rtl="0" fontAlgn="auto" latinLnBrk="1" hangingPunct="0">
              <a:lnSpc>
                <a:spcPct val="100000"/>
              </a:lnSpc>
              <a:spcBef>
                <a:spcPts val="0"/>
              </a:spcBef>
              <a:spcAft>
                <a:spcPts val="0"/>
              </a:spcAft>
              <a:buClrTx/>
              <a:buSzTx/>
              <a:buFontTx/>
              <a:buNone/>
              <a:tabLst/>
            </a:pPr>
            <a:endParaRPr lang="en-US" sz="1800" b="1" dirty="0"/>
          </a:p>
          <a:p>
            <a:pPr marL="0" marR="0" indent="0" algn="l" defTabSz="457200" rtl="0" fontAlgn="auto" latinLnBrk="1" hangingPunct="0">
              <a:lnSpc>
                <a:spcPct val="100000"/>
              </a:lnSpc>
              <a:spcBef>
                <a:spcPts val="0"/>
              </a:spcBef>
              <a:spcAft>
                <a:spcPts val="0"/>
              </a:spcAft>
              <a:buClrTx/>
              <a:buSzTx/>
              <a:buFontTx/>
              <a:buNone/>
              <a:tabLst/>
            </a:pPr>
            <a:endParaRPr lang="en-US" sz="1800" b="1" dirty="0" smtClean="0"/>
          </a:p>
          <a:p>
            <a:pPr marL="0" marR="0" indent="0" algn="l" defTabSz="457200" rtl="0" fontAlgn="auto" latinLnBrk="1" hangingPunct="0">
              <a:lnSpc>
                <a:spcPct val="100000"/>
              </a:lnSpc>
              <a:spcBef>
                <a:spcPts val="0"/>
              </a:spcBef>
              <a:spcAft>
                <a:spcPts val="0"/>
              </a:spcAft>
              <a:buClrTx/>
              <a:buSzTx/>
              <a:buFontTx/>
              <a:buNone/>
              <a:tabLst/>
            </a:pPr>
            <a:endParaRPr lang="en-US" sz="1800" b="1" dirty="0" smtClean="0"/>
          </a:p>
          <a:p>
            <a:pPr marL="0" marR="0" indent="0" algn="l" defTabSz="457200" rtl="0" fontAlgn="auto" latinLnBrk="1" hangingPunct="0">
              <a:lnSpc>
                <a:spcPct val="100000"/>
              </a:lnSpc>
              <a:spcBef>
                <a:spcPts val="0"/>
              </a:spcBef>
              <a:spcAft>
                <a:spcPts val="0"/>
              </a:spcAft>
              <a:buClrTx/>
              <a:buSzTx/>
              <a:buFontTx/>
              <a:buNone/>
              <a:tabLst/>
            </a:pPr>
            <a:r>
              <a:rPr lang="en-US" sz="1800" b="1" dirty="0" smtClean="0"/>
              <a:t>Contributions: </a:t>
            </a:r>
            <a:r>
              <a:rPr lang="en-US" sz="1800" b="1" dirty="0" err="1" smtClean="0"/>
              <a:t>T.Sai</a:t>
            </a:r>
            <a:r>
              <a:rPr lang="en-US" sz="1800" b="1" dirty="0" smtClean="0"/>
              <a:t> </a:t>
            </a:r>
            <a:r>
              <a:rPr lang="en-US" sz="1800" b="1" dirty="0" err="1" smtClean="0"/>
              <a:t>Kalpana</a:t>
            </a:r>
            <a:r>
              <a:rPr lang="en-US" sz="1800" b="1" dirty="0" smtClean="0"/>
              <a:t>, </a:t>
            </a:r>
            <a:r>
              <a:rPr lang="en-US" sz="1800" b="1" dirty="0" err="1" smtClean="0"/>
              <a:t>Ankitha</a:t>
            </a:r>
            <a:r>
              <a:rPr lang="en-US" sz="1800" b="1" dirty="0" smtClean="0"/>
              <a:t> Reddy</a:t>
            </a:r>
            <a:r>
              <a:rPr lang="en-US" sz="2800" b="1" dirty="0" smtClean="0"/>
              <a:t>, </a:t>
            </a:r>
            <a:r>
              <a:rPr lang="en-US" sz="1800" b="1" dirty="0" err="1" smtClean="0"/>
              <a:t>D.Smitha</a:t>
            </a:r>
            <a:r>
              <a:rPr lang="en-US" sz="1800" b="1" dirty="0" smtClean="0"/>
              <a:t>, </a:t>
            </a:r>
            <a:r>
              <a:rPr lang="en-US" sz="1800" b="1" dirty="0" err="1" smtClean="0"/>
              <a:t>P.Ravinder</a:t>
            </a:r>
            <a:endParaRPr lang="en-US" sz="1800" b="1" dirty="0" smtClean="0"/>
          </a:p>
          <a:p>
            <a:pPr marL="0" marR="0" indent="0" algn="l" defTabSz="457200" rtl="0" fontAlgn="auto" latinLnBrk="1" hangingPunct="0">
              <a:lnSpc>
                <a:spcPct val="100000"/>
              </a:lnSpc>
              <a:spcBef>
                <a:spcPts val="0"/>
              </a:spcBef>
              <a:spcAft>
                <a:spcPts val="0"/>
              </a:spcAft>
              <a:buClrTx/>
              <a:buSzTx/>
              <a:buFontTx/>
              <a:buNone/>
              <a:tabLst/>
            </a:pPr>
            <a:r>
              <a:rPr lang="en-US" sz="1800" b="1" dirty="0" smtClean="0"/>
              <a:t>					 	</a:t>
            </a:r>
            <a:r>
              <a:rPr lang="en-US" sz="1800" b="1" dirty="0" err="1" smtClean="0"/>
              <a:t>Anupama</a:t>
            </a:r>
            <a:r>
              <a:rPr lang="en-US" sz="1800" b="1" dirty="0" smtClean="0"/>
              <a:t> </a:t>
            </a:r>
            <a:r>
              <a:rPr lang="en-US" sz="1800" b="1" dirty="0" err="1" smtClean="0"/>
              <a:t>sharma</a:t>
            </a:r>
            <a:endParaRPr lang="en-US" sz="1800" b="1" dirty="0" smtClean="0"/>
          </a:p>
          <a:p>
            <a:pPr marL="0" marR="0" indent="0" algn="l" defTabSz="457200" rtl="0" fontAlgn="auto" latinLnBrk="1" hangingPunct="0">
              <a:lnSpc>
                <a:spcPct val="100000"/>
              </a:lnSpc>
              <a:spcBef>
                <a:spcPts val="0"/>
              </a:spcBef>
              <a:spcAft>
                <a:spcPts val="0"/>
              </a:spcAft>
              <a:buClrTx/>
              <a:buSzTx/>
              <a:buFontTx/>
              <a:buNone/>
              <a:tabLst/>
            </a:pPr>
            <a:endParaRPr lang="en-US" sz="1800" b="1" dirty="0"/>
          </a:p>
          <a:p>
            <a:pPr marL="0" indent="0" algn="l" defTabSz="457200" rtl="0" latinLnBrk="1" hangingPunct="0">
              <a:spcBef>
                <a:spcPts val="0"/>
              </a:spcBef>
              <a:buSzTx/>
              <a:buNone/>
            </a:pPr>
            <a:r>
              <a:rPr lang="en-US" sz="1800" b="1" dirty="0"/>
              <a:t> </a:t>
            </a:r>
            <a:r>
              <a:rPr lang="en-US" sz="1800" b="1" dirty="0" smtClean="0"/>
              <a:t> Support</a:t>
            </a:r>
            <a:r>
              <a:rPr lang="en-US" sz="1800" b="1" dirty="0"/>
              <a:t>:   </a:t>
            </a:r>
            <a:r>
              <a:rPr lang="en-US" sz="1800" b="1" dirty="0" err="1" smtClean="0"/>
              <a:t>M.Manju</a:t>
            </a:r>
            <a:r>
              <a:rPr lang="en-US" sz="1800" b="1" dirty="0" smtClean="0"/>
              <a:t> </a:t>
            </a:r>
            <a:r>
              <a:rPr lang="en-US" sz="1800" b="1" dirty="0" err="1" smtClean="0"/>
              <a:t>Sarma</a:t>
            </a:r>
            <a:r>
              <a:rPr lang="en-US" sz="1800" b="1" dirty="0" smtClean="0"/>
              <a:t>, </a:t>
            </a:r>
            <a:r>
              <a:rPr lang="en-US" sz="1800" b="1" dirty="0" err="1" smtClean="0"/>
              <a:t>Nitant</a:t>
            </a:r>
            <a:r>
              <a:rPr lang="en-US" sz="1800" b="1" dirty="0" smtClean="0"/>
              <a:t> </a:t>
            </a:r>
            <a:r>
              <a:rPr lang="en-US" sz="1800" b="1" dirty="0" err="1" smtClean="0"/>
              <a:t>Dube</a:t>
            </a:r>
            <a:r>
              <a:rPr lang="en-US" sz="1800" b="1" dirty="0" smtClean="0"/>
              <a:t>, </a:t>
            </a:r>
            <a:r>
              <a:rPr lang="en-US" sz="1800" b="1" dirty="0" err="1" smtClean="0"/>
              <a:t>Utkarsh</a:t>
            </a:r>
            <a:endParaRPr lang="en-US" sz="1800" b="1" dirty="0" smtClean="0"/>
          </a:p>
          <a:p>
            <a:pPr marL="0" marR="0" indent="0" algn="l" defTabSz="457200" rtl="0" fontAlgn="auto" latinLnBrk="1" hangingPunct="0">
              <a:lnSpc>
                <a:spcPct val="100000"/>
              </a:lnSpc>
              <a:spcBef>
                <a:spcPts val="0"/>
              </a:spcBef>
              <a:spcAft>
                <a:spcPts val="0"/>
              </a:spcAft>
              <a:buClrTx/>
              <a:buSzTx/>
              <a:buFontTx/>
              <a:buNone/>
              <a:tabLst/>
            </a:pPr>
            <a:endParaRPr lang="en-US" sz="6000" b="1" dirty="0" smtClean="0"/>
          </a:p>
          <a:p>
            <a:pPr marL="0" indent="0">
              <a:buNone/>
            </a:pPr>
            <a:endParaRPr lang="en-IN" sz="9600" dirty="0"/>
          </a:p>
          <a:p>
            <a:pPr marL="0" marR="0" indent="0" algn="l" defTabSz="457200" rtl="0" fontAlgn="auto" latinLnBrk="1" hangingPunct="0">
              <a:lnSpc>
                <a:spcPct val="100000"/>
              </a:lnSpc>
              <a:spcBef>
                <a:spcPts val="0"/>
              </a:spcBef>
              <a:spcAft>
                <a:spcPts val="0"/>
              </a:spcAft>
              <a:buClrTx/>
              <a:buSzTx/>
              <a:buFontTx/>
              <a:buNone/>
              <a:tabLst/>
            </a:pPr>
            <a:endParaRPr lang="en-US" sz="6000" b="1" dirty="0" smtClean="0"/>
          </a:p>
        </p:txBody>
      </p:sp>
      <p:pic>
        <p:nvPicPr>
          <p:cNvPr id="3" name="Picture 2" descr="small_isrologo_transparent.gif"/>
          <p:cNvPicPr/>
          <p:nvPr/>
        </p:nvPicPr>
        <p:blipFill>
          <a:blip r:embed="rId4" cstate="print"/>
          <a:stretch>
            <a:fillRect/>
          </a:stretch>
        </p:blipFill>
        <p:spPr>
          <a:xfrm>
            <a:off x="6788725" y="221675"/>
            <a:ext cx="752477" cy="671514"/>
          </a:xfrm>
          <a:prstGeom prst="rect">
            <a:avLst/>
          </a:prstGeom>
        </p:spPr>
      </p:pic>
    </p:spTree>
    <p:extLst>
      <p:ext uri="{BB962C8B-B14F-4D97-AF65-F5344CB8AC3E}">
        <p14:creationId xmlns:p14="http://schemas.microsoft.com/office/powerpoint/2010/main" val="1677750317"/>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10494</TotalTime>
  <Words>568</Words>
  <Application>Microsoft Office PowerPoint</Application>
  <PresentationFormat>On-screen Show (4:3)</PresentationFormat>
  <Paragraphs>76</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Default</vt:lpstr>
      <vt:lpstr>Persistent Identifier Implementation at ISRO</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Persistent Identifiers</dc:title>
  <dc:creator>Nitant Dube</dc:creator>
  <cp:lastModifiedBy>SaiKalpana</cp:lastModifiedBy>
  <cp:revision>161</cp:revision>
  <dcterms:modified xsi:type="dcterms:W3CDTF">2020-09-11T10:39:20Z</dcterms:modified>
</cp:coreProperties>
</file>