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21"/>
  </p:notesMasterIdLst>
  <p:handoutMasterIdLst>
    <p:handoutMasterId r:id="rId22"/>
  </p:handoutMasterIdLst>
  <p:sldIdLst>
    <p:sldId id="256" r:id="rId5"/>
    <p:sldId id="296" r:id="rId6"/>
    <p:sldId id="305" r:id="rId7"/>
    <p:sldId id="282" r:id="rId8"/>
    <p:sldId id="294" r:id="rId9"/>
    <p:sldId id="281" r:id="rId10"/>
    <p:sldId id="295" r:id="rId11"/>
    <p:sldId id="298" r:id="rId12"/>
    <p:sldId id="297" r:id="rId13"/>
    <p:sldId id="299" r:id="rId14"/>
    <p:sldId id="300" r:id="rId15"/>
    <p:sldId id="301" r:id="rId16"/>
    <p:sldId id="302" r:id="rId17"/>
    <p:sldId id="303" r:id="rId18"/>
    <p:sldId id="304" r:id="rId19"/>
    <p:sldId id="277" r:id="rId20"/>
  </p:sldIdLst>
  <p:sldSz cx="9144000" cy="6858000" type="screen4x3"/>
  <p:notesSz cx="6797675" cy="9926638"/>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zvan Cosac" initials="R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008542"/>
    <a:srgbClr val="0070C0"/>
    <a:srgbClr val="00705C"/>
    <a:srgbClr val="00549F"/>
    <a:srgbClr val="0098DB"/>
    <a:srgbClr val="FDC82F"/>
    <a:srgbClr val="00338D"/>
    <a:srgbClr val="D0103A"/>
    <a:srgbClr val="E37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41" autoAdjust="0"/>
    <p:restoredTop sz="81694" autoAdjust="0"/>
  </p:normalViewPr>
  <p:slideViewPr>
    <p:cSldViewPr snapToGrid="0">
      <p:cViewPr varScale="1">
        <p:scale>
          <a:sx n="75" d="100"/>
          <a:sy n="75" d="100"/>
        </p:scale>
        <p:origin x="212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5557" cy="495994"/>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39" name="Rectangle 3"/>
          <p:cNvSpPr>
            <a:spLocks noGrp="1" noChangeArrowheads="1"/>
          </p:cNvSpPr>
          <p:nvPr>
            <p:ph type="dt" sz="quarter" idx="1"/>
          </p:nvPr>
        </p:nvSpPr>
        <p:spPr bwMode="auto">
          <a:xfrm>
            <a:off x="3850582" y="0"/>
            <a:ext cx="2945557" cy="495994"/>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a:p>
        </p:txBody>
      </p:sp>
      <p:sp>
        <p:nvSpPr>
          <p:cNvPr id="628740" name="Rectangle 4"/>
          <p:cNvSpPr>
            <a:spLocks noGrp="1" noChangeArrowheads="1"/>
          </p:cNvSpPr>
          <p:nvPr>
            <p:ph type="ftr" sz="quarter" idx="2"/>
          </p:nvPr>
        </p:nvSpPr>
        <p:spPr bwMode="auto">
          <a:xfrm>
            <a:off x="0" y="9428952"/>
            <a:ext cx="2945557" cy="495994"/>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41" name="Rectangle 5"/>
          <p:cNvSpPr>
            <a:spLocks noGrp="1" noChangeArrowheads="1"/>
          </p:cNvSpPr>
          <p:nvPr>
            <p:ph type="sldNum" sz="quarter" idx="3"/>
          </p:nvPr>
        </p:nvSpPr>
        <p:spPr bwMode="auto">
          <a:xfrm>
            <a:off x="3850582" y="9428952"/>
            <a:ext cx="2945557" cy="495994"/>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1" y="0"/>
            <a:ext cx="2917899" cy="51800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a:p>
        </p:txBody>
      </p:sp>
      <p:sp>
        <p:nvSpPr>
          <p:cNvPr id="58371" name="Rectangle 3"/>
          <p:cNvSpPr>
            <a:spLocks noGrp="1" noChangeArrowheads="1"/>
          </p:cNvSpPr>
          <p:nvPr>
            <p:ph type="dt" idx="1"/>
          </p:nvPr>
        </p:nvSpPr>
        <p:spPr bwMode="auto">
          <a:xfrm>
            <a:off x="3867484" y="0"/>
            <a:ext cx="2917898" cy="51800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9/11/20</a:t>
            </a:fld>
            <a:endParaRPr lang="en-US"/>
          </a:p>
        </p:txBody>
      </p:sp>
      <p:sp>
        <p:nvSpPr>
          <p:cNvPr id="11268" name="Rectangle 4"/>
          <p:cNvSpPr>
            <a:spLocks noGrp="1" noRot="1" noChangeAspect="1" noChangeArrowheads="1" noTextEdit="1"/>
          </p:cNvSpPr>
          <p:nvPr>
            <p:ph type="sldImg" idx="2"/>
          </p:nvPr>
        </p:nvSpPr>
        <p:spPr bwMode="auto">
          <a:xfrm>
            <a:off x="965200" y="739775"/>
            <a:ext cx="4927600" cy="36957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875831" y="4729711"/>
            <a:ext cx="5033721" cy="4435162"/>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1" y="9459423"/>
            <a:ext cx="2917899" cy="443516"/>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a:p>
        </p:txBody>
      </p:sp>
      <p:sp>
        <p:nvSpPr>
          <p:cNvPr id="58375" name="Rectangle 7"/>
          <p:cNvSpPr>
            <a:spLocks noGrp="1" noChangeArrowheads="1"/>
          </p:cNvSpPr>
          <p:nvPr>
            <p:ph type="sldNum" sz="quarter" idx="5"/>
          </p:nvPr>
        </p:nvSpPr>
        <p:spPr bwMode="auto">
          <a:xfrm>
            <a:off x="3867484" y="9459423"/>
            <a:ext cx="2917898" cy="443516"/>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Information technology is changing rapidly and this change also affects digital data from Earth Observation missions. Risks include the corruption of the bit-stream, obsolescence of the file format, extant hardware and operating environments that make data unreadable on the physical and logical level. On the other hand, insufficient documentation and information </a:t>
            </a:r>
            <a:r>
              <a:rPr lang="en-GB" noProof="0" dirty="0"/>
              <a:t>regarding the data (e.g. their quality, format specifications, validation approach, etc), the inability to discover the data, or service compatibility can also prevent their re-use. </a:t>
            </a:r>
          </a:p>
          <a:p>
            <a:pPr marL="0" marR="0" indent="0" algn="l" defTabSz="914400" rtl="0" eaLnBrk="1" fontAlgn="base" latinLnBrk="0" hangingPunct="1">
              <a:lnSpc>
                <a:spcPct val="100000"/>
              </a:lnSpc>
              <a:spcBef>
                <a:spcPct val="30000"/>
              </a:spcBef>
              <a:spcAft>
                <a:spcPct val="0"/>
              </a:spcAft>
              <a:buClrTx/>
              <a:buSzTx/>
              <a:buFontTx/>
              <a:buNone/>
              <a:tabLst/>
              <a:defRPr/>
            </a:pPr>
            <a:r>
              <a:rPr lang="en-GB" noProof="0" dirty="0"/>
              <a:t>Evolution from Long Term DATA Preservation to Long Term «X» Preservation to be sure to preserve also all associated information.</a:t>
            </a:r>
          </a:p>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a:p>
        </p:txBody>
      </p:sp>
    </p:spTree>
    <p:extLst>
      <p:ext uri="{BB962C8B-B14F-4D97-AF65-F5344CB8AC3E}">
        <p14:creationId xmlns:p14="http://schemas.microsoft.com/office/powerpoint/2010/main" val="637485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Terms and concepts taken from the Open Archival Information System (OAIS) ISO</a:t>
            </a:r>
            <a:r>
              <a:rPr lang="en-US" baseline="0" dirty="0"/>
              <a:t> </a:t>
            </a:r>
            <a:r>
              <a:rPr lang="en-US" dirty="0"/>
              <a:t>Standard</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3</a:t>
            </a:fld>
            <a:endParaRPr lang="en-US"/>
          </a:p>
        </p:txBody>
      </p:sp>
    </p:spTree>
    <p:extLst>
      <p:ext uri="{BB962C8B-B14F-4D97-AF65-F5344CB8AC3E}">
        <p14:creationId xmlns:p14="http://schemas.microsoft.com/office/powerpoint/2010/main" val="2075455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Technical content and Information to be preserved together with EO data</a:t>
            </a:r>
            <a:r>
              <a:rPr lang="en-US" baseline="0" dirty="0"/>
              <a:t> (</a:t>
            </a:r>
            <a:r>
              <a:rPr lang="en-GB" sz="1200" kern="1200" dirty="0">
                <a:solidFill>
                  <a:schemeClr val="tx1"/>
                </a:solidFill>
                <a:effectLst/>
                <a:latin typeface="Calibri" pitchFamily="34" charset="0"/>
                <a:ea typeface="+mn-ea"/>
                <a:cs typeface="+mn-cs"/>
              </a:rPr>
              <a:t>non-exhaustive list) is presented below:</a:t>
            </a:r>
            <a:endParaRPr lang="en-US" sz="1200" kern="1200" dirty="0">
              <a:solidFill>
                <a:schemeClr val="tx1"/>
              </a:solidFill>
              <a:effectLst/>
              <a:latin typeface="Calibri" pitchFamily="34" charset="0"/>
              <a:ea typeface="+mn-ea"/>
              <a:cs typeface="+mn-cs"/>
            </a:endParaRPr>
          </a:p>
          <a:p>
            <a:pPr lvl="0"/>
            <a:r>
              <a:rPr lang="en-GB" sz="1200" kern="1200" dirty="0">
                <a:solidFill>
                  <a:schemeClr val="tx1"/>
                </a:solidFill>
                <a:effectLst/>
                <a:latin typeface="Calibri" pitchFamily="34" charset="0"/>
                <a:ea typeface="+mn-ea"/>
                <a:cs typeface="+mn-cs"/>
              </a:rPr>
              <a:t>Information:</a:t>
            </a:r>
            <a:endParaRPr lang="en-US" sz="1200" kern="1200" dirty="0">
              <a:solidFill>
                <a:schemeClr val="tx1"/>
              </a:solidFill>
              <a:effectLst/>
              <a:latin typeface="Calibri" pitchFamily="34" charset="0"/>
              <a:ea typeface="+mn-ea"/>
              <a:cs typeface="+mn-cs"/>
            </a:endParaRPr>
          </a:p>
          <a:p>
            <a:pPr lvl="1"/>
            <a:r>
              <a:rPr lang="en-GB" sz="1200" kern="1200" dirty="0">
                <a:solidFill>
                  <a:schemeClr val="tx1"/>
                </a:solidFill>
                <a:effectLst/>
                <a:latin typeface="Calibri" pitchFamily="34" charset="0"/>
                <a:ea typeface="+mn-ea"/>
                <a:cs typeface="+mn-cs"/>
              </a:rPr>
              <a:t>Documentation</a:t>
            </a:r>
            <a:endParaRPr lang="en-US" sz="1200" kern="1200" dirty="0">
              <a:solidFill>
                <a:schemeClr val="tx1"/>
              </a:solidFill>
              <a:effectLst/>
              <a:latin typeface="Calibri" pitchFamily="34" charset="0"/>
              <a:ea typeface="+mn-ea"/>
              <a:cs typeface="+mn-cs"/>
            </a:endParaRPr>
          </a:p>
          <a:p>
            <a:pPr lvl="1"/>
            <a:r>
              <a:rPr lang="en-GB" sz="1200" kern="1200" dirty="0">
                <a:solidFill>
                  <a:schemeClr val="tx1"/>
                </a:solidFill>
                <a:effectLst/>
                <a:latin typeface="Calibri" pitchFamily="34" charset="0"/>
                <a:ea typeface="+mn-ea"/>
                <a:cs typeface="+mn-cs"/>
              </a:rPr>
              <a:t>Images</a:t>
            </a:r>
            <a:endParaRPr lang="en-US" sz="1200" kern="1200" dirty="0">
              <a:solidFill>
                <a:schemeClr val="tx1"/>
              </a:solidFill>
              <a:effectLst/>
              <a:latin typeface="Calibri" pitchFamily="34" charset="0"/>
              <a:ea typeface="+mn-ea"/>
              <a:cs typeface="+mn-cs"/>
            </a:endParaRPr>
          </a:p>
          <a:p>
            <a:pPr lvl="1"/>
            <a:r>
              <a:rPr lang="en-GB" sz="1200" kern="1200" dirty="0">
                <a:solidFill>
                  <a:schemeClr val="tx1"/>
                </a:solidFill>
                <a:effectLst/>
                <a:latin typeface="Calibri" pitchFamily="34" charset="0"/>
                <a:ea typeface="+mn-ea"/>
                <a:cs typeface="+mn-cs"/>
              </a:rPr>
              <a:t>Metadata files (information on creation, access rights, restrictions, preservation history, and rights management)</a:t>
            </a:r>
            <a:endParaRPr lang="en-US" sz="1200" kern="1200" dirty="0">
              <a:solidFill>
                <a:schemeClr val="tx1"/>
              </a:solidFill>
              <a:effectLst/>
              <a:latin typeface="Calibri" pitchFamily="34" charset="0"/>
              <a:ea typeface="+mn-ea"/>
              <a:cs typeface="+mn-cs"/>
            </a:endParaRPr>
          </a:p>
          <a:p>
            <a:pPr lvl="1"/>
            <a:r>
              <a:rPr lang="en-GB" sz="1200" kern="1200" dirty="0">
                <a:solidFill>
                  <a:schemeClr val="tx1"/>
                </a:solidFill>
                <a:effectLst/>
                <a:latin typeface="Calibri" pitchFamily="34" charset="0"/>
                <a:ea typeface="+mn-ea"/>
                <a:cs typeface="+mn-cs"/>
              </a:rPr>
              <a:t>Multimedia (Video/Audio)</a:t>
            </a:r>
            <a:endParaRPr lang="en-US" sz="1200" kern="1200" dirty="0">
              <a:solidFill>
                <a:schemeClr val="tx1"/>
              </a:solidFill>
              <a:effectLst/>
              <a:latin typeface="Calibri" pitchFamily="34" charset="0"/>
              <a:ea typeface="+mn-ea"/>
              <a:cs typeface="+mn-cs"/>
            </a:endParaRPr>
          </a:p>
          <a:p>
            <a:pPr lvl="1"/>
            <a:r>
              <a:rPr lang="en-GB" sz="1200" kern="1200" dirty="0">
                <a:solidFill>
                  <a:schemeClr val="tx1"/>
                </a:solidFill>
                <a:effectLst/>
                <a:latin typeface="Calibri" pitchFamily="34" charset="0"/>
                <a:ea typeface="+mn-ea"/>
                <a:cs typeface="+mn-cs"/>
              </a:rPr>
              <a:t>Workflows </a:t>
            </a:r>
            <a:endParaRPr lang="en-US" sz="1200" kern="1200" dirty="0">
              <a:solidFill>
                <a:schemeClr val="tx1"/>
              </a:solidFill>
              <a:effectLst/>
              <a:latin typeface="Calibri" pitchFamily="34" charset="0"/>
              <a:ea typeface="+mn-ea"/>
              <a:cs typeface="+mn-cs"/>
            </a:endParaRPr>
          </a:p>
          <a:p>
            <a:pPr lvl="1"/>
            <a:r>
              <a:rPr lang="en-GB" sz="1200" kern="1200" dirty="0">
                <a:solidFill>
                  <a:schemeClr val="tx1"/>
                </a:solidFill>
                <a:effectLst/>
                <a:latin typeface="Calibri" pitchFamily="34" charset="0"/>
                <a:ea typeface="+mn-ea"/>
                <a:cs typeface="+mn-cs"/>
              </a:rPr>
              <a:t>Bi directional links </a:t>
            </a:r>
            <a:endParaRPr lang="en-US" sz="1200" kern="1200" dirty="0">
              <a:solidFill>
                <a:schemeClr val="tx1"/>
              </a:solidFill>
              <a:effectLst/>
              <a:latin typeface="Calibri" pitchFamily="34" charset="0"/>
              <a:ea typeface="+mn-ea"/>
              <a:cs typeface="+mn-cs"/>
            </a:endParaRPr>
          </a:p>
          <a:p>
            <a:pPr lvl="1"/>
            <a:r>
              <a:rPr lang="en-GB" sz="1200" kern="1200" dirty="0">
                <a:solidFill>
                  <a:schemeClr val="tx1"/>
                </a:solidFill>
                <a:effectLst/>
                <a:latin typeface="Calibri" pitchFamily="34" charset="0"/>
                <a:ea typeface="+mn-ea"/>
                <a:cs typeface="+mn-cs"/>
              </a:rPr>
              <a:t>Schemas</a:t>
            </a:r>
            <a:endParaRPr lang="en-US" sz="1200" kern="1200" dirty="0">
              <a:solidFill>
                <a:schemeClr val="tx1"/>
              </a:solidFill>
              <a:effectLst/>
              <a:latin typeface="Calibri" pitchFamily="34" charset="0"/>
              <a:ea typeface="+mn-ea"/>
              <a:cs typeface="+mn-cs"/>
            </a:endParaRPr>
          </a:p>
          <a:p>
            <a:pPr lvl="1"/>
            <a:r>
              <a:rPr lang="en-GB" sz="1200" kern="1200" dirty="0">
                <a:solidFill>
                  <a:schemeClr val="tx1"/>
                </a:solidFill>
                <a:effectLst/>
                <a:latin typeface="Calibri" pitchFamily="34" charset="0"/>
                <a:ea typeface="+mn-ea"/>
                <a:cs typeface="+mn-cs"/>
              </a:rPr>
              <a:t>Emails</a:t>
            </a:r>
            <a:endParaRPr lang="en-US" sz="1200" kern="1200" dirty="0">
              <a:solidFill>
                <a:schemeClr val="tx1"/>
              </a:solidFill>
              <a:effectLst/>
              <a:latin typeface="Calibri" pitchFamily="34" charset="0"/>
              <a:ea typeface="+mn-ea"/>
              <a:cs typeface="+mn-cs"/>
            </a:endParaRPr>
          </a:p>
          <a:p>
            <a:pPr lvl="0"/>
            <a:r>
              <a:rPr lang="en-GB" sz="1200" kern="1200" dirty="0">
                <a:solidFill>
                  <a:schemeClr val="tx1"/>
                </a:solidFill>
                <a:effectLst/>
                <a:latin typeface="Calibri" pitchFamily="34" charset="0"/>
                <a:ea typeface="+mn-ea"/>
                <a:cs typeface="+mn-cs"/>
              </a:rPr>
              <a:t>Software/Tools:</a:t>
            </a:r>
            <a:endParaRPr lang="en-US" sz="1200" kern="1200" dirty="0">
              <a:solidFill>
                <a:schemeClr val="tx1"/>
              </a:solidFill>
              <a:effectLst/>
              <a:latin typeface="Calibri" pitchFamily="34" charset="0"/>
              <a:ea typeface="+mn-ea"/>
              <a:cs typeface="+mn-cs"/>
            </a:endParaRPr>
          </a:p>
          <a:p>
            <a:pPr lvl="1"/>
            <a:r>
              <a:rPr lang="en-GB" sz="1200" kern="1200" dirty="0">
                <a:solidFill>
                  <a:schemeClr val="tx1"/>
                </a:solidFill>
                <a:effectLst/>
                <a:latin typeface="Calibri" pitchFamily="34" charset="0"/>
                <a:ea typeface="+mn-ea"/>
                <a:cs typeface="+mn-cs"/>
              </a:rPr>
              <a:t>Software Applications:</a:t>
            </a:r>
            <a:endParaRPr lang="en-US" sz="1200" kern="1200" dirty="0">
              <a:solidFill>
                <a:schemeClr val="tx1"/>
              </a:solidFill>
              <a:effectLst/>
              <a:latin typeface="Calibri" pitchFamily="34" charset="0"/>
              <a:ea typeface="+mn-ea"/>
              <a:cs typeface="+mn-cs"/>
            </a:endParaRPr>
          </a:p>
          <a:p>
            <a:pPr lvl="2"/>
            <a:r>
              <a:rPr lang="en-GB" sz="1200" kern="1200" dirty="0">
                <a:solidFill>
                  <a:schemeClr val="tx1"/>
                </a:solidFill>
                <a:effectLst/>
                <a:latin typeface="Calibri" pitchFamily="34" charset="0"/>
                <a:ea typeface="+mn-ea"/>
                <a:cs typeface="+mn-cs"/>
              </a:rPr>
              <a:t>Data Product generation</a:t>
            </a:r>
            <a:endParaRPr lang="en-US" sz="1200" kern="1200" dirty="0">
              <a:solidFill>
                <a:schemeClr val="tx1"/>
              </a:solidFill>
              <a:effectLst/>
              <a:latin typeface="Calibri" pitchFamily="34" charset="0"/>
              <a:ea typeface="+mn-ea"/>
              <a:cs typeface="+mn-cs"/>
            </a:endParaRPr>
          </a:p>
          <a:p>
            <a:pPr lvl="2"/>
            <a:r>
              <a:rPr lang="en-GB" sz="1200" kern="1200" dirty="0">
                <a:solidFill>
                  <a:schemeClr val="tx1"/>
                </a:solidFill>
                <a:effectLst/>
                <a:latin typeface="Calibri" pitchFamily="34" charset="0"/>
                <a:ea typeface="+mn-ea"/>
                <a:cs typeface="+mn-cs"/>
              </a:rPr>
              <a:t>Quality control</a:t>
            </a:r>
            <a:endParaRPr lang="en-US" sz="1200" kern="1200" dirty="0">
              <a:solidFill>
                <a:schemeClr val="tx1"/>
              </a:solidFill>
              <a:effectLst/>
              <a:latin typeface="Calibri" pitchFamily="34" charset="0"/>
              <a:ea typeface="+mn-ea"/>
              <a:cs typeface="+mn-cs"/>
            </a:endParaRPr>
          </a:p>
          <a:p>
            <a:pPr lvl="2"/>
            <a:r>
              <a:rPr lang="en-GB" sz="1200" kern="1200" dirty="0">
                <a:solidFill>
                  <a:schemeClr val="tx1"/>
                </a:solidFill>
                <a:effectLst/>
                <a:latin typeface="Calibri" pitchFamily="34" charset="0"/>
                <a:ea typeface="+mn-ea"/>
                <a:cs typeface="+mn-cs"/>
              </a:rPr>
              <a:t>Product visualization</a:t>
            </a:r>
            <a:endParaRPr lang="en-US" sz="1200" kern="1200" dirty="0">
              <a:solidFill>
                <a:schemeClr val="tx1"/>
              </a:solidFill>
              <a:effectLst/>
              <a:latin typeface="Calibri" pitchFamily="34" charset="0"/>
              <a:ea typeface="+mn-ea"/>
              <a:cs typeface="+mn-cs"/>
            </a:endParaRPr>
          </a:p>
          <a:p>
            <a:pPr lvl="2"/>
            <a:r>
              <a:rPr lang="en-GB" sz="1200" kern="1200" dirty="0">
                <a:solidFill>
                  <a:schemeClr val="tx1"/>
                </a:solidFill>
                <a:effectLst/>
                <a:latin typeface="Calibri" pitchFamily="34" charset="0"/>
                <a:ea typeface="+mn-ea"/>
                <a:cs typeface="+mn-cs"/>
              </a:rPr>
              <a:t>Value adding</a:t>
            </a:r>
            <a:endParaRPr lang="en-US" sz="1200" kern="1200" dirty="0">
              <a:solidFill>
                <a:schemeClr val="tx1"/>
              </a:solidFill>
              <a:effectLst/>
              <a:latin typeface="Calibri" pitchFamily="34" charset="0"/>
              <a:ea typeface="+mn-ea"/>
              <a:cs typeface="+mn-cs"/>
            </a:endParaRPr>
          </a:p>
          <a:p>
            <a:pPr lvl="1"/>
            <a:r>
              <a:rPr lang="en-GB" sz="1200" kern="1200" dirty="0">
                <a:solidFill>
                  <a:schemeClr val="tx1"/>
                </a:solidFill>
                <a:effectLst/>
                <a:latin typeface="Calibri" pitchFamily="34" charset="0"/>
                <a:ea typeface="+mn-ea"/>
                <a:cs typeface="+mn-cs"/>
              </a:rPr>
              <a:t>SW related “IT Infrastructure”:</a:t>
            </a:r>
            <a:endParaRPr lang="en-US" sz="1200" kern="1200" dirty="0">
              <a:solidFill>
                <a:schemeClr val="tx1"/>
              </a:solidFill>
              <a:effectLst/>
              <a:latin typeface="Calibri" pitchFamily="34" charset="0"/>
              <a:ea typeface="+mn-ea"/>
              <a:cs typeface="+mn-cs"/>
            </a:endParaRPr>
          </a:p>
          <a:p>
            <a:pPr lvl="2"/>
            <a:r>
              <a:rPr lang="en-GB" sz="1200" kern="1200" dirty="0">
                <a:solidFill>
                  <a:schemeClr val="tx1"/>
                </a:solidFill>
                <a:effectLst/>
                <a:latin typeface="Calibri" pitchFamily="34" charset="0"/>
                <a:ea typeface="+mn-ea"/>
                <a:cs typeface="+mn-cs"/>
              </a:rPr>
              <a:t>Compiler</a:t>
            </a:r>
            <a:endParaRPr lang="en-US" sz="1200" kern="1200" dirty="0">
              <a:solidFill>
                <a:schemeClr val="tx1"/>
              </a:solidFill>
              <a:effectLst/>
              <a:latin typeface="Calibri" pitchFamily="34" charset="0"/>
              <a:ea typeface="+mn-ea"/>
              <a:cs typeface="+mn-cs"/>
            </a:endParaRPr>
          </a:p>
          <a:p>
            <a:pPr lvl="2"/>
            <a:r>
              <a:rPr lang="en-GB" sz="1200" kern="1200" dirty="0">
                <a:solidFill>
                  <a:schemeClr val="tx1"/>
                </a:solidFill>
                <a:effectLst/>
                <a:latin typeface="Calibri" pitchFamily="34" charset="0"/>
                <a:ea typeface="+mn-ea"/>
                <a:cs typeface="+mn-cs"/>
              </a:rPr>
              <a:t>Programming language </a:t>
            </a:r>
            <a:endParaRPr lang="en-US" sz="1200" kern="1200" dirty="0">
              <a:solidFill>
                <a:schemeClr val="tx1"/>
              </a:solidFill>
              <a:effectLst/>
              <a:latin typeface="Calibri" pitchFamily="34" charset="0"/>
              <a:ea typeface="+mn-ea"/>
              <a:cs typeface="+mn-cs"/>
            </a:endParaRPr>
          </a:p>
          <a:p>
            <a:pPr lvl="2"/>
            <a:r>
              <a:rPr lang="en-GB" sz="1200" kern="1200" dirty="0">
                <a:solidFill>
                  <a:schemeClr val="tx1"/>
                </a:solidFill>
                <a:effectLst/>
                <a:latin typeface="Calibri" pitchFamily="34" charset="0"/>
                <a:ea typeface="+mn-ea"/>
                <a:cs typeface="+mn-cs"/>
              </a:rPr>
              <a:t>Storage system </a:t>
            </a:r>
            <a:endParaRPr lang="en-US" sz="1200" kern="1200" dirty="0">
              <a:solidFill>
                <a:schemeClr val="tx1"/>
              </a:solidFill>
              <a:effectLst/>
              <a:latin typeface="Calibri" pitchFamily="34" charset="0"/>
              <a:ea typeface="+mn-ea"/>
              <a:cs typeface="+mn-cs"/>
            </a:endParaRPr>
          </a:p>
          <a:p>
            <a:pPr lvl="2"/>
            <a:r>
              <a:rPr lang="en-GB" sz="1200" kern="1200" dirty="0">
                <a:solidFill>
                  <a:schemeClr val="tx1"/>
                </a:solidFill>
                <a:effectLst/>
                <a:latin typeface="Calibri" pitchFamily="34" charset="0"/>
                <a:ea typeface="+mn-ea"/>
                <a:cs typeface="+mn-cs"/>
              </a:rPr>
              <a:t>Operative System</a:t>
            </a:r>
            <a:endParaRPr lang="en-US" sz="1200" kern="1200" dirty="0">
              <a:solidFill>
                <a:schemeClr val="tx1"/>
              </a:solidFill>
              <a:effectLst/>
              <a:latin typeface="Calibri" pitchFamily="34" charset="0"/>
              <a:ea typeface="+mn-ea"/>
              <a:cs typeface="+mn-cs"/>
            </a:endParaRPr>
          </a:p>
          <a:p>
            <a:pPr lvl="2"/>
            <a:r>
              <a:rPr lang="en-GB" sz="1200" kern="1200" dirty="0">
                <a:solidFill>
                  <a:schemeClr val="tx1"/>
                </a:solidFill>
                <a:effectLst/>
                <a:latin typeface="Calibri" pitchFamily="34" charset="0"/>
                <a:ea typeface="+mn-ea"/>
                <a:cs typeface="+mn-cs"/>
              </a:rPr>
              <a:t>Libraries</a:t>
            </a:r>
            <a:endParaRPr lang="en-US" sz="1200" kern="1200" dirty="0">
              <a:solidFill>
                <a:schemeClr val="tx1"/>
              </a:solidFill>
              <a:effectLst/>
              <a:latin typeface="Calibri" pitchFamily="34" charset="0"/>
              <a:ea typeface="+mn-ea"/>
              <a:cs typeface="+mn-cs"/>
            </a:endParaRPr>
          </a:p>
          <a:p>
            <a:pPr lvl="2"/>
            <a:r>
              <a:rPr lang="en-GB" sz="1200" kern="1200" dirty="0">
                <a:solidFill>
                  <a:schemeClr val="tx1"/>
                </a:solidFill>
                <a:effectLst/>
                <a:latin typeface="Calibri" pitchFamily="34" charset="0"/>
                <a:ea typeface="+mn-ea"/>
                <a:cs typeface="+mn-cs"/>
              </a:rPr>
              <a:t>Databases</a:t>
            </a:r>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4</a:t>
            </a:fld>
            <a:endParaRPr lang="en-US"/>
          </a:p>
        </p:txBody>
      </p:sp>
    </p:spTree>
    <p:extLst>
      <p:ext uri="{BB962C8B-B14F-4D97-AF65-F5344CB8AC3E}">
        <p14:creationId xmlns:p14="http://schemas.microsoft.com/office/powerpoint/2010/main" val="1791281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ceos.org</a:t>
            </a:r>
            <a:r>
              <a:rPr lang="en-US" dirty="0"/>
              <a:t>/</a:t>
            </a:r>
            <a:r>
              <a:rPr lang="en-US" dirty="0" err="1"/>
              <a:t>ourwork</a:t>
            </a:r>
            <a:r>
              <a:rPr lang="en-US" dirty="0"/>
              <a:t>/lessons-learned-best-practices/</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5</a:t>
            </a:fld>
            <a:endParaRPr lang="en-US"/>
          </a:p>
        </p:txBody>
      </p:sp>
    </p:spTree>
    <p:extLst>
      <p:ext uri="{BB962C8B-B14F-4D97-AF65-F5344CB8AC3E}">
        <p14:creationId xmlns:p14="http://schemas.microsoft.com/office/powerpoint/2010/main" val="1695804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above systems and services are meant to ensure long term preservation of EO data and associated technical content and information. They have been put in place and are running beside the nominal systems and services dealing with documents and information management and access (e.g. documents management systems, web sites, </a:t>
            </a:r>
            <a:r>
              <a:rPr lang="en-US" baseline="0" dirty="0" err="1"/>
              <a:t>etc</a:t>
            </a:r>
            <a:r>
              <a:rPr lang="en-US" baseline="0" dirty="0"/>
              <a:t>).</a:t>
            </a:r>
          </a:p>
          <a:p>
            <a:endParaRPr lang="en-US" dirty="0"/>
          </a:p>
          <a:p>
            <a:r>
              <a:rPr lang="en-US" dirty="0"/>
              <a:t>The</a:t>
            </a:r>
            <a:r>
              <a:rPr lang="en-US" baseline="0" dirty="0"/>
              <a:t> Preserved Dataset Content system deals with the management and curation of space data and technical content and is populated with metadata coming from the Space Data Preservation Archive, the Technical Information Archive, the SW and Tools Preservation platform, and different systems and services from the EO Operational Payload Data Ground Segment (items in black).</a:t>
            </a:r>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7</a:t>
            </a:fld>
            <a:endParaRPr lang="en-US"/>
          </a:p>
        </p:txBody>
      </p:sp>
    </p:spTree>
    <p:extLst>
      <p:ext uri="{BB962C8B-B14F-4D97-AF65-F5344CB8AC3E}">
        <p14:creationId xmlns:p14="http://schemas.microsoft.com/office/powerpoint/2010/main" val="1466531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15</a:t>
            </a:fld>
            <a:endParaRPr lang="en-US"/>
          </a:p>
        </p:txBody>
      </p:sp>
    </p:spTree>
    <p:extLst>
      <p:ext uri="{BB962C8B-B14F-4D97-AF65-F5344CB8AC3E}">
        <p14:creationId xmlns:p14="http://schemas.microsoft.com/office/powerpoint/2010/main" val="61351376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30.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9.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3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8" name="Picture 37" descr="16950723446_e7d8e1bfb9_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1143001" y="-1142999"/>
            <a:ext cx="6858002" cy="9144001"/>
          </a:xfrm>
          <a:prstGeom prst="rect">
            <a:avLst/>
          </a:prstGeom>
        </p:spPr>
      </p:pic>
      <p:sp>
        <p:nvSpPr>
          <p:cNvPr id="56323" name="Rectangle 2"/>
          <p:cNvSpPr>
            <a:spLocks noGrp="1" noChangeArrowheads="1"/>
          </p:cNvSpPr>
          <p:nvPr>
            <p:ph type="subTitle" idx="1"/>
          </p:nvPr>
        </p:nvSpPr>
        <p:spPr>
          <a:xfrm>
            <a:off x="614361" y="3886200"/>
            <a:ext cx="7948800" cy="419100"/>
          </a:xfrm>
          <a:prstGeom prst="rect">
            <a:avLst/>
          </a:prstGeo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47" name="Text Box 27"/>
          <p:cNvSpPr txBox="1">
            <a:spLocks noChangeArrowheads="1"/>
          </p:cNvSpPr>
          <p:nvPr userDrawn="1"/>
        </p:nvSpPr>
        <p:spPr bwMode="auto">
          <a:xfrm>
            <a:off x="296975" y="5849826"/>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a:p>
        </p:txBody>
      </p:sp>
      <p:grpSp>
        <p:nvGrpSpPr>
          <p:cNvPr id="10" name="Group 9"/>
          <p:cNvGrpSpPr/>
          <p:nvPr userDrawn="1"/>
        </p:nvGrpSpPr>
        <p:grpSpPr>
          <a:xfrm>
            <a:off x="171652" y="6621093"/>
            <a:ext cx="6436141" cy="111519"/>
            <a:chOff x="171652" y="6621093"/>
            <a:chExt cx="6436141" cy="111519"/>
          </a:xfrm>
        </p:grpSpPr>
        <p:pic>
          <p:nvPicPr>
            <p:cNvPr id="11" name="Picture 10" descr="a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12" name="Picture 11" descr="b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13" name="Picture 12" descr="ca.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443887" y="6621093"/>
              <a:ext cx="163906" cy="108344"/>
            </a:xfrm>
            <a:prstGeom prst="rect">
              <a:avLst/>
            </a:prstGeom>
            <a:ln>
              <a:noFill/>
            </a:ln>
          </p:spPr>
        </p:pic>
        <p:pic>
          <p:nvPicPr>
            <p:cNvPr id="14" name="Picture 13" descr="ch.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15" name="Picture 14" descr="cz.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16" name="Picture 15" descr="de.pn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17" name="Picture 16" descr="dk.png"/>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18" name="Picture 17" descr="ee.png"/>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19" name="Picture 18" descr="es.png"/>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20" name="Picture 19" descr="fi.png"/>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21" name="Picture 20" descr="fr.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22" name="Picture 21" descr="gr.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23" name="Picture 22" descr="hu.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24" name="Picture 23" descr="ie.pn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25" name="Picture 24" descr="it.png"/>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26" name="Picture 25" descr="lu.pn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27" name="Picture 26" descr="nl.png"/>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28" name="Picture 27" descr="no.png"/>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29" name="Picture 28" descr="pl.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30" name="Picture 29" descr="pt.png"/>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31" name="Picture 30" descr="ro.png"/>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32" name="Picture 31" descr="se.png"/>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33" name="Picture 32" descr="uk.png"/>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34" name="Picture 33"/>
          <p:cNvPicPr>
            <a:picLocks noChangeAspect="1"/>
          </p:cNvPicPr>
          <p:nvPr userDrawn="1"/>
        </p:nvPicPr>
        <p:blipFill rotWithShape="1">
          <a:blip r:embed="rId26" cstate="email">
            <a:extLst>
              <a:ext uri="{28A0092B-C50C-407E-A947-70E740481C1C}">
                <a14:useLocalDpi xmlns:a14="http://schemas.microsoft.com/office/drawing/2010/main"/>
              </a:ext>
            </a:extLst>
          </a:blip>
          <a:srcRect b="-31434"/>
          <a:stretch/>
        </p:blipFill>
        <p:spPr>
          <a:xfrm>
            <a:off x="7788176" y="6611881"/>
            <a:ext cx="1196912" cy="144000"/>
          </a:xfrm>
          <a:prstGeom prst="rect">
            <a:avLst/>
          </a:prstGeom>
        </p:spPr>
      </p:pic>
      <p:cxnSp>
        <p:nvCxnSpPr>
          <p:cNvPr id="35" name="Straight Connector 34"/>
          <p:cNvCxnSpPr/>
          <p:nvPr userDrawn="1"/>
        </p:nvCxnSpPr>
        <p:spPr>
          <a:xfrm>
            <a:off x="165932" y="650447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rotWithShape="1">
          <a:blip r:embed="rId27" cstate="email">
            <a:extLst>
              <a:ext uri="{28A0092B-C50C-407E-A947-70E740481C1C}">
                <a14:useLocalDpi xmlns:a14="http://schemas.microsoft.com/office/drawing/2010/main"/>
              </a:ext>
            </a:extLst>
          </a:blip>
          <a:srcRect t="-3"/>
          <a:stretch/>
        </p:blipFill>
        <p:spPr>
          <a:xfrm>
            <a:off x="7787917" y="156199"/>
            <a:ext cx="1210456" cy="468000"/>
          </a:xfrm>
          <a:prstGeom prst="rect">
            <a:avLst/>
          </a:prstGeom>
        </p:spPr>
      </p:pic>
      <p:sp>
        <p:nvSpPr>
          <p:cNvPr id="56325" name="Rectangle 6"/>
          <p:cNvSpPr>
            <a:spLocks noGrp="1" noChangeArrowheads="1"/>
          </p:cNvSpPr>
          <p:nvPr>
            <p:ph type="ctrTitle"/>
          </p:nvPr>
        </p:nvSpPr>
        <p:spPr>
          <a:xfrm>
            <a:off x="587374" y="2574925"/>
            <a:ext cx="7947025" cy="579438"/>
          </a:xfrm>
          <a:prstGeom prst="rect">
            <a:avLst/>
          </a:prstGeom>
        </p:spPr>
        <p:txBody>
          <a:bodyPr/>
          <a:lstStyle>
            <a:lvl1pPr algn="l" rtl="0" eaLnBrk="1" fontAlgn="base" hangingPunct="1">
              <a:spcBef>
                <a:spcPct val="0"/>
              </a:spcBef>
              <a:spcAft>
                <a:spcPct val="0"/>
              </a:spcAft>
              <a:defRPr lang="en-GB" sz="3200" b="0" noProof="0" dirty="0" smtClean="0">
                <a:solidFill>
                  <a:schemeClr val="bg1">
                    <a:lumMod val="95000"/>
                  </a:schemeClr>
                </a:solidFill>
                <a:latin typeface="Verdana"/>
                <a:ea typeface="+mj-ea"/>
                <a:cs typeface="Verdana"/>
              </a:defRPr>
            </a:lvl1pPr>
          </a:lstStyle>
          <a:p>
            <a:pPr lvl="0"/>
            <a:r>
              <a:rPr lang="en-US" noProof="0"/>
              <a:t>Click to edit Master title style</a:t>
            </a:r>
            <a:endParaRPr lang="en-GB" noProof="0" dirty="0"/>
          </a:p>
        </p:txBody>
      </p:sp>
      <p:sp>
        <p:nvSpPr>
          <p:cNvPr id="42" name="Text Box 58"/>
          <p:cNvSpPr txBox="1">
            <a:spLocks noChangeArrowheads="1"/>
          </p:cNvSpPr>
          <p:nvPr userDrawn="1"/>
        </p:nvSpPr>
        <p:spPr bwMode="auto">
          <a:xfrm>
            <a:off x="78032" y="628770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b">
            <a:spAutoFit/>
          </a:bodyPr>
          <a:lstStyle/>
          <a:p>
            <a:pPr>
              <a:spcBef>
                <a:spcPct val="50000"/>
              </a:spcBef>
            </a:pPr>
            <a:r>
              <a:rPr lang="en-US" sz="800" noProof="0">
                <a:solidFill>
                  <a:schemeClr val="bg1"/>
                </a:solidFill>
              </a:rPr>
              <a:t>ESA UNCLASSIFIED - For Official Use</a:t>
            </a:r>
            <a:endParaRPr lang="en-GB" sz="800" noProof="0">
              <a:solidFill>
                <a:schemeClr val="bg1"/>
              </a:solidFill>
            </a:endParaRPr>
          </a:p>
        </p:txBody>
      </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 Content Slide">
    <p:spTree>
      <p:nvGrpSpPr>
        <p:cNvPr id="1" name=""/>
        <p:cNvGrpSpPr/>
        <p:nvPr/>
      </p:nvGrpSpPr>
      <p:grpSpPr>
        <a:xfrm>
          <a:off x="0" y="0"/>
          <a:ext cx="0" cy="0"/>
          <a:chOff x="0" y="0"/>
          <a:chExt cx="0" cy="0"/>
        </a:xfrm>
      </p:grpSpPr>
      <p:sp>
        <p:nvSpPr>
          <p:cNvPr id="9" name="Text Placeholder 2"/>
          <p:cNvSpPr>
            <a:spLocks noGrp="1"/>
          </p:cNvSpPr>
          <p:nvPr>
            <p:ph idx="1"/>
          </p:nvPr>
        </p:nvSpPr>
        <p:spPr bwMode="gray">
          <a:xfrm>
            <a:off x="634181" y="1278385"/>
            <a:ext cx="7859268" cy="4922391"/>
          </a:xfrm>
          <a:prstGeom prst="rect">
            <a:avLst/>
          </a:prstGeom>
        </p:spPr>
        <p:txBody>
          <a:bodyPr vert="horz" lIns="0" tIns="0" rIns="0" bIns="0" rtlCol="0">
            <a:noAutofit/>
          </a:bodyPr>
          <a:lstStyle>
            <a:lvl2pPr marL="201216" indent="-201216">
              <a:buClr>
                <a:schemeClr val="accent1"/>
              </a:buClr>
              <a:buFont typeface="ING Me" pitchFamily="2" charset="0"/>
              <a:buChar char="•"/>
              <a:defRPr/>
            </a:lvl2pPr>
            <a:lvl3pPr marL="402431" indent="-200025">
              <a:buClr>
                <a:schemeClr val="accent2"/>
              </a:buClr>
              <a:defRPr/>
            </a:lvl3pPr>
            <a:lvl4pPr marL="606029" indent="-195263">
              <a:buClr>
                <a:schemeClr val="accent3"/>
              </a:buClr>
              <a:defRPr/>
            </a:lvl4pPr>
            <a:lvl5pPr marL="803672" indent="-189310">
              <a:buClr>
                <a:schemeClr val="accent4"/>
              </a:buCl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 name="Title 1"/>
          <p:cNvSpPr>
            <a:spLocks noGrp="1"/>
          </p:cNvSpPr>
          <p:nvPr>
            <p:ph type="title"/>
          </p:nvPr>
        </p:nvSpPr>
        <p:spPr>
          <a:xfrm>
            <a:off x="634181" y="492328"/>
            <a:ext cx="7859268" cy="430887"/>
          </a:xfrm>
        </p:spPr>
        <p:txBody>
          <a:bodyPr/>
          <a:lstStyle/>
          <a:p>
            <a:r>
              <a:rPr lang="en-US" noProof="0"/>
              <a:t>Click to edit Master title style</a:t>
            </a:r>
            <a:endParaRPr lang="en-GB" noProof="0" dirty="0"/>
          </a:p>
        </p:txBody>
      </p:sp>
      <p:sp>
        <p:nvSpPr>
          <p:cNvPr id="5" name="Slide Number Placeholder 4"/>
          <p:cNvSpPr>
            <a:spLocks noGrp="1"/>
          </p:cNvSpPr>
          <p:nvPr>
            <p:ph type="sldNum" sz="quarter" idx="11"/>
          </p:nvPr>
        </p:nvSpPr>
        <p:spPr/>
        <p:txBody>
          <a:bodyPr/>
          <a:lstStyle/>
          <a:p>
            <a:fld id="{DDD2A080-DA64-4F5C-9131-47EB793B4410}" type="slidenum">
              <a:rPr lang="en-GB" smtClean="0">
                <a:solidFill>
                  <a:srgbClr val="333333"/>
                </a:solidFill>
              </a:rPr>
              <a:pPr/>
              <a:t>‹#›</a:t>
            </a:fld>
            <a:endParaRPr lang="en-GB" dirty="0">
              <a:solidFill>
                <a:srgbClr val="333333"/>
              </a:solidFill>
            </a:endParaRPr>
          </a:p>
        </p:txBody>
      </p:sp>
    </p:spTree>
    <p:extLst>
      <p:ext uri="{BB962C8B-B14F-4D97-AF65-F5344CB8AC3E}">
        <p14:creationId xmlns:p14="http://schemas.microsoft.com/office/powerpoint/2010/main" val="3931418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172800" y="864000"/>
            <a:ext cx="8748000" cy="5338800"/>
          </a:xfrm>
          <a:prstGeom prst="rect">
            <a:avLst/>
          </a:prstGeom>
        </p:spPr>
        <p:txBody>
          <a:bodyPr/>
          <a:lstStyle>
            <a:lvl1pPr marL="0" marR="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lvl1pPr>
            <a:lvl2pPr marL="808038" marR="0" indent="0" algn="l" defTabSz="914400" rtl="0" eaLnBrk="1" fontAlgn="base" latinLnBrk="0" hangingPunct="1">
              <a:lnSpc>
                <a:spcPct val="119000"/>
              </a:lnSpc>
              <a:spcBef>
                <a:spcPct val="20000"/>
              </a:spcBef>
              <a:spcAft>
                <a:spcPct val="0"/>
              </a:spcAft>
              <a:buClr>
                <a:srgbClr val="0098DB"/>
              </a:buClr>
              <a:buSzTx/>
              <a:buFont typeface="+mj-lt"/>
              <a:buNone/>
              <a:tabLst/>
              <a:defRPr/>
            </a:lvl2pPr>
            <a:lvl3pPr marL="1406525" marR="0" indent="0" algn="l" defTabSz="914400" rtl="0" eaLnBrk="1" fontAlgn="base" latinLnBrk="0" hangingPunct="1">
              <a:lnSpc>
                <a:spcPct val="119000"/>
              </a:lnSpc>
              <a:spcBef>
                <a:spcPct val="20000"/>
              </a:spcBef>
              <a:spcAft>
                <a:spcPct val="0"/>
              </a:spcAft>
              <a:buClr>
                <a:srgbClr val="0098DB"/>
              </a:buClr>
              <a:buSzTx/>
              <a:buFont typeface="+mj-lt"/>
              <a:buNone/>
              <a:tabLst/>
              <a:defRPr/>
            </a:lvl3pPr>
            <a:lvl4pPr marL="2005013" marR="0" indent="0" algn="l" defTabSz="914400" rtl="0" eaLnBrk="1" fontAlgn="base" latinLnBrk="0" hangingPunct="1">
              <a:lnSpc>
                <a:spcPct val="119000"/>
              </a:lnSpc>
              <a:spcBef>
                <a:spcPct val="20000"/>
              </a:spcBef>
              <a:spcAft>
                <a:spcPct val="0"/>
              </a:spcAft>
              <a:buClr>
                <a:srgbClr val="0098DB"/>
              </a:buClr>
              <a:buSzTx/>
              <a:buFont typeface="+mj-lt"/>
              <a:buNone/>
              <a:tabLst/>
              <a:defRPr/>
            </a:lvl4pPr>
            <a:lvl5pPr marL="2603500" marR="0" indent="0" algn="l" defTabSz="914400" rtl="0" eaLnBrk="1" fontAlgn="base" latinLnBrk="0" hangingPunct="1">
              <a:lnSpc>
                <a:spcPct val="119000"/>
              </a:lnSpc>
              <a:spcBef>
                <a:spcPct val="20000"/>
              </a:spcBef>
              <a:spcAft>
                <a:spcPct val="0"/>
              </a:spcAft>
              <a:buClr>
                <a:srgbClr val="0098DB"/>
              </a:buClr>
              <a:buSzTx/>
              <a:buFont typeface="+mj-lt"/>
              <a:buNone/>
              <a:tabLst/>
              <a:defRPr/>
            </a:lvl5pPr>
          </a:lstStyle>
          <a:p>
            <a:pPr marL="0" marR="0" lvl="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Click to edit Master text styles</a:t>
            </a:r>
          </a:p>
          <a:p>
            <a:pPr marL="0" marR="0" lvl="1"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Second level</a:t>
            </a:r>
          </a:p>
          <a:p>
            <a:pPr marL="0" marR="0" lvl="2"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Third level</a:t>
            </a:r>
          </a:p>
          <a:p>
            <a:pPr marL="0" marR="0" lvl="3"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Fourth level</a:t>
            </a:r>
          </a:p>
          <a:p>
            <a:pPr marL="0" marR="0" lvl="4"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a:ln>
                  <a:noFill/>
                </a:ln>
                <a:solidFill>
                  <a:srgbClr val="4D4F53"/>
                </a:solidFill>
                <a:effectLst/>
                <a:uLnTx/>
                <a:uFillTx/>
                <a:latin typeface="+mn-lt"/>
                <a:ea typeface="+mn-ea"/>
                <a:cs typeface="Verdana"/>
              </a:rPr>
              <a:t>Fifth level</a:t>
            </a:r>
            <a:endParaRPr lang="en-GB" noProof="0" dirty="0"/>
          </a:p>
        </p:txBody>
      </p:sp>
    </p:spTree>
    <p:extLst>
      <p:ext uri="{BB962C8B-B14F-4D97-AF65-F5344CB8AC3E}">
        <p14:creationId xmlns:p14="http://schemas.microsoft.com/office/powerpoint/2010/main" val="211880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612000" y="1806416"/>
            <a:ext cx="778905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
        <p:nvSpPr>
          <p:cNvPr id="5" name="Title 1"/>
          <p:cNvSpPr>
            <a:spLocks noGrp="1"/>
          </p:cNvSpPr>
          <p:nvPr>
            <p:ph type="title"/>
          </p:nvPr>
        </p:nvSpPr>
        <p:spPr>
          <a:xfrm>
            <a:off x="612000" y="330660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Tree>
    <p:extLst>
      <p:ext uri="{BB962C8B-B14F-4D97-AF65-F5344CB8AC3E}">
        <p14:creationId xmlns:p14="http://schemas.microsoft.com/office/powerpoint/2010/main" val="319503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a:t>Click to edit Master title style</a:t>
            </a:r>
            <a:endParaRPr lang="en-GB" noProof="0"/>
          </a:p>
        </p:txBody>
      </p:sp>
      <p:sp>
        <p:nvSpPr>
          <p:cNvPr id="5" name="Content Placeholder 5"/>
          <p:cNvSpPr>
            <a:spLocks noGrp="1"/>
          </p:cNvSpPr>
          <p:nvPr>
            <p:ph sz="quarter" idx="10"/>
          </p:nvPr>
        </p:nvSpPr>
        <p:spPr>
          <a:xfrm>
            <a:off x="615600" y="1674000"/>
            <a:ext cx="3888000" cy="4316400"/>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a:t>Fifth level</a:t>
            </a:r>
            <a:endParaRPr lang="en-GB" noProof="0" dirty="0"/>
          </a:p>
        </p:txBody>
      </p:sp>
      <p:sp>
        <p:nvSpPr>
          <p:cNvPr id="6" name="Content Placeholder 5"/>
          <p:cNvSpPr>
            <a:spLocks noGrp="1"/>
          </p:cNvSpPr>
          <p:nvPr>
            <p:ph sz="quarter" idx="4"/>
          </p:nvPr>
        </p:nvSpPr>
        <p:spPr>
          <a:xfrm>
            <a:off x="4658400" y="1674000"/>
            <a:ext cx="3888000" cy="4316400"/>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69867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8400"/>
          </a:xfrm>
          <a:prstGeom prst="rect">
            <a:avLst/>
          </a:prstGeom>
        </p:spPr>
        <p:txBody>
          <a:bodyPr/>
          <a:lstStyle>
            <a:lvl1pPr>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9123" y="1666800"/>
            <a:ext cx="3895200" cy="496800"/>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666875"/>
            <a:ext cx="3896416" cy="495324"/>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2174875"/>
            <a:ext cx="3898900" cy="3816350"/>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2174400"/>
            <a:ext cx="3898900" cy="3816350"/>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a:t>Fifth level</a:t>
            </a:r>
            <a:endParaRPr lang="en-GB" noProof="0" dirty="0"/>
          </a:p>
        </p:txBody>
      </p:sp>
    </p:spTree>
    <p:extLst>
      <p:ext uri="{BB962C8B-B14F-4D97-AF65-F5344CB8AC3E}">
        <p14:creationId xmlns:p14="http://schemas.microsoft.com/office/powerpoint/2010/main" val="405409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a:t>Click to edit Master title style</a:t>
            </a:r>
            <a:endParaRPr lang="en-GB" noProof="0" dirty="0"/>
          </a:p>
        </p:txBody>
      </p:sp>
    </p:spTree>
    <p:extLst>
      <p:ext uri="{BB962C8B-B14F-4D97-AF65-F5344CB8AC3E}">
        <p14:creationId xmlns:p14="http://schemas.microsoft.com/office/powerpoint/2010/main" val="3391654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8400"/>
          </a:xfrm>
          <a:prstGeom prst="rect">
            <a:avLst/>
          </a:prstGeom>
        </p:spPr>
        <p:txBody>
          <a:bodyPr anchor="b"/>
          <a:lstStyle>
            <a:lvl1pPr algn="l">
              <a:defRPr sz="2200" b="0"/>
            </a:lvl1pPr>
          </a:lstStyle>
          <a:p>
            <a:r>
              <a:rPr lang="en-US" noProof="0"/>
              <a:t>Click to edit Master title style</a:t>
            </a:r>
            <a:endParaRPr lang="en-GB" noProof="0" dirty="0"/>
          </a:p>
        </p:txBody>
      </p:sp>
      <p:sp>
        <p:nvSpPr>
          <p:cNvPr id="3" name="Content Placeholder 2"/>
          <p:cNvSpPr>
            <a:spLocks noGrp="1"/>
          </p:cNvSpPr>
          <p:nvPr>
            <p:ph idx="1"/>
          </p:nvPr>
        </p:nvSpPr>
        <p:spPr>
          <a:xfrm>
            <a:off x="3575050" y="1666874"/>
            <a:ext cx="4968875" cy="4324351"/>
          </a:xfrm>
          <a:prstGeom prst="rect">
            <a:avLst/>
          </a:prstGeom>
        </p:spPr>
        <p:txBody>
          <a:bodyPr/>
          <a:lstStyle>
            <a:lvl1pPr marL="2602800" indent="0">
              <a:buNone/>
              <a:defRPr lang="en-GB" sz="1400" noProof="0" dirty="0">
                <a:solidFill>
                  <a:schemeClr val="bg2"/>
                </a:solidFill>
                <a:latin typeface="Verdana"/>
                <a:cs typeface="Verdana"/>
              </a:defRPr>
            </a:lvl1pPr>
            <a:lvl2pPr>
              <a:buNone/>
              <a:defRPr lang="en-US" sz="1400" noProof="0" dirty="0" smtClean="0">
                <a:solidFill>
                  <a:schemeClr val="bg2"/>
                </a:solidFill>
                <a:latin typeface="Verdana"/>
                <a:cs typeface="Verdana"/>
              </a:defRPr>
            </a:lvl2pPr>
            <a:lvl3pPr>
              <a:buNone/>
              <a:defRPr lang="en-US" sz="1400" noProof="0" dirty="0" smtClean="0">
                <a:solidFill>
                  <a:schemeClr val="bg2"/>
                </a:solidFill>
                <a:latin typeface="Verdana"/>
                <a:cs typeface="Verdana"/>
              </a:defRPr>
            </a:lvl3pPr>
            <a:lvl4pPr>
              <a:buNone/>
              <a:defRPr lang="en-US" sz="1400" noProof="0" dirty="0" smtClean="0">
                <a:solidFill>
                  <a:schemeClr val="bg2"/>
                </a:solidFill>
                <a:latin typeface="Verdana"/>
                <a:cs typeface="Verdana"/>
              </a:defRPr>
            </a:lvl4pPr>
            <a:lvl5pPr>
              <a:buNone/>
              <a:defRPr sz="1400"/>
            </a:lvl5pPr>
            <a:lvl6pPr>
              <a:defRPr sz="2000"/>
            </a:lvl6pPr>
            <a:lvl7pPr>
              <a:defRPr sz="2000"/>
            </a:lvl7pPr>
            <a:lvl8pPr>
              <a:defRPr sz="2000"/>
            </a:lvl8pPr>
            <a:lvl9pPr>
              <a:defRPr sz="20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a:t>Fifth level</a:t>
            </a:r>
            <a:endParaRPr lang="en-GB" noProof="0" dirty="0"/>
          </a:p>
        </p:txBody>
      </p:sp>
      <p:sp>
        <p:nvSpPr>
          <p:cNvPr id="4" name="Text Placeholder 3"/>
          <p:cNvSpPr>
            <a:spLocks noGrp="1"/>
          </p:cNvSpPr>
          <p:nvPr>
            <p:ph type="body" sz="half" idx="2"/>
          </p:nvPr>
        </p:nvSpPr>
        <p:spPr>
          <a:xfrm>
            <a:off x="619125" y="1666800"/>
            <a:ext cx="2846388" cy="43243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74198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86"/>
            <a:ext cx="5932800" cy="307777"/>
          </a:xfrm>
          <a:prstGeom prst="rect">
            <a:avLst/>
          </a:prstGeo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666873"/>
            <a:ext cx="5932488" cy="3390901"/>
          </a:xfrm>
          <a:prstGeom prst="rect">
            <a:avLst/>
          </a:prstGeo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602000" y="5372100"/>
            <a:ext cx="5932800" cy="6191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7.png"/><Relationship Id="rId26" Type="http://schemas.openxmlformats.org/officeDocument/2006/relationships/image" Target="../media/image15.png"/><Relationship Id="rId39" Type="http://schemas.openxmlformats.org/officeDocument/2006/relationships/image" Target="../media/image28.png"/><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7.xml"/><Relationship Id="rId12" Type="http://schemas.openxmlformats.org/officeDocument/2006/relationships/image" Target="../media/image1.jpe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38" Type="http://schemas.openxmlformats.org/officeDocument/2006/relationships/image" Target="../media/image27.png"/><Relationship Id="rId2" Type="http://schemas.openxmlformats.org/officeDocument/2006/relationships/slideLayout" Target="../slideLayouts/slideLayout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a:p>
        </p:txBody>
      </p:sp>
      <p:pic>
        <p:nvPicPr>
          <p:cNvPr id="3" name="Picture 2" descr="PPT_Footer.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6491287"/>
            <a:ext cx="9144000" cy="366713"/>
          </a:xfrm>
          <a:prstGeom prst="rect">
            <a:avLst/>
          </a:prstGeom>
        </p:spPr>
      </p:pic>
      <p:sp>
        <p:nvSpPr>
          <p:cNvPr id="5" name="Text Box 38"/>
          <p:cNvSpPr txBox="1">
            <a:spLocks noChangeArrowheads="1"/>
          </p:cNvSpPr>
          <p:nvPr/>
        </p:nvSpPr>
        <p:spPr bwMode="auto">
          <a:xfrm>
            <a:off x="166064" y="6279900"/>
            <a:ext cx="2019142"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a:spAutoFit/>
          </a:bodyPr>
          <a:lstStyle/>
          <a:p>
            <a:pPr algn="l">
              <a:spcBef>
                <a:spcPct val="50000"/>
              </a:spcBef>
            </a:pPr>
            <a:r>
              <a:rPr lang="en-US" sz="800" noProof="0">
                <a:solidFill>
                  <a:schemeClr val="tx1">
                    <a:lumMod val="75000"/>
                    <a:lumOff val="25000"/>
                  </a:schemeClr>
                </a:solidFill>
              </a:rPr>
              <a:t>ESA UNCLASSIFIED - For Official Use</a:t>
            </a:r>
            <a:endParaRPr lang="en-GB" sz="800" noProof="0">
              <a:solidFill>
                <a:schemeClr val="tx1">
                  <a:lumMod val="75000"/>
                  <a:lumOff val="25000"/>
                </a:schemeClr>
              </a:solidFill>
            </a:endParaRPr>
          </a:p>
        </p:txBody>
      </p:sp>
      <p:pic>
        <p:nvPicPr>
          <p:cNvPr id="6" name="Picture 5"/>
          <p:cNvPicPr>
            <a:picLocks noChangeAspect="1"/>
          </p:cNvPicPr>
          <p:nvPr/>
        </p:nvPicPr>
        <p:blipFill rotWithShape="1">
          <a:blip r:embed="rId13" cstate="email">
            <a:extLst>
              <a:ext uri="{28A0092B-C50C-407E-A947-70E740481C1C}">
                <a14:useLocalDpi xmlns:a14="http://schemas.microsoft.com/office/drawing/2010/main"/>
              </a:ext>
            </a:extLst>
          </a:blip>
          <a:srcRect t="-1"/>
          <a:stretch/>
        </p:blipFill>
        <p:spPr>
          <a:xfrm>
            <a:off x="7787917" y="155434"/>
            <a:ext cx="1210456" cy="504000"/>
          </a:xfrm>
          <a:prstGeom prst="rect">
            <a:avLst/>
          </a:prstGeom>
        </p:spPr>
      </p:pic>
      <p:grpSp>
        <p:nvGrpSpPr>
          <p:cNvPr id="7" name="Group 6"/>
          <p:cNvGrpSpPr/>
          <p:nvPr/>
        </p:nvGrpSpPr>
        <p:grpSpPr>
          <a:xfrm>
            <a:off x="171652" y="6621093"/>
            <a:ext cx="6436141" cy="111519"/>
            <a:chOff x="171652" y="6621093"/>
            <a:chExt cx="6436141" cy="111519"/>
          </a:xfrm>
        </p:grpSpPr>
        <p:pic>
          <p:nvPicPr>
            <p:cNvPr id="8" name="Picture 7" descr="at.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9" name="Picture 8" descr="be.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11" name="Picture 10" descr="ca.pn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6443887" y="6621093"/>
              <a:ext cx="163906" cy="108344"/>
            </a:xfrm>
            <a:prstGeom prst="rect">
              <a:avLst/>
            </a:prstGeom>
            <a:ln>
              <a:noFill/>
            </a:ln>
          </p:spPr>
        </p:pic>
        <p:pic>
          <p:nvPicPr>
            <p:cNvPr id="12" name="Picture 11" descr="ch.png"/>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13" name="Picture 12" descr="cz.pn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14" name="Picture 13" descr="de.png"/>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15" name="Picture 14" descr="dk.png"/>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16" name="Picture 15" descr="ee.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17" name="Picture 16" descr="es.png"/>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18" name="Picture 17" descr="fi.png"/>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19" name="Picture 18" descr="fr.png"/>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20" name="Picture 19" descr="gr.png"/>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21" name="Picture 20" descr="hu.png"/>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22" name="Picture 21" descr="ie.png"/>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23" name="Picture 22" descr="it.png"/>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24" name="Picture 23" descr="lu.png"/>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25" name="Picture 24" descr="nl.png"/>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26" name="Picture 25" descr="no.png"/>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27" name="Picture 26" descr="pl.png"/>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28" name="Picture 27" descr="pt.png"/>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29" name="Picture 28" descr="ro.png"/>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30" name="Picture 29" descr="se.png"/>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31" name="Picture 30" descr="uk.png"/>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sp>
        <p:nvSpPr>
          <p:cNvPr id="32" name="Rectangle 6"/>
          <p:cNvSpPr>
            <a:spLocks noGrp="1" noChangeArrowheads="1"/>
          </p:cNvSpPr>
          <p:nvPr>
            <p:ph type="title"/>
          </p:nvPr>
        </p:nvSpPr>
        <p:spPr bwMode="auto">
          <a:xfrm>
            <a:off x="143086" y="161566"/>
            <a:ext cx="7174846" cy="427038"/>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sp>
        <p:nvSpPr>
          <p:cNvPr id="33" name="Rectangle 2"/>
          <p:cNvSpPr/>
          <p:nvPr/>
        </p:nvSpPr>
        <p:spPr>
          <a:xfrm>
            <a:off x="172800" y="864000"/>
            <a:ext cx="8748000" cy="533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it-IT">
              <a:solidFill>
                <a:schemeClr val="tx1"/>
              </a:solidFill>
            </a:endParaRPr>
          </a:p>
        </p:txBody>
      </p:sp>
      <p:pic>
        <p:nvPicPr>
          <p:cNvPr id="34" name="Picture 36" descr="PPT_Header01" hidden="1"/>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0" y="0"/>
            <a:ext cx="9144000" cy="1204913"/>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35" descr="PPT_Header02" hidden="1"/>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0" y="0"/>
            <a:ext cx="9144000" cy="1204913"/>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2" descr="signature" hidden="1"/>
          <p:cNvPicPr>
            <a:picLocks noChangeAspect="1" noChangeArrowheads="1"/>
          </p:cNvPicPr>
          <p:nvPr/>
        </p:nvPicPr>
        <p:blipFill>
          <a:blip r:embed="rId39" cstate="email">
            <a:extLst>
              <a:ext uri="{28A0092B-C50C-407E-A947-70E740481C1C}">
                <a14:useLocalDpi xmlns:a14="http://schemas.microsoft.com/office/drawing/2010/main"/>
              </a:ext>
            </a:extLst>
          </a:blip>
          <a:srcRect t="-8163"/>
          <a:stretch>
            <a:fillRect/>
          </a:stretch>
        </p:blipFill>
        <p:spPr bwMode="auto">
          <a:xfrm>
            <a:off x="7705725" y="6391276"/>
            <a:ext cx="1438275" cy="252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Text Placeholder 36"/>
          <p:cNvSpPr>
            <a:spLocks noGrp="1"/>
          </p:cNvSpPr>
          <p:nvPr>
            <p:ph type="body" idx="1"/>
          </p:nvPr>
        </p:nvSpPr>
        <p:spPr>
          <a:xfrm>
            <a:off x="172800" y="864000"/>
            <a:ext cx="8748000" cy="5338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ea typeface="+mn-ea"/>
          <a:cs typeface="+mn-cs"/>
        </a:defRPr>
      </a:lvl1pPr>
      <a:lvl2pPr marL="810000" indent="-4191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defRPr>
      </a:lvl2pPr>
      <a:lvl3pPr marL="14076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3pPr>
      <a:lvl4pPr marL="20052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4pPr>
      <a:lvl5pPr marL="26028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3" name="Rectangle 19"/>
          <p:cNvSpPr>
            <a:spLocks noGrp="1" noChangeArrowheads="1"/>
          </p:cNvSpPr>
          <p:nvPr>
            <p:ph type="ctrTitle"/>
          </p:nvPr>
        </p:nvSpPr>
        <p:spPr>
          <a:xfrm>
            <a:off x="590843" y="2659190"/>
            <a:ext cx="7849772" cy="1077218"/>
          </a:xfrm>
        </p:spPr>
        <p:txBody>
          <a:bodyPr/>
          <a:lstStyle/>
          <a:p>
            <a:pPr algn="ctr"/>
            <a:r>
              <a:rPr lang="en-GB" b="1" dirty="0"/>
              <a:t>Technical Content and Information Preservation</a:t>
            </a:r>
          </a:p>
        </p:txBody>
      </p:sp>
      <p:sp>
        <p:nvSpPr>
          <p:cNvPr id="5" name="Text Box 25"/>
          <p:cNvSpPr txBox="1">
            <a:spLocks noChangeArrowheads="1"/>
          </p:cNvSpPr>
          <p:nvPr/>
        </p:nvSpPr>
        <p:spPr bwMode="auto">
          <a:xfrm>
            <a:off x="765141" y="4558815"/>
            <a:ext cx="6353727" cy="369332"/>
          </a:xfrm>
          <a:prstGeom prst="rect">
            <a:avLst/>
          </a:prstGeom>
          <a:solidFill>
            <a:srgbClr val="0070C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spcBef>
                <a:spcPts val="0"/>
              </a:spcBef>
            </a:pPr>
            <a:r>
              <a:rPr lang="en-GB" sz="1800" dirty="0">
                <a:solidFill>
                  <a:schemeClr val="bg1"/>
                </a:solidFill>
                <a:latin typeface="Verdana"/>
                <a:cs typeface="Verdana"/>
              </a:rPr>
              <a:t>WGISS#</a:t>
            </a:r>
            <a:r>
              <a:rPr lang="en-GB" dirty="0">
                <a:solidFill>
                  <a:schemeClr val="bg1"/>
                </a:solidFill>
                <a:latin typeface="Verdana"/>
                <a:cs typeface="Verdana"/>
              </a:rPr>
              <a:t>50</a:t>
            </a:r>
            <a:r>
              <a:rPr lang="en-GB" sz="1800" dirty="0">
                <a:solidFill>
                  <a:schemeClr val="bg1"/>
                </a:solidFill>
                <a:latin typeface="Verdana"/>
                <a:cs typeface="Verdana"/>
              </a:rPr>
              <a:t> Virtual Meeting – 22-24</a:t>
            </a:r>
            <a:r>
              <a:rPr lang="en-GB" dirty="0">
                <a:solidFill>
                  <a:schemeClr val="bg1"/>
                </a:solidFill>
                <a:latin typeface="Verdana"/>
                <a:cs typeface="Verdana"/>
              </a:rPr>
              <a:t> September </a:t>
            </a:r>
            <a:r>
              <a:rPr lang="en-GB" sz="1800" dirty="0">
                <a:solidFill>
                  <a:schemeClr val="bg1"/>
                </a:solidFill>
                <a:latin typeface="Verdana"/>
                <a:cs typeface="Verdana"/>
              </a:rPr>
              <a:t>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CBF92-9299-8C42-9CE9-55B193DB67E3}"/>
              </a:ext>
            </a:extLst>
          </p:cNvPr>
          <p:cNvSpPr>
            <a:spLocks noGrp="1"/>
          </p:cNvSpPr>
          <p:nvPr>
            <p:ph type="title"/>
          </p:nvPr>
        </p:nvSpPr>
        <p:spPr>
          <a:xfrm>
            <a:off x="144000" y="160076"/>
            <a:ext cx="7628400" cy="430887"/>
          </a:xfrm>
        </p:spPr>
        <p:txBody>
          <a:bodyPr/>
          <a:lstStyle/>
          <a:p>
            <a:r>
              <a:rPr lang="en-GB" dirty="0"/>
              <a:t>Long Term Preservation Processes</a:t>
            </a:r>
          </a:p>
        </p:txBody>
      </p:sp>
      <p:pic>
        <p:nvPicPr>
          <p:cNvPr id="3" name="Picture 2">
            <a:extLst>
              <a:ext uri="{FF2B5EF4-FFF2-40B4-BE49-F238E27FC236}">
                <a16:creationId xmlns:a16="http://schemas.microsoft.com/office/drawing/2014/main" id="{B7C898C1-1685-DE4A-8C59-5BD9AEB1C55C}"/>
              </a:ext>
            </a:extLst>
          </p:cNvPr>
          <p:cNvPicPr>
            <a:picLocks noChangeAspect="1"/>
          </p:cNvPicPr>
          <p:nvPr/>
        </p:nvPicPr>
        <p:blipFill>
          <a:blip r:embed="rId2"/>
          <a:stretch>
            <a:fillRect/>
          </a:stretch>
        </p:blipFill>
        <p:spPr>
          <a:xfrm>
            <a:off x="-677513" y="1171575"/>
            <a:ext cx="9821513" cy="4223501"/>
          </a:xfrm>
          <a:prstGeom prst="rect">
            <a:avLst/>
          </a:prstGeom>
        </p:spPr>
      </p:pic>
    </p:spTree>
    <p:extLst>
      <p:ext uri="{BB962C8B-B14F-4D97-AF65-F5344CB8AC3E}">
        <p14:creationId xmlns:p14="http://schemas.microsoft.com/office/powerpoint/2010/main" val="143974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CBF92-9299-8C42-9CE9-55B193DB67E3}"/>
              </a:ext>
            </a:extLst>
          </p:cNvPr>
          <p:cNvSpPr>
            <a:spLocks noGrp="1"/>
          </p:cNvSpPr>
          <p:nvPr>
            <p:ph type="title"/>
          </p:nvPr>
        </p:nvSpPr>
        <p:spPr>
          <a:xfrm>
            <a:off x="144000" y="109678"/>
            <a:ext cx="7628400" cy="531684"/>
          </a:xfrm>
        </p:spPr>
        <p:txBody>
          <a:bodyPr/>
          <a:lstStyle/>
          <a:p>
            <a:pPr>
              <a:lnSpc>
                <a:spcPct val="150000"/>
              </a:lnSpc>
            </a:pPr>
            <a:r>
              <a:rPr lang="en-GB" dirty="0"/>
              <a:t>Metadata and format definition and use (1/2)</a:t>
            </a:r>
          </a:p>
        </p:txBody>
      </p:sp>
      <p:pic>
        <p:nvPicPr>
          <p:cNvPr id="4" name="Picture 3">
            <a:extLst>
              <a:ext uri="{FF2B5EF4-FFF2-40B4-BE49-F238E27FC236}">
                <a16:creationId xmlns:a16="http://schemas.microsoft.com/office/drawing/2014/main" id="{7B95BB95-1B12-CC4B-BE8E-739606D88608}"/>
              </a:ext>
            </a:extLst>
          </p:cNvPr>
          <p:cNvPicPr>
            <a:picLocks noChangeAspect="1"/>
          </p:cNvPicPr>
          <p:nvPr/>
        </p:nvPicPr>
        <p:blipFill>
          <a:blip r:embed="rId2"/>
          <a:stretch>
            <a:fillRect/>
          </a:stretch>
        </p:blipFill>
        <p:spPr>
          <a:xfrm>
            <a:off x="203200" y="609600"/>
            <a:ext cx="8737600" cy="5638800"/>
          </a:xfrm>
          <a:prstGeom prst="rect">
            <a:avLst/>
          </a:prstGeom>
        </p:spPr>
      </p:pic>
    </p:spTree>
    <p:extLst>
      <p:ext uri="{BB962C8B-B14F-4D97-AF65-F5344CB8AC3E}">
        <p14:creationId xmlns:p14="http://schemas.microsoft.com/office/powerpoint/2010/main" val="918247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CBF92-9299-8C42-9CE9-55B193DB67E3}"/>
              </a:ext>
            </a:extLst>
          </p:cNvPr>
          <p:cNvSpPr>
            <a:spLocks noGrp="1"/>
          </p:cNvSpPr>
          <p:nvPr>
            <p:ph type="title"/>
          </p:nvPr>
        </p:nvSpPr>
        <p:spPr>
          <a:xfrm>
            <a:off x="144000" y="109678"/>
            <a:ext cx="7628400" cy="531684"/>
          </a:xfrm>
        </p:spPr>
        <p:txBody>
          <a:bodyPr/>
          <a:lstStyle/>
          <a:p>
            <a:pPr>
              <a:lnSpc>
                <a:spcPct val="150000"/>
              </a:lnSpc>
            </a:pPr>
            <a:r>
              <a:rPr lang="en-GB" dirty="0"/>
              <a:t>Metadata and format definition and use (2/2)</a:t>
            </a:r>
          </a:p>
        </p:txBody>
      </p:sp>
      <p:pic>
        <p:nvPicPr>
          <p:cNvPr id="5" name="Picture 4">
            <a:extLst>
              <a:ext uri="{FF2B5EF4-FFF2-40B4-BE49-F238E27FC236}">
                <a16:creationId xmlns:a16="http://schemas.microsoft.com/office/drawing/2014/main" id="{66DE1E66-4CF4-654B-BD7C-F8A684529C31}"/>
              </a:ext>
            </a:extLst>
          </p:cNvPr>
          <p:cNvPicPr>
            <a:picLocks noChangeAspect="1"/>
          </p:cNvPicPr>
          <p:nvPr/>
        </p:nvPicPr>
        <p:blipFill>
          <a:blip r:embed="rId2"/>
          <a:stretch>
            <a:fillRect/>
          </a:stretch>
        </p:blipFill>
        <p:spPr>
          <a:xfrm>
            <a:off x="0" y="874485"/>
            <a:ext cx="9144000" cy="5109029"/>
          </a:xfrm>
          <a:prstGeom prst="rect">
            <a:avLst/>
          </a:prstGeom>
        </p:spPr>
      </p:pic>
    </p:spTree>
    <p:extLst>
      <p:ext uri="{BB962C8B-B14F-4D97-AF65-F5344CB8AC3E}">
        <p14:creationId xmlns:p14="http://schemas.microsoft.com/office/powerpoint/2010/main" val="1542601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CBF92-9299-8C42-9CE9-55B193DB67E3}"/>
              </a:ext>
            </a:extLst>
          </p:cNvPr>
          <p:cNvSpPr>
            <a:spLocks noGrp="1"/>
          </p:cNvSpPr>
          <p:nvPr>
            <p:ph type="title"/>
          </p:nvPr>
        </p:nvSpPr>
        <p:spPr>
          <a:xfrm>
            <a:off x="144000" y="109678"/>
            <a:ext cx="7628400" cy="531684"/>
          </a:xfrm>
        </p:spPr>
        <p:txBody>
          <a:bodyPr/>
          <a:lstStyle/>
          <a:p>
            <a:pPr>
              <a:lnSpc>
                <a:spcPct val="150000"/>
              </a:lnSpc>
            </a:pPr>
            <a:r>
              <a:rPr lang="en-GB" dirty="0"/>
              <a:t>Provenance and linked network</a:t>
            </a:r>
          </a:p>
        </p:txBody>
      </p:sp>
      <p:pic>
        <p:nvPicPr>
          <p:cNvPr id="4" name="Picture 3">
            <a:extLst>
              <a:ext uri="{FF2B5EF4-FFF2-40B4-BE49-F238E27FC236}">
                <a16:creationId xmlns:a16="http://schemas.microsoft.com/office/drawing/2014/main" id="{2E71DBF3-BD1B-604C-92D5-E09886660FEE}"/>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590887"/>
            <a:ext cx="8674100" cy="4584700"/>
          </a:xfrm>
          <a:prstGeom prst="rect">
            <a:avLst/>
          </a:prstGeom>
          <a:noFill/>
          <a:ln>
            <a:noFill/>
          </a:ln>
        </p:spPr>
      </p:pic>
      <p:sp>
        <p:nvSpPr>
          <p:cNvPr id="6" name="TextBox 5">
            <a:extLst>
              <a:ext uri="{FF2B5EF4-FFF2-40B4-BE49-F238E27FC236}">
                <a16:creationId xmlns:a16="http://schemas.microsoft.com/office/drawing/2014/main" id="{BDEE4D37-8473-AF4F-97DC-9B385DCF4F61}"/>
              </a:ext>
            </a:extLst>
          </p:cNvPr>
          <p:cNvSpPr txBox="1"/>
          <p:nvPr/>
        </p:nvSpPr>
        <p:spPr>
          <a:xfrm>
            <a:off x="228600" y="5283200"/>
            <a:ext cx="8674099" cy="923330"/>
          </a:xfrm>
          <a:prstGeom prst="rect">
            <a:avLst/>
          </a:prstGeom>
          <a:noFill/>
        </p:spPr>
        <p:txBody>
          <a:bodyPr wrap="square" rtlCol="0">
            <a:spAutoFit/>
          </a:bodyPr>
          <a:lstStyle/>
          <a:p>
            <a:pPr algn="just"/>
            <a:r>
              <a:rPr lang="en-GB" dirty="0"/>
              <a:t>Once the associated technical content and tools are linked to the corresponding data records (including their physical location), the data set is considered consolidated from the information point of view.</a:t>
            </a:r>
            <a:r>
              <a:rPr lang="it-IT" dirty="0"/>
              <a:t> </a:t>
            </a:r>
            <a:endParaRPr lang="en-GB" dirty="0"/>
          </a:p>
        </p:txBody>
      </p:sp>
    </p:spTree>
    <p:extLst>
      <p:ext uri="{BB962C8B-B14F-4D97-AF65-F5344CB8AC3E}">
        <p14:creationId xmlns:p14="http://schemas.microsoft.com/office/powerpoint/2010/main" val="1589856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CBF92-9299-8C42-9CE9-55B193DB67E3}"/>
              </a:ext>
            </a:extLst>
          </p:cNvPr>
          <p:cNvSpPr>
            <a:spLocks noGrp="1"/>
          </p:cNvSpPr>
          <p:nvPr>
            <p:ph type="title"/>
          </p:nvPr>
        </p:nvSpPr>
        <p:spPr>
          <a:xfrm>
            <a:off x="144000" y="-144237"/>
            <a:ext cx="8142750" cy="1039515"/>
          </a:xfrm>
        </p:spPr>
        <p:txBody>
          <a:bodyPr/>
          <a:lstStyle/>
          <a:p>
            <a:pPr>
              <a:lnSpc>
                <a:spcPct val="150000"/>
              </a:lnSpc>
            </a:pPr>
            <a:r>
              <a:rPr lang="en-GB" dirty="0"/>
              <a:t>Software and Tools Long term preservation - Ongoing</a:t>
            </a:r>
          </a:p>
        </p:txBody>
      </p:sp>
      <p:sp>
        <p:nvSpPr>
          <p:cNvPr id="3" name="TextBox 2">
            <a:extLst>
              <a:ext uri="{FF2B5EF4-FFF2-40B4-BE49-F238E27FC236}">
                <a16:creationId xmlns:a16="http://schemas.microsoft.com/office/drawing/2014/main" id="{B850823E-3C7E-0841-8555-21388CE4B513}"/>
              </a:ext>
            </a:extLst>
          </p:cNvPr>
          <p:cNvSpPr txBox="1"/>
          <p:nvPr/>
        </p:nvSpPr>
        <p:spPr>
          <a:xfrm>
            <a:off x="144000" y="4859199"/>
            <a:ext cx="5757863" cy="1200329"/>
          </a:xfrm>
          <a:prstGeom prst="rect">
            <a:avLst/>
          </a:prstGeom>
          <a:noFill/>
        </p:spPr>
        <p:txBody>
          <a:bodyPr wrap="square" rtlCol="0">
            <a:spAutoFit/>
          </a:bodyPr>
          <a:lstStyle/>
          <a:p>
            <a:pPr marL="285750" lvl="0" indent="-285750">
              <a:buFont typeface="Arial" panose="020B0604020202020204" pitchFamily="34" charset="0"/>
              <a:buChar char="•"/>
            </a:pPr>
            <a:r>
              <a:rPr lang="en-GB" dirty="0"/>
              <a:t>Preserved Software Execution with Elastic Capacity (configuring and exploiting dynamic computing resources for execution)</a:t>
            </a:r>
            <a:endParaRPr lang="it-IT" dirty="0"/>
          </a:p>
          <a:p>
            <a:endParaRPr lang="it-IT" dirty="0"/>
          </a:p>
        </p:txBody>
      </p:sp>
      <p:pic>
        <p:nvPicPr>
          <p:cNvPr id="8" name="Picture 7">
            <a:extLst>
              <a:ext uri="{FF2B5EF4-FFF2-40B4-BE49-F238E27FC236}">
                <a16:creationId xmlns:a16="http://schemas.microsoft.com/office/drawing/2014/main" id="{96B7438C-B6AE-9447-9E96-F51BAF1012B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901863" y="2787607"/>
            <a:ext cx="3214687" cy="1371598"/>
          </a:xfrm>
          <a:prstGeom prst="rect">
            <a:avLst/>
          </a:prstGeom>
          <a:noFill/>
          <a:ln>
            <a:noFill/>
          </a:ln>
        </p:spPr>
      </p:pic>
      <p:pic>
        <p:nvPicPr>
          <p:cNvPr id="9" name="Picture 8">
            <a:extLst>
              <a:ext uri="{FF2B5EF4-FFF2-40B4-BE49-F238E27FC236}">
                <a16:creationId xmlns:a16="http://schemas.microsoft.com/office/drawing/2014/main" id="{657A3AEF-F52A-7C4C-91BB-097431290C9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01863" y="4582157"/>
            <a:ext cx="3044362" cy="1635736"/>
          </a:xfrm>
          <a:prstGeom prst="rect">
            <a:avLst/>
          </a:prstGeom>
          <a:noFill/>
          <a:ln>
            <a:noFill/>
          </a:ln>
        </p:spPr>
      </p:pic>
      <p:pic>
        <p:nvPicPr>
          <p:cNvPr id="10" name="Picture 9">
            <a:extLst>
              <a:ext uri="{FF2B5EF4-FFF2-40B4-BE49-F238E27FC236}">
                <a16:creationId xmlns:a16="http://schemas.microsoft.com/office/drawing/2014/main" id="{53072EC4-0D9E-6448-AC40-86FDF81B045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15026" y="614363"/>
            <a:ext cx="2726934" cy="2143125"/>
          </a:xfrm>
          <a:prstGeom prst="rect">
            <a:avLst/>
          </a:prstGeom>
          <a:noFill/>
          <a:ln>
            <a:noFill/>
          </a:ln>
        </p:spPr>
      </p:pic>
      <p:sp>
        <p:nvSpPr>
          <p:cNvPr id="5" name="TextBox 4">
            <a:extLst>
              <a:ext uri="{FF2B5EF4-FFF2-40B4-BE49-F238E27FC236}">
                <a16:creationId xmlns:a16="http://schemas.microsoft.com/office/drawing/2014/main" id="{5BF5CF0B-03F6-E649-A32A-8D0B5E25FC59}"/>
              </a:ext>
            </a:extLst>
          </p:cNvPr>
          <p:cNvSpPr txBox="1"/>
          <p:nvPr/>
        </p:nvSpPr>
        <p:spPr>
          <a:xfrm>
            <a:off x="144000" y="1164326"/>
            <a:ext cx="5757863" cy="1200329"/>
          </a:xfrm>
          <a:prstGeom prst="rect">
            <a:avLst/>
          </a:prstGeom>
          <a:noFill/>
        </p:spPr>
        <p:txBody>
          <a:bodyPr wrap="square" rtlCol="0">
            <a:spAutoFit/>
          </a:bodyPr>
          <a:lstStyle/>
          <a:p>
            <a:pPr marL="285750" indent="-285750">
              <a:buFont typeface="Arial" panose="020B0604020202020204" pitchFamily="34" charset="0"/>
              <a:buChar char="•"/>
            </a:pPr>
            <a:r>
              <a:rPr lang="en-GB" dirty="0"/>
              <a:t>Long-Term Software Preservation (actually storing the software, but also salvaging it and virtualizing it when necessary);</a:t>
            </a:r>
          </a:p>
          <a:p>
            <a:endParaRPr lang="it-IT" dirty="0"/>
          </a:p>
        </p:txBody>
      </p:sp>
      <p:sp>
        <p:nvSpPr>
          <p:cNvPr id="11" name="TextBox 10">
            <a:extLst>
              <a:ext uri="{FF2B5EF4-FFF2-40B4-BE49-F238E27FC236}">
                <a16:creationId xmlns:a16="http://schemas.microsoft.com/office/drawing/2014/main" id="{85AB6241-73BD-C743-B5CD-7A593EBA25CE}"/>
              </a:ext>
            </a:extLst>
          </p:cNvPr>
          <p:cNvSpPr txBox="1"/>
          <p:nvPr/>
        </p:nvSpPr>
        <p:spPr>
          <a:xfrm>
            <a:off x="157163" y="2928757"/>
            <a:ext cx="5757863" cy="1200329"/>
          </a:xfrm>
          <a:prstGeom prst="rect">
            <a:avLst/>
          </a:prstGeom>
          <a:noFill/>
        </p:spPr>
        <p:txBody>
          <a:bodyPr wrap="square" rtlCol="0">
            <a:spAutoFit/>
          </a:bodyPr>
          <a:lstStyle/>
          <a:p>
            <a:pPr marL="285750" lvl="0" indent="-285750">
              <a:buFont typeface="Arial" panose="020B0604020202020204" pitchFamily="34" charset="0"/>
              <a:buChar char="•"/>
            </a:pPr>
            <a:r>
              <a:rPr lang="en-GB" dirty="0"/>
              <a:t>Preserved Software Execution On-Demand (discovering, running and using the software);</a:t>
            </a:r>
          </a:p>
          <a:p>
            <a:endParaRPr lang="it-IT" dirty="0"/>
          </a:p>
        </p:txBody>
      </p:sp>
    </p:spTree>
    <p:extLst>
      <p:ext uri="{BB962C8B-B14F-4D97-AF65-F5344CB8AC3E}">
        <p14:creationId xmlns:p14="http://schemas.microsoft.com/office/powerpoint/2010/main" val="1876906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CBF92-9299-8C42-9CE9-55B193DB67E3}"/>
              </a:ext>
            </a:extLst>
          </p:cNvPr>
          <p:cNvSpPr>
            <a:spLocks noGrp="1"/>
          </p:cNvSpPr>
          <p:nvPr>
            <p:ph type="title"/>
          </p:nvPr>
        </p:nvSpPr>
        <p:spPr>
          <a:xfrm>
            <a:off x="144000" y="109678"/>
            <a:ext cx="8142750" cy="531684"/>
          </a:xfrm>
        </p:spPr>
        <p:txBody>
          <a:bodyPr/>
          <a:lstStyle/>
          <a:p>
            <a:pPr>
              <a:lnSpc>
                <a:spcPct val="150000"/>
              </a:lnSpc>
            </a:pPr>
            <a:r>
              <a:rPr lang="en-GB" dirty="0"/>
              <a:t>Artificial Intelligence applications – To Be Started</a:t>
            </a:r>
          </a:p>
        </p:txBody>
      </p:sp>
      <p:sp>
        <p:nvSpPr>
          <p:cNvPr id="4" name="Rectangle 3">
            <a:extLst>
              <a:ext uri="{FF2B5EF4-FFF2-40B4-BE49-F238E27FC236}">
                <a16:creationId xmlns:a16="http://schemas.microsoft.com/office/drawing/2014/main" id="{86600A3F-2E61-DA47-BCB5-EEAC8B4BE4B2}"/>
              </a:ext>
            </a:extLst>
          </p:cNvPr>
          <p:cNvSpPr/>
          <p:nvPr/>
        </p:nvSpPr>
        <p:spPr>
          <a:xfrm>
            <a:off x="314325" y="1627690"/>
            <a:ext cx="8711142" cy="4710649"/>
          </a:xfrm>
          <a:prstGeom prst="rect">
            <a:avLst/>
          </a:prstGeom>
        </p:spPr>
        <p:txBody>
          <a:bodyPr wrap="square">
            <a:spAutoFit/>
          </a:bodyPr>
          <a:lstStyle/>
          <a:p>
            <a:pPr marL="285750" indent="-285750">
              <a:buFont typeface="Wingdings" pitchFamily="2" charset="2"/>
              <a:buChar char="Ø"/>
            </a:pPr>
            <a:r>
              <a:rPr lang="en-GB" dirty="0"/>
              <a:t>Automatic discovery of Missions Dataset in publications/papers and link them to the ESA archives and automatic the keywords creation;</a:t>
            </a:r>
          </a:p>
          <a:p>
            <a:endParaRPr lang="en-GB" dirty="0"/>
          </a:p>
          <a:p>
            <a:pPr marL="285750" indent="-285750">
              <a:buFont typeface="Wingdings" pitchFamily="2" charset="2"/>
              <a:buChar char="Ø"/>
            </a:pPr>
            <a:r>
              <a:rPr lang="en-GB" dirty="0"/>
              <a:t>Automatic Documentation Classification (e.g. Weekly Report, Operation Concept, etc.);</a:t>
            </a:r>
          </a:p>
          <a:p>
            <a:endParaRPr lang="en-GB" dirty="0"/>
          </a:p>
          <a:p>
            <a:pPr marL="285750" indent="-285750">
              <a:buFont typeface="Wingdings" pitchFamily="2" charset="2"/>
              <a:buChar char="Ø"/>
            </a:pPr>
            <a:r>
              <a:rPr lang="en-GB" dirty="0"/>
              <a:t>Natural Language Processing to identify relationships between actions (verbs), time expressions (dates), and targets/instruments. Machine learning used to match pre-defined patterns and identify new ones;</a:t>
            </a:r>
          </a:p>
          <a:p>
            <a:endParaRPr lang="en-GB" dirty="0"/>
          </a:p>
          <a:p>
            <a:pPr marL="285750" indent="-285750">
              <a:buFont typeface="Wingdings" pitchFamily="2" charset="2"/>
              <a:buChar char="Ø"/>
            </a:pPr>
            <a:r>
              <a:rPr lang="en-GB" dirty="0"/>
              <a:t>Natural Language Processing to identify (key)words in text and classify papers by topic. Both humans and machines do the same on sample of papers.</a:t>
            </a:r>
          </a:p>
          <a:p>
            <a:pPr>
              <a:lnSpc>
                <a:spcPct val="200000"/>
              </a:lnSpc>
            </a:pPr>
            <a:endParaRPr lang="en-GB" dirty="0"/>
          </a:p>
          <a:p>
            <a:pPr marL="285750" indent="-285750">
              <a:lnSpc>
                <a:spcPct val="200000"/>
              </a:lnSpc>
              <a:buFont typeface="Wingdings" pitchFamily="2" charset="2"/>
              <a:buChar char="Ø"/>
            </a:pPr>
            <a:endParaRPr lang="en-GB" dirty="0"/>
          </a:p>
        </p:txBody>
      </p:sp>
      <p:sp>
        <p:nvSpPr>
          <p:cNvPr id="6" name="TextBox 5">
            <a:extLst>
              <a:ext uri="{FF2B5EF4-FFF2-40B4-BE49-F238E27FC236}">
                <a16:creationId xmlns:a16="http://schemas.microsoft.com/office/drawing/2014/main" id="{32525F2E-ACE6-3346-A370-9BFAB91D978D}"/>
              </a:ext>
            </a:extLst>
          </p:cNvPr>
          <p:cNvSpPr txBox="1"/>
          <p:nvPr/>
        </p:nvSpPr>
        <p:spPr>
          <a:xfrm>
            <a:off x="314325" y="885825"/>
            <a:ext cx="8234114" cy="369332"/>
          </a:xfrm>
          <a:prstGeom prst="rect">
            <a:avLst/>
          </a:prstGeom>
          <a:noFill/>
        </p:spPr>
        <p:txBody>
          <a:bodyPr wrap="none" rtlCol="0">
            <a:spAutoFit/>
          </a:bodyPr>
          <a:lstStyle/>
          <a:p>
            <a:r>
              <a:rPr lang="it-IT" dirty="0"/>
              <a:t>Application of </a:t>
            </a:r>
            <a:r>
              <a:rPr lang="en-GB" dirty="0"/>
              <a:t>Natural language processing and machine learning for:</a:t>
            </a:r>
            <a:endParaRPr lang="it-IT" dirty="0"/>
          </a:p>
        </p:txBody>
      </p:sp>
    </p:spTree>
    <p:extLst>
      <p:ext uri="{BB962C8B-B14F-4D97-AF65-F5344CB8AC3E}">
        <p14:creationId xmlns:p14="http://schemas.microsoft.com/office/powerpoint/2010/main" val="3167477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abovethelaw.com/wp-content/uploads/2015/04/thank-you-thanks-word-cloud.jpg">
            <a:extLst>
              <a:ext uri="{FF2B5EF4-FFF2-40B4-BE49-F238E27FC236}">
                <a16:creationId xmlns:a16="http://schemas.microsoft.com/office/drawing/2014/main" id="{B3940B60-15A4-AB47-8386-12DCA2F3E92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8132" y="1054100"/>
            <a:ext cx="7984070" cy="43230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18880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AE1B5-6588-BE4A-A904-559C23287408}"/>
              </a:ext>
            </a:extLst>
          </p:cNvPr>
          <p:cNvSpPr>
            <a:spLocks noGrp="1"/>
          </p:cNvSpPr>
          <p:nvPr>
            <p:ph type="title"/>
          </p:nvPr>
        </p:nvSpPr>
        <p:spPr/>
        <p:txBody>
          <a:bodyPr/>
          <a:lstStyle/>
          <a:p>
            <a:r>
              <a:rPr lang="it-IT" dirty="0"/>
              <a:t>CONTEXT … </a:t>
            </a:r>
            <a:r>
              <a:rPr lang="it-IT" dirty="0" err="1"/>
              <a:t>Not</a:t>
            </a:r>
            <a:r>
              <a:rPr lang="it-IT" dirty="0"/>
              <a:t> Just data</a:t>
            </a:r>
          </a:p>
        </p:txBody>
      </p:sp>
      <p:pic>
        <p:nvPicPr>
          <p:cNvPr id="4" name="Picture 3">
            <a:extLst>
              <a:ext uri="{FF2B5EF4-FFF2-40B4-BE49-F238E27FC236}">
                <a16:creationId xmlns:a16="http://schemas.microsoft.com/office/drawing/2014/main" id="{62FD1509-4A4B-0545-86BB-4A986562590A}"/>
              </a:ext>
            </a:extLst>
          </p:cNvPr>
          <p:cNvPicPr>
            <a:picLocks noChangeAspect="1"/>
          </p:cNvPicPr>
          <p:nvPr/>
        </p:nvPicPr>
        <p:blipFill>
          <a:blip r:embed="rId3"/>
          <a:stretch>
            <a:fillRect/>
          </a:stretch>
        </p:blipFill>
        <p:spPr>
          <a:xfrm>
            <a:off x="114300" y="1162050"/>
            <a:ext cx="8915400" cy="4533900"/>
          </a:xfrm>
          <a:prstGeom prst="rect">
            <a:avLst/>
          </a:prstGeom>
        </p:spPr>
      </p:pic>
    </p:spTree>
    <p:extLst>
      <p:ext uri="{BB962C8B-B14F-4D97-AF65-F5344CB8AC3E}">
        <p14:creationId xmlns:p14="http://schemas.microsoft.com/office/powerpoint/2010/main" val="3172972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AE1B5-6588-BE4A-A904-559C23287408}"/>
              </a:ext>
            </a:extLst>
          </p:cNvPr>
          <p:cNvSpPr>
            <a:spLocks noGrp="1"/>
          </p:cNvSpPr>
          <p:nvPr>
            <p:ph type="title"/>
          </p:nvPr>
        </p:nvSpPr>
        <p:spPr/>
        <p:txBody>
          <a:bodyPr/>
          <a:lstStyle/>
          <a:p>
            <a:r>
              <a:rPr lang="it-IT" dirty="0"/>
              <a:t>TERMS and CONCEPTS</a:t>
            </a:r>
          </a:p>
        </p:txBody>
      </p:sp>
      <p:pic>
        <p:nvPicPr>
          <p:cNvPr id="5" name="Immagine 19">
            <a:extLst>
              <a:ext uri="{FF2B5EF4-FFF2-40B4-BE49-F238E27FC236}">
                <a16:creationId xmlns:a16="http://schemas.microsoft.com/office/drawing/2014/main" id="{A6A6653C-F1F0-E34B-BFF0-3C6892EB1347}"/>
              </a:ext>
            </a:extLst>
          </p:cNvPr>
          <p:cNvPicPr>
            <a:picLocks noChangeAspect="1"/>
          </p:cNvPicPr>
          <p:nvPr/>
        </p:nvPicPr>
        <p:blipFill>
          <a:blip r:embed="rId3"/>
          <a:stretch>
            <a:fillRect/>
          </a:stretch>
        </p:blipFill>
        <p:spPr>
          <a:xfrm>
            <a:off x="290600" y="1341393"/>
            <a:ext cx="8594387" cy="4180557"/>
          </a:xfrm>
          <a:prstGeom prst="rect">
            <a:avLst/>
          </a:prstGeom>
        </p:spPr>
      </p:pic>
    </p:spTree>
    <p:extLst>
      <p:ext uri="{BB962C8B-B14F-4D97-AF65-F5344CB8AC3E}">
        <p14:creationId xmlns:p14="http://schemas.microsoft.com/office/powerpoint/2010/main" val="2074139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10" y="158766"/>
            <a:ext cx="7858936" cy="430887"/>
          </a:xfrm>
        </p:spPr>
        <p:txBody>
          <a:bodyPr/>
          <a:lstStyle/>
          <a:p>
            <a:r>
              <a:rPr lang="en-GB" dirty="0"/>
              <a:t>EO Space Data Technical Content and Information</a:t>
            </a:r>
          </a:p>
        </p:txBody>
      </p:sp>
      <p:pic>
        <p:nvPicPr>
          <p:cNvPr id="3" name="Picture 2">
            <a:extLst>
              <a:ext uri="{FF2B5EF4-FFF2-40B4-BE49-F238E27FC236}">
                <a16:creationId xmlns:a16="http://schemas.microsoft.com/office/drawing/2014/main" id="{C932BCD7-E7E7-2B4A-B746-D3AAEED0A0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843" y="1625489"/>
            <a:ext cx="7972425" cy="3533723"/>
          </a:xfrm>
          <a:prstGeom prst="rect">
            <a:avLst/>
          </a:prstGeom>
        </p:spPr>
      </p:pic>
      <p:pic>
        <p:nvPicPr>
          <p:cNvPr id="16" name="Picture 15">
            <a:extLst>
              <a:ext uri="{FF2B5EF4-FFF2-40B4-BE49-F238E27FC236}">
                <a16:creationId xmlns:a16="http://schemas.microsoft.com/office/drawing/2014/main" id="{D2E85043-A98D-224F-9839-7DFE4F3F93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3650" y="3352800"/>
            <a:ext cx="1536700" cy="152400"/>
          </a:xfrm>
          <a:prstGeom prst="rect">
            <a:avLst/>
          </a:prstGeom>
        </p:spPr>
      </p:pic>
      <p:pic>
        <p:nvPicPr>
          <p:cNvPr id="17" name="Picture 16">
            <a:extLst>
              <a:ext uri="{FF2B5EF4-FFF2-40B4-BE49-F238E27FC236}">
                <a16:creationId xmlns:a16="http://schemas.microsoft.com/office/drawing/2014/main" id="{C9DD4E4F-78BD-4D40-AEF7-180773EB0E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62856" y="2051728"/>
            <a:ext cx="1667210" cy="165343"/>
          </a:xfrm>
          <a:prstGeom prst="rect">
            <a:avLst/>
          </a:prstGeom>
        </p:spPr>
      </p:pic>
      <p:sp>
        <p:nvSpPr>
          <p:cNvPr id="12" name="TextBox 11">
            <a:extLst>
              <a:ext uri="{FF2B5EF4-FFF2-40B4-BE49-F238E27FC236}">
                <a16:creationId xmlns:a16="http://schemas.microsoft.com/office/drawing/2014/main" id="{7B1C2D0E-F760-F24F-B10F-0774A4F1A15C}"/>
              </a:ext>
            </a:extLst>
          </p:cNvPr>
          <p:cNvSpPr txBox="1"/>
          <p:nvPr/>
        </p:nvSpPr>
        <p:spPr>
          <a:xfrm>
            <a:off x="4550899" y="2021846"/>
            <a:ext cx="2949608" cy="261610"/>
          </a:xfrm>
          <a:prstGeom prst="rect">
            <a:avLst/>
          </a:prstGeom>
          <a:noFill/>
        </p:spPr>
        <p:txBody>
          <a:bodyPr wrap="none" rtlCol="0">
            <a:spAutoFit/>
          </a:bodyPr>
          <a:lstStyle/>
          <a:p>
            <a:r>
              <a:rPr lang="it-IT" sz="1100" b="1" dirty="0"/>
              <a:t>Technical Content and Information</a:t>
            </a:r>
          </a:p>
        </p:txBody>
      </p:sp>
    </p:spTree>
    <p:extLst>
      <p:ext uri="{BB962C8B-B14F-4D97-AF65-F5344CB8AC3E}">
        <p14:creationId xmlns:p14="http://schemas.microsoft.com/office/powerpoint/2010/main" val="1699360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417" y="250537"/>
            <a:ext cx="7174800" cy="427038"/>
          </a:xfrm>
        </p:spPr>
        <p:txBody>
          <a:bodyPr/>
          <a:lstStyle/>
          <a:p>
            <a:r>
              <a:rPr lang="en-GB" dirty="0"/>
              <a:t> CEOS BEST PRACTICE</a:t>
            </a:r>
          </a:p>
        </p:txBody>
      </p:sp>
      <p:sp>
        <p:nvSpPr>
          <p:cNvPr id="9" name="TextBox 8">
            <a:extLst>
              <a:ext uri="{FF2B5EF4-FFF2-40B4-BE49-F238E27FC236}">
                <a16:creationId xmlns:a16="http://schemas.microsoft.com/office/drawing/2014/main" id="{9BD9789A-CF1F-E94B-B2B0-07DE4F9CC0C2}"/>
              </a:ext>
            </a:extLst>
          </p:cNvPr>
          <p:cNvSpPr txBox="1"/>
          <p:nvPr/>
        </p:nvSpPr>
        <p:spPr>
          <a:xfrm>
            <a:off x="552230" y="5495601"/>
            <a:ext cx="7965580" cy="646331"/>
          </a:xfrm>
          <a:prstGeom prst="rect">
            <a:avLst/>
          </a:prstGeom>
          <a:noFill/>
        </p:spPr>
        <p:txBody>
          <a:bodyPr wrap="square" rtlCol="0">
            <a:spAutoFit/>
          </a:bodyPr>
          <a:lstStyle/>
          <a:p>
            <a:pPr algn="ctr"/>
            <a:r>
              <a:rPr lang="en-GB" dirty="0"/>
              <a:t>Provide recommendations and best practices for the preservation of EO Data Associated Technical Content and Information.</a:t>
            </a:r>
            <a:r>
              <a:rPr lang="it-IT" dirty="0"/>
              <a:t> </a:t>
            </a:r>
          </a:p>
        </p:txBody>
      </p:sp>
      <p:pic>
        <p:nvPicPr>
          <p:cNvPr id="3" name="Picture 2">
            <a:extLst>
              <a:ext uri="{FF2B5EF4-FFF2-40B4-BE49-F238E27FC236}">
                <a16:creationId xmlns:a16="http://schemas.microsoft.com/office/drawing/2014/main" id="{B679695D-9385-F548-99E1-2303E288E3C0}"/>
              </a:ext>
            </a:extLst>
          </p:cNvPr>
          <p:cNvPicPr>
            <a:picLocks noChangeAspect="1"/>
          </p:cNvPicPr>
          <p:nvPr/>
        </p:nvPicPr>
        <p:blipFill>
          <a:blip r:embed="rId3"/>
          <a:stretch>
            <a:fillRect/>
          </a:stretch>
        </p:blipFill>
        <p:spPr>
          <a:xfrm>
            <a:off x="658329" y="898379"/>
            <a:ext cx="5520707" cy="4309612"/>
          </a:xfrm>
          <a:prstGeom prst="rect">
            <a:avLst/>
          </a:prstGeom>
          <a:ln>
            <a:solidFill>
              <a:schemeClr val="bg2">
                <a:lumMod val="25000"/>
              </a:schemeClr>
            </a:solidFill>
          </a:ln>
        </p:spPr>
      </p:pic>
      <p:sp>
        <p:nvSpPr>
          <p:cNvPr id="4" name="TextBox 3">
            <a:extLst>
              <a:ext uri="{FF2B5EF4-FFF2-40B4-BE49-F238E27FC236}">
                <a16:creationId xmlns:a16="http://schemas.microsoft.com/office/drawing/2014/main" id="{8DCBA5E5-3CE8-BD4D-A225-D27E6F776AD7}"/>
              </a:ext>
            </a:extLst>
          </p:cNvPr>
          <p:cNvSpPr txBox="1"/>
          <p:nvPr/>
        </p:nvSpPr>
        <p:spPr>
          <a:xfrm rot="19857464">
            <a:off x="4813134" y="1961189"/>
            <a:ext cx="3549770" cy="1754327"/>
          </a:xfrm>
          <a:prstGeom prst="rect">
            <a:avLst/>
          </a:prstGeom>
          <a:noFill/>
        </p:spPr>
        <p:txBody>
          <a:bodyPr wrap="none" rtlCol="0">
            <a:spAutoFit/>
          </a:bodyPr>
          <a:lstStyle/>
          <a:p>
            <a:r>
              <a:rPr lang="en-GB" sz="5400" b="1" dirty="0">
                <a:solidFill>
                  <a:srgbClr val="00B050"/>
                </a:solidFill>
              </a:rPr>
              <a:t>Recently </a:t>
            </a:r>
          </a:p>
          <a:p>
            <a:r>
              <a:rPr lang="en-GB" sz="5400" b="1" dirty="0">
                <a:solidFill>
                  <a:srgbClr val="00B050"/>
                </a:solidFill>
              </a:rPr>
              <a:t>Updated</a:t>
            </a:r>
          </a:p>
        </p:txBody>
      </p:sp>
    </p:spTree>
    <p:extLst>
      <p:ext uri="{BB962C8B-B14F-4D97-AF65-F5344CB8AC3E}">
        <p14:creationId xmlns:p14="http://schemas.microsoft.com/office/powerpoint/2010/main" val="1240111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00" y="-9201"/>
            <a:ext cx="7174800" cy="769441"/>
          </a:xfrm>
        </p:spPr>
        <p:txBody>
          <a:bodyPr/>
          <a:lstStyle/>
          <a:p>
            <a:r>
              <a:rPr lang="en-GB" dirty="0"/>
              <a:t>Technical Content and Information preservation – Topics for discussion</a:t>
            </a:r>
          </a:p>
        </p:txBody>
      </p:sp>
      <p:sp>
        <p:nvSpPr>
          <p:cNvPr id="6" name="TextBox 5">
            <a:extLst>
              <a:ext uri="{FF2B5EF4-FFF2-40B4-BE49-F238E27FC236}">
                <a16:creationId xmlns:a16="http://schemas.microsoft.com/office/drawing/2014/main" id="{4F24F37A-390F-C040-A2C9-13A09A2BDD1A}"/>
              </a:ext>
            </a:extLst>
          </p:cNvPr>
          <p:cNvSpPr txBox="1"/>
          <p:nvPr/>
        </p:nvSpPr>
        <p:spPr>
          <a:xfrm>
            <a:off x="144000" y="922139"/>
            <a:ext cx="8842838" cy="4529445"/>
          </a:xfrm>
          <a:prstGeom prst="rect">
            <a:avLst/>
          </a:prstGeom>
          <a:noFill/>
        </p:spPr>
        <p:txBody>
          <a:bodyPr wrap="square" rtlCol="0">
            <a:spAutoFit/>
          </a:bodyPr>
          <a:lstStyle/>
          <a:p>
            <a:endParaRPr lang="en-GB" sz="2000" dirty="0"/>
          </a:p>
          <a:p>
            <a:pPr marL="285750" indent="-285750">
              <a:lnSpc>
                <a:spcPct val="150000"/>
              </a:lnSpc>
              <a:buFont typeface="Wingdings" pitchFamily="2" charset="2"/>
              <a:buChar char="Ø"/>
            </a:pPr>
            <a:r>
              <a:rPr lang="en-GB" sz="2000" dirty="0"/>
              <a:t>Long Term Preservation Platforms (Open source and/or licensed)</a:t>
            </a:r>
          </a:p>
          <a:p>
            <a:pPr marL="285750" indent="-285750">
              <a:lnSpc>
                <a:spcPct val="150000"/>
              </a:lnSpc>
              <a:buFont typeface="Wingdings" pitchFamily="2" charset="2"/>
              <a:buChar char="Ø"/>
            </a:pPr>
            <a:r>
              <a:rPr lang="en-GB" sz="2000" dirty="0"/>
              <a:t>Preservation processes</a:t>
            </a:r>
          </a:p>
          <a:p>
            <a:pPr marL="285750" indent="-285750">
              <a:lnSpc>
                <a:spcPct val="150000"/>
              </a:lnSpc>
              <a:buFont typeface="Wingdings" pitchFamily="2" charset="2"/>
              <a:buChar char="Ø"/>
            </a:pPr>
            <a:r>
              <a:rPr lang="en-GB" sz="2000" dirty="0"/>
              <a:t>Preservation Metadata and Formats</a:t>
            </a:r>
          </a:p>
          <a:p>
            <a:pPr marL="285750" indent="-285750">
              <a:lnSpc>
                <a:spcPct val="150000"/>
              </a:lnSpc>
              <a:buFont typeface="Wingdings" pitchFamily="2" charset="2"/>
              <a:buChar char="Ø"/>
            </a:pPr>
            <a:r>
              <a:rPr lang="en-GB" sz="2000" dirty="0"/>
              <a:t>Provenance and linked network</a:t>
            </a:r>
          </a:p>
          <a:p>
            <a:pPr marL="285750" indent="-285750">
              <a:lnSpc>
                <a:spcPct val="150000"/>
              </a:lnSpc>
              <a:buFont typeface="Wingdings" pitchFamily="2" charset="2"/>
              <a:buChar char="Ø"/>
            </a:pPr>
            <a:r>
              <a:rPr lang="en-GB" sz="2000" dirty="0"/>
              <a:t>Software and Tools Long term preservation</a:t>
            </a:r>
          </a:p>
          <a:p>
            <a:pPr marL="285750" indent="-285750">
              <a:lnSpc>
                <a:spcPct val="150000"/>
              </a:lnSpc>
              <a:buFont typeface="Wingdings" pitchFamily="2" charset="2"/>
              <a:buChar char="Ø"/>
            </a:pPr>
            <a:r>
              <a:rPr lang="en-GB" sz="2000" dirty="0"/>
              <a:t>Artificial Intelligence applications (e.g. natural language processing and machine learning to find reference to data in papers and link them to the ESA archives and to automate the keyword creation</a:t>
            </a:r>
            <a:r>
              <a:rPr lang="it-IT" sz="2000" dirty="0"/>
              <a:t>)</a:t>
            </a:r>
          </a:p>
        </p:txBody>
      </p:sp>
    </p:spTree>
    <p:extLst>
      <p:ext uri="{BB962C8B-B14F-4D97-AF65-F5344CB8AC3E}">
        <p14:creationId xmlns:p14="http://schemas.microsoft.com/office/powerpoint/2010/main" val="2489487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CBF92-9299-8C42-9CE9-55B193DB67E3}"/>
              </a:ext>
            </a:extLst>
          </p:cNvPr>
          <p:cNvSpPr>
            <a:spLocks noGrp="1"/>
          </p:cNvSpPr>
          <p:nvPr>
            <p:ph type="title"/>
          </p:nvPr>
        </p:nvSpPr>
        <p:spPr>
          <a:xfrm>
            <a:off x="144000" y="-9201"/>
            <a:ext cx="7628400" cy="769441"/>
          </a:xfrm>
        </p:spPr>
        <p:txBody>
          <a:bodyPr/>
          <a:lstStyle/>
          <a:p>
            <a:r>
              <a:rPr lang="en-GB" dirty="0"/>
              <a:t>EO Data Technical Content and Information Long Term Preservation at ESA (1/3)</a:t>
            </a:r>
          </a:p>
        </p:txBody>
      </p:sp>
      <p:pic>
        <p:nvPicPr>
          <p:cNvPr id="43" name="Picture 42">
            <a:extLst>
              <a:ext uri="{FF2B5EF4-FFF2-40B4-BE49-F238E27FC236}">
                <a16:creationId xmlns:a16="http://schemas.microsoft.com/office/drawing/2014/main" id="{20BA2AA7-5469-B747-AAEB-126CEC4E90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306" y="2204069"/>
            <a:ext cx="1107519" cy="2921000"/>
          </a:xfrm>
          <a:prstGeom prst="rect">
            <a:avLst/>
          </a:prstGeom>
        </p:spPr>
      </p:pic>
      <p:pic>
        <p:nvPicPr>
          <p:cNvPr id="44" name="Picture 43">
            <a:extLst>
              <a:ext uri="{FF2B5EF4-FFF2-40B4-BE49-F238E27FC236}">
                <a16:creationId xmlns:a16="http://schemas.microsoft.com/office/drawing/2014/main" id="{C614DB38-8E49-C541-BAD0-1E54B32DAA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07" y="1085850"/>
            <a:ext cx="1107519" cy="1118219"/>
          </a:xfrm>
          <a:prstGeom prst="rect">
            <a:avLst/>
          </a:prstGeom>
        </p:spPr>
      </p:pic>
      <p:sp>
        <p:nvSpPr>
          <p:cNvPr id="46" name="Left Brace 45">
            <a:extLst>
              <a:ext uri="{FF2B5EF4-FFF2-40B4-BE49-F238E27FC236}">
                <a16:creationId xmlns:a16="http://schemas.microsoft.com/office/drawing/2014/main" id="{3054EEE1-B2ED-E344-BFF9-B980003303E2}"/>
              </a:ext>
            </a:extLst>
          </p:cNvPr>
          <p:cNvSpPr/>
          <p:nvPr/>
        </p:nvSpPr>
        <p:spPr>
          <a:xfrm>
            <a:off x="1084395" y="1644958"/>
            <a:ext cx="958717" cy="2541279"/>
          </a:xfrm>
          <a:prstGeom prst="leftBrace">
            <a:avLst/>
          </a:prstGeom>
          <a:ln w="603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47" name="Picture 46">
            <a:extLst>
              <a:ext uri="{FF2B5EF4-FFF2-40B4-BE49-F238E27FC236}">
                <a16:creationId xmlns:a16="http://schemas.microsoft.com/office/drawing/2014/main" id="{D0B31EE1-E920-4B46-89F2-DE5A418C9F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55881" y="1200150"/>
            <a:ext cx="7389685" cy="4615937"/>
          </a:xfrm>
          <a:prstGeom prst="rect">
            <a:avLst/>
          </a:prstGeom>
        </p:spPr>
      </p:pic>
    </p:spTree>
    <p:extLst>
      <p:ext uri="{BB962C8B-B14F-4D97-AF65-F5344CB8AC3E}">
        <p14:creationId xmlns:p14="http://schemas.microsoft.com/office/powerpoint/2010/main" val="3003357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CBF92-9299-8C42-9CE9-55B193DB67E3}"/>
              </a:ext>
            </a:extLst>
          </p:cNvPr>
          <p:cNvSpPr>
            <a:spLocks noGrp="1"/>
          </p:cNvSpPr>
          <p:nvPr>
            <p:ph type="title"/>
          </p:nvPr>
        </p:nvSpPr>
        <p:spPr>
          <a:xfrm>
            <a:off x="143999" y="87206"/>
            <a:ext cx="8619818" cy="1015663"/>
          </a:xfrm>
        </p:spPr>
        <p:txBody>
          <a:bodyPr/>
          <a:lstStyle/>
          <a:p>
            <a:r>
              <a:rPr lang="en-GB" sz="2000" dirty="0"/>
              <a:t>EO Data Technical Content and Information Preservation at ESA (2/3)</a:t>
            </a:r>
            <a:br>
              <a:rPr lang="en-GB" sz="2000" dirty="0"/>
            </a:br>
            <a:r>
              <a:rPr lang="en-GB" sz="2000" dirty="0"/>
              <a:t>	</a:t>
            </a:r>
            <a:r>
              <a:rPr lang="en-GB" sz="2000" dirty="0">
                <a:sym typeface="Wingdings"/>
              </a:rPr>
              <a:t> Space Data Technical Information Preservation Archive</a:t>
            </a:r>
            <a:endParaRPr lang="en-GB" sz="2000" dirty="0"/>
          </a:p>
        </p:txBody>
      </p:sp>
      <p:pic>
        <p:nvPicPr>
          <p:cNvPr id="43" name="Picture 42">
            <a:extLst>
              <a:ext uri="{FF2B5EF4-FFF2-40B4-BE49-F238E27FC236}">
                <a16:creationId xmlns:a16="http://schemas.microsoft.com/office/drawing/2014/main" id="{16459262-FFD8-914D-BC92-BCE1D32A0FFD}"/>
              </a:ext>
            </a:extLst>
          </p:cNvPr>
          <p:cNvPicPr>
            <a:picLocks noChangeAspect="1"/>
          </p:cNvPicPr>
          <p:nvPr/>
        </p:nvPicPr>
        <p:blipFill>
          <a:blip r:embed="rId2"/>
          <a:stretch>
            <a:fillRect/>
          </a:stretch>
        </p:blipFill>
        <p:spPr>
          <a:xfrm>
            <a:off x="414338" y="1325563"/>
            <a:ext cx="5076726" cy="3833683"/>
          </a:xfrm>
          <a:prstGeom prst="rect">
            <a:avLst/>
          </a:prstGeom>
        </p:spPr>
      </p:pic>
      <p:pic>
        <p:nvPicPr>
          <p:cNvPr id="44" name="Picture 43">
            <a:extLst>
              <a:ext uri="{FF2B5EF4-FFF2-40B4-BE49-F238E27FC236}">
                <a16:creationId xmlns:a16="http://schemas.microsoft.com/office/drawing/2014/main" id="{70BEA3B7-A921-5349-9EE1-1FEFA3EF08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825" y="3577178"/>
            <a:ext cx="4274760" cy="2245945"/>
          </a:xfrm>
          <a:prstGeom prst="rect">
            <a:avLst/>
          </a:prstGeom>
        </p:spPr>
      </p:pic>
    </p:spTree>
    <p:extLst>
      <p:ext uri="{BB962C8B-B14F-4D97-AF65-F5344CB8AC3E}">
        <p14:creationId xmlns:p14="http://schemas.microsoft.com/office/powerpoint/2010/main" val="202634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CBF92-9299-8C42-9CE9-55B193DB67E3}"/>
              </a:ext>
            </a:extLst>
          </p:cNvPr>
          <p:cNvSpPr>
            <a:spLocks noGrp="1"/>
          </p:cNvSpPr>
          <p:nvPr>
            <p:ph type="title"/>
          </p:nvPr>
        </p:nvSpPr>
        <p:spPr>
          <a:xfrm>
            <a:off x="144000" y="-9201"/>
            <a:ext cx="7628400" cy="769441"/>
          </a:xfrm>
        </p:spPr>
        <p:txBody>
          <a:bodyPr/>
          <a:lstStyle/>
          <a:p>
            <a:r>
              <a:rPr lang="en-GB" dirty="0"/>
              <a:t>EO Data Technical Content and Information Preservation at ESA (3/3)</a:t>
            </a:r>
          </a:p>
        </p:txBody>
      </p:sp>
      <p:grpSp>
        <p:nvGrpSpPr>
          <p:cNvPr id="7" name="Group 6">
            <a:extLst>
              <a:ext uri="{FF2B5EF4-FFF2-40B4-BE49-F238E27FC236}">
                <a16:creationId xmlns:a16="http://schemas.microsoft.com/office/drawing/2014/main" id="{7FF8223B-9DF5-494C-8187-2B680FDA93E0}"/>
              </a:ext>
            </a:extLst>
          </p:cNvPr>
          <p:cNvGrpSpPr/>
          <p:nvPr/>
        </p:nvGrpSpPr>
        <p:grpSpPr>
          <a:xfrm>
            <a:off x="22006" y="849663"/>
            <a:ext cx="8994999" cy="5168078"/>
            <a:chOff x="22006" y="849663"/>
            <a:chExt cx="8994999" cy="5168078"/>
          </a:xfrm>
        </p:grpSpPr>
        <p:sp>
          <p:nvSpPr>
            <p:cNvPr id="8" name="Rounded Rectangle 7">
              <a:extLst>
                <a:ext uri="{FF2B5EF4-FFF2-40B4-BE49-F238E27FC236}">
                  <a16:creationId xmlns:a16="http://schemas.microsoft.com/office/drawing/2014/main" id="{61F45F34-AB6B-C14A-AC4C-830CF88D184C}"/>
                </a:ext>
              </a:extLst>
            </p:cNvPr>
            <p:cNvSpPr/>
            <p:nvPr/>
          </p:nvSpPr>
          <p:spPr>
            <a:xfrm>
              <a:off x="7664002" y="2334443"/>
              <a:ext cx="1353003" cy="342380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Can 8">
              <a:extLst>
                <a:ext uri="{FF2B5EF4-FFF2-40B4-BE49-F238E27FC236}">
                  <a16:creationId xmlns:a16="http://schemas.microsoft.com/office/drawing/2014/main" id="{E14C9F94-FCED-DD42-9F10-0302DB3F283C}"/>
                </a:ext>
              </a:extLst>
            </p:cNvPr>
            <p:cNvSpPr/>
            <p:nvPr/>
          </p:nvSpPr>
          <p:spPr>
            <a:xfrm>
              <a:off x="7889616" y="2933636"/>
              <a:ext cx="987721" cy="1216152"/>
            </a:xfrm>
            <a:prstGeom prst="can">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ounded Rectangle 9">
              <a:extLst>
                <a:ext uri="{FF2B5EF4-FFF2-40B4-BE49-F238E27FC236}">
                  <a16:creationId xmlns:a16="http://schemas.microsoft.com/office/drawing/2014/main" id="{ACAEB98D-4150-A746-B953-C380A0199D11}"/>
                </a:ext>
              </a:extLst>
            </p:cNvPr>
            <p:cNvSpPr/>
            <p:nvPr/>
          </p:nvSpPr>
          <p:spPr>
            <a:xfrm>
              <a:off x="5093846" y="2334444"/>
              <a:ext cx="1353003" cy="232307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Can 10">
              <a:extLst>
                <a:ext uri="{FF2B5EF4-FFF2-40B4-BE49-F238E27FC236}">
                  <a16:creationId xmlns:a16="http://schemas.microsoft.com/office/drawing/2014/main" id="{BCD1580C-3B09-F545-A9E6-00AEB0B01A30}"/>
                </a:ext>
              </a:extLst>
            </p:cNvPr>
            <p:cNvSpPr/>
            <p:nvPr/>
          </p:nvSpPr>
          <p:spPr>
            <a:xfrm>
              <a:off x="5325761" y="2683958"/>
              <a:ext cx="914400" cy="1216152"/>
            </a:xfrm>
            <a:prstGeom prst="can">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Rounded Rectangle 11">
              <a:extLst>
                <a:ext uri="{FF2B5EF4-FFF2-40B4-BE49-F238E27FC236}">
                  <a16:creationId xmlns:a16="http://schemas.microsoft.com/office/drawing/2014/main" id="{4E8D4405-2E11-B340-BE7D-F271A4B60C02}"/>
                </a:ext>
              </a:extLst>
            </p:cNvPr>
            <p:cNvSpPr/>
            <p:nvPr/>
          </p:nvSpPr>
          <p:spPr>
            <a:xfrm>
              <a:off x="22006" y="1586853"/>
              <a:ext cx="2641351" cy="4430888"/>
            </a:xfrm>
            <a:prstGeom prst="round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Parallelogram 12">
              <a:extLst>
                <a:ext uri="{FF2B5EF4-FFF2-40B4-BE49-F238E27FC236}">
                  <a16:creationId xmlns:a16="http://schemas.microsoft.com/office/drawing/2014/main" id="{14740FD4-84FB-3E4D-B406-4E3C64AA3160}"/>
                </a:ext>
              </a:extLst>
            </p:cNvPr>
            <p:cNvSpPr/>
            <p:nvPr/>
          </p:nvSpPr>
          <p:spPr>
            <a:xfrm>
              <a:off x="211742" y="3563000"/>
              <a:ext cx="2292787" cy="611183"/>
            </a:xfrm>
            <a:prstGeom prst="parallelogram">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13">
              <a:extLst>
                <a:ext uri="{FF2B5EF4-FFF2-40B4-BE49-F238E27FC236}">
                  <a16:creationId xmlns:a16="http://schemas.microsoft.com/office/drawing/2014/main" id="{386B0A6A-DEF6-044A-89E6-64B0B6A2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89906" y="3165737"/>
              <a:ext cx="653100" cy="681853"/>
            </a:xfrm>
            <a:prstGeom prst="rect">
              <a:avLst/>
            </a:prstGeom>
          </p:spPr>
        </p:pic>
        <p:sp>
          <p:nvSpPr>
            <p:cNvPr id="15" name="TextBox 14">
              <a:extLst>
                <a:ext uri="{FF2B5EF4-FFF2-40B4-BE49-F238E27FC236}">
                  <a16:creationId xmlns:a16="http://schemas.microsoft.com/office/drawing/2014/main" id="{0FED8CB8-DBB2-964C-8C21-7EF008BE202A}"/>
                </a:ext>
              </a:extLst>
            </p:cNvPr>
            <p:cNvSpPr txBox="1"/>
            <p:nvPr/>
          </p:nvSpPr>
          <p:spPr>
            <a:xfrm>
              <a:off x="2713479" y="2853683"/>
              <a:ext cx="1143262" cy="253916"/>
            </a:xfrm>
            <a:prstGeom prst="rect">
              <a:avLst/>
            </a:prstGeom>
            <a:noFill/>
          </p:spPr>
          <p:txBody>
            <a:bodyPr wrap="none" rtlCol="0">
              <a:spAutoFit/>
            </a:bodyPr>
            <a:lstStyle/>
            <a:p>
              <a:r>
                <a:rPr lang="en-GB" sz="1050" dirty="0"/>
                <a:t>Data Librarian</a:t>
              </a:r>
            </a:p>
          </p:txBody>
        </p:sp>
        <p:sp>
          <p:nvSpPr>
            <p:cNvPr id="16" name="Cloud 15">
              <a:extLst>
                <a:ext uri="{FF2B5EF4-FFF2-40B4-BE49-F238E27FC236}">
                  <a16:creationId xmlns:a16="http://schemas.microsoft.com/office/drawing/2014/main" id="{82D4A325-A14D-6B41-A85D-EDF7041341C5}"/>
                </a:ext>
              </a:extLst>
            </p:cNvPr>
            <p:cNvSpPr/>
            <p:nvPr/>
          </p:nvSpPr>
          <p:spPr>
            <a:xfrm>
              <a:off x="385886" y="2482246"/>
              <a:ext cx="2001794" cy="914400"/>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lumMod val="65000"/>
                      <a:lumOff val="35000"/>
                    </a:schemeClr>
                  </a:solidFill>
                </a:rPr>
                <a:t>Papers and Technical Documents Backlog</a:t>
              </a:r>
            </a:p>
          </p:txBody>
        </p:sp>
        <p:cxnSp>
          <p:nvCxnSpPr>
            <p:cNvPr id="17" name="Straight Arrow Connector 16">
              <a:extLst>
                <a:ext uri="{FF2B5EF4-FFF2-40B4-BE49-F238E27FC236}">
                  <a16:creationId xmlns:a16="http://schemas.microsoft.com/office/drawing/2014/main" id="{96C95F0A-2628-BB4A-BD22-0A53674B8B8C}"/>
                </a:ext>
              </a:extLst>
            </p:cNvPr>
            <p:cNvCxnSpPr>
              <a:cxnSpLocks/>
            </p:cNvCxnSpPr>
            <p:nvPr/>
          </p:nvCxnSpPr>
          <p:spPr>
            <a:xfrm flipV="1">
              <a:off x="3556683" y="3503590"/>
              <a:ext cx="1739410" cy="21132"/>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0535B0C-5467-3C4A-8D88-B5554CB035D5}"/>
                </a:ext>
              </a:extLst>
            </p:cNvPr>
            <p:cNvSpPr txBox="1"/>
            <p:nvPr/>
          </p:nvSpPr>
          <p:spPr>
            <a:xfrm>
              <a:off x="3598576" y="3242053"/>
              <a:ext cx="1795328" cy="253916"/>
            </a:xfrm>
            <a:prstGeom prst="rect">
              <a:avLst/>
            </a:prstGeom>
            <a:noFill/>
          </p:spPr>
          <p:txBody>
            <a:bodyPr wrap="square" rtlCol="0">
              <a:spAutoFit/>
            </a:bodyPr>
            <a:lstStyle/>
            <a:p>
              <a:r>
                <a:rPr lang="en-GB" sz="700" dirty="0"/>
                <a:t>Ingest Docs + Metadata </a:t>
              </a:r>
              <a:r>
                <a:rPr lang="en-GB" sz="1050" dirty="0"/>
                <a:t>SIP</a:t>
              </a:r>
              <a:endParaRPr lang="en-GB" sz="700" dirty="0"/>
            </a:p>
          </p:txBody>
        </p:sp>
        <p:sp>
          <p:nvSpPr>
            <p:cNvPr id="19" name="TextBox 18">
              <a:extLst>
                <a:ext uri="{FF2B5EF4-FFF2-40B4-BE49-F238E27FC236}">
                  <a16:creationId xmlns:a16="http://schemas.microsoft.com/office/drawing/2014/main" id="{4136B946-5B9D-C24F-A9AC-ACD863DBBBC2}"/>
                </a:ext>
              </a:extLst>
            </p:cNvPr>
            <p:cNvSpPr txBox="1"/>
            <p:nvPr/>
          </p:nvSpPr>
          <p:spPr>
            <a:xfrm>
              <a:off x="5075884" y="4293780"/>
              <a:ext cx="1417376" cy="276999"/>
            </a:xfrm>
            <a:prstGeom prst="rect">
              <a:avLst/>
            </a:prstGeom>
            <a:noFill/>
          </p:spPr>
          <p:txBody>
            <a:bodyPr wrap="none" rtlCol="0">
              <a:spAutoFit/>
            </a:bodyPr>
            <a:lstStyle/>
            <a:p>
              <a:r>
                <a:rPr lang="en-GB" sz="1200" b="1" dirty="0"/>
                <a:t>Archivematica</a:t>
              </a:r>
            </a:p>
          </p:txBody>
        </p:sp>
        <p:sp>
          <p:nvSpPr>
            <p:cNvPr id="20" name="TextBox 19">
              <a:extLst>
                <a:ext uri="{FF2B5EF4-FFF2-40B4-BE49-F238E27FC236}">
                  <a16:creationId xmlns:a16="http://schemas.microsoft.com/office/drawing/2014/main" id="{1DA661E4-4915-FD41-A6CB-B662006B96AE}"/>
                </a:ext>
              </a:extLst>
            </p:cNvPr>
            <p:cNvSpPr txBox="1"/>
            <p:nvPr/>
          </p:nvSpPr>
          <p:spPr>
            <a:xfrm>
              <a:off x="5477918" y="3167348"/>
              <a:ext cx="685103" cy="369332"/>
            </a:xfrm>
            <a:prstGeom prst="rect">
              <a:avLst/>
            </a:prstGeom>
            <a:noFill/>
          </p:spPr>
          <p:txBody>
            <a:bodyPr wrap="square" rtlCol="0">
              <a:spAutoFit/>
            </a:bodyPr>
            <a:lstStyle>
              <a:defPPr>
                <a:defRPr lang="en-GB"/>
              </a:defPPr>
              <a:lvl1pPr>
                <a:defRPr sz="1200"/>
              </a:lvl1pPr>
            </a:lstStyle>
            <a:p>
              <a:r>
                <a:rPr lang="en-GB" sz="1800" b="1" dirty="0">
                  <a:solidFill>
                    <a:schemeClr val="bg1"/>
                  </a:solidFill>
                </a:rPr>
                <a:t>AIP</a:t>
              </a:r>
            </a:p>
          </p:txBody>
        </p:sp>
        <p:pic>
          <p:nvPicPr>
            <p:cNvPr id="21" name="Picture 20">
              <a:extLst>
                <a:ext uri="{FF2B5EF4-FFF2-40B4-BE49-F238E27FC236}">
                  <a16:creationId xmlns:a16="http://schemas.microsoft.com/office/drawing/2014/main" id="{ECCCC6B3-1EE0-1E4E-A18E-8A9024E05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30709" y="1160624"/>
              <a:ext cx="653100" cy="681853"/>
            </a:xfrm>
            <a:prstGeom prst="rect">
              <a:avLst/>
            </a:prstGeom>
          </p:spPr>
        </p:pic>
        <p:sp>
          <p:nvSpPr>
            <p:cNvPr id="22" name="TextBox 21">
              <a:extLst>
                <a:ext uri="{FF2B5EF4-FFF2-40B4-BE49-F238E27FC236}">
                  <a16:creationId xmlns:a16="http://schemas.microsoft.com/office/drawing/2014/main" id="{D5E9C484-FA3A-D946-A913-7748E04DA5F6}"/>
                </a:ext>
              </a:extLst>
            </p:cNvPr>
            <p:cNvSpPr txBox="1"/>
            <p:nvPr/>
          </p:nvSpPr>
          <p:spPr>
            <a:xfrm>
              <a:off x="5191623" y="849663"/>
              <a:ext cx="1059906" cy="253916"/>
            </a:xfrm>
            <a:prstGeom prst="rect">
              <a:avLst/>
            </a:prstGeom>
            <a:noFill/>
          </p:spPr>
          <p:txBody>
            <a:bodyPr wrap="none" rtlCol="0">
              <a:spAutoFit/>
            </a:bodyPr>
            <a:lstStyle/>
            <a:p>
              <a:r>
                <a:rPr lang="en-GB" sz="1050" dirty="0"/>
                <a:t>Data Curator</a:t>
              </a:r>
            </a:p>
          </p:txBody>
        </p:sp>
        <p:sp>
          <p:nvSpPr>
            <p:cNvPr id="23" name="TextBox 22">
              <a:extLst>
                <a:ext uri="{FF2B5EF4-FFF2-40B4-BE49-F238E27FC236}">
                  <a16:creationId xmlns:a16="http://schemas.microsoft.com/office/drawing/2014/main" id="{823FE182-6C6A-194A-826E-4295CEB88597}"/>
                </a:ext>
              </a:extLst>
            </p:cNvPr>
            <p:cNvSpPr txBox="1"/>
            <p:nvPr/>
          </p:nvSpPr>
          <p:spPr>
            <a:xfrm>
              <a:off x="8038977" y="2454621"/>
              <a:ext cx="603050" cy="246221"/>
            </a:xfrm>
            <a:prstGeom prst="rect">
              <a:avLst/>
            </a:prstGeom>
            <a:noFill/>
          </p:spPr>
          <p:txBody>
            <a:bodyPr wrap="none" rtlCol="0">
              <a:spAutoFit/>
            </a:bodyPr>
            <a:lstStyle/>
            <a:p>
              <a:r>
                <a:rPr lang="en-GB" sz="1000" b="1" dirty="0"/>
                <a:t>ATOM</a:t>
              </a:r>
            </a:p>
          </p:txBody>
        </p:sp>
        <p:cxnSp>
          <p:nvCxnSpPr>
            <p:cNvPr id="24" name="Straight Arrow Connector 23">
              <a:extLst>
                <a:ext uri="{FF2B5EF4-FFF2-40B4-BE49-F238E27FC236}">
                  <a16:creationId xmlns:a16="http://schemas.microsoft.com/office/drawing/2014/main" id="{32354DA8-6A98-2C4C-B2B2-8B52CE0B99D8}"/>
                </a:ext>
              </a:extLst>
            </p:cNvPr>
            <p:cNvCxnSpPr>
              <a:cxnSpLocks/>
            </p:cNvCxnSpPr>
            <p:nvPr/>
          </p:nvCxnSpPr>
          <p:spPr>
            <a:xfrm>
              <a:off x="5757259" y="1831652"/>
              <a:ext cx="0" cy="86919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99614E3-640B-4849-89E3-D9FFA40A6AFB}"/>
                </a:ext>
              </a:extLst>
            </p:cNvPr>
            <p:cNvCxnSpPr>
              <a:cxnSpLocks/>
            </p:cNvCxnSpPr>
            <p:nvPr/>
          </p:nvCxnSpPr>
          <p:spPr>
            <a:xfrm flipV="1">
              <a:off x="6289589" y="3524721"/>
              <a:ext cx="1645946" cy="1683"/>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75DF262-AE5D-CC42-B841-C5BD0964F43D}"/>
                </a:ext>
              </a:extLst>
            </p:cNvPr>
            <p:cNvSpPr txBox="1"/>
            <p:nvPr/>
          </p:nvSpPr>
          <p:spPr>
            <a:xfrm>
              <a:off x="7809205" y="3229666"/>
              <a:ext cx="1117695" cy="646331"/>
            </a:xfrm>
            <a:prstGeom prst="rect">
              <a:avLst/>
            </a:prstGeom>
            <a:noFill/>
          </p:spPr>
          <p:txBody>
            <a:bodyPr wrap="square" rtlCol="0">
              <a:spAutoFit/>
            </a:bodyPr>
            <a:lstStyle/>
            <a:p>
              <a:pPr algn="ctr"/>
              <a:r>
                <a:rPr lang="en-GB" sz="1200" b="1" dirty="0">
                  <a:solidFill>
                    <a:schemeClr val="bg1"/>
                  </a:solidFill>
                </a:rPr>
                <a:t>Physical DIP </a:t>
              </a:r>
            </a:p>
            <a:p>
              <a:pPr algn="ctr"/>
              <a:r>
                <a:rPr lang="en-GB" sz="1200" b="1" dirty="0">
                  <a:solidFill>
                    <a:schemeClr val="bg1"/>
                  </a:solidFill>
                </a:rPr>
                <a:t>Repository</a:t>
              </a:r>
              <a:endParaRPr lang="en-GB" sz="900" b="1" dirty="0">
                <a:solidFill>
                  <a:schemeClr val="bg1"/>
                </a:solidFill>
              </a:endParaRPr>
            </a:p>
          </p:txBody>
        </p:sp>
        <p:sp>
          <p:nvSpPr>
            <p:cNvPr id="27" name="TextBox 26">
              <a:extLst>
                <a:ext uri="{FF2B5EF4-FFF2-40B4-BE49-F238E27FC236}">
                  <a16:creationId xmlns:a16="http://schemas.microsoft.com/office/drawing/2014/main" id="{40EA8AF8-7292-B446-898B-B3120A6B9925}"/>
                </a:ext>
              </a:extLst>
            </p:cNvPr>
            <p:cNvSpPr txBox="1"/>
            <p:nvPr/>
          </p:nvSpPr>
          <p:spPr>
            <a:xfrm>
              <a:off x="5757259" y="1956524"/>
              <a:ext cx="2281718" cy="230832"/>
            </a:xfrm>
            <a:prstGeom prst="rect">
              <a:avLst/>
            </a:prstGeom>
            <a:noFill/>
          </p:spPr>
          <p:txBody>
            <a:bodyPr wrap="square" rtlCol="0">
              <a:spAutoFit/>
            </a:bodyPr>
            <a:lstStyle/>
            <a:p>
              <a:r>
                <a:rPr lang="en-GB" sz="900" dirty="0"/>
                <a:t>Workflows + Additional Metadata</a:t>
              </a:r>
            </a:p>
          </p:txBody>
        </p:sp>
        <p:sp>
          <p:nvSpPr>
            <p:cNvPr id="28" name="TextBox 27">
              <a:extLst>
                <a:ext uri="{FF2B5EF4-FFF2-40B4-BE49-F238E27FC236}">
                  <a16:creationId xmlns:a16="http://schemas.microsoft.com/office/drawing/2014/main" id="{BE51822B-8F86-DC46-8218-000E12F4CDAE}"/>
                </a:ext>
              </a:extLst>
            </p:cNvPr>
            <p:cNvSpPr txBox="1"/>
            <p:nvPr/>
          </p:nvSpPr>
          <p:spPr>
            <a:xfrm>
              <a:off x="415731" y="3636528"/>
              <a:ext cx="1903085" cy="400110"/>
            </a:xfrm>
            <a:prstGeom prst="rect">
              <a:avLst/>
            </a:prstGeom>
            <a:noFill/>
          </p:spPr>
          <p:txBody>
            <a:bodyPr wrap="none" rtlCol="0">
              <a:spAutoFit/>
            </a:bodyPr>
            <a:lstStyle/>
            <a:p>
              <a:r>
                <a:rPr lang="en-GB" sz="1000" dirty="0"/>
                <a:t>New Technical Documents</a:t>
              </a:r>
            </a:p>
            <a:p>
              <a:r>
                <a:rPr lang="en-GB" sz="1000" dirty="0"/>
                <a:t>New Scientific Publications</a:t>
              </a:r>
            </a:p>
          </p:txBody>
        </p:sp>
        <p:cxnSp>
          <p:nvCxnSpPr>
            <p:cNvPr id="29" name="Straight Arrow Connector 28">
              <a:extLst>
                <a:ext uri="{FF2B5EF4-FFF2-40B4-BE49-F238E27FC236}">
                  <a16:creationId xmlns:a16="http://schemas.microsoft.com/office/drawing/2014/main" id="{A316F67A-CA25-3347-AE46-1ADE4C4A517F}"/>
                </a:ext>
              </a:extLst>
            </p:cNvPr>
            <p:cNvCxnSpPr>
              <a:cxnSpLocks/>
            </p:cNvCxnSpPr>
            <p:nvPr/>
          </p:nvCxnSpPr>
          <p:spPr>
            <a:xfrm>
              <a:off x="2713479" y="3506663"/>
              <a:ext cx="276427" cy="1"/>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50812F8-ACB8-404D-B48B-912D19F0A13F}"/>
                </a:ext>
              </a:extLst>
            </p:cNvPr>
            <p:cNvSpPr txBox="1"/>
            <p:nvPr/>
          </p:nvSpPr>
          <p:spPr>
            <a:xfrm>
              <a:off x="211742" y="1642422"/>
              <a:ext cx="2332943" cy="307777"/>
            </a:xfrm>
            <a:prstGeom prst="rect">
              <a:avLst/>
            </a:prstGeom>
            <a:noFill/>
          </p:spPr>
          <p:txBody>
            <a:bodyPr wrap="square" rtlCol="0">
              <a:spAutoFit/>
            </a:bodyPr>
            <a:lstStyle/>
            <a:p>
              <a:pPr algn="ctr"/>
              <a:r>
                <a:rPr lang="en-GB" sz="1400" b="1" dirty="0"/>
                <a:t>MERCURY Circulator</a:t>
              </a:r>
            </a:p>
          </p:txBody>
        </p:sp>
        <p:cxnSp>
          <p:nvCxnSpPr>
            <p:cNvPr id="31" name="Straight Arrow Connector 30">
              <a:extLst>
                <a:ext uri="{FF2B5EF4-FFF2-40B4-BE49-F238E27FC236}">
                  <a16:creationId xmlns:a16="http://schemas.microsoft.com/office/drawing/2014/main" id="{3199DDA6-65CA-D741-86CE-241B37070592}"/>
                </a:ext>
              </a:extLst>
            </p:cNvPr>
            <p:cNvCxnSpPr>
              <a:cxnSpLocks/>
            </p:cNvCxnSpPr>
            <p:nvPr/>
          </p:nvCxnSpPr>
          <p:spPr>
            <a:xfrm>
              <a:off x="2713479" y="5414222"/>
              <a:ext cx="5325498"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AB2E459-87DC-4B4E-84A2-97EE8A2760FE}"/>
                </a:ext>
              </a:extLst>
            </p:cNvPr>
            <p:cNvSpPr txBox="1"/>
            <p:nvPr/>
          </p:nvSpPr>
          <p:spPr>
            <a:xfrm>
              <a:off x="2838513" y="3847590"/>
              <a:ext cx="893193" cy="253916"/>
            </a:xfrm>
            <a:prstGeom prst="rect">
              <a:avLst/>
            </a:prstGeom>
            <a:noFill/>
          </p:spPr>
          <p:txBody>
            <a:bodyPr wrap="none" rtlCol="0">
              <a:spAutoFit/>
            </a:bodyPr>
            <a:lstStyle/>
            <a:p>
              <a:r>
                <a:rPr lang="en-GB" sz="1050" dirty="0"/>
                <a:t>Pre-Ingest</a:t>
              </a:r>
            </a:p>
          </p:txBody>
        </p:sp>
        <p:sp>
          <p:nvSpPr>
            <p:cNvPr id="33" name="Rounded Rectangle 32">
              <a:extLst>
                <a:ext uri="{FF2B5EF4-FFF2-40B4-BE49-F238E27FC236}">
                  <a16:creationId xmlns:a16="http://schemas.microsoft.com/office/drawing/2014/main" id="{5F182204-5373-FB42-A098-B55A896B47B0}"/>
                </a:ext>
              </a:extLst>
            </p:cNvPr>
            <p:cNvSpPr/>
            <p:nvPr/>
          </p:nvSpPr>
          <p:spPr>
            <a:xfrm>
              <a:off x="121903" y="2098102"/>
              <a:ext cx="2422782" cy="2325618"/>
            </a:xfrm>
            <a:prstGeom prst="roundRect">
              <a:avLst/>
            </a:prstGeom>
            <a:no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an 33">
              <a:extLst>
                <a:ext uri="{FF2B5EF4-FFF2-40B4-BE49-F238E27FC236}">
                  <a16:creationId xmlns:a16="http://schemas.microsoft.com/office/drawing/2014/main" id="{EC1D3EE2-AAF4-304F-ABDB-FF5885B9F117}"/>
                </a:ext>
              </a:extLst>
            </p:cNvPr>
            <p:cNvSpPr/>
            <p:nvPr/>
          </p:nvSpPr>
          <p:spPr>
            <a:xfrm>
              <a:off x="335505" y="4908091"/>
              <a:ext cx="624746" cy="756708"/>
            </a:xfrm>
            <a:prstGeom prst="can">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5" name="Can 34">
              <a:extLst>
                <a:ext uri="{FF2B5EF4-FFF2-40B4-BE49-F238E27FC236}">
                  <a16:creationId xmlns:a16="http://schemas.microsoft.com/office/drawing/2014/main" id="{30410C41-29DF-C644-94D5-FC93FA6E8C21}"/>
                </a:ext>
              </a:extLst>
            </p:cNvPr>
            <p:cNvSpPr/>
            <p:nvPr/>
          </p:nvSpPr>
          <p:spPr>
            <a:xfrm>
              <a:off x="1030308" y="4915393"/>
              <a:ext cx="624746" cy="756708"/>
            </a:xfrm>
            <a:prstGeom prst="can">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6" name="Can 35">
              <a:extLst>
                <a:ext uri="{FF2B5EF4-FFF2-40B4-BE49-F238E27FC236}">
                  <a16:creationId xmlns:a16="http://schemas.microsoft.com/office/drawing/2014/main" id="{56FFBCE1-811D-5A49-ADED-2EAD2C014F50}"/>
                </a:ext>
              </a:extLst>
            </p:cNvPr>
            <p:cNvSpPr/>
            <p:nvPr/>
          </p:nvSpPr>
          <p:spPr>
            <a:xfrm>
              <a:off x="1725111" y="4915393"/>
              <a:ext cx="624746" cy="756708"/>
            </a:xfrm>
            <a:prstGeom prst="can">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7" name="Rectangle 36">
              <a:extLst>
                <a:ext uri="{FF2B5EF4-FFF2-40B4-BE49-F238E27FC236}">
                  <a16:creationId xmlns:a16="http://schemas.microsoft.com/office/drawing/2014/main" id="{BD3709E5-A69F-DA43-A661-6BC031908878}"/>
                </a:ext>
              </a:extLst>
            </p:cNvPr>
            <p:cNvSpPr/>
            <p:nvPr/>
          </p:nvSpPr>
          <p:spPr>
            <a:xfrm>
              <a:off x="4243166" y="5082021"/>
              <a:ext cx="1281120" cy="261610"/>
            </a:xfrm>
            <a:prstGeom prst="rect">
              <a:avLst/>
            </a:prstGeom>
          </p:spPr>
          <p:txBody>
            <a:bodyPr wrap="none">
              <a:spAutoFit/>
            </a:bodyPr>
            <a:lstStyle/>
            <a:p>
              <a:r>
                <a:rPr lang="en-GB" sz="1100" dirty="0"/>
                <a:t>EAD 2002 XML </a:t>
              </a:r>
              <a:endParaRPr lang="it-IT" sz="1100" dirty="0"/>
            </a:p>
          </p:txBody>
        </p:sp>
        <p:sp>
          <p:nvSpPr>
            <p:cNvPr id="38" name="TextBox 37">
              <a:extLst>
                <a:ext uri="{FF2B5EF4-FFF2-40B4-BE49-F238E27FC236}">
                  <a16:creationId xmlns:a16="http://schemas.microsoft.com/office/drawing/2014/main" id="{3FA0DE9B-A71D-4C46-BA5F-77FAA7E41DD5}"/>
                </a:ext>
              </a:extLst>
            </p:cNvPr>
            <p:cNvSpPr txBox="1"/>
            <p:nvPr/>
          </p:nvSpPr>
          <p:spPr>
            <a:xfrm>
              <a:off x="7737267" y="5065884"/>
              <a:ext cx="1206469" cy="646331"/>
            </a:xfrm>
            <a:prstGeom prst="rect">
              <a:avLst/>
            </a:prstGeom>
            <a:noFill/>
          </p:spPr>
          <p:txBody>
            <a:bodyPr wrap="square" rtlCol="0">
              <a:spAutoFit/>
            </a:bodyPr>
            <a:lstStyle/>
            <a:p>
              <a:pPr algn="ctr"/>
              <a:r>
                <a:rPr lang="en-GB" sz="1200" b="1" dirty="0">
                  <a:solidFill>
                    <a:schemeClr val="bg1"/>
                  </a:solidFill>
                </a:rPr>
                <a:t>No Physical DIP</a:t>
              </a:r>
            </a:p>
            <a:p>
              <a:pPr algn="ctr"/>
              <a:r>
                <a:rPr lang="en-GB" sz="1200" b="1" dirty="0">
                  <a:solidFill>
                    <a:schemeClr val="bg1"/>
                  </a:solidFill>
                </a:rPr>
                <a:t>Repository</a:t>
              </a:r>
              <a:endParaRPr lang="en-GB" sz="900" b="1" dirty="0">
                <a:solidFill>
                  <a:schemeClr val="bg1"/>
                </a:solidFill>
              </a:endParaRPr>
            </a:p>
          </p:txBody>
        </p:sp>
        <p:sp>
          <p:nvSpPr>
            <p:cNvPr id="39" name="Rounded Rectangle 38">
              <a:extLst>
                <a:ext uri="{FF2B5EF4-FFF2-40B4-BE49-F238E27FC236}">
                  <a16:creationId xmlns:a16="http://schemas.microsoft.com/office/drawing/2014/main" id="{2851BD2E-56AC-884A-BE92-CA10AD95C030}"/>
                </a:ext>
              </a:extLst>
            </p:cNvPr>
            <p:cNvSpPr/>
            <p:nvPr/>
          </p:nvSpPr>
          <p:spPr>
            <a:xfrm>
              <a:off x="123625" y="4555390"/>
              <a:ext cx="2422782" cy="1244358"/>
            </a:xfrm>
            <a:prstGeom prst="roundRect">
              <a:avLst/>
            </a:prstGeom>
            <a:no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ctangle 39">
              <a:extLst>
                <a:ext uri="{FF2B5EF4-FFF2-40B4-BE49-F238E27FC236}">
                  <a16:creationId xmlns:a16="http://schemas.microsoft.com/office/drawing/2014/main" id="{A630C986-531A-4B46-AE49-D9C6FDEFA320}"/>
                </a:ext>
              </a:extLst>
            </p:cNvPr>
            <p:cNvSpPr/>
            <p:nvPr/>
          </p:nvSpPr>
          <p:spPr>
            <a:xfrm>
              <a:off x="580840" y="4597285"/>
              <a:ext cx="1499128" cy="261610"/>
            </a:xfrm>
            <a:prstGeom prst="rect">
              <a:avLst/>
            </a:prstGeom>
          </p:spPr>
          <p:txBody>
            <a:bodyPr wrap="none">
              <a:spAutoFit/>
            </a:bodyPr>
            <a:lstStyle/>
            <a:p>
              <a:r>
                <a:rPr lang="en-GB" sz="1100" dirty="0"/>
                <a:t>Other Repositories</a:t>
              </a:r>
              <a:endParaRPr lang="it-IT" sz="1100" dirty="0"/>
            </a:p>
          </p:txBody>
        </p:sp>
        <p:sp>
          <p:nvSpPr>
            <p:cNvPr id="41" name="Rectangle 40">
              <a:extLst>
                <a:ext uri="{FF2B5EF4-FFF2-40B4-BE49-F238E27FC236}">
                  <a16:creationId xmlns:a16="http://schemas.microsoft.com/office/drawing/2014/main" id="{EF6BED64-2E73-B74B-8DEF-714EA5332390}"/>
                </a:ext>
              </a:extLst>
            </p:cNvPr>
            <p:cNvSpPr/>
            <p:nvPr/>
          </p:nvSpPr>
          <p:spPr>
            <a:xfrm>
              <a:off x="369316" y="2167066"/>
              <a:ext cx="2085827" cy="261610"/>
            </a:xfrm>
            <a:prstGeom prst="rect">
              <a:avLst/>
            </a:prstGeom>
          </p:spPr>
          <p:txBody>
            <a:bodyPr wrap="none">
              <a:spAutoFit/>
            </a:bodyPr>
            <a:lstStyle/>
            <a:p>
              <a:r>
                <a:rPr lang="en-GB" sz="1100" dirty="0"/>
                <a:t>EOP &amp; Internal  Repository</a:t>
              </a:r>
              <a:endParaRPr lang="it-IT" sz="1100" dirty="0"/>
            </a:p>
          </p:txBody>
        </p:sp>
        <p:cxnSp>
          <p:nvCxnSpPr>
            <p:cNvPr id="42" name="Straight Arrow Connector 41">
              <a:extLst>
                <a:ext uri="{FF2B5EF4-FFF2-40B4-BE49-F238E27FC236}">
                  <a16:creationId xmlns:a16="http://schemas.microsoft.com/office/drawing/2014/main" id="{20FEEC85-7969-CC42-9A5A-DC1912183755}"/>
                </a:ext>
              </a:extLst>
            </p:cNvPr>
            <p:cNvCxnSpPr>
              <a:cxnSpLocks/>
            </p:cNvCxnSpPr>
            <p:nvPr/>
          </p:nvCxnSpPr>
          <p:spPr>
            <a:xfrm>
              <a:off x="3299195" y="1842477"/>
              <a:ext cx="0" cy="926561"/>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43DF0AC-F359-144C-A6CD-8AEFB860394C}"/>
                </a:ext>
              </a:extLst>
            </p:cNvPr>
            <p:cNvCxnSpPr>
              <a:cxnSpLocks/>
              <a:stCxn id="48" idx="3"/>
            </p:cNvCxnSpPr>
            <p:nvPr/>
          </p:nvCxnSpPr>
          <p:spPr>
            <a:xfrm flipV="1">
              <a:off x="3789821" y="1586853"/>
              <a:ext cx="1506272" cy="2650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380F5F2-A87E-1F42-B507-05411262FA0E}"/>
                </a:ext>
              </a:extLst>
            </p:cNvPr>
            <p:cNvSpPr txBox="1"/>
            <p:nvPr/>
          </p:nvSpPr>
          <p:spPr>
            <a:xfrm>
              <a:off x="2786931" y="1413298"/>
              <a:ext cx="1002890" cy="400110"/>
            </a:xfrm>
            <a:prstGeom prst="rect">
              <a:avLst/>
            </a:prstGeom>
            <a:noFill/>
          </p:spPr>
          <p:txBody>
            <a:bodyPr wrap="square" rtlCol="0">
              <a:spAutoFit/>
            </a:bodyPr>
            <a:lstStyle/>
            <a:p>
              <a:pPr algn="ctr"/>
              <a:r>
                <a:rPr lang="it-IT" sz="1000" b="1" dirty="0"/>
                <a:t>PDSC Tailoring</a:t>
              </a:r>
            </a:p>
          </p:txBody>
        </p:sp>
      </p:grpSp>
    </p:spTree>
    <p:extLst>
      <p:ext uri="{BB962C8B-B14F-4D97-AF65-F5344CB8AC3E}">
        <p14:creationId xmlns:p14="http://schemas.microsoft.com/office/powerpoint/2010/main" val="4083246495"/>
      </p:ext>
    </p:extLst>
  </p:cSld>
  <p:clrMapOvr>
    <a:masterClrMapping/>
  </p:clrMapOvr>
</p:sld>
</file>

<file path=ppt/theme/theme1.xml><?xml version="1.0" encoding="utf-8"?>
<a:theme xmlns:a="http://schemas.openxmlformats.org/drawingml/2006/main" name="NEW 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25DD4EE8-CEC2-4097-877B-2881619AB218}" vid="{3EAF496E-73B5-4530-AD30-F997BCCE29B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582352-888A-4727-9B6A-670345A54E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E3F8D4-779E-482B-9027-84EA9EAEE0E0}">
  <ds:schemaRefs>
    <ds:schemaRef ds:uri="http://schemas.microsoft.com/sharepoint/v3/contenttype/forms"/>
  </ds:schemaRefs>
</ds:datastoreItem>
</file>

<file path=customXml/itemProps3.xml><?xml version="1.0" encoding="utf-8"?>
<ds:datastoreItem xmlns:ds="http://schemas.openxmlformats.org/officeDocument/2006/customXml" ds:itemID="{4DDE67DC-0345-49EC-B880-0A483B7BB2AD}">
  <ds:schemaRefs>
    <ds:schemaRef ds:uri="http://schemas.microsoft.com/office/infopath/2007/PartnerControls"/>
    <ds:schemaRef ds:uri="http://purl.org/dc/elements/1.1/"/>
    <ds:schemaRef ds:uri="http://schemas.microsoft.com/office/2006/metadata/properties"/>
    <ds:schemaRef ds:uri="f2760952-b3bb-408f-ace6-eb1e07642b86"/>
    <ds:schemaRef ds:uri="http://purl.org/dc/terms/"/>
    <ds:schemaRef ds:uri="http://schemas.openxmlformats.org/package/2006/metadata/core-properties"/>
    <ds:schemaRef ds:uri="http://schemas.microsoft.com/office/2006/documentManagement/typ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NEW ESA Presentation</Template>
  <TotalTime>667</TotalTime>
  <Words>805</Words>
  <Application>Microsoft Macintosh PowerPoint</Application>
  <PresentationFormat>On-screen Show (4:3)</PresentationFormat>
  <Paragraphs>96</Paragraphs>
  <Slides>16</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ING Me</vt:lpstr>
      <vt:lpstr>Verdana</vt:lpstr>
      <vt:lpstr>Wingdings</vt:lpstr>
      <vt:lpstr>NEW ESA Presentation</vt:lpstr>
      <vt:lpstr>Technical Content and Information Preservation</vt:lpstr>
      <vt:lpstr>CONTEXT … Not Just data</vt:lpstr>
      <vt:lpstr>TERMS and CONCEPTS</vt:lpstr>
      <vt:lpstr>EO Space Data Technical Content and Information</vt:lpstr>
      <vt:lpstr> CEOS BEST PRACTICE</vt:lpstr>
      <vt:lpstr>Technical Content and Information preservation – Topics for discussion</vt:lpstr>
      <vt:lpstr>EO Data Technical Content and Information Long Term Preservation at ESA (1/3)</vt:lpstr>
      <vt:lpstr>EO Data Technical Content and Information Preservation at ESA (2/3)   Space Data Technical Information Preservation Archive</vt:lpstr>
      <vt:lpstr>EO Data Technical Content and Information Preservation at ESA (3/3)</vt:lpstr>
      <vt:lpstr>Long Term Preservation Processes</vt:lpstr>
      <vt:lpstr>Metadata and format definition and use (1/2)</vt:lpstr>
      <vt:lpstr>Metadata and format definition and use (2/2)</vt:lpstr>
      <vt:lpstr>Provenance and linked network</vt:lpstr>
      <vt:lpstr>Software and Tools Long term preservation - Ongoing</vt:lpstr>
      <vt:lpstr>Artificial Intelligence applications – To Be Started</vt:lpstr>
      <vt:lpstr>PowerPoint Presentation</vt:lpstr>
    </vt:vector>
  </TitlesOfParts>
  <Manager/>
  <Company>ESA</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DAP Working Group ESA EO Data Preservation System:  Infrastructure and its future</dc:title>
  <dc:subject>DAP Working Group ESA EO Data Preservation System:  Infrastructure and its future</dc:subject>
  <dc:creator>LTDP+ Team</dc:creator>
  <cp:keywords/>
  <dc:description/>
  <cp:lastModifiedBy>Iolanda Maggio</cp:lastModifiedBy>
  <cp:revision>239</cp:revision>
  <cp:lastPrinted>2018-03-19T13:02:18Z</cp:lastPrinted>
  <dcterms:created xsi:type="dcterms:W3CDTF">2018-03-13T09:45:23Z</dcterms:created>
  <dcterms:modified xsi:type="dcterms:W3CDTF">2020-09-11T11:59:07Z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LTDP+ Team</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2018-03-22T10:00:00Z</vt:filetime>
  </property>
  <property fmtid="{D5CDD505-2E9C-101B-9397-08002B2CF9AE}" pid="30" name="Organisational_x0020_entity">
    <vt:lpwstr/>
  </property>
</Properties>
</file>