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ink/ink1.xml" ContentType="application/inkml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7"/>
  </p:notesMasterIdLst>
  <p:handoutMasterIdLst>
    <p:handoutMasterId r:id="rId18"/>
  </p:handoutMasterIdLst>
  <p:sldIdLst>
    <p:sldId id="278" r:id="rId3"/>
    <p:sldId id="290" r:id="rId4"/>
    <p:sldId id="300" r:id="rId5"/>
    <p:sldId id="301" r:id="rId6"/>
    <p:sldId id="302" r:id="rId7"/>
    <p:sldId id="292" r:id="rId8"/>
    <p:sldId id="289" r:id="rId9"/>
    <p:sldId id="291" r:id="rId10"/>
    <p:sldId id="293" r:id="rId11"/>
    <p:sldId id="294" r:id="rId12"/>
    <p:sldId id="295" r:id="rId13"/>
    <p:sldId id="296" r:id="rId14"/>
    <p:sldId id="298" r:id="rId15"/>
    <p:sldId id="299" r:id="rId16"/>
  </p:sldIdLst>
  <p:sldSz cx="12192000" cy="6858000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B92"/>
    <a:srgbClr val="002569"/>
    <a:srgbClr val="2E4C84"/>
    <a:srgbClr val="213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08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40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54335-C727-476C-9DF9-68EAF062384A}" type="doc">
      <dgm:prSet loTypeId="urn:microsoft.com/office/officeart/2005/8/layout/l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12DC676-9AC0-48A9-B768-7C8ECAC5A9E2}">
      <dgm:prSet custT="1"/>
      <dgm:spPr>
        <a:solidFill>
          <a:srgbClr val="69B7A5"/>
        </a:solidFill>
      </dgm:spPr>
      <dgm:t>
        <a:bodyPr/>
        <a:lstStyle/>
        <a:p>
          <a:pPr marL="84138" indent="0" algn="l" rtl="0"/>
          <a:r>
            <a:rPr lang="hu-HU" sz="3000" b="1" u="sng" dirty="0"/>
            <a:t>Real-color mosaic with country coverage</a:t>
          </a:r>
          <a:endParaRPr lang="hu-HU" sz="3000" u="sng" dirty="0"/>
        </a:p>
      </dgm:t>
    </dgm:pt>
    <dgm:pt modelId="{56AA5342-0612-43D0-894D-75BA2B7F4011}" type="parTrans" cxnId="{853B1DE6-C34A-48A0-A794-77752EB7C68C}">
      <dgm:prSet/>
      <dgm:spPr/>
      <dgm:t>
        <a:bodyPr/>
        <a:lstStyle/>
        <a:p>
          <a:endParaRPr lang="hu-HU"/>
        </a:p>
      </dgm:t>
    </dgm:pt>
    <dgm:pt modelId="{43BD323D-ACF7-4773-A229-08F535FE8AF3}" type="sibTrans" cxnId="{853B1DE6-C34A-48A0-A794-77752EB7C68C}">
      <dgm:prSet/>
      <dgm:spPr/>
      <dgm:t>
        <a:bodyPr/>
        <a:lstStyle/>
        <a:p>
          <a:endParaRPr lang="hu-HU"/>
        </a:p>
      </dgm:t>
    </dgm:pt>
    <dgm:pt modelId="{40672B83-2093-4559-99E3-936B871ABF13}">
      <dgm:prSet custT="1"/>
      <dgm:spPr>
        <a:solidFill>
          <a:srgbClr val="69B7A5"/>
        </a:solidFill>
      </dgm:spPr>
      <dgm:t>
        <a:bodyPr/>
        <a:lstStyle/>
        <a:p>
          <a:pPr marL="84138" indent="0" algn="l" rtl="0"/>
          <a:r>
            <a:rPr lang="hu-HU" sz="3000" b="1" dirty="0"/>
            <a:t>Quality control of downloaded space imagery</a:t>
          </a:r>
          <a:endParaRPr lang="hu-HU" sz="3000" dirty="0"/>
        </a:p>
      </dgm:t>
    </dgm:pt>
    <dgm:pt modelId="{BE4612C8-172E-4571-B255-31FE0836CC4D}" type="parTrans" cxnId="{9D02A0C2-262A-4D81-A946-E5CB6614AC36}">
      <dgm:prSet/>
      <dgm:spPr/>
      <dgm:t>
        <a:bodyPr/>
        <a:lstStyle/>
        <a:p>
          <a:endParaRPr lang="hu-HU"/>
        </a:p>
      </dgm:t>
    </dgm:pt>
    <dgm:pt modelId="{52100FFC-D841-4A44-8607-1FB2970797D6}" type="sibTrans" cxnId="{9D02A0C2-262A-4D81-A946-E5CB6614AC36}">
      <dgm:prSet/>
      <dgm:spPr/>
      <dgm:t>
        <a:bodyPr/>
        <a:lstStyle/>
        <a:p>
          <a:endParaRPr lang="hu-HU"/>
        </a:p>
      </dgm:t>
    </dgm:pt>
    <dgm:pt modelId="{7B6E084D-33E0-44D6-866B-1EC0F0F02ECE}">
      <dgm:prSet custT="1"/>
      <dgm:spPr>
        <a:solidFill>
          <a:srgbClr val="949494">
            <a:alpha val="90000"/>
          </a:srgbClr>
        </a:solidFill>
      </dgm:spPr>
      <dgm:t>
        <a:bodyPr/>
        <a:lstStyle/>
        <a:p>
          <a:pPr rtl="0"/>
          <a:r>
            <a:rPr lang="hu-HU" sz="2000" dirty="0">
              <a:solidFill>
                <a:schemeClr val="bg1"/>
              </a:solidFill>
            </a:rPr>
            <a:t>„Qualified” remotely sensed data</a:t>
          </a:r>
        </a:p>
      </dgm:t>
    </dgm:pt>
    <dgm:pt modelId="{C61E98A1-12AB-4167-9E73-A9AE261565AB}" type="parTrans" cxnId="{2CE9DE44-BC78-4E38-8819-2F9F94E13CBE}">
      <dgm:prSet/>
      <dgm:spPr/>
      <dgm:t>
        <a:bodyPr/>
        <a:lstStyle/>
        <a:p>
          <a:endParaRPr lang="hu-HU"/>
        </a:p>
      </dgm:t>
    </dgm:pt>
    <dgm:pt modelId="{0CA6387A-A425-4546-A1B1-1A6F1B4C9EB8}" type="sibTrans" cxnId="{2CE9DE44-BC78-4E38-8819-2F9F94E13CBE}">
      <dgm:prSet/>
      <dgm:spPr/>
      <dgm:t>
        <a:bodyPr/>
        <a:lstStyle/>
        <a:p>
          <a:endParaRPr lang="hu-HU"/>
        </a:p>
      </dgm:t>
    </dgm:pt>
    <dgm:pt modelId="{80784B92-9944-46C4-8B54-E1E3A738A959}">
      <dgm:prSet custT="1"/>
      <dgm:spPr>
        <a:solidFill>
          <a:srgbClr val="69B7A5"/>
        </a:solidFill>
      </dgm:spPr>
      <dgm:t>
        <a:bodyPr/>
        <a:lstStyle/>
        <a:p>
          <a:pPr marL="84138" indent="0" algn="l" rtl="0"/>
          <a:r>
            <a:rPr lang="hu-HU" sz="3000" b="1" dirty="0"/>
            <a:t>Tasks related to preprocessing</a:t>
          </a:r>
          <a:endParaRPr lang="hu-HU" sz="3000" dirty="0"/>
        </a:p>
      </dgm:t>
    </dgm:pt>
    <dgm:pt modelId="{750B6AD9-3737-4853-8BEF-93050772FC34}" type="parTrans" cxnId="{0871011C-168C-479E-BA7B-CEA933B33E5E}">
      <dgm:prSet/>
      <dgm:spPr/>
      <dgm:t>
        <a:bodyPr/>
        <a:lstStyle/>
        <a:p>
          <a:endParaRPr lang="hu-HU"/>
        </a:p>
      </dgm:t>
    </dgm:pt>
    <dgm:pt modelId="{5409BEEF-AE01-4D88-B813-9960D190CED7}" type="sibTrans" cxnId="{0871011C-168C-479E-BA7B-CEA933B33E5E}">
      <dgm:prSet/>
      <dgm:spPr/>
      <dgm:t>
        <a:bodyPr/>
        <a:lstStyle/>
        <a:p>
          <a:endParaRPr lang="hu-HU"/>
        </a:p>
      </dgm:t>
    </dgm:pt>
    <dgm:pt modelId="{99EA8FB5-09F3-4DEE-B9C8-04FDFA6C11FA}">
      <dgm:prSet custT="1"/>
      <dgm:spPr>
        <a:solidFill>
          <a:srgbClr val="949494">
            <a:alpha val="90000"/>
          </a:srgbClr>
        </a:solidFill>
      </dgm:spPr>
      <dgm:t>
        <a:bodyPr/>
        <a:lstStyle/>
        <a:p>
          <a:pPr rtl="0"/>
          <a:r>
            <a:rPr lang="hu-HU" sz="2000" dirty="0">
              <a:solidFill>
                <a:schemeClr val="bg1"/>
              </a:solidFill>
            </a:rPr>
            <a:t>Preprocessing of optical imageries</a:t>
          </a:r>
        </a:p>
      </dgm:t>
    </dgm:pt>
    <dgm:pt modelId="{EAFCAA52-4C8F-430F-8EB2-D6E864076991}" type="parTrans" cxnId="{ECCC083A-D236-4F2F-9FBA-717E8ABA4DA8}">
      <dgm:prSet/>
      <dgm:spPr/>
      <dgm:t>
        <a:bodyPr/>
        <a:lstStyle/>
        <a:p>
          <a:endParaRPr lang="hu-HU"/>
        </a:p>
      </dgm:t>
    </dgm:pt>
    <dgm:pt modelId="{30F9956E-83E7-4042-9E7D-E56F31B766E8}" type="sibTrans" cxnId="{ECCC083A-D236-4F2F-9FBA-717E8ABA4DA8}">
      <dgm:prSet/>
      <dgm:spPr/>
      <dgm:t>
        <a:bodyPr/>
        <a:lstStyle/>
        <a:p>
          <a:endParaRPr lang="hu-HU"/>
        </a:p>
      </dgm:t>
    </dgm:pt>
    <dgm:pt modelId="{64819283-F231-4349-8233-26DBAE3F2235}">
      <dgm:prSet custT="1"/>
      <dgm:spPr>
        <a:solidFill>
          <a:srgbClr val="949494">
            <a:alpha val="90000"/>
          </a:srgbClr>
        </a:solidFill>
      </dgm:spPr>
      <dgm:t>
        <a:bodyPr/>
        <a:lstStyle/>
        <a:p>
          <a:pPr rtl="0"/>
          <a:r>
            <a:rPr lang="hu-HU" sz="2000" dirty="0">
              <a:solidFill>
                <a:schemeClr val="bg1"/>
              </a:solidFill>
            </a:rPr>
            <a:t>Polarimetric preprocessing</a:t>
          </a:r>
        </a:p>
      </dgm:t>
    </dgm:pt>
    <dgm:pt modelId="{8CC61C59-759F-461E-9B41-E8DB66902683}" type="parTrans" cxnId="{12A38385-9553-4399-AD19-41D4D30BF603}">
      <dgm:prSet/>
      <dgm:spPr/>
      <dgm:t>
        <a:bodyPr/>
        <a:lstStyle/>
        <a:p>
          <a:endParaRPr lang="hu-HU"/>
        </a:p>
      </dgm:t>
    </dgm:pt>
    <dgm:pt modelId="{7E9D3022-325D-49FA-8FD5-9F946BB283E0}" type="sibTrans" cxnId="{12A38385-9553-4399-AD19-41D4D30BF603}">
      <dgm:prSet/>
      <dgm:spPr/>
      <dgm:t>
        <a:bodyPr/>
        <a:lstStyle/>
        <a:p>
          <a:endParaRPr lang="hu-HU"/>
        </a:p>
      </dgm:t>
    </dgm:pt>
    <dgm:pt modelId="{C7A9F500-FF1D-4BF3-AC8E-AD6E62E463E8}">
      <dgm:prSet custT="1"/>
      <dgm:spPr>
        <a:solidFill>
          <a:srgbClr val="949494">
            <a:alpha val="90000"/>
          </a:srgbClr>
        </a:solidFill>
      </dgm:spPr>
      <dgm:t>
        <a:bodyPr/>
        <a:lstStyle/>
        <a:p>
          <a:pPr rtl="0"/>
          <a:r>
            <a:rPr lang="hu-HU" sz="2000" dirty="0">
              <a:solidFill>
                <a:schemeClr val="bg1"/>
              </a:solidFill>
            </a:rPr>
            <a:t>Co-registered space imageries</a:t>
          </a:r>
        </a:p>
      </dgm:t>
    </dgm:pt>
    <dgm:pt modelId="{BF734623-4754-427F-A96F-A5001359E486}" type="parTrans" cxnId="{2AE5448A-87B6-49D5-A980-454D899D7715}">
      <dgm:prSet/>
      <dgm:spPr/>
      <dgm:t>
        <a:bodyPr/>
        <a:lstStyle/>
        <a:p>
          <a:endParaRPr lang="hu-HU"/>
        </a:p>
      </dgm:t>
    </dgm:pt>
    <dgm:pt modelId="{DF6FF845-22F3-47AA-82E2-9D0051D6805D}" type="sibTrans" cxnId="{2AE5448A-87B6-49D5-A980-454D899D7715}">
      <dgm:prSet/>
      <dgm:spPr/>
      <dgm:t>
        <a:bodyPr/>
        <a:lstStyle/>
        <a:p>
          <a:endParaRPr lang="hu-HU"/>
        </a:p>
      </dgm:t>
    </dgm:pt>
    <dgm:pt modelId="{C6F3E98B-943D-4E1B-A525-9BF6DFEC8CA7}">
      <dgm:prSet custT="1"/>
      <dgm:spPr>
        <a:solidFill>
          <a:srgbClr val="69B7A5"/>
        </a:solidFill>
      </dgm:spPr>
      <dgm:t>
        <a:bodyPr/>
        <a:lstStyle/>
        <a:p>
          <a:pPr marL="84138" indent="0" algn="l" rtl="0"/>
          <a:r>
            <a:rPr lang="hu-HU" sz="3000" b="1" dirty="0"/>
            <a:t>Extended preprocessing</a:t>
          </a:r>
          <a:endParaRPr lang="hu-HU" sz="3000" dirty="0"/>
        </a:p>
      </dgm:t>
    </dgm:pt>
    <dgm:pt modelId="{65156878-C6E9-49B8-852B-CF25AF85BBB8}" type="parTrans" cxnId="{2B9840D2-9E1E-45CA-9E5D-87F446B12C2E}">
      <dgm:prSet/>
      <dgm:spPr/>
      <dgm:t>
        <a:bodyPr/>
        <a:lstStyle/>
        <a:p>
          <a:endParaRPr lang="hu-HU"/>
        </a:p>
      </dgm:t>
    </dgm:pt>
    <dgm:pt modelId="{DAC39EBF-38F4-437C-84A7-9F2995E57171}" type="sibTrans" cxnId="{2B9840D2-9E1E-45CA-9E5D-87F446B12C2E}">
      <dgm:prSet/>
      <dgm:spPr/>
      <dgm:t>
        <a:bodyPr/>
        <a:lstStyle/>
        <a:p>
          <a:endParaRPr lang="hu-HU"/>
        </a:p>
      </dgm:t>
    </dgm:pt>
    <dgm:pt modelId="{080DDE1C-4951-47FF-AAC7-3E277C97A3D5}">
      <dgm:prSet custT="1"/>
      <dgm:spPr>
        <a:solidFill>
          <a:srgbClr val="949494">
            <a:alpha val="90000"/>
          </a:srgbClr>
        </a:solidFill>
      </dgm:spPr>
      <dgm:t>
        <a:bodyPr/>
        <a:lstStyle/>
        <a:p>
          <a:pPr rtl="0"/>
          <a:r>
            <a:rPr lang="hu-HU" sz="2000" dirty="0">
              <a:solidFill>
                <a:schemeClr val="bg1"/>
              </a:solidFill>
            </a:rPr>
            <a:t>Indexing</a:t>
          </a:r>
        </a:p>
      </dgm:t>
    </dgm:pt>
    <dgm:pt modelId="{45ABD2A5-1E39-48F1-A555-3FA56CB074FD}" type="parTrans" cxnId="{49735C26-D30F-4015-BD96-385C487E712C}">
      <dgm:prSet/>
      <dgm:spPr/>
      <dgm:t>
        <a:bodyPr/>
        <a:lstStyle/>
        <a:p>
          <a:endParaRPr lang="hu-HU"/>
        </a:p>
      </dgm:t>
    </dgm:pt>
    <dgm:pt modelId="{291B69E6-B80D-47B7-82DE-890068FA53CD}" type="sibTrans" cxnId="{49735C26-D30F-4015-BD96-385C487E712C}">
      <dgm:prSet/>
      <dgm:spPr/>
      <dgm:t>
        <a:bodyPr/>
        <a:lstStyle/>
        <a:p>
          <a:endParaRPr lang="hu-HU"/>
        </a:p>
      </dgm:t>
    </dgm:pt>
    <dgm:pt modelId="{5455E7B1-4E7F-412E-A869-1BF413A1C103}">
      <dgm:prSet custT="1"/>
      <dgm:spPr>
        <a:solidFill>
          <a:srgbClr val="69B7A5"/>
        </a:solidFill>
      </dgm:spPr>
      <dgm:t>
        <a:bodyPr/>
        <a:lstStyle/>
        <a:p>
          <a:pPr marL="84138" indent="0" algn="l" rtl="0"/>
          <a:r>
            <a:rPr lang="hu-HU" sz="3000" b="1" dirty="0"/>
            <a:t>Automatized processing</a:t>
          </a:r>
          <a:endParaRPr lang="hu-HU" sz="3000" dirty="0"/>
        </a:p>
      </dgm:t>
    </dgm:pt>
    <dgm:pt modelId="{39E48C0D-6F6D-4DF3-87C2-41809E6A7C20}" type="parTrans" cxnId="{BE035000-2B1D-4F0A-8CCF-EE6822F15A3D}">
      <dgm:prSet/>
      <dgm:spPr/>
      <dgm:t>
        <a:bodyPr/>
        <a:lstStyle/>
        <a:p>
          <a:endParaRPr lang="hu-HU"/>
        </a:p>
      </dgm:t>
    </dgm:pt>
    <dgm:pt modelId="{0179B237-FB30-4896-AE10-93490868F8C5}" type="sibTrans" cxnId="{BE035000-2B1D-4F0A-8CCF-EE6822F15A3D}">
      <dgm:prSet/>
      <dgm:spPr/>
      <dgm:t>
        <a:bodyPr/>
        <a:lstStyle/>
        <a:p>
          <a:endParaRPr lang="hu-HU"/>
        </a:p>
      </dgm:t>
    </dgm:pt>
    <dgm:pt modelId="{79B33369-07DF-468C-BFBF-1D4EE8D81413}">
      <dgm:prSet custT="1"/>
      <dgm:spPr>
        <a:solidFill>
          <a:srgbClr val="949494">
            <a:alpha val="90000"/>
          </a:srgbClr>
        </a:solidFill>
      </dgm:spPr>
      <dgm:t>
        <a:bodyPr/>
        <a:lstStyle/>
        <a:p>
          <a:pPr rtl="0"/>
          <a:r>
            <a:rPr lang="hu-HU" sz="2000" dirty="0">
              <a:solidFill>
                <a:schemeClr val="bg1"/>
              </a:solidFill>
            </a:rPr>
            <a:t>Discipline-oriented thematic processing (raster, vector)</a:t>
          </a:r>
        </a:p>
      </dgm:t>
    </dgm:pt>
    <dgm:pt modelId="{2E12E814-88FB-4B32-9E9A-3DBD6217672F}" type="parTrans" cxnId="{B9731966-0F27-47AB-8328-66D6388C783E}">
      <dgm:prSet/>
      <dgm:spPr/>
      <dgm:t>
        <a:bodyPr/>
        <a:lstStyle/>
        <a:p>
          <a:endParaRPr lang="hu-HU"/>
        </a:p>
      </dgm:t>
    </dgm:pt>
    <dgm:pt modelId="{9A7B75BF-F754-41F5-82C3-C8FD8CB3F898}" type="sibTrans" cxnId="{B9731966-0F27-47AB-8328-66D6388C783E}">
      <dgm:prSet/>
      <dgm:spPr/>
      <dgm:t>
        <a:bodyPr/>
        <a:lstStyle/>
        <a:p>
          <a:endParaRPr lang="hu-HU"/>
        </a:p>
      </dgm:t>
    </dgm:pt>
    <dgm:pt modelId="{E0C7BFEA-D0DE-4AB8-99AC-D97C1FF95E69}" type="pres">
      <dgm:prSet presAssocID="{F4D54335-C727-476C-9DF9-68EAF062384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5D23A3D-4C52-4252-BD40-AFDE2AE82993}" type="pres">
      <dgm:prSet presAssocID="{C12DC676-9AC0-48A9-B768-7C8ECAC5A9E2}" presName="horFlow" presStyleCnt="0"/>
      <dgm:spPr/>
    </dgm:pt>
    <dgm:pt modelId="{B3A0DD9A-912C-4D6E-A24C-A607430C8B75}" type="pres">
      <dgm:prSet presAssocID="{C12DC676-9AC0-48A9-B768-7C8ECAC5A9E2}" presName="bigChev" presStyleLbl="node1" presStyleIdx="0" presStyleCnt="5" custScaleX="484161" custLinFactNeighborX="-525" custLinFactNeighborY="1313"/>
      <dgm:spPr>
        <a:prstGeom prst="homePlate">
          <a:avLst/>
        </a:prstGeom>
      </dgm:spPr>
    </dgm:pt>
    <dgm:pt modelId="{69D36D14-FD53-45F5-9702-212E9FB1F0F2}" type="pres">
      <dgm:prSet presAssocID="{C12DC676-9AC0-48A9-B768-7C8ECAC5A9E2}" presName="vSp" presStyleCnt="0"/>
      <dgm:spPr/>
    </dgm:pt>
    <dgm:pt modelId="{ED36F69E-BA3C-4736-8A74-4F018B0E321F}" type="pres">
      <dgm:prSet presAssocID="{40672B83-2093-4559-99E3-936B871ABF13}" presName="horFlow" presStyleCnt="0"/>
      <dgm:spPr/>
    </dgm:pt>
    <dgm:pt modelId="{EE4E1E69-4337-43C0-9E8C-13647F820881}" type="pres">
      <dgm:prSet presAssocID="{40672B83-2093-4559-99E3-936B871ABF13}" presName="bigChev" presStyleLbl="node1" presStyleIdx="1" presStyleCnt="5" custScaleX="293273"/>
      <dgm:spPr>
        <a:prstGeom prst="homePlate">
          <a:avLst/>
        </a:prstGeom>
      </dgm:spPr>
    </dgm:pt>
    <dgm:pt modelId="{E7C9982A-764A-4B12-9DF3-E56120A38C90}" type="pres">
      <dgm:prSet presAssocID="{C61E98A1-12AB-4167-9E73-A9AE261565AB}" presName="parTrans" presStyleCnt="0"/>
      <dgm:spPr/>
    </dgm:pt>
    <dgm:pt modelId="{90BB9BCE-AF1C-4562-B335-7B66791BC9C3}" type="pres">
      <dgm:prSet presAssocID="{7B6E084D-33E0-44D6-866B-1EC0F0F02ECE}" presName="node" presStyleLbl="alignAccFollowNode1" presStyleIdx="0" presStyleCnt="6" custScaleX="241944" custLinFactX="16443" custLinFactNeighborX="100000" custLinFactNeighborY="1543">
        <dgm:presLayoutVars>
          <dgm:bulletEnabled val="1"/>
        </dgm:presLayoutVars>
      </dgm:prSet>
      <dgm:spPr/>
    </dgm:pt>
    <dgm:pt modelId="{EA9DECF3-CF6F-42E8-B418-6DC527D29698}" type="pres">
      <dgm:prSet presAssocID="{40672B83-2093-4559-99E3-936B871ABF13}" presName="vSp" presStyleCnt="0"/>
      <dgm:spPr/>
    </dgm:pt>
    <dgm:pt modelId="{B326569F-DA78-4192-A3D4-153411E645C6}" type="pres">
      <dgm:prSet presAssocID="{80784B92-9944-46C4-8B54-E1E3A738A959}" presName="horFlow" presStyleCnt="0"/>
      <dgm:spPr/>
    </dgm:pt>
    <dgm:pt modelId="{69C5BBAB-5B34-40A0-8148-47321660B1FA}" type="pres">
      <dgm:prSet presAssocID="{80784B92-9944-46C4-8B54-E1E3A738A959}" presName="bigChev" presStyleLbl="node1" presStyleIdx="2" presStyleCnt="5" custScaleX="141905" custLinFactNeighborX="7419" custLinFactNeighborY="804"/>
      <dgm:spPr>
        <a:prstGeom prst="homePlate">
          <a:avLst/>
        </a:prstGeom>
      </dgm:spPr>
    </dgm:pt>
    <dgm:pt modelId="{E49790C9-2AAC-4F30-8D1C-E23D72781270}" type="pres">
      <dgm:prSet presAssocID="{EAFCAA52-4C8F-430F-8EB2-D6E864076991}" presName="parTrans" presStyleCnt="0"/>
      <dgm:spPr/>
    </dgm:pt>
    <dgm:pt modelId="{3FCAA175-6F28-42EA-AB89-A3D4EFC0E078}" type="pres">
      <dgm:prSet presAssocID="{99EA8FB5-09F3-4DEE-B9C8-04FDFA6C11FA}" presName="node" presStyleLbl="alignAccFollowNode1" presStyleIdx="1" presStyleCnt="6" custScaleX="149013" custLinFactNeighborX="39690">
        <dgm:presLayoutVars>
          <dgm:bulletEnabled val="1"/>
        </dgm:presLayoutVars>
      </dgm:prSet>
      <dgm:spPr/>
    </dgm:pt>
    <dgm:pt modelId="{0E338C52-81DE-4CAD-89CF-367A42C644A4}" type="pres">
      <dgm:prSet presAssocID="{30F9956E-83E7-4042-9E7D-E56F31B766E8}" presName="sibTrans" presStyleCnt="0"/>
      <dgm:spPr/>
    </dgm:pt>
    <dgm:pt modelId="{82EBCE39-3C53-42C2-81EF-BFD0F2F14C8F}" type="pres">
      <dgm:prSet presAssocID="{64819283-F231-4349-8233-26DBAE3F2235}" presName="node" presStyleLbl="alignAccFollowNode1" presStyleIdx="2" presStyleCnt="6" custScaleX="149013" custLinFactNeighborX="61740">
        <dgm:presLayoutVars>
          <dgm:bulletEnabled val="1"/>
        </dgm:presLayoutVars>
      </dgm:prSet>
      <dgm:spPr/>
    </dgm:pt>
    <dgm:pt modelId="{5F9C615F-C88C-41E4-8BF7-76C15425D2DC}" type="pres">
      <dgm:prSet presAssocID="{7E9D3022-325D-49FA-8FD5-9F946BB283E0}" presName="sibTrans" presStyleCnt="0"/>
      <dgm:spPr/>
    </dgm:pt>
    <dgm:pt modelId="{C0125B69-FBE9-4708-A448-403139303BF4}" type="pres">
      <dgm:prSet presAssocID="{C7A9F500-FF1D-4BF3-AC8E-AD6E62E463E8}" presName="node" presStyleLbl="alignAccFollowNode1" presStyleIdx="3" presStyleCnt="6" custScaleX="142887" custLinFactNeighborX="79380">
        <dgm:presLayoutVars>
          <dgm:bulletEnabled val="1"/>
        </dgm:presLayoutVars>
      </dgm:prSet>
      <dgm:spPr/>
    </dgm:pt>
    <dgm:pt modelId="{7E50B5F7-3E67-43EB-94E9-EA08D8B20C77}" type="pres">
      <dgm:prSet presAssocID="{80784B92-9944-46C4-8B54-E1E3A738A959}" presName="vSp" presStyleCnt="0"/>
      <dgm:spPr/>
    </dgm:pt>
    <dgm:pt modelId="{B967C2AC-296D-4161-A2AD-11151D2320E8}" type="pres">
      <dgm:prSet presAssocID="{C6F3E98B-943D-4E1B-A525-9BF6DFEC8CA7}" presName="horFlow" presStyleCnt="0"/>
      <dgm:spPr/>
    </dgm:pt>
    <dgm:pt modelId="{135419B8-138F-4C30-8E92-ECDD99CDF701}" type="pres">
      <dgm:prSet presAssocID="{C6F3E98B-943D-4E1B-A525-9BF6DFEC8CA7}" presName="bigChev" presStyleLbl="node1" presStyleIdx="3" presStyleCnt="5" custScaleX="269094" custLinFactNeighborX="7419" custLinFactNeighborY="804"/>
      <dgm:spPr>
        <a:prstGeom prst="homePlate">
          <a:avLst/>
        </a:prstGeom>
      </dgm:spPr>
    </dgm:pt>
    <dgm:pt modelId="{B6DAFBAE-FA6E-4275-B263-C5AE9F7B0BEA}" type="pres">
      <dgm:prSet presAssocID="{45ABD2A5-1E39-48F1-A555-3FA56CB074FD}" presName="parTrans" presStyleCnt="0"/>
      <dgm:spPr/>
    </dgm:pt>
    <dgm:pt modelId="{9D26BD4D-DED0-4E72-876B-4C4A5D8885DE}" type="pres">
      <dgm:prSet presAssocID="{080DDE1C-4951-47FF-AAC7-3E277C97A3D5}" presName="node" presStyleLbl="alignAccFollowNode1" presStyleIdx="4" presStyleCnt="6" custScaleX="269094" custLinFactNeighborX="31536" custLinFactNeighborY="1544">
        <dgm:presLayoutVars>
          <dgm:bulletEnabled val="1"/>
        </dgm:presLayoutVars>
      </dgm:prSet>
      <dgm:spPr/>
    </dgm:pt>
    <dgm:pt modelId="{B4DED9C1-9D96-4816-9124-1E91FD7DFAB8}" type="pres">
      <dgm:prSet presAssocID="{C6F3E98B-943D-4E1B-A525-9BF6DFEC8CA7}" presName="vSp" presStyleCnt="0"/>
      <dgm:spPr/>
    </dgm:pt>
    <dgm:pt modelId="{06EE8D17-FBAB-4BCB-9859-73CAD4AA8D6E}" type="pres">
      <dgm:prSet presAssocID="{5455E7B1-4E7F-412E-A869-1BF413A1C103}" presName="horFlow" presStyleCnt="0"/>
      <dgm:spPr/>
    </dgm:pt>
    <dgm:pt modelId="{356CC8A7-6FAC-4844-9B3F-6A378D805898}" type="pres">
      <dgm:prSet presAssocID="{5455E7B1-4E7F-412E-A869-1BF413A1C103}" presName="bigChev" presStyleLbl="node1" presStyleIdx="4" presStyleCnt="5" custScaleX="269094" custLinFactNeighborX="7419" custLinFactNeighborY="804"/>
      <dgm:spPr>
        <a:prstGeom prst="homePlate">
          <a:avLst/>
        </a:prstGeom>
      </dgm:spPr>
    </dgm:pt>
    <dgm:pt modelId="{D912E3D3-552E-48C9-9DE7-9CD9CA0FBB27}" type="pres">
      <dgm:prSet presAssocID="{2E12E814-88FB-4B32-9E9A-3DBD6217672F}" presName="parTrans" presStyleCnt="0"/>
      <dgm:spPr/>
    </dgm:pt>
    <dgm:pt modelId="{007FACCC-7188-49E7-812E-847DDF46AC9B}" type="pres">
      <dgm:prSet presAssocID="{79B33369-07DF-468C-BFBF-1D4EE8D81413}" presName="node" presStyleLbl="alignAccFollowNode1" presStyleIdx="5" presStyleCnt="6" custScaleX="269094" custLinFactNeighborX="31536" custLinFactNeighborY="1544">
        <dgm:presLayoutVars>
          <dgm:bulletEnabled val="1"/>
        </dgm:presLayoutVars>
      </dgm:prSet>
      <dgm:spPr/>
    </dgm:pt>
  </dgm:ptLst>
  <dgm:cxnLst>
    <dgm:cxn modelId="{BE035000-2B1D-4F0A-8CCF-EE6822F15A3D}" srcId="{F4D54335-C727-476C-9DF9-68EAF062384A}" destId="{5455E7B1-4E7F-412E-A869-1BF413A1C103}" srcOrd="4" destOrd="0" parTransId="{39E48C0D-6F6D-4DF3-87C2-41809E6A7C20}" sibTransId="{0179B237-FB30-4896-AE10-93490868F8C5}"/>
    <dgm:cxn modelId="{E1385208-E465-4404-A3DA-08100F54C3EE}" type="presOf" srcId="{080DDE1C-4951-47FF-AAC7-3E277C97A3D5}" destId="{9D26BD4D-DED0-4E72-876B-4C4A5D8885DE}" srcOrd="0" destOrd="0" presId="urn:microsoft.com/office/officeart/2005/8/layout/lProcess3"/>
    <dgm:cxn modelId="{0871011C-168C-479E-BA7B-CEA933B33E5E}" srcId="{F4D54335-C727-476C-9DF9-68EAF062384A}" destId="{80784B92-9944-46C4-8B54-E1E3A738A959}" srcOrd="2" destOrd="0" parTransId="{750B6AD9-3737-4853-8BEF-93050772FC34}" sibTransId="{5409BEEF-AE01-4D88-B813-9960D190CED7}"/>
    <dgm:cxn modelId="{AA7FB023-E3F3-4512-9F8D-2B2946512BF0}" type="presOf" srcId="{7B6E084D-33E0-44D6-866B-1EC0F0F02ECE}" destId="{90BB9BCE-AF1C-4562-B335-7B66791BC9C3}" srcOrd="0" destOrd="0" presId="urn:microsoft.com/office/officeart/2005/8/layout/lProcess3"/>
    <dgm:cxn modelId="{49735C26-D30F-4015-BD96-385C487E712C}" srcId="{C6F3E98B-943D-4E1B-A525-9BF6DFEC8CA7}" destId="{080DDE1C-4951-47FF-AAC7-3E277C97A3D5}" srcOrd="0" destOrd="0" parTransId="{45ABD2A5-1E39-48F1-A555-3FA56CB074FD}" sibTransId="{291B69E6-B80D-47B7-82DE-890068FA53CD}"/>
    <dgm:cxn modelId="{EEF20732-45B3-4EDD-AF1F-C8F3101CFD92}" type="presOf" srcId="{79B33369-07DF-468C-BFBF-1D4EE8D81413}" destId="{007FACCC-7188-49E7-812E-847DDF46AC9B}" srcOrd="0" destOrd="0" presId="urn:microsoft.com/office/officeart/2005/8/layout/lProcess3"/>
    <dgm:cxn modelId="{ECCC083A-D236-4F2F-9FBA-717E8ABA4DA8}" srcId="{80784B92-9944-46C4-8B54-E1E3A738A959}" destId="{99EA8FB5-09F3-4DEE-B9C8-04FDFA6C11FA}" srcOrd="0" destOrd="0" parTransId="{EAFCAA52-4C8F-430F-8EB2-D6E864076991}" sibTransId="{30F9956E-83E7-4042-9E7D-E56F31B766E8}"/>
    <dgm:cxn modelId="{2CE9DE44-BC78-4E38-8819-2F9F94E13CBE}" srcId="{40672B83-2093-4559-99E3-936B871ABF13}" destId="{7B6E084D-33E0-44D6-866B-1EC0F0F02ECE}" srcOrd="0" destOrd="0" parTransId="{C61E98A1-12AB-4167-9E73-A9AE261565AB}" sibTransId="{0CA6387A-A425-4546-A1B1-1A6F1B4C9EB8}"/>
    <dgm:cxn modelId="{AEFCC056-5C33-4681-947D-1464B19F20C8}" type="presOf" srcId="{C7A9F500-FF1D-4BF3-AC8E-AD6E62E463E8}" destId="{C0125B69-FBE9-4708-A448-403139303BF4}" srcOrd="0" destOrd="0" presId="urn:microsoft.com/office/officeart/2005/8/layout/lProcess3"/>
    <dgm:cxn modelId="{77C17262-8B33-4E31-ACB1-89E6EF63E5FE}" type="presOf" srcId="{F4D54335-C727-476C-9DF9-68EAF062384A}" destId="{E0C7BFEA-D0DE-4AB8-99AC-D97C1FF95E69}" srcOrd="0" destOrd="0" presId="urn:microsoft.com/office/officeart/2005/8/layout/lProcess3"/>
    <dgm:cxn modelId="{B9731966-0F27-47AB-8328-66D6388C783E}" srcId="{5455E7B1-4E7F-412E-A869-1BF413A1C103}" destId="{79B33369-07DF-468C-BFBF-1D4EE8D81413}" srcOrd="0" destOrd="0" parTransId="{2E12E814-88FB-4B32-9E9A-3DBD6217672F}" sibTransId="{9A7B75BF-F754-41F5-82C3-C8FD8CB3F898}"/>
    <dgm:cxn modelId="{9BCD2671-0C14-4D1A-AE8B-B8D00207FEEE}" type="presOf" srcId="{C12DC676-9AC0-48A9-B768-7C8ECAC5A9E2}" destId="{B3A0DD9A-912C-4D6E-A24C-A607430C8B75}" srcOrd="0" destOrd="0" presId="urn:microsoft.com/office/officeart/2005/8/layout/lProcess3"/>
    <dgm:cxn modelId="{6CDE9278-6D5B-4CD5-8E04-43C62AD1DFBA}" type="presOf" srcId="{5455E7B1-4E7F-412E-A869-1BF413A1C103}" destId="{356CC8A7-6FAC-4844-9B3F-6A378D805898}" srcOrd="0" destOrd="0" presId="urn:microsoft.com/office/officeart/2005/8/layout/lProcess3"/>
    <dgm:cxn modelId="{BE6E8982-2219-481B-99F2-6201DE39D147}" type="presOf" srcId="{99EA8FB5-09F3-4DEE-B9C8-04FDFA6C11FA}" destId="{3FCAA175-6F28-42EA-AB89-A3D4EFC0E078}" srcOrd="0" destOrd="0" presId="urn:microsoft.com/office/officeart/2005/8/layout/lProcess3"/>
    <dgm:cxn modelId="{12A38385-9553-4399-AD19-41D4D30BF603}" srcId="{80784B92-9944-46C4-8B54-E1E3A738A959}" destId="{64819283-F231-4349-8233-26DBAE3F2235}" srcOrd="1" destOrd="0" parTransId="{8CC61C59-759F-461E-9B41-E8DB66902683}" sibTransId="{7E9D3022-325D-49FA-8FD5-9F946BB283E0}"/>
    <dgm:cxn modelId="{2AE5448A-87B6-49D5-A980-454D899D7715}" srcId="{80784B92-9944-46C4-8B54-E1E3A738A959}" destId="{C7A9F500-FF1D-4BF3-AC8E-AD6E62E463E8}" srcOrd="2" destOrd="0" parTransId="{BF734623-4754-427F-A96F-A5001359E486}" sibTransId="{DF6FF845-22F3-47AA-82E2-9D0051D6805D}"/>
    <dgm:cxn modelId="{3DE96C98-35F4-4EA1-8A2A-F549F1A80C21}" type="presOf" srcId="{64819283-F231-4349-8233-26DBAE3F2235}" destId="{82EBCE39-3C53-42C2-81EF-BFD0F2F14C8F}" srcOrd="0" destOrd="0" presId="urn:microsoft.com/office/officeart/2005/8/layout/lProcess3"/>
    <dgm:cxn modelId="{BDEA1AA5-F7EF-4871-9E07-D09057EE8C6F}" type="presOf" srcId="{80784B92-9944-46C4-8B54-E1E3A738A959}" destId="{69C5BBAB-5B34-40A0-8148-47321660B1FA}" srcOrd="0" destOrd="0" presId="urn:microsoft.com/office/officeart/2005/8/layout/lProcess3"/>
    <dgm:cxn modelId="{BF2E3ABB-B1B7-4CF0-BE29-0D3A7C1D7BAE}" type="presOf" srcId="{40672B83-2093-4559-99E3-936B871ABF13}" destId="{EE4E1E69-4337-43C0-9E8C-13647F820881}" srcOrd="0" destOrd="0" presId="urn:microsoft.com/office/officeart/2005/8/layout/lProcess3"/>
    <dgm:cxn modelId="{D1BF40BB-DC36-4BD5-ADEB-D25E56E43815}" type="presOf" srcId="{C6F3E98B-943D-4E1B-A525-9BF6DFEC8CA7}" destId="{135419B8-138F-4C30-8E92-ECDD99CDF701}" srcOrd="0" destOrd="0" presId="urn:microsoft.com/office/officeart/2005/8/layout/lProcess3"/>
    <dgm:cxn modelId="{9D02A0C2-262A-4D81-A946-E5CB6614AC36}" srcId="{F4D54335-C727-476C-9DF9-68EAF062384A}" destId="{40672B83-2093-4559-99E3-936B871ABF13}" srcOrd="1" destOrd="0" parTransId="{BE4612C8-172E-4571-B255-31FE0836CC4D}" sibTransId="{52100FFC-D841-4A44-8607-1FB2970797D6}"/>
    <dgm:cxn modelId="{2B9840D2-9E1E-45CA-9E5D-87F446B12C2E}" srcId="{F4D54335-C727-476C-9DF9-68EAF062384A}" destId="{C6F3E98B-943D-4E1B-A525-9BF6DFEC8CA7}" srcOrd="3" destOrd="0" parTransId="{65156878-C6E9-49B8-852B-CF25AF85BBB8}" sibTransId="{DAC39EBF-38F4-437C-84A7-9F2995E57171}"/>
    <dgm:cxn modelId="{853B1DE6-C34A-48A0-A794-77752EB7C68C}" srcId="{F4D54335-C727-476C-9DF9-68EAF062384A}" destId="{C12DC676-9AC0-48A9-B768-7C8ECAC5A9E2}" srcOrd="0" destOrd="0" parTransId="{56AA5342-0612-43D0-894D-75BA2B7F4011}" sibTransId="{43BD323D-ACF7-4773-A229-08F535FE8AF3}"/>
    <dgm:cxn modelId="{B975D12B-6E70-4994-B88A-BA9262776867}" type="presParOf" srcId="{E0C7BFEA-D0DE-4AB8-99AC-D97C1FF95E69}" destId="{05D23A3D-4C52-4252-BD40-AFDE2AE82993}" srcOrd="0" destOrd="0" presId="urn:microsoft.com/office/officeart/2005/8/layout/lProcess3"/>
    <dgm:cxn modelId="{EC2B664B-D796-452C-B356-588B9394D032}" type="presParOf" srcId="{05D23A3D-4C52-4252-BD40-AFDE2AE82993}" destId="{B3A0DD9A-912C-4D6E-A24C-A607430C8B75}" srcOrd="0" destOrd="0" presId="urn:microsoft.com/office/officeart/2005/8/layout/lProcess3"/>
    <dgm:cxn modelId="{56189CDA-3E1B-491A-A7EA-B386C1BB3287}" type="presParOf" srcId="{E0C7BFEA-D0DE-4AB8-99AC-D97C1FF95E69}" destId="{69D36D14-FD53-45F5-9702-212E9FB1F0F2}" srcOrd="1" destOrd="0" presId="urn:microsoft.com/office/officeart/2005/8/layout/lProcess3"/>
    <dgm:cxn modelId="{32BBE18F-16E2-4ACB-A2B3-53F0DF610D4B}" type="presParOf" srcId="{E0C7BFEA-D0DE-4AB8-99AC-D97C1FF95E69}" destId="{ED36F69E-BA3C-4736-8A74-4F018B0E321F}" srcOrd="2" destOrd="0" presId="urn:microsoft.com/office/officeart/2005/8/layout/lProcess3"/>
    <dgm:cxn modelId="{A2D7D645-39A7-4A9E-9C41-4B4FA88B7B3E}" type="presParOf" srcId="{ED36F69E-BA3C-4736-8A74-4F018B0E321F}" destId="{EE4E1E69-4337-43C0-9E8C-13647F820881}" srcOrd="0" destOrd="0" presId="urn:microsoft.com/office/officeart/2005/8/layout/lProcess3"/>
    <dgm:cxn modelId="{7F2425B8-6550-4AC3-AEE9-5130DFEBA47E}" type="presParOf" srcId="{ED36F69E-BA3C-4736-8A74-4F018B0E321F}" destId="{E7C9982A-764A-4B12-9DF3-E56120A38C90}" srcOrd="1" destOrd="0" presId="urn:microsoft.com/office/officeart/2005/8/layout/lProcess3"/>
    <dgm:cxn modelId="{7F75ADD7-40B8-4E7C-99EF-6DA99BAA2BA9}" type="presParOf" srcId="{ED36F69E-BA3C-4736-8A74-4F018B0E321F}" destId="{90BB9BCE-AF1C-4562-B335-7B66791BC9C3}" srcOrd="2" destOrd="0" presId="urn:microsoft.com/office/officeart/2005/8/layout/lProcess3"/>
    <dgm:cxn modelId="{39C0B371-6DA0-4FAD-82D7-0364631A6F27}" type="presParOf" srcId="{E0C7BFEA-D0DE-4AB8-99AC-D97C1FF95E69}" destId="{EA9DECF3-CF6F-42E8-B418-6DC527D29698}" srcOrd="3" destOrd="0" presId="urn:microsoft.com/office/officeart/2005/8/layout/lProcess3"/>
    <dgm:cxn modelId="{6632D441-9433-4E41-9DF1-D53DA348D42C}" type="presParOf" srcId="{E0C7BFEA-D0DE-4AB8-99AC-D97C1FF95E69}" destId="{B326569F-DA78-4192-A3D4-153411E645C6}" srcOrd="4" destOrd="0" presId="urn:microsoft.com/office/officeart/2005/8/layout/lProcess3"/>
    <dgm:cxn modelId="{01DDBA5E-AEA0-457D-BF75-71660BEC5BD9}" type="presParOf" srcId="{B326569F-DA78-4192-A3D4-153411E645C6}" destId="{69C5BBAB-5B34-40A0-8148-47321660B1FA}" srcOrd="0" destOrd="0" presId="urn:microsoft.com/office/officeart/2005/8/layout/lProcess3"/>
    <dgm:cxn modelId="{5FCA2732-0596-4009-9C31-B73B07CDF132}" type="presParOf" srcId="{B326569F-DA78-4192-A3D4-153411E645C6}" destId="{E49790C9-2AAC-4F30-8D1C-E23D72781270}" srcOrd="1" destOrd="0" presId="urn:microsoft.com/office/officeart/2005/8/layout/lProcess3"/>
    <dgm:cxn modelId="{2B607A46-CFBB-42B0-9B91-4D1ECFC6DAC0}" type="presParOf" srcId="{B326569F-DA78-4192-A3D4-153411E645C6}" destId="{3FCAA175-6F28-42EA-AB89-A3D4EFC0E078}" srcOrd="2" destOrd="0" presId="urn:microsoft.com/office/officeart/2005/8/layout/lProcess3"/>
    <dgm:cxn modelId="{F9D2D39A-F506-49DF-A281-763F2D49BFAD}" type="presParOf" srcId="{B326569F-DA78-4192-A3D4-153411E645C6}" destId="{0E338C52-81DE-4CAD-89CF-367A42C644A4}" srcOrd="3" destOrd="0" presId="urn:microsoft.com/office/officeart/2005/8/layout/lProcess3"/>
    <dgm:cxn modelId="{BD413DE2-0184-47F4-A8AA-E94D6B7E1BDE}" type="presParOf" srcId="{B326569F-DA78-4192-A3D4-153411E645C6}" destId="{82EBCE39-3C53-42C2-81EF-BFD0F2F14C8F}" srcOrd="4" destOrd="0" presId="urn:microsoft.com/office/officeart/2005/8/layout/lProcess3"/>
    <dgm:cxn modelId="{E3F6652F-550E-48D1-B855-C172674277B6}" type="presParOf" srcId="{B326569F-DA78-4192-A3D4-153411E645C6}" destId="{5F9C615F-C88C-41E4-8BF7-76C15425D2DC}" srcOrd="5" destOrd="0" presId="urn:microsoft.com/office/officeart/2005/8/layout/lProcess3"/>
    <dgm:cxn modelId="{009761FD-540E-41FD-AA03-ED02441C80FB}" type="presParOf" srcId="{B326569F-DA78-4192-A3D4-153411E645C6}" destId="{C0125B69-FBE9-4708-A448-403139303BF4}" srcOrd="6" destOrd="0" presId="urn:microsoft.com/office/officeart/2005/8/layout/lProcess3"/>
    <dgm:cxn modelId="{B956CA2B-F8F2-4383-B898-DFD7885AE459}" type="presParOf" srcId="{E0C7BFEA-D0DE-4AB8-99AC-D97C1FF95E69}" destId="{7E50B5F7-3E67-43EB-94E9-EA08D8B20C77}" srcOrd="5" destOrd="0" presId="urn:microsoft.com/office/officeart/2005/8/layout/lProcess3"/>
    <dgm:cxn modelId="{534A5DE1-EB34-4E7F-B875-BC937842134D}" type="presParOf" srcId="{E0C7BFEA-D0DE-4AB8-99AC-D97C1FF95E69}" destId="{B967C2AC-296D-4161-A2AD-11151D2320E8}" srcOrd="6" destOrd="0" presId="urn:microsoft.com/office/officeart/2005/8/layout/lProcess3"/>
    <dgm:cxn modelId="{C953941D-7B68-4D33-8D62-222F7BA470C3}" type="presParOf" srcId="{B967C2AC-296D-4161-A2AD-11151D2320E8}" destId="{135419B8-138F-4C30-8E92-ECDD99CDF701}" srcOrd="0" destOrd="0" presId="urn:microsoft.com/office/officeart/2005/8/layout/lProcess3"/>
    <dgm:cxn modelId="{DBFF8320-57E0-4214-B418-CE18379F0C3F}" type="presParOf" srcId="{B967C2AC-296D-4161-A2AD-11151D2320E8}" destId="{B6DAFBAE-FA6E-4275-B263-C5AE9F7B0BEA}" srcOrd="1" destOrd="0" presId="urn:microsoft.com/office/officeart/2005/8/layout/lProcess3"/>
    <dgm:cxn modelId="{1F9F5C7C-8A3D-4C96-87D7-26AA1391EB32}" type="presParOf" srcId="{B967C2AC-296D-4161-A2AD-11151D2320E8}" destId="{9D26BD4D-DED0-4E72-876B-4C4A5D8885DE}" srcOrd="2" destOrd="0" presId="urn:microsoft.com/office/officeart/2005/8/layout/lProcess3"/>
    <dgm:cxn modelId="{D7087B79-C93F-4035-A57C-BD5AB7BB7044}" type="presParOf" srcId="{E0C7BFEA-D0DE-4AB8-99AC-D97C1FF95E69}" destId="{B4DED9C1-9D96-4816-9124-1E91FD7DFAB8}" srcOrd="7" destOrd="0" presId="urn:microsoft.com/office/officeart/2005/8/layout/lProcess3"/>
    <dgm:cxn modelId="{1095FD76-0062-4BFC-B0B9-2C2492A5B87D}" type="presParOf" srcId="{E0C7BFEA-D0DE-4AB8-99AC-D97C1FF95E69}" destId="{06EE8D17-FBAB-4BCB-9859-73CAD4AA8D6E}" srcOrd="8" destOrd="0" presId="urn:microsoft.com/office/officeart/2005/8/layout/lProcess3"/>
    <dgm:cxn modelId="{92E05423-2EA1-4D1E-B281-121DEA5BAD75}" type="presParOf" srcId="{06EE8D17-FBAB-4BCB-9859-73CAD4AA8D6E}" destId="{356CC8A7-6FAC-4844-9B3F-6A378D805898}" srcOrd="0" destOrd="0" presId="urn:microsoft.com/office/officeart/2005/8/layout/lProcess3"/>
    <dgm:cxn modelId="{33EE62ED-8503-49D7-8857-40227CB76383}" type="presParOf" srcId="{06EE8D17-FBAB-4BCB-9859-73CAD4AA8D6E}" destId="{D912E3D3-552E-48C9-9DE7-9CD9CA0FBB27}" srcOrd="1" destOrd="0" presId="urn:microsoft.com/office/officeart/2005/8/layout/lProcess3"/>
    <dgm:cxn modelId="{90090598-4633-4F36-A9AB-4DF4DCD004A5}" type="presParOf" srcId="{06EE8D17-FBAB-4BCB-9859-73CAD4AA8D6E}" destId="{007FACCC-7188-49E7-812E-847DDF46AC9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0DD9A-912C-4D6E-A24C-A607430C8B75}">
      <dsp:nvSpPr>
        <dsp:cNvPr id="0" name=""/>
        <dsp:cNvSpPr/>
      </dsp:nvSpPr>
      <dsp:spPr>
        <a:xfrm>
          <a:off x="0" y="74805"/>
          <a:ext cx="11367432" cy="939144"/>
        </a:xfrm>
        <a:prstGeom prst="homePlate">
          <a:avLst/>
        </a:prstGeom>
        <a:solidFill>
          <a:srgbClr val="69B7A5"/>
        </a:solidFill>
        <a:ln>
          <a:noFil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84138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b="1" u="sng" kern="1200" dirty="0"/>
            <a:t>Real-color mosaic with country coverage</a:t>
          </a:r>
          <a:endParaRPr lang="hu-HU" sz="3000" u="sng" kern="1200" dirty="0"/>
        </a:p>
      </dsp:txBody>
      <dsp:txXfrm>
        <a:off x="0" y="74805"/>
        <a:ext cx="11132646" cy="939144"/>
      </dsp:txXfrm>
    </dsp:sp>
    <dsp:sp modelId="{EE4E1E69-4337-43C0-9E8C-13647F820881}">
      <dsp:nvSpPr>
        <dsp:cNvPr id="0" name=""/>
        <dsp:cNvSpPr/>
      </dsp:nvSpPr>
      <dsp:spPr>
        <a:xfrm>
          <a:off x="6723" y="1133099"/>
          <a:ext cx="6885645" cy="939144"/>
        </a:xfrm>
        <a:prstGeom prst="homePlate">
          <a:avLst/>
        </a:prstGeom>
        <a:solidFill>
          <a:srgbClr val="69B7A5"/>
        </a:solidFill>
        <a:ln>
          <a:noFil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84138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b="1" kern="1200" dirty="0"/>
            <a:t>Quality control of downloaded space imagery</a:t>
          </a:r>
          <a:endParaRPr lang="hu-HU" sz="3000" kern="1200" dirty="0"/>
        </a:p>
      </dsp:txBody>
      <dsp:txXfrm>
        <a:off x="6723" y="1133099"/>
        <a:ext cx="6650859" cy="939144"/>
      </dsp:txXfrm>
    </dsp:sp>
    <dsp:sp modelId="{90BB9BCE-AF1C-4562-B335-7B66791BC9C3}">
      <dsp:nvSpPr>
        <dsp:cNvPr id="0" name=""/>
        <dsp:cNvSpPr/>
      </dsp:nvSpPr>
      <dsp:spPr>
        <a:xfrm>
          <a:off x="6666054" y="1224954"/>
          <a:ext cx="4714824" cy="779490"/>
        </a:xfrm>
        <a:prstGeom prst="chevron">
          <a:avLst/>
        </a:prstGeom>
        <a:solidFill>
          <a:srgbClr val="949494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chemeClr val="bg1"/>
              </a:solidFill>
            </a:rPr>
            <a:t>„Qualified” remotely sensed data</a:t>
          </a:r>
        </a:p>
      </dsp:txBody>
      <dsp:txXfrm>
        <a:off x="7055799" y="1224954"/>
        <a:ext cx="3935334" cy="779490"/>
      </dsp:txXfrm>
    </dsp:sp>
    <dsp:sp modelId="{69C5BBAB-5B34-40A0-8148-47321660B1FA}">
      <dsp:nvSpPr>
        <dsp:cNvPr id="0" name=""/>
        <dsp:cNvSpPr/>
      </dsp:nvSpPr>
      <dsp:spPr>
        <a:xfrm>
          <a:off x="29367" y="2211275"/>
          <a:ext cx="3331733" cy="939144"/>
        </a:xfrm>
        <a:prstGeom prst="homePlate">
          <a:avLst/>
        </a:prstGeom>
        <a:solidFill>
          <a:srgbClr val="69B7A5"/>
        </a:solidFill>
        <a:ln>
          <a:noFil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84138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b="1" kern="1200" dirty="0"/>
            <a:t>Tasks related to preprocessing</a:t>
          </a:r>
          <a:endParaRPr lang="hu-HU" sz="3000" kern="1200" dirty="0"/>
        </a:p>
      </dsp:txBody>
      <dsp:txXfrm>
        <a:off x="29367" y="2211275"/>
        <a:ext cx="3096947" cy="939144"/>
      </dsp:txXfrm>
    </dsp:sp>
    <dsp:sp modelId="{3FCAA175-6F28-42EA-AB89-A3D4EFC0E078}">
      <dsp:nvSpPr>
        <dsp:cNvPr id="0" name=""/>
        <dsp:cNvSpPr/>
      </dsp:nvSpPr>
      <dsp:spPr>
        <a:xfrm>
          <a:off x="3141517" y="2283551"/>
          <a:ext cx="2903854" cy="779490"/>
        </a:xfrm>
        <a:prstGeom prst="chevron">
          <a:avLst/>
        </a:prstGeom>
        <a:solidFill>
          <a:srgbClr val="949494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chemeClr val="bg1"/>
              </a:solidFill>
            </a:rPr>
            <a:t>Preprocessing of optical imageries</a:t>
          </a:r>
        </a:p>
      </dsp:txBody>
      <dsp:txXfrm>
        <a:off x="3531262" y="2283551"/>
        <a:ext cx="2124364" cy="779490"/>
      </dsp:txXfrm>
    </dsp:sp>
    <dsp:sp modelId="{82EBCE39-3C53-42C2-81EF-BFD0F2F14C8F}">
      <dsp:nvSpPr>
        <dsp:cNvPr id="0" name=""/>
        <dsp:cNvSpPr/>
      </dsp:nvSpPr>
      <dsp:spPr>
        <a:xfrm>
          <a:off x="5832707" y="2283551"/>
          <a:ext cx="2903854" cy="779490"/>
        </a:xfrm>
        <a:prstGeom prst="chevron">
          <a:avLst/>
        </a:prstGeom>
        <a:solidFill>
          <a:srgbClr val="949494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chemeClr val="bg1"/>
              </a:solidFill>
            </a:rPr>
            <a:t>Polarimetric preprocessing</a:t>
          </a:r>
        </a:p>
      </dsp:txBody>
      <dsp:txXfrm>
        <a:off x="6222452" y="2283551"/>
        <a:ext cx="2124364" cy="779490"/>
      </dsp:txXfrm>
    </dsp:sp>
    <dsp:sp modelId="{C0125B69-FBE9-4708-A448-403139303BF4}">
      <dsp:nvSpPr>
        <dsp:cNvPr id="0" name=""/>
        <dsp:cNvSpPr/>
      </dsp:nvSpPr>
      <dsp:spPr>
        <a:xfrm>
          <a:off x="8511866" y="2283551"/>
          <a:ext cx="2784475" cy="779490"/>
        </a:xfrm>
        <a:prstGeom prst="chevron">
          <a:avLst/>
        </a:prstGeom>
        <a:solidFill>
          <a:srgbClr val="949494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chemeClr val="bg1"/>
              </a:solidFill>
            </a:rPr>
            <a:t>Co-registered space imageries</a:t>
          </a:r>
        </a:p>
      </dsp:txBody>
      <dsp:txXfrm>
        <a:off x="8901611" y="2283551"/>
        <a:ext cx="2004985" cy="779490"/>
      </dsp:txXfrm>
    </dsp:sp>
    <dsp:sp modelId="{135419B8-138F-4C30-8E92-ECDD99CDF701}">
      <dsp:nvSpPr>
        <dsp:cNvPr id="0" name=""/>
        <dsp:cNvSpPr/>
      </dsp:nvSpPr>
      <dsp:spPr>
        <a:xfrm>
          <a:off x="29367" y="3281900"/>
          <a:ext cx="6317955" cy="939144"/>
        </a:xfrm>
        <a:prstGeom prst="homePlate">
          <a:avLst/>
        </a:prstGeom>
        <a:solidFill>
          <a:srgbClr val="69B7A5"/>
        </a:solidFill>
        <a:ln>
          <a:noFil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84138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b="1" kern="1200" dirty="0"/>
            <a:t>Extended preprocessing</a:t>
          </a:r>
          <a:endParaRPr lang="hu-HU" sz="3000" kern="1200" dirty="0"/>
        </a:p>
      </dsp:txBody>
      <dsp:txXfrm>
        <a:off x="29367" y="3281900"/>
        <a:ext cx="6083169" cy="939144"/>
      </dsp:txXfrm>
    </dsp:sp>
    <dsp:sp modelId="{9D26BD4D-DED0-4E72-876B-4C4A5D8885DE}">
      <dsp:nvSpPr>
        <dsp:cNvPr id="0" name=""/>
        <dsp:cNvSpPr/>
      </dsp:nvSpPr>
      <dsp:spPr>
        <a:xfrm>
          <a:off x="6115711" y="3366212"/>
          <a:ext cx="5243903" cy="779490"/>
        </a:xfrm>
        <a:prstGeom prst="chevron">
          <a:avLst/>
        </a:prstGeom>
        <a:solidFill>
          <a:srgbClr val="949494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chemeClr val="bg1"/>
              </a:solidFill>
            </a:rPr>
            <a:t>Indexing</a:t>
          </a:r>
        </a:p>
      </dsp:txBody>
      <dsp:txXfrm>
        <a:off x="6505456" y="3366212"/>
        <a:ext cx="4464413" cy="779490"/>
      </dsp:txXfrm>
    </dsp:sp>
    <dsp:sp modelId="{356CC8A7-6FAC-4844-9B3F-6A378D805898}">
      <dsp:nvSpPr>
        <dsp:cNvPr id="0" name=""/>
        <dsp:cNvSpPr/>
      </dsp:nvSpPr>
      <dsp:spPr>
        <a:xfrm>
          <a:off x="29367" y="4352525"/>
          <a:ext cx="6317955" cy="939144"/>
        </a:xfrm>
        <a:prstGeom prst="homePlate">
          <a:avLst/>
        </a:prstGeom>
        <a:solidFill>
          <a:srgbClr val="69B7A5"/>
        </a:solidFill>
        <a:ln>
          <a:noFil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84138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b="1" kern="1200" dirty="0"/>
            <a:t>Automatized processing</a:t>
          </a:r>
          <a:endParaRPr lang="hu-HU" sz="3000" kern="1200" dirty="0"/>
        </a:p>
      </dsp:txBody>
      <dsp:txXfrm>
        <a:off x="29367" y="4352525"/>
        <a:ext cx="6083169" cy="939144"/>
      </dsp:txXfrm>
    </dsp:sp>
    <dsp:sp modelId="{007FACCC-7188-49E7-812E-847DDF46AC9B}">
      <dsp:nvSpPr>
        <dsp:cNvPr id="0" name=""/>
        <dsp:cNvSpPr/>
      </dsp:nvSpPr>
      <dsp:spPr>
        <a:xfrm>
          <a:off x="6115711" y="4436837"/>
          <a:ext cx="5243903" cy="779490"/>
        </a:xfrm>
        <a:prstGeom prst="chevron">
          <a:avLst/>
        </a:prstGeom>
        <a:solidFill>
          <a:srgbClr val="949494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chemeClr val="bg1"/>
              </a:solidFill>
            </a:rPr>
            <a:t>Discipline-oriented thematic processing (raster, vector)</a:t>
          </a:r>
        </a:p>
      </dsp:txBody>
      <dsp:txXfrm>
        <a:off x="6505456" y="4436837"/>
        <a:ext cx="4464413" cy="779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6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A036E6-6D54-4B78-9ABB-4FE2E18E96D0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538"/>
            <a:ext cx="4022936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6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B128B93-BF90-4BB9-B0C9-762176D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11:50:2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11:50:0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11:50:3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11:49:1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11:49:1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11:49:2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11:49:2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11:49:3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11:49:3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11:50:0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11:50:0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6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22F5E1-5195-4792-A0E3-42DC695AF7AF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3125"/>
            <a:ext cx="419100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61532"/>
            <a:ext cx="7426960" cy="2750344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6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6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0D5600F-4168-42E9-9FE7-11DD5B8F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0.png"/><Relationship Id="rId4" Type="http://schemas.openxmlformats.org/officeDocument/2006/relationships/customXml" Target="../ink/ink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</p:spPr>
        <p:txBody>
          <a:bodyPr/>
          <a:lstStyle/>
          <a:p>
            <a:fld id="{0AA59793-C156-499B-A27C-B13B45B618E6}" type="datetime1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CEOS AC-VC June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ceos_log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830385" y="1217405"/>
            <a:ext cx="3343875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0"/>
          <p:cNvSpPr txBox="1">
            <a:spLocks/>
          </p:cNvSpPr>
          <p:nvPr userDrawn="1"/>
        </p:nvSpPr>
        <p:spPr>
          <a:xfrm>
            <a:off x="830386" y="2246635"/>
            <a:ext cx="3741615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</p:spPr>
      </p:pic>
      <p:pic>
        <p:nvPicPr>
          <p:cNvPr id="12" name="ceos_log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22789" y="395556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0"/>
          <p:cNvSpPr txBox="1">
            <a:spLocks/>
          </p:cNvSpPr>
          <p:nvPr userDrawn="1"/>
        </p:nvSpPr>
        <p:spPr>
          <a:xfrm>
            <a:off x="622789" y="1341378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14" name="Shape 10"/>
          <p:cNvSpPr txBox="1">
            <a:spLocks/>
          </p:cNvSpPr>
          <p:nvPr userDrawn="1"/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4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Shape 11"/>
          <p:cNvSpPr/>
          <p:nvPr userDrawn="1"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Szabadkéz 6">
                <a:extLst>
                  <a:ext uri="{FF2B5EF4-FFF2-40B4-BE49-F238E27FC236}">
                    <a16:creationId xmlns:a16="http://schemas.microsoft.com/office/drawing/2014/main" id="{996B3643-A9F9-D647-B9A0-5A8418E31441}"/>
                  </a:ext>
                </a:extLst>
              </p14:cNvPr>
              <p14:cNvContentPartPr/>
              <p14:nvPr userDrawn="1"/>
            </p14:nvContentPartPr>
            <p14:xfrm>
              <a:off x="2116629" y="260377"/>
              <a:ext cx="360" cy="360"/>
            </p14:xfrm>
          </p:contentPart>
        </mc:Choice>
        <mc:Fallback xmlns="">
          <p:pic>
            <p:nvPicPr>
              <p:cNvPr id="7" name="Szabadkéz 6">
                <a:extLst>
                  <a:ext uri="{FF2B5EF4-FFF2-40B4-BE49-F238E27FC236}">
                    <a16:creationId xmlns:a16="http://schemas.microsoft.com/office/drawing/2014/main" id="{996B3643-A9F9-D647-B9A0-5A8418E314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7989" y="25173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30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</p:spPr>
        <p:txBody>
          <a:bodyPr/>
          <a:lstStyle/>
          <a:p>
            <a:fld id="{0AA59793-C156-499B-A27C-B13B45B618E6}" type="datetime1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CEOS AC-VC June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ceos_log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830385" y="1217405"/>
            <a:ext cx="3343875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0"/>
          <p:cNvSpPr txBox="1">
            <a:spLocks/>
          </p:cNvSpPr>
          <p:nvPr userDrawn="1"/>
        </p:nvSpPr>
        <p:spPr>
          <a:xfrm>
            <a:off x="830386" y="2246635"/>
            <a:ext cx="3741615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</p:spPr>
      </p:pic>
      <p:pic>
        <p:nvPicPr>
          <p:cNvPr id="12" name="ceos_log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0"/>
          <p:cNvSpPr txBox="1">
            <a:spLocks/>
          </p:cNvSpPr>
          <p:nvPr userDrawn="1"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14" name="Shape 10"/>
          <p:cNvSpPr txBox="1">
            <a:spLocks/>
          </p:cNvSpPr>
          <p:nvPr userDrawn="1"/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4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Shape 11"/>
          <p:cNvSpPr/>
          <p:nvPr userDrawn="1"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2907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03566" y="152400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91653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3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en-US">
                <a:solidFill>
                  <a:srgbClr val="1F497D"/>
                </a:solidFill>
              </a:rPr>
              <a:pPr defTabSz="914400"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0339981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BB7DD4-99AF-4159-B97B-F9F7FB45394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65382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9784" y="-76504"/>
            <a:ext cx="12351567" cy="70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1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yéni elrendezé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9374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BB7DD4-99AF-4159-B97B-F9F7FB45394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65382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239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BB7DD4-99AF-4159-B97B-F9F7FB453946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65382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427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BB7DD4-99AF-4159-B97B-F9F7FB453946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65382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617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19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4" r:id="rId3"/>
    <p:sldLayoutId id="2147483666" r:id="rId4"/>
    <p:sldLayoutId id="2147483668" r:id="rId5"/>
    <p:sldLayoutId id="2147483669" r:id="rId6"/>
    <p:sldLayoutId id="2147483670" r:id="rId7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938" y="293946"/>
            <a:ext cx="746302" cy="42799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68" y="293946"/>
            <a:ext cx="674913" cy="4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4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50.png"/><Relationship Id="rId7" Type="http://schemas.openxmlformats.org/officeDocument/2006/relationships/customXml" Target="../ink/ink6.xml"/><Relationship Id="rId12" Type="http://schemas.openxmlformats.org/officeDocument/2006/relationships/customXml" Target="../ink/ink11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11" Type="http://schemas.openxmlformats.org/officeDocument/2006/relationships/customXml" Target="../ink/ink10.xml"/><Relationship Id="rId5" Type="http://schemas.openxmlformats.org/officeDocument/2006/relationships/customXml" Target="../ink/ink4.xml"/><Relationship Id="rId10" Type="http://schemas.openxmlformats.org/officeDocument/2006/relationships/customXml" Target="../ink/ink9.xml"/><Relationship Id="rId4" Type="http://schemas.openxmlformats.org/officeDocument/2006/relationships/customXml" Target="../ink/ink3.xml"/><Relationship Id="rId9" Type="http://schemas.openxmlformats.org/officeDocument/2006/relationships/customXml" Target="../ink/ink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svg"/><Relationship Id="rId15" Type="http://schemas.openxmlformats.org/officeDocument/2006/relationships/image" Target="../media/image21.png"/><Relationship Id="rId10" Type="http://schemas.openxmlformats.org/officeDocument/2006/relationships/image" Target="../media/image35.sv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ttt.hu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cubesat.bme.hu/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s://www.masat.space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hyperlink" Target="http://gnd.bme.hu/smog/files/publikaciok/gabor_eps2/The_Success_Story_of_SMOG-P_Gabor_Geczy.pdf" TargetMode="External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0"/>
          <p:cNvSpPr txBox="1">
            <a:spLocks/>
          </p:cNvSpPr>
          <p:nvPr/>
        </p:nvSpPr>
        <p:spPr>
          <a:xfrm>
            <a:off x="622788" y="1795708"/>
            <a:ext cx="7792549" cy="122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lvl="0"/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Liaison Report</a:t>
            </a:r>
          </a:p>
          <a:p>
            <a:pPr lvl="0"/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Hungarian Space Office</a:t>
            </a:r>
            <a:endParaRPr lang="en-US" sz="2400" b="0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504652" y="2525368"/>
            <a:ext cx="7437245" cy="269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operated by the Ministry of Foreign Affairs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and Trade (MFA)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en-US" sz="2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 rtl="0">
              <a:spcBef>
                <a:spcPts val="0"/>
              </a:spcBef>
              <a:buClr>
                <a:schemeClr val="lt1"/>
              </a:buClr>
              <a:buSzPts val="1800"/>
            </a:pPr>
            <a:endParaRPr lang="hu-HU" sz="18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 rtl="0"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en-US" sz="16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Dr. Dániel Kristóf, </a:t>
            </a:r>
            <a:r>
              <a:rPr lang="en-US" sz="1600" noProof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Lechner </a:t>
            </a:r>
            <a:r>
              <a:rPr lang="hu-HU" sz="1600" noProof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Knowledge </a:t>
            </a:r>
            <a:r>
              <a:rPr lang="hu-HU" sz="16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Centre</a:t>
            </a:r>
            <a:endParaRPr lang="en-US" sz="16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 rtl="0"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en-US" sz="16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Lead, EO delegate to ESA on behalf </a:t>
            </a:r>
            <a:r>
              <a:rPr lang="hu-HU" sz="16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MFA Space Dept.</a:t>
            </a:r>
          </a:p>
          <a:p>
            <a:pPr lvl="0" rtl="0">
              <a:spcBef>
                <a:spcPts val="0"/>
              </a:spcBef>
              <a:buClr>
                <a:schemeClr val="lt1"/>
              </a:buClr>
              <a:buSzPts val="1800"/>
            </a:pPr>
            <a:endParaRPr lang="en-US" sz="16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 rtl="0"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en-US" sz="16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Dr. </a:t>
            </a:r>
            <a:r>
              <a:rPr lang="en-US" sz="1600" noProof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Gábor Remetey-Fülöpp</a:t>
            </a:r>
            <a:endParaRPr lang="en-US" sz="1600" noProof="1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 rtl="0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Liaison delegate to CEOS WGISS</a:t>
            </a:r>
          </a:p>
          <a:p>
            <a:pPr lvl="0" rtl="0">
              <a:spcBef>
                <a:spcPts val="0"/>
              </a:spcBef>
              <a:buClr>
                <a:srgbClr val="FFFFFF"/>
              </a:buClr>
              <a:buSzPts val="1800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 rtl="0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-US" sz="1600" noProof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Conrtibutors:  Ferenc Horvai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Department of Space, MFA</a:t>
            </a:r>
          </a:p>
          <a:p>
            <a:pPr lvl="0" rtl="0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                      </a:t>
            </a:r>
            <a:r>
              <a:rPr lang="en-US" sz="1600" noProof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Pál Rudan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FIR project, KIFÜ</a:t>
            </a:r>
          </a:p>
          <a:p>
            <a:pPr lvl="0" rtl="0">
              <a:spcBef>
                <a:spcPts val="0"/>
              </a:spcBef>
              <a:buClr>
                <a:srgbClr val="FFFFFF"/>
              </a:buClr>
              <a:buSzPts val="1800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 rtl="0">
              <a:spcBef>
                <a:spcPts val="0"/>
              </a:spcBef>
              <a:buClr>
                <a:schemeClr val="lt1"/>
              </a:buClr>
              <a:buSzPts val="1800"/>
            </a:pPr>
            <a:endParaRPr lang="en-US" sz="16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 rtl="0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CEOS WGISS-50 </a:t>
            </a:r>
            <a:r>
              <a:rPr lang="en-US" sz="1800" dirty="0"/>
              <a:t> | </a:t>
            </a: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Virtual Meeting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22-24 September 2020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Szabadkéz 6">
                <a:extLst>
                  <a:ext uri="{FF2B5EF4-FFF2-40B4-BE49-F238E27FC236}">
                    <a16:creationId xmlns:a16="http://schemas.microsoft.com/office/drawing/2014/main" id="{CE55A91E-2C28-BC41-B215-0B07196F4EC7}"/>
                  </a:ext>
                </a:extLst>
              </p14:cNvPr>
              <p14:cNvContentPartPr/>
              <p14:nvPr/>
            </p14:nvContentPartPr>
            <p14:xfrm>
              <a:off x="2876091" y="6248103"/>
              <a:ext cx="360" cy="360"/>
            </p14:xfrm>
          </p:contentPart>
        </mc:Choice>
        <mc:Fallback xmlns="">
          <p:pic>
            <p:nvPicPr>
              <p:cNvPr id="7" name="Szabadkéz 6">
                <a:extLst>
                  <a:ext uri="{FF2B5EF4-FFF2-40B4-BE49-F238E27FC236}">
                    <a16:creationId xmlns:a16="http://schemas.microsoft.com/office/drawing/2014/main" id="{CE55A91E-2C28-BC41-B215-0B07196F4E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7451" y="62391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Szabadkéz 8">
                <a:extLst>
                  <a:ext uri="{FF2B5EF4-FFF2-40B4-BE49-F238E27FC236}">
                    <a16:creationId xmlns:a16="http://schemas.microsoft.com/office/drawing/2014/main" id="{FD3890A0-460A-7F42-B2B7-44AD0BADC47F}"/>
                  </a:ext>
                </a:extLst>
              </p14:cNvPr>
              <p14:cNvContentPartPr/>
              <p14:nvPr/>
            </p14:nvContentPartPr>
            <p14:xfrm>
              <a:off x="3080931" y="6153423"/>
              <a:ext cx="360" cy="360"/>
            </p14:xfrm>
          </p:contentPart>
        </mc:Choice>
        <mc:Fallback xmlns="">
          <p:pic>
            <p:nvPicPr>
              <p:cNvPr id="9" name="Szabadkéz 8">
                <a:extLst>
                  <a:ext uri="{FF2B5EF4-FFF2-40B4-BE49-F238E27FC236}">
                    <a16:creationId xmlns:a16="http://schemas.microsoft.com/office/drawing/2014/main" id="{FD3890A0-460A-7F42-B2B7-44AD0BADC4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1931" y="61447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Szabadkéz 9">
                <a:extLst>
                  <a:ext uri="{FF2B5EF4-FFF2-40B4-BE49-F238E27FC236}">
                    <a16:creationId xmlns:a16="http://schemas.microsoft.com/office/drawing/2014/main" id="{2216AC6F-B8EA-0349-BFD7-8C362BF92DAA}"/>
                  </a:ext>
                </a:extLst>
              </p14:cNvPr>
              <p14:cNvContentPartPr/>
              <p14:nvPr/>
            </p14:nvContentPartPr>
            <p14:xfrm>
              <a:off x="3236091" y="6126063"/>
              <a:ext cx="360" cy="360"/>
            </p14:xfrm>
          </p:contentPart>
        </mc:Choice>
        <mc:Fallback xmlns="">
          <p:pic>
            <p:nvPicPr>
              <p:cNvPr id="10" name="Szabadkéz 9">
                <a:extLst>
                  <a:ext uri="{FF2B5EF4-FFF2-40B4-BE49-F238E27FC236}">
                    <a16:creationId xmlns:a16="http://schemas.microsoft.com/office/drawing/2014/main" id="{2216AC6F-B8EA-0349-BFD7-8C362BF92D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7451" y="611706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Szabadkéz 10">
                <a:extLst>
                  <a:ext uri="{FF2B5EF4-FFF2-40B4-BE49-F238E27FC236}">
                    <a16:creationId xmlns:a16="http://schemas.microsoft.com/office/drawing/2014/main" id="{775C9962-0A7D-BF42-8D33-6963737D3420}"/>
                  </a:ext>
                </a:extLst>
              </p14:cNvPr>
              <p14:cNvContentPartPr/>
              <p14:nvPr/>
            </p14:nvContentPartPr>
            <p14:xfrm>
              <a:off x="1874931" y="5996463"/>
              <a:ext cx="360" cy="360"/>
            </p14:xfrm>
          </p:contentPart>
        </mc:Choice>
        <mc:Fallback xmlns="">
          <p:pic>
            <p:nvPicPr>
              <p:cNvPr id="11" name="Szabadkéz 10">
                <a:extLst>
                  <a:ext uri="{FF2B5EF4-FFF2-40B4-BE49-F238E27FC236}">
                    <a16:creationId xmlns:a16="http://schemas.microsoft.com/office/drawing/2014/main" id="{775C9962-0A7D-BF42-8D33-6963737D34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6291" y="598746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Szabadkéz 11">
                <a:extLst>
                  <a:ext uri="{FF2B5EF4-FFF2-40B4-BE49-F238E27FC236}">
                    <a16:creationId xmlns:a16="http://schemas.microsoft.com/office/drawing/2014/main" id="{E830D7AD-55D9-3843-8D08-8F007B13C1C6}"/>
                  </a:ext>
                </a:extLst>
              </p14:cNvPr>
              <p14:cNvContentPartPr/>
              <p14:nvPr/>
            </p14:nvContentPartPr>
            <p14:xfrm>
              <a:off x="1199211" y="5253783"/>
              <a:ext cx="360" cy="360"/>
            </p14:xfrm>
          </p:contentPart>
        </mc:Choice>
        <mc:Fallback xmlns="">
          <p:pic>
            <p:nvPicPr>
              <p:cNvPr id="12" name="Szabadkéz 11">
                <a:extLst>
                  <a:ext uri="{FF2B5EF4-FFF2-40B4-BE49-F238E27FC236}">
                    <a16:creationId xmlns:a16="http://schemas.microsoft.com/office/drawing/2014/main" id="{E830D7AD-55D9-3843-8D08-8F007B13C1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0571" y="52451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Szabadkéz 12">
                <a:extLst>
                  <a:ext uri="{FF2B5EF4-FFF2-40B4-BE49-F238E27FC236}">
                    <a16:creationId xmlns:a16="http://schemas.microsoft.com/office/drawing/2014/main" id="{02A44F64-E064-5A4B-9F29-543099D6F96C}"/>
                  </a:ext>
                </a:extLst>
              </p14:cNvPr>
              <p14:cNvContentPartPr/>
              <p14:nvPr/>
            </p14:nvContentPartPr>
            <p14:xfrm>
              <a:off x="1625811" y="3999543"/>
              <a:ext cx="360" cy="360"/>
            </p14:xfrm>
          </p:contentPart>
        </mc:Choice>
        <mc:Fallback xmlns="">
          <p:pic>
            <p:nvPicPr>
              <p:cNvPr id="13" name="Szabadkéz 12">
                <a:extLst>
                  <a:ext uri="{FF2B5EF4-FFF2-40B4-BE49-F238E27FC236}">
                    <a16:creationId xmlns:a16="http://schemas.microsoft.com/office/drawing/2014/main" id="{02A44F64-E064-5A4B-9F29-543099D6F9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171" y="39905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Szabadkéz 13">
                <a:extLst>
                  <a:ext uri="{FF2B5EF4-FFF2-40B4-BE49-F238E27FC236}">
                    <a16:creationId xmlns:a16="http://schemas.microsoft.com/office/drawing/2014/main" id="{ACBA548C-93A9-C448-B9F7-59C12B873C6D}"/>
                  </a:ext>
                </a:extLst>
              </p14:cNvPr>
              <p14:cNvContentPartPr/>
              <p14:nvPr/>
            </p14:nvContentPartPr>
            <p14:xfrm>
              <a:off x="6168069" y="1485326"/>
              <a:ext cx="360" cy="360"/>
            </p14:xfrm>
          </p:contentPart>
        </mc:Choice>
        <mc:Fallback xmlns="">
          <p:pic>
            <p:nvPicPr>
              <p:cNvPr id="14" name="Szabadkéz 13">
                <a:extLst>
                  <a:ext uri="{FF2B5EF4-FFF2-40B4-BE49-F238E27FC236}">
                    <a16:creationId xmlns:a16="http://schemas.microsoft.com/office/drawing/2014/main" id="{ACBA548C-93A9-C448-B9F7-59C12B873C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9429" y="147632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65F7F1FF-D40B-B346-B392-0E79D5EC9BDB}"/>
              </a:ext>
            </a:extLst>
          </p:cNvPr>
          <p:cNvGrpSpPr/>
          <p:nvPr/>
        </p:nvGrpSpPr>
        <p:grpSpPr>
          <a:xfrm>
            <a:off x="4572909" y="3748646"/>
            <a:ext cx="360" cy="360"/>
            <a:chOff x="4572909" y="374864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Szabadkéz 14">
                  <a:extLst>
                    <a:ext uri="{FF2B5EF4-FFF2-40B4-BE49-F238E27FC236}">
                      <a16:creationId xmlns:a16="http://schemas.microsoft.com/office/drawing/2014/main" id="{15C1A79C-2FEE-8F42-9DA5-104DFF8418DB}"/>
                    </a:ext>
                  </a:extLst>
                </p14:cNvPr>
                <p14:cNvContentPartPr/>
                <p14:nvPr/>
              </p14:nvContentPartPr>
              <p14:xfrm>
                <a:off x="4572909" y="3748646"/>
                <a:ext cx="360" cy="360"/>
              </p14:xfrm>
            </p:contentPart>
          </mc:Choice>
          <mc:Fallback xmlns="">
            <p:pic>
              <p:nvPicPr>
                <p:cNvPr id="15" name="Szabadkéz 14">
                  <a:extLst>
                    <a:ext uri="{FF2B5EF4-FFF2-40B4-BE49-F238E27FC236}">
                      <a16:creationId xmlns:a16="http://schemas.microsoft.com/office/drawing/2014/main" id="{15C1A79C-2FEE-8F42-9DA5-104DFF8418D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64269" y="37400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Szabadkéz 15">
                  <a:extLst>
                    <a:ext uri="{FF2B5EF4-FFF2-40B4-BE49-F238E27FC236}">
                      <a16:creationId xmlns:a16="http://schemas.microsoft.com/office/drawing/2014/main" id="{155A88C2-E796-824E-A741-FEB2EF438056}"/>
                    </a:ext>
                  </a:extLst>
                </p14:cNvPr>
                <p14:cNvContentPartPr/>
                <p14:nvPr/>
              </p14:nvContentPartPr>
              <p14:xfrm>
                <a:off x="4572909" y="3748646"/>
                <a:ext cx="360" cy="360"/>
              </p14:xfrm>
            </p:contentPart>
          </mc:Choice>
          <mc:Fallback xmlns="">
            <p:pic>
              <p:nvPicPr>
                <p:cNvPr id="16" name="Szabadkéz 15">
                  <a:extLst>
                    <a:ext uri="{FF2B5EF4-FFF2-40B4-BE49-F238E27FC236}">
                      <a16:creationId xmlns:a16="http://schemas.microsoft.com/office/drawing/2014/main" id="{155A88C2-E796-824E-A741-FEB2EF43805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64269" y="37400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Szabadkéz 17">
                <a:extLst>
                  <a:ext uri="{FF2B5EF4-FFF2-40B4-BE49-F238E27FC236}">
                    <a16:creationId xmlns:a16="http://schemas.microsoft.com/office/drawing/2014/main" id="{284BE1D7-4CC5-0E4C-9A06-D3D42F5C715B}"/>
                  </a:ext>
                </a:extLst>
              </p14:cNvPr>
              <p14:cNvContentPartPr/>
              <p14:nvPr/>
            </p14:nvContentPartPr>
            <p14:xfrm>
              <a:off x="4714029" y="3158606"/>
              <a:ext cx="360" cy="360"/>
            </p14:xfrm>
          </p:contentPart>
        </mc:Choice>
        <mc:Fallback xmlns="">
          <p:pic>
            <p:nvPicPr>
              <p:cNvPr id="18" name="Szabadkéz 17">
                <a:extLst>
                  <a:ext uri="{FF2B5EF4-FFF2-40B4-BE49-F238E27FC236}">
                    <a16:creationId xmlns:a16="http://schemas.microsoft.com/office/drawing/2014/main" id="{284BE1D7-4CC5-0E4C-9A06-D3D42F5C71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5389" y="314960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016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Átellenes sarkain kerekített téglalap 3"/>
          <p:cNvSpPr/>
          <p:nvPr/>
        </p:nvSpPr>
        <p:spPr>
          <a:xfrm>
            <a:off x="92700" y="3093172"/>
            <a:ext cx="2700000" cy="792000"/>
          </a:xfrm>
          <a:prstGeom prst="roundRect">
            <a:avLst/>
          </a:prstGeom>
          <a:solidFill>
            <a:srgbClr val="090188"/>
          </a:solidFill>
          <a:ln>
            <a:solidFill>
              <a:srgbClr val="33B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i="1" dirty="0"/>
              <a:t>Hardware</a:t>
            </a:r>
          </a:p>
          <a:p>
            <a:pPr algn="ctr"/>
            <a:r>
              <a:rPr lang="hu-HU" sz="2000" i="1" dirty="0"/>
              <a:t>infrastructure</a:t>
            </a:r>
          </a:p>
        </p:txBody>
      </p:sp>
      <p:sp>
        <p:nvSpPr>
          <p:cNvPr id="7" name="Átellenes sarkain kerekített téglalap 6"/>
          <p:cNvSpPr/>
          <p:nvPr/>
        </p:nvSpPr>
        <p:spPr>
          <a:xfrm>
            <a:off x="8970981" y="4886917"/>
            <a:ext cx="2700000" cy="79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33B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400" dirty="0"/>
              <a:t>Protection against logwater</a:t>
            </a:r>
          </a:p>
        </p:txBody>
      </p:sp>
      <p:sp>
        <p:nvSpPr>
          <p:cNvPr id="8" name="Átellenes sarkain kerekített téglalap 7"/>
          <p:cNvSpPr/>
          <p:nvPr/>
        </p:nvSpPr>
        <p:spPr>
          <a:xfrm>
            <a:off x="8978452" y="5892800"/>
            <a:ext cx="2700000" cy="79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33B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400" dirty="0"/>
              <a:t>Forestry</a:t>
            </a:r>
          </a:p>
        </p:txBody>
      </p:sp>
      <p:sp>
        <p:nvSpPr>
          <p:cNvPr id="9" name="Átellenes sarkain kerekített téglalap 8"/>
          <p:cNvSpPr/>
          <p:nvPr/>
        </p:nvSpPr>
        <p:spPr>
          <a:xfrm>
            <a:off x="8941099" y="3888291"/>
            <a:ext cx="2700000" cy="79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33B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400" dirty="0"/>
              <a:t>Disaster Management</a:t>
            </a:r>
          </a:p>
        </p:txBody>
      </p:sp>
      <p:sp>
        <p:nvSpPr>
          <p:cNvPr id="10" name="Átellenes sarkain kerekített téglalap 9"/>
          <p:cNvSpPr/>
          <p:nvPr/>
        </p:nvSpPr>
        <p:spPr>
          <a:xfrm>
            <a:off x="8948570" y="2927019"/>
            <a:ext cx="2700000" cy="79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33B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400" dirty="0"/>
              <a:t>Agriculture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0811" y="2194486"/>
            <a:ext cx="686177" cy="838514"/>
          </a:xfrm>
          <a:prstGeom prst="rect">
            <a:avLst/>
          </a:prstGeom>
        </p:spPr>
      </p:pic>
      <p:sp>
        <p:nvSpPr>
          <p:cNvPr id="12" name="Átellenes sarkain kerekített téglalap 11"/>
          <p:cNvSpPr/>
          <p:nvPr/>
        </p:nvSpPr>
        <p:spPr>
          <a:xfrm>
            <a:off x="2915055" y="1399064"/>
            <a:ext cx="2700000" cy="792000"/>
          </a:xfrm>
          <a:prstGeom prst="roundRect">
            <a:avLst/>
          </a:prstGeom>
          <a:solidFill>
            <a:srgbClr val="090188"/>
          </a:solidFill>
          <a:ln>
            <a:solidFill>
              <a:srgbClr val="33B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i="1" dirty="0"/>
              <a:t>International </a:t>
            </a:r>
          </a:p>
          <a:p>
            <a:pPr algn="ctr"/>
            <a:r>
              <a:rPr lang="hu-HU" sz="2000" i="1" dirty="0"/>
              <a:t>relations</a:t>
            </a:r>
          </a:p>
        </p:txBody>
      </p:sp>
      <p:sp>
        <p:nvSpPr>
          <p:cNvPr id="13" name="Átellenes sarkain kerekített téglalap 12"/>
          <p:cNvSpPr/>
          <p:nvPr/>
        </p:nvSpPr>
        <p:spPr>
          <a:xfrm>
            <a:off x="105030" y="2251237"/>
            <a:ext cx="2700000" cy="792000"/>
          </a:xfrm>
          <a:prstGeom prst="roundRect">
            <a:avLst/>
          </a:prstGeom>
          <a:solidFill>
            <a:srgbClr val="090188"/>
          </a:solidFill>
          <a:ln>
            <a:solidFill>
              <a:srgbClr val="33B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Web Portal</a:t>
            </a:r>
          </a:p>
          <a:p>
            <a:pPr algn="ctr"/>
            <a:r>
              <a:rPr lang="en-GB" sz="2000" i="1" dirty="0"/>
              <a:t>’</a:t>
            </a:r>
            <a:r>
              <a:rPr lang="en-GB" sz="2000" i="1" dirty="0" err="1"/>
              <a:t>eEarth</a:t>
            </a:r>
            <a:r>
              <a:rPr lang="en-GB" sz="2000" i="1" dirty="0"/>
              <a:t>’</a:t>
            </a:r>
          </a:p>
        </p:txBody>
      </p:sp>
      <p:sp>
        <p:nvSpPr>
          <p:cNvPr id="14" name="Átellenes sarkain kerekített téglalap 13"/>
          <p:cNvSpPr/>
          <p:nvPr/>
        </p:nvSpPr>
        <p:spPr>
          <a:xfrm>
            <a:off x="105031" y="1396230"/>
            <a:ext cx="2700000" cy="792000"/>
          </a:xfrm>
          <a:prstGeom prst="roundRect">
            <a:avLst/>
          </a:prstGeom>
          <a:solidFill>
            <a:srgbClr val="090188"/>
          </a:solidFill>
          <a:ln>
            <a:solidFill>
              <a:srgbClr val="33B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i="1" dirty="0"/>
              <a:t>Legislative framework</a:t>
            </a:r>
          </a:p>
        </p:txBody>
      </p:sp>
      <p:sp>
        <p:nvSpPr>
          <p:cNvPr id="15" name="Átellenes sarkain kerekített téglalap 3">
            <a:extLst>
              <a:ext uri="{FF2B5EF4-FFF2-40B4-BE49-F238E27FC236}">
                <a16:creationId xmlns:a16="http://schemas.microsoft.com/office/drawing/2014/main" id="{15B6609D-0BA8-4ABE-8E33-D91A42EC5557}"/>
              </a:ext>
            </a:extLst>
          </p:cNvPr>
          <p:cNvSpPr/>
          <p:nvPr/>
        </p:nvSpPr>
        <p:spPr>
          <a:xfrm>
            <a:off x="2928766" y="2268533"/>
            <a:ext cx="2700000" cy="826043"/>
          </a:xfrm>
          <a:prstGeom prst="roundRect">
            <a:avLst/>
          </a:prstGeom>
          <a:solidFill>
            <a:srgbClr val="090188"/>
          </a:solidFill>
          <a:ln>
            <a:solidFill>
              <a:srgbClr val="33B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i="1" dirty="0"/>
              <a:t>Public administration</a:t>
            </a:r>
          </a:p>
          <a:p>
            <a:pPr algn="ctr"/>
            <a:r>
              <a:rPr lang="hu-HU" sz="2000" i="1" dirty="0"/>
              <a:t>procedures</a:t>
            </a:r>
          </a:p>
        </p:txBody>
      </p:sp>
      <p:sp>
        <p:nvSpPr>
          <p:cNvPr id="16" name="Átellenes sarkain kerekített téglalap 3">
            <a:extLst>
              <a:ext uri="{FF2B5EF4-FFF2-40B4-BE49-F238E27FC236}">
                <a16:creationId xmlns:a16="http://schemas.microsoft.com/office/drawing/2014/main" id="{0930BA71-947B-4AF3-B2CD-EA643DA65227}"/>
              </a:ext>
            </a:extLst>
          </p:cNvPr>
          <p:cNvSpPr/>
          <p:nvPr/>
        </p:nvSpPr>
        <p:spPr>
          <a:xfrm>
            <a:off x="2933052" y="5892800"/>
            <a:ext cx="2700000" cy="792000"/>
          </a:xfrm>
          <a:prstGeom prst="roundRect">
            <a:avLst/>
          </a:prstGeom>
          <a:solidFill>
            <a:srgbClr val="CC0099"/>
          </a:solidFill>
          <a:ln>
            <a:solidFill>
              <a:srgbClr val="33B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i="1" dirty="0"/>
              <a:t>Operative </a:t>
            </a:r>
          </a:p>
          <a:p>
            <a:pPr algn="ctr"/>
            <a:r>
              <a:rPr lang="hu-HU" sz="2400" i="1" dirty="0"/>
              <a:t>EO Center 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524" y="211129"/>
            <a:ext cx="435353" cy="5752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8221" y="457983"/>
            <a:ext cx="835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noProof="1">
                <a:solidFill>
                  <a:srgbClr val="CCFFCC"/>
                </a:solidFill>
              </a:rPr>
              <a:t>Governmental EO ecosystem and prime apps - Hungary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553" y="110961"/>
            <a:ext cx="116105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spc="0" normalizeH="0" baseline="0" dirty="0">
                <a:ln>
                  <a:noFill/>
                </a:ln>
                <a:solidFill>
                  <a:srgbClr val="008000"/>
                </a:solidFill>
                <a:effectLst/>
                <a:uFillTx/>
              </a:rPr>
              <a:t>HSO report for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67766" y="2573184"/>
            <a:ext cx="2918466" cy="42541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FE83E242-D091-B34B-951F-0DA21E479B56}"/>
              </a:ext>
            </a:extLst>
          </p:cNvPr>
          <p:cNvSpPr txBox="1"/>
          <p:nvPr/>
        </p:nvSpPr>
        <p:spPr>
          <a:xfrm>
            <a:off x="7396225" y="6599818"/>
            <a:ext cx="474348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CEOS WGISS-50 </a:t>
            </a:r>
            <a:r>
              <a:rPr lang="en-US" sz="1200" i="1" dirty="0">
                <a:solidFill>
                  <a:schemeClr val="bg1"/>
                </a:solidFill>
              </a:rPr>
              <a:t> | 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Virtual Meeting </a:t>
            </a:r>
            <a:r>
              <a:rPr lang="en-US" sz="1200" i="1" dirty="0">
                <a:solidFill>
                  <a:schemeClr val="bg1"/>
                </a:solidFill>
              </a:rPr>
              <a:t> | 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22-24 September 2020</a:t>
            </a:r>
            <a:endParaRPr lang="en-US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34568" y="0"/>
            <a:ext cx="6781897" cy="1052294"/>
          </a:xfrm>
        </p:spPr>
        <p:txBody>
          <a:bodyPr/>
          <a:lstStyle/>
          <a:p>
            <a:r>
              <a:rPr lang="hu-HU" sz="2400" dirty="0"/>
              <a:t>Support of domestic remote sensing tasks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642422"/>
              </p:ext>
            </p:extLst>
          </p:nvPr>
        </p:nvGraphicFramePr>
        <p:xfrm>
          <a:off x="405560" y="1277138"/>
          <a:ext cx="11380879" cy="534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524" y="211129"/>
            <a:ext cx="435353" cy="5752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9"/>
          <a:stretch/>
        </p:blipFill>
        <p:spPr>
          <a:xfrm>
            <a:off x="535513" y="135884"/>
            <a:ext cx="1069659" cy="233985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23CF5301-C7BA-3949-BA0F-C2B11674B744}"/>
              </a:ext>
            </a:extLst>
          </p:cNvPr>
          <p:cNvSpPr txBox="1"/>
          <p:nvPr/>
        </p:nvSpPr>
        <p:spPr>
          <a:xfrm rot="16200000">
            <a:off x="10482943" y="2705546"/>
            <a:ext cx="301255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Liaison Report - Hungarian Space Office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operated by the Space Department of MFA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450C92F-1B5B-E44C-A6BA-918AEB4A8D28}"/>
              </a:ext>
            </a:extLst>
          </p:cNvPr>
          <p:cNvSpPr txBox="1"/>
          <p:nvPr/>
        </p:nvSpPr>
        <p:spPr>
          <a:xfrm>
            <a:off x="7436886" y="6571579"/>
            <a:ext cx="432150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CEOS WGISS-50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Virtual Meeting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22-24 September 2020</a:t>
            </a:r>
            <a:endParaRPr lang="en-US" sz="12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4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A0DD9A-912C-4D6E-A24C-A607430C8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3A0DD9A-912C-4D6E-A24C-A607430C8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3A0DD9A-912C-4D6E-A24C-A607430C8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4E1E69-4337-43C0-9E8C-13647F820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EE4E1E69-4337-43C0-9E8C-13647F820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E4E1E69-4337-43C0-9E8C-13647F820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BB9BCE-AF1C-4562-B335-7B66791BC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90BB9BCE-AF1C-4562-B335-7B66791BC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90BB9BCE-AF1C-4562-B335-7B66791BC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C5BBAB-5B34-40A0-8148-47321660B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9C5BBAB-5B34-40A0-8148-47321660B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69C5BBAB-5B34-40A0-8148-47321660B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CAA175-6F28-42EA-AB89-A3D4EFC0E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FCAA175-6F28-42EA-AB89-A3D4EFC0E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3FCAA175-6F28-42EA-AB89-A3D4EFC0E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BCE39-3C53-42C2-81EF-BFD0F2F14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2EBCE39-3C53-42C2-81EF-BFD0F2F14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82EBCE39-3C53-42C2-81EF-BFD0F2F14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125B69-FBE9-4708-A448-403139303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0125B69-FBE9-4708-A448-403139303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0125B69-FBE9-4708-A448-403139303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5419B8-138F-4C30-8E92-ECDD99CDF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135419B8-138F-4C30-8E92-ECDD99CDF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135419B8-138F-4C30-8E92-ECDD99CDF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26BD4D-DED0-4E72-876B-4C4A5D88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9D26BD4D-DED0-4E72-876B-4C4A5D88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9D26BD4D-DED0-4E72-876B-4C4A5D88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6CC8A7-6FAC-4844-9B3F-6A378D80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56CC8A7-6FAC-4844-9B3F-6A378D80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56CC8A7-6FAC-4844-9B3F-6A378D80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7FACCC-7188-49E7-812E-847DDF46A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007FACCC-7188-49E7-812E-847DDF46A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007FACCC-7188-49E7-812E-847DDF46A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srgbClr val="CCFFCC"/>
                </a:solidFill>
              </a:rPr>
              <a:t>Governmental EO hardware architecture - Hungary</a:t>
            </a:r>
          </a:p>
        </p:txBody>
      </p:sp>
      <p:pic>
        <p:nvPicPr>
          <p:cNvPr id="21" name="Ábra 20">
            <a:extLst>
              <a:ext uri="{FF2B5EF4-FFF2-40B4-BE49-F238E27FC236}">
                <a16:creationId xmlns:a16="http://schemas.microsoft.com/office/drawing/2014/main" id="{33BFB33A-6B9B-4A01-AA9C-B4A70008E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271896" y="4000114"/>
            <a:ext cx="1201914" cy="1228725"/>
          </a:xfrm>
          <a:prstGeom prst="rect">
            <a:avLst/>
          </a:prstGeom>
        </p:spPr>
      </p:pic>
      <p:pic>
        <p:nvPicPr>
          <p:cNvPr id="28" name="Ábra 27">
            <a:extLst>
              <a:ext uri="{FF2B5EF4-FFF2-40B4-BE49-F238E27FC236}">
                <a16:creationId xmlns:a16="http://schemas.microsoft.com/office/drawing/2014/main" id="{274819FB-E32F-4C6E-9D39-4491F891D9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0349" y="1555966"/>
            <a:ext cx="1228725" cy="1228725"/>
          </a:xfrm>
          <a:prstGeom prst="rect">
            <a:avLst/>
          </a:prstGeom>
        </p:spPr>
      </p:pic>
      <p:pic>
        <p:nvPicPr>
          <p:cNvPr id="29" name="Ábra 28">
            <a:extLst>
              <a:ext uri="{FF2B5EF4-FFF2-40B4-BE49-F238E27FC236}">
                <a16:creationId xmlns:a16="http://schemas.microsoft.com/office/drawing/2014/main" id="{5A9B7AA5-50D5-4EF2-9CA7-594332EC22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3402209" y="3618579"/>
            <a:ext cx="1228724" cy="1228724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9DE9D24D-3282-4C8F-8180-919195A051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451" y="3206174"/>
            <a:ext cx="1152528" cy="1152528"/>
          </a:xfrm>
          <a:prstGeom prst="rect">
            <a:avLst/>
          </a:prstGeom>
        </p:spPr>
      </p:pic>
      <p:pic>
        <p:nvPicPr>
          <p:cNvPr id="37" name="Ábra 36">
            <a:extLst>
              <a:ext uri="{FF2B5EF4-FFF2-40B4-BE49-F238E27FC236}">
                <a16:creationId xmlns:a16="http://schemas.microsoft.com/office/drawing/2014/main" id="{860D9B2C-4E40-48EC-B571-C16A28ABDC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9139220" y="3618579"/>
            <a:ext cx="1228724" cy="1228724"/>
          </a:xfrm>
          <a:prstGeom prst="rect">
            <a:avLst/>
          </a:prstGeom>
        </p:spPr>
      </p:pic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C0238FCD-6625-41F8-90CD-3FFC1120E43B}"/>
              </a:ext>
            </a:extLst>
          </p:cNvPr>
          <p:cNvGrpSpPr/>
          <p:nvPr/>
        </p:nvGrpSpPr>
        <p:grpSpPr>
          <a:xfrm>
            <a:off x="5908235" y="3618579"/>
            <a:ext cx="1228727" cy="2739316"/>
            <a:chOff x="4850960" y="3599529"/>
            <a:chExt cx="1228727" cy="2739316"/>
          </a:xfrm>
        </p:grpSpPr>
        <p:pic>
          <p:nvPicPr>
            <p:cNvPr id="10" name="Ábra 9">
              <a:extLst>
                <a:ext uri="{FF2B5EF4-FFF2-40B4-BE49-F238E27FC236}">
                  <a16:creationId xmlns:a16="http://schemas.microsoft.com/office/drawing/2014/main" id="{8F847035-F152-4E44-809D-220664EA8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0800000">
              <a:off x="4850962" y="4759198"/>
              <a:ext cx="1228725" cy="1228725"/>
            </a:xfrm>
            <a:prstGeom prst="rect">
              <a:avLst/>
            </a:prstGeom>
          </p:spPr>
        </p:pic>
        <p:pic>
          <p:nvPicPr>
            <p:cNvPr id="12" name="Ábra 11">
              <a:extLst>
                <a:ext uri="{FF2B5EF4-FFF2-40B4-BE49-F238E27FC236}">
                  <a16:creationId xmlns:a16="http://schemas.microsoft.com/office/drawing/2014/main" id="{CA7A30E3-828E-4F74-A2A8-C21727305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4850963" y="3599529"/>
              <a:ext cx="1228724" cy="1228724"/>
            </a:xfrm>
            <a:prstGeom prst="rect">
              <a:avLst/>
            </a:prstGeom>
          </p:spPr>
        </p:pic>
        <p:pic>
          <p:nvPicPr>
            <p:cNvPr id="38" name="Ábra 37">
              <a:extLst>
                <a:ext uri="{FF2B5EF4-FFF2-40B4-BE49-F238E27FC236}">
                  <a16:creationId xmlns:a16="http://schemas.microsoft.com/office/drawing/2014/main" id="{4C02D3A2-B8D8-4F70-B815-78B727BF22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70665"/>
            <a:stretch/>
          </p:blipFill>
          <p:spPr>
            <a:xfrm>
              <a:off x="4850960" y="5978397"/>
              <a:ext cx="1228724" cy="360448"/>
            </a:xfrm>
            <a:prstGeom prst="rect">
              <a:avLst/>
            </a:prstGeom>
          </p:spPr>
        </p:pic>
      </p:grpSp>
      <p:pic>
        <p:nvPicPr>
          <p:cNvPr id="41" name="Ábra 40">
            <a:extLst>
              <a:ext uri="{FF2B5EF4-FFF2-40B4-BE49-F238E27FC236}">
                <a16:creationId xmlns:a16="http://schemas.microsoft.com/office/drawing/2014/main" id="{7316128D-A722-424F-BAF8-44EDA999F1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70665"/>
          <a:stretch/>
        </p:blipFill>
        <p:spPr>
          <a:xfrm rot="10800000">
            <a:off x="7258491" y="3619085"/>
            <a:ext cx="1228724" cy="360448"/>
          </a:xfrm>
          <a:prstGeom prst="rect">
            <a:avLst/>
          </a:prstGeom>
        </p:spPr>
      </p:pic>
      <p:pic>
        <p:nvPicPr>
          <p:cNvPr id="45" name="Kép 44">
            <a:extLst>
              <a:ext uri="{FF2B5EF4-FFF2-40B4-BE49-F238E27FC236}">
                <a16:creationId xmlns:a16="http://schemas.microsoft.com/office/drawing/2014/main" id="{9D42F556-8BC6-446C-8EFB-FEA7F5C42C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475" y="5514589"/>
            <a:ext cx="1152528" cy="1152528"/>
          </a:xfrm>
          <a:prstGeom prst="rect">
            <a:avLst/>
          </a:prstGeom>
        </p:spPr>
      </p:pic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A715B77A-E71D-4479-B90A-2B45C974990F}"/>
              </a:ext>
            </a:extLst>
          </p:cNvPr>
          <p:cNvCxnSpPr>
            <a:cxnSpLocks/>
          </p:cNvCxnSpPr>
          <p:nvPr/>
        </p:nvCxnSpPr>
        <p:spPr>
          <a:xfrm flipH="1">
            <a:off x="7869238" y="3883489"/>
            <a:ext cx="440" cy="1440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14267E3A-F318-46E7-AB05-060F0220B32B}"/>
              </a:ext>
            </a:extLst>
          </p:cNvPr>
          <p:cNvCxnSpPr/>
          <p:nvPr/>
        </p:nvCxnSpPr>
        <p:spPr>
          <a:xfrm>
            <a:off x="6956425" y="3740150"/>
            <a:ext cx="536575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>
            <a:extLst>
              <a:ext uri="{FF2B5EF4-FFF2-40B4-BE49-F238E27FC236}">
                <a16:creationId xmlns:a16="http://schemas.microsoft.com/office/drawing/2014/main" id="{98287A93-DC20-4425-8089-9B218CBFA607}"/>
              </a:ext>
            </a:extLst>
          </p:cNvPr>
          <p:cNvCxnSpPr>
            <a:cxnSpLocks/>
          </p:cNvCxnSpPr>
          <p:nvPr/>
        </p:nvCxnSpPr>
        <p:spPr>
          <a:xfrm>
            <a:off x="6888738" y="6230938"/>
            <a:ext cx="3849112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id="{2DB0B1A0-9C5B-4B1F-A1AE-8299DA03BAFC}"/>
              </a:ext>
            </a:extLst>
          </p:cNvPr>
          <p:cNvCxnSpPr/>
          <p:nvPr/>
        </p:nvCxnSpPr>
        <p:spPr>
          <a:xfrm>
            <a:off x="4427220" y="3737769"/>
            <a:ext cx="161544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37091D10-1704-4781-BA73-7BD0883FA8C8}"/>
              </a:ext>
            </a:extLst>
          </p:cNvPr>
          <p:cNvCxnSpPr>
            <a:cxnSpLocks/>
          </p:cNvCxnSpPr>
          <p:nvPr/>
        </p:nvCxnSpPr>
        <p:spPr>
          <a:xfrm>
            <a:off x="4427220" y="6233319"/>
            <a:ext cx="1615535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églalap 57">
            <a:extLst>
              <a:ext uri="{FF2B5EF4-FFF2-40B4-BE49-F238E27FC236}">
                <a16:creationId xmlns:a16="http://schemas.microsoft.com/office/drawing/2014/main" id="{6B240118-0E4B-4A5A-9DF9-7E89678432B6}"/>
              </a:ext>
            </a:extLst>
          </p:cNvPr>
          <p:cNvSpPr/>
          <p:nvPr/>
        </p:nvSpPr>
        <p:spPr>
          <a:xfrm>
            <a:off x="9854760" y="3587018"/>
            <a:ext cx="632704" cy="314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0" name="Összekötő: szögletes 59">
            <a:extLst>
              <a:ext uri="{FF2B5EF4-FFF2-40B4-BE49-F238E27FC236}">
                <a16:creationId xmlns:a16="http://schemas.microsoft.com/office/drawing/2014/main" id="{E2B98E94-3CF6-4FA8-B6F1-F9C7B2ECC87B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10379074" y="2170329"/>
            <a:ext cx="339285" cy="4060609"/>
          </a:xfrm>
          <a:prstGeom prst="bentConnector2">
            <a:avLst/>
          </a:prstGeom>
          <a:ln w="412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64">
            <a:extLst>
              <a:ext uri="{FF2B5EF4-FFF2-40B4-BE49-F238E27FC236}">
                <a16:creationId xmlns:a16="http://schemas.microsoft.com/office/drawing/2014/main" id="{C1B98D88-D5E0-4008-BC38-5CB0ED62B936}"/>
              </a:ext>
            </a:extLst>
          </p:cNvPr>
          <p:cNvCxnSpPr>
            <a:cxnSpLocks/>
          </p:cNvCxnSpPr>
          <p:nvPr/>
        </p:nvCxnSpPr>
        <p:spPr>
          <a:xfrm>
            <a:off x="8301038" y="3737390"/>
            <a:ext cx="1214437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églalap: lekerekített 71">
            <a:extLst>
              <a:ext uri="{FF2B5EF4-FFF2-40B4-BE49-F238E27FC236}">
                <a16:creationId xmlns:a16="http://schemas.microsoft.com/office/drawing/2014/main" id="{2DEB0BA2-1129-42E7-AAA8-89475F552318}"/>
              </a:ext>
            </a:extLst>
          </p:cNvPr>
          <p:cNvSpPr/>
          <p:nvPr/>
        </p:nvSpPr>
        <p:spPr>
          <a:xfrm>
            <a:off x="147969" y="3291840"/>
            <a:ext cx="1775623" cy="1010977"/>
          </a:xfrm>
          <a:prstGeom prst="roundRect">
            <a:avLst/>
          </a:prstGeom>
          <a:solidFill>
            <a:srgbClr val="69B9A3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h="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dirty="0"/>
              <a:t>Public administration</a:t>
            </a:r>
          </a:p>
          <a:p>
            <a:pPr algn="ctr"/>
            <a:r>
              <a:rPr lang="hu-HU" dirty="0"/>
              <a:t>(PA)</a:t>
            </a:r>
          </a:p>
        </p:txBody>
      </p:sp>
      <p:sp>
        <p:nvSpPr>
          <p:cNvPr id="73" name="Téglalap: lekerekített 72">
            <a:extLst>
              <a:ext uri="{FF2B5EF4-FFF2-40B4-BE49-F238E27FC236}">
                <a16:creationId xmlns:a16="http://schemas.microsoft.com/office/drawing/2014/main" id="{A3D24760-C2AD-48BC-8414-E59C989E2B02}"/>
              </a:ext>
            </a:extLst>
          </p:cNvPr>
          <p:cNvSpPr/>
          <p:nvPr/>
        </p:nvSpPr>
        <p:spPr>
          <a:xfrm>
            <a:off x="182878" y="5698338"/>
            <a:ext cx="1544593" cy="392515"/>
          </a:xfrm>
          <a:prstGeom prst="roundRect">
            <a:avLst/>
          </a:prstGeom>
          <a:solidFill>
            <a:srgbClr val="69B9A3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h="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000" dirty="0"/>
              <a:t>Citizens</a:t>
            </a:r>
          </a:p>
        </p:txBody>
      </p:sp>
      <p:sp>
        <p:nvSpPr>
          <p:cNvPr id="74" name="Téglalap: lekerekített 73">
            <a:extLst>
              <a:ext uri="{FF2B5EF4-FFF2-40B4-BE49-F238E27FC236}">
                <a16:creationId xmlns:a16="http://schemas.microsoft.com/office/drawing/2014/main" id="{6B1D0F55-1921-42DE-AF2D-DDE986EEC2F1}"/>
              </a:ext>
            </a:extLst>
          </p:cNvPr>
          <p:cNvSpPr/>
          <p:nvPr/>
        </p:nvSpPr>
        <p:spPr>
          <a:xfrm>
            <a:off x="182878" y="6177671"/>
            <a:ext cx="1544593" cy="392515"/>
          </a:xfrm>
          <a:prstGeom prst="roundRect">
            <a:avLst/>
          </a:prstGeom>
          <a:solidFill>
            <a:srgbClr val="69B9A3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h="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000" dirty="0"/>
              <a:t>SMEs</a:t>
            </a:r>
          </a:p>
        </p:txBody>
      </p:sp>
      <p:grpSp>
        <p:nvGrpSpPr>
          <p:cNvPr id="98" name="Csoportba foglalás 97">
            <a:extLst>
              <a:ext uri="{FF2B5EF4-FFF2-40B4-BE49-F238E27FC236}">
                <a16:creationId xmlns:a16="http://schemas.microsoft.com/office/drawing/2014/main" id="{76807CAA-06D6-4B24-9ED4-DCDD0C1FDA3A}"/>
              </a:ext>
            </a:extLst>
          </p:cNvPr>
          <p:cNvGrpSpPr/>
          <p:nvPr/>
        </p:nvGrpSpPr>
        <p:grpSpPr>
          <a:xfrm>
            <a:off x="9004286" y="1209020"/>
            <a:ext cx="1976134" cy="1792300"/>
            <a:chOff x="9004286" y="1552575"/>
            <a:chExt cx="2273314" cy="1792300"/>
          </a:xfrm>
        </p:grpSpPr>
        <p:sp>
          <p:nvSpPr>
            <p:cNvPr id="64" name="Téglalap: lekerekített 63">
              <a:extLst>
                <a:ext uri="{FF2B5EF4-FFF2-40B4-BE49-F238E27FC236}">
                  <a16:creationId xmlns:a16="http://schemas.microsoft.com/office/drawing/2014/main" id="{9BC9FB94-8F9C-4F1C-8196-7F4AC9375B15}"/>
                </a:ext>
              </a:extLst>
            </p:cNvPr>
            <p:cNvSpPr/>
            <p:nvPr/>
          </p:nvSpPr>
          <p:spPr>
            <a:xfrm>
              <a:off x="9004286" y="1752600"/>
              <a:ext cx="2273314" cy="1592275"/>
            </a:xfrm>
            <a:prstGeom prst="roundRect">
              <a:avLst/>
            </a:prstGeom>
            <a:noFill/>
            <a:ln w="38100">
              <a:solidFill>
                <a:srgbClr val="69B7A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Szövegdoboz 74">
              <a:extLst>
                <a:ext uri="{FF2B5EF4-FFF2-40B4-BE49-F238E27FC236}">
                  <a16:creationId xmlns:a16="http://schemas.microsoft.com/office/drawing/2014/main" id="{54E915EB-3937-4DAA-B46B-007E1AAA363F}"/>
                </a:ext>
              </a:extLst>
            </p:cNvPr>
            <p:cNvSpPr txBox="1"/>
            <p:nvPr/>
          </p:nvSpPr>
          <p:spPr>
            <a:xfrm>
              <a:off x="10339085" y="1552575"/>
              <a:ext cx="611789" cy="369332"/>
            </a:xfrm>
            <a:prstGeom prst="rect">
              <a:avLst/>
            </a:prstGeom>
            <a:solidFill>
              <a:srgbClr val="69B9A3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ESA</a:t>
              </a:r>
            </a:p>
          </p:txBody>
        </p:sp>
      </p:grpSp>
      <p:sp>
        <p:nvSpPr>
          <p:cNvPr id="76" name="Szövegdoboz 75">
            <a:extLst>
              <a:ext uri="{FF2B5EF4-FFF2-40B4-BE49-F238E27FC236}">
                <a16:creationId xmlns:a16="http://schemas.microsoft.com/office/drawing/2014/main" id="{DC88CEBE-1921-4DCD-9041-AE5D3DE784D4}"/>
              </a:ext>
            </a:extLst>
          </p:cNvPr>
          <p:cNvSpPr txBox="1"/>
          <p:nvPr/>
        </p:nvSpPr>
        <p:spPr>
          <a:xfrm rot="16200000">
            <a:off x="10414360" y="4327743"/>
            <a:ext cx="1183583" cy="369332"/>
          </a:xfrm>
          <a:prstGeom prst="rect">
            <a:avLst/>
          </a:prstGeom>
          <a:solidFill>
            <a:srgbClr val="69B9A3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hu-HU" dirty="0"/>
              <a:t>GEANT</a:t>
            </a:r>
          </a:p>
        </p:txBody>
      </p:sp>
      <p:grpSp>
        <p:nvGrpSpPr>
          <p:cNvPr id="112" name="Csoportba foglalás 111">
            <a:extLst>
              <a:ext uri="{FF2B5EF4-FFF2-40B4-BE49-F238E27FC236}">
                <a16:creationId xmlns:a16="http://schemas.microsoft.com/office/drawing/2014/main" id="{97CD232F-72F7-45CC-BEF9-1D2C30264DCF}"/>
              </a:ext>
            </a:extLst>
          </p:cNvPr>
          <p:cNvGrpSpPr/>
          <p:nvPr/>
        </p:nvGrpSpPr>
        <p:grpSpPr>
          <a:xfrm>
            <a:off x="9004287" y="3206174"/>
            <a:ext cx="1492702" cy="3245414"/>
            <a:chOff x="9004287" y="3206174"/>
            <a:chExt cx="1492702" cy="3245414"/>
          </a:xfrm>
        </p:grpSpPr>
        <p:sp>
          <p:nvSpPr>
            <p:cNvPr id="69" name="Téglalap: lekerekített 68">
              <a:extLst>
                <a:ext uri="{FF2B5EF4-FFF2-40B4-BE49-F238E27FC236}">
                  <a16:creationId xmlns:a16="http://schemas.microsoft.com/office/drawing/2014/main" id="{040B949A-AAB0-4B52-9285-E1CC4E7FCD12}"/>
                </a:ext>
              </a:extLst>
            </p:cNvPr>
            <p:cNvSpPr/>
            <p:nvPr/>
          </p:nvSpPr>
          <p:spPr>
            <a:xfrm rot="5400000">
              <a:off x="8270108" y="4224707"/>
              <a:ext cx="2961060" cy="1492702"/>
            </a:xfrm>
            <a:prstGeom prst="roundRect">
              <a:avLst/>
            </a:prstGeom>
            <a:noFill/>
            <a:ln w="38100">
              <a:solidFill>
                <a:srgbClr val="69B7A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Szövegdoboz 76">
              <a:extLst>
                <a:ext uri="{FF2B5EF4-FFF2-40B4-BE49-F238E27FC236}">
                  <a16:creationId xmlns:a16="http://schemas.microsoft.com/office/drawing/2014/main" id="{E9AC7FA6-F8D8-4D80-B201-2EA3CCE69A6D}"/>
                </a:ext>
              </a:extLst>
            </p:cNvPr>
            <p:cNvSpPr txBox="1"/>
            <p:nvPr/>
          </p:nvSpPr>
          <p:spPr>
            <a:xfrm>
              <a:off x="9422663" y="3206174"/>
              <a:ext cx="655949" cy="369332"/>
            </a:xfrm>
            <a:prstGeom prst="rect">
              <a:avLst/>
            </a:prstGeom>
            <a:solidFill>
              <a:srgbClr val="69B9A3"/>
            </a:solidFill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>
                <a:defRPr>
                  <a:solidFill>
                    <a:schemeClr val="bg1"/>
                  </a:solidFill>
                </a:defRPr>
              </a:lvl1pPr>
            </a:lstStyle>
            <a:p>
              <a:pPr algn="ctr"/>
              <a:r>
                <a:rPr lang="hu-HU" dirty="0"/>
                <a:t>WDC</a:t>
              </a:r>
            </a:p>
          </p:txBody>
        </p:sp>
      </p:grpSp>
      <p:grpSp>
        <p:nvGrpSpPr>
          <p:cNvPr id="111" name="Csoportba foglalás 110">
            <a:extLst>
              <a:ext uri="{FF2B5EF4-FFF2-40B4-BE49-F238E27FC236}">
                <a16:creationId xmlns:a16="http://schemas.microsoft.com/office/drawing/2014/main" id="{FB6808C6-1DD5-476D-A557-BC426FD139FA}"/>
              </a:ext>
            </a:extLst>
          </p:cNvPr>
          <p:cNvGrpSpPr/>
          <p:nvPr/>
        </p:nvGrpSpPr>
        <p:grpSpPr>
          <a:xfrm>
            <a:off x="5745480" y="3238957"/>
            <a:ext cx="2895600" cy="3209328"/>
            <a:chOff x="5745480" y="3238957"/>
            <a:chExt cx="2895600" cy="3209328"/>
          </a:xfrm>
        </p:grpSpPr>
        <p:sp>
          <p:nvSpPr>
            <p:cNvPr id="70" name="Téglalap: lekerekített 69">
              <a:extLst>
                <a:ext uri="{FF2B5EF4-FFF2-40B4-BE49-F238E27FC236}">
                  <a16:creationId xmlns:a16="http://schemas.microsoft.com/office/drawing/2014/main" id="{8833FEC9-4FF4-46D1-BEEC-21E77A3E7EDC}"/>
                </a:ext>
              </a:extLst>
            </p:cNvPr>
            <p:cNvSpPr/>
            <p:nvPr/>
          </p:nvSpPr>
          <p:spPr>
            <a:xfrm rot="5400000">
              <a:off x="5712750" y="3519955"/>
              <a:ext cx="2961060" cy="2895600"/>
            </a:xfrm>
            <a:prstGeom prst="roundRect">
              <a:avLst>
                <a:gd name="adj" fmla="val 9420"/>
              </a:avLst>
            </a:prstGeom>
            <a:noFill/>
            <a:ln w="38100">
              <a:solidFill>
                <a:srgbClr val="69B7A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Szövegdoboz 77">
              <a:extLst>
                <a:ext uri="{FF2B5EF4-FFF2-40B4-BE49-F238E27FC236}">
                  <a16:creationId xmlns:a16="http://schemas.microsoft.com/office/drawing/2014/main" id="{C6A283D3-4E45-4470-BA04-45AF33640FC9}"/>
                </a:ext>
              </a:extLst>
            </p:cNvPr>
            <p:cNvSpPr txBox="1"/>
            <p:nvPr/>
          </p:nvSpPr>
          <p:spPr>
            <a:xfrm>
              <a:off x="6319164" y="3238957"/>
              <a:ext cx="1578452" cy="369332"/>
            </a:xfrm>
            <a:prstGeom prst="rect">
              <a:avLst/>
            </a:prstGeom>
            <a:solidFill>
              <a:srgbClr val="69B9A3"/>
            </a:solidFill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>
                <a:defRPr>
                  <a:solidFill>
                    <a:schemeClr val="bg1"/>
                  </a:solidFill>
                </a:defRPr>
              </a:lvl1pPr>
            </a:lstStyle>
            <a:p>
              <a:pPr algn="ctr"/>
              <a:r>
                <a:rPr lang="hu-HU" dirty="0"/>
                <a:t>PA HOSTING</a:t>
              </a:r>
            </a:p>
          </p:txBody>
        </p:sp>
      </p:grpSp>
      <p:grpSp>
        <p:nvGrpSpPr>
          <p:cNvPr id="110" name="Csoportba foglalás 109">
            <a:extLst>
              <a:ext uri="{FF2B5EF4-FFF2-40B4-BE49-F238E27FC236}">
                <a16:creationId xmlns:a16="http://schemas.microsoft.com/office/drawing/2014/main" id="{77FF8CE4-9125-4BD3-975A-A344D27BE11B}"/>
              </a:ext>
            </a:extLst>
          </p:cNvPr>
          <p:cNvGrpSpPr/>
          <p:nvPr/>
        </p:nvGrpSpPr>
        <p:grpSpPr>
          <a:xfrm>
            <a:off x="3213241" y="3247250"/>
            <a:ext cx="1592275" cy="1774318"/>
            <a:chOff x="3213241" y="3247250"/>
            <a:chExt cx="1592275" cy="1774318"/>
          </a:xfrm>
        </p:grpSpPr>
        <p:sp>
          <p:nvSpPr>
            <p:cNvPr id="71" name="Téglalap: lekerekített 70">
              <a:extLst>
                <a:ext uri="{FF2B5EF4-FFF2-40B4-BE49-F238E27FC236}">
                  <a16:creationId xmlns:a16="http://schemas.microsoft.com/office/drawing/2014/main" id="{7BD2C376-327A-42A3-AD4E-BE778EB914FE}"/>
                </a:ext>
              </a:extLst>
            </p:cNvPr>
            <p:cNvSpPr/>
            <p:nvPr/>
          </p:nvSpPr>
          <p:spPr>
            <a:xfrm rot="5400000">
              <a:off x="3242208" y="3458259"/>
              <a:ext cx="1534342" cy="1592275"/>
            </a:xfrm>
            <a:prstGeom prst="roundRect">
              <a:avLst/>
            </a:prstGeom>
            <a:noFill/>
            <a:ln w="38100">
              <a:solidFill>
                <a:srgbClr val="69B7A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Szövegdoboz 78">
              <a:extLst>
                <a:ext uri="{FF2B5EF4-FFF2-40B4-BE49-F238E27FC236}">
                  <a16:creationId xmlns:a16="http://schemas.microsoft.com/office/drawing/2014/main" id="{A9C4C037-D437-418C-B6B9-5700B7E398DB}"/>
                </a:ext>
              </a:extLst>
            </p:cNvPr>
            <p:cNvSpPr txBox="1"/>
            <p:nvPr/>
          </p:nvSpPr>
          <p:spPr>
            <a:xfrm>
              <a:off x="3344901" y="3247250"/>
              <a:ext cx="1334883" cy="369332"/>
            </a:xfrm>
            <a:prstGeom prst="rect">
              <a:avLst/>
            </a:prstGeom>
            <a:solidFill>
              <a:srgbClr val="69B9A3"/>
            </a:solidFill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>
                <a:defRPr>
                  <a:solidFill>
                    <a:schemeClr val="bg1"/>
                  </a:solidFill>
                </a:defRPr>
              </a:lvl1pPr>
            </a:lstStyle>
            <a:p>
              <a:pPr algn="ctr"/>
              <a:r>
                <a:rPr lang="hu-HU" dirty="0"/>
                <a:t>PA CLOUD</a:t>
              </a:r>
            </a:p>
          </p:txBody>
        </p:sp>
      </p:grpSp>
      <p:grpSp>
        <p:nvGrpSpPr>
          <p:cNvPr id="114" name="Csoportba foglalás 113">
            <a:extLst>
              <a:ext uri="{FF2B5EF4-FFF2-40B4-BE49-F238E27FC236}">
                <a16:creationId xmlns:a16="http://schemas.microsoft.com/office/drawing/2014/main" id="{AB660A5A-12E4-4C3B-A328-913234F80727}"/>
              </a:ext>
            </a:extLst>
          </p:cNvPr>
          <p:cNvGrpSpPr/>
          <p:nvPr/>
        </p:nvGrpSpPr>
        <p:grpSpPr>
          <a:xfrm>
            <a:off x="3218057" y="5401468"/>
            <a:ext cx="1587460" cy="1341792"/>
            <a:chOff x="3218057" y="5401468"/>
            <a:chExt cx="1587460" cy="1341792"/>
          </a:xfrm>
        </p:grpSpPr>
        <p:sp>
          <p:nvSpPr>
            <p:cNvPr id="80" name="Téglalap: lekerekített 79">
              <a:extLst>
                <a:ext uri="{FF2B5EF4-FFF2-40B4-BE49-F238E27FC236}">
                  <a16:creationId xmlns:a16="http://schemas.microsoft.com/office/drawing/2014/main" id="{A9FBE138-E36A-42D1-88A8-33EC5C476D02}"/>
                </a:ext>
              </a:extLst>
            </p:cNvPr>
            <p:cNvSpPr/>
            <p:nvPr/>
          </p:nvSpPr>
          <p:spPr>
            <a:xfrm rot="5400000">
              <a:off x="3488378" y="5131147"/>
              <a:ext cx="1046817" cy="1587460"/>
            </a:xfrm>
            <a:prstGeom prst="roundRect">
              <a:avLst/>
            </a:prstGeom>
            <a:noFill/>
            <a:ln w="38100">
              <a:solidFill>
                <a:srgbClr val="69B7A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Szövegdoboz 80">
              <a:extLst>
                <a:ext uri="{FF2B5EF4-FFF2-40B4-BE49-F238E27FC236}">
                  <a16:creationId xmlns:a16="http://schemas.microsoft.com/office/drawing/2014/main" id="{43F006FC-3917-4066-9B01-634057F544BA}"/>
                </a:ext>
              </a:extLst>
            </p:cNvPr>
            <p:cNvSpPr txBox="1"/>
            <p:nvPr/>
          </p:nvSpPr>
          <p:spPr>
            <a:xfrm>
              <a:off x="3472884" y="6373928"/>
              <a:ext cx="994528" cy="369332"/>
            </a:xfrm>
            <a:prstGeom prst="rect">
              <a:avLst/>
            </a:prstGeom>
            <a:solidFill>
              <a:srgbClr val="69B9A3"/>
            </a:solidFill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>
                <a:defRPr>
                  <a:solidFill>
                    <a:schemeClr val="bg1"/>
                  </a:solidFill>
                </a:defRPr>
              </a:lvl1pPr>
            </a:lstStyle>
            <a:p>
              <a:pPr algn="ctr"/>
              <a:r>
                <a:rPr lang="hu-HU" dirty="0"/>
                <a:t>eEarth</a:t>
              </a:r>
            </a:p>
          </p:txBody>
        </p:sp>
      </p:grpSp>
      <p:pic>
        <p:nvPicPr>
          <p:cNvPr id="96" name="Kép 95">
            <a:extLst>
              <a:ext uri="{FF2B5EF4-FFF2-40B4-BE49-F238E27FC236}">
                <a16:creationId xmlns:a16="http://schemas.microsoft.com/office/drawing/2014/main" id="{291D108F-B41C-48FB-846B-04DE32343F3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04600" y="5544432"/>
            <a:ext cx="1219448" cy="792111"/>
          </a:xfrm>
          <a:prstGeom prst="rect">
            <a:avLst/>
          </a:prstGeom>
        </p:spPr>
      </p:pic>
      <p:sp>
        <p:nvSpPr>
          <p:cNvPr id="104" name="Téglalap: lekerekített 103">
            <a:extLst>
              <a:ext uri="{FF2B5EF4-FFF2-40B4-BE49-F238E27FC236}">
                <a16:creationId xmlns:a16="http://schemas.microsoft.com/office/drawing/2014/main" id="{F0A1A44F-FF58-4663-9FAD-DE185C3917FF}"/>
              </a:ext>
            </a:extLst>
          </p:cNvPr>
          <p:cNvSpPr/>
          <p:nvPr/>
        </p:nvSpPr>
        <p:spPr>
          <a:xfrm>
            <a:off x="236772" y="1439355"/>
            <a:ext cx="6179511" cy="1430881"/>
          </a:xfrm>
          <a:prstGeom prst="roundRect">
            <a:avLst>
              <a:gd name="adj" fmla="val 10466"/>
            </a:avLst>
          </a:prstGeom>
          <a:solidFill>
            <a:srgbClr val="69B9A3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h="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nl-NL" dirty="0"/>
              <a:t>CPU </a:t>
            </a:r>
            <a:r>
              <a:rPr lang="nl-NL" dirty="0" err="1"/>
              <a:t>core</a:t>
            </a:r>
            <a:r>
              <a:rPr lang="nl-NL" dirty="0"/>
              <a:t>:</a:t>
            </a:r>
            <a:r>
              <a:rPr lang="hu-HU" dirty="0"/>
              <a:t> 	</a:t>
            </a:r>
            <a:r>
              <a:rPr lang="nl-NL" dirty="0"/>
              <a:t>1 128 core</a:t>
            </a:r>
            <a:endParaRPr lang="hu-HU" dirty="0"/>
          </a:p>
          <a:p>
            <a:pPr marL="0" lvl="2"/>
            <a:r>
              <a:rPr lang="en-US" dirty="0"/>
              <a:t>GPU core: </a:t>
            </a:r>
            <a:r>
              <a:rPr lang="hu-HU" dirty="0"/>
              <a:t>	</a:t>
            </a:r>
            <a:r>
              <a:rPr lang="en-US" dirty="0"/>
              <a:t>2 * 5120 CUDA cores,</a:t>
            </a:r>
            <a:r>
              <a:rPr lang="hu-HU" dirty="0"/>
              <a:t> </a:t>
            </a:r>
            <a:r>
              <a:rPr lang="en-US" dirty="0"/>
              <a:t>up to 7 TFLOPS</a:t>
            </a:r>
            <a:endParaRPr lang="hu-HU" dirty="0"/>
          </a:p>
          <a:p>
            <a:pPr marL="0" lvl="2"/>
            <a:r>
              <a:rPr lang="en-US" dirty="0"/>
              <a:t>Memory:</a:t>
            </a:r>
            <a:r>
              <a:rPr lang="hu-HU" dirty="0"/>
              <a:t> 	</a:t>
            </a:r>
            <a:r>
              <a:rPr lang="en-US" dirty="0"/>
              <a:t>8 000 GB</a:t>
            </a:r>
            <a:endParaRPr lang="hu-HU" dirty="0"/>
          </a:p>
          <a:p>
            <a:pPr marL="0" lvl="2"/>
            <a:r>
              <a:rPr lang="hu-HU" dirty="0"/>
              <a:t>Disk capacity:  	2 200 TB (2 200 000 GB)</a:t>
            </a:r>
          </a:p>
          <a:p>
            <a:pPr marL="0" lvl="2"/>
            <a:r>
              <a:rPr lang="en-US" dirty="0"/>
              <a:t>Archive capacity:</a:t>
            </a:r>
            <a:r>
              <a:rPr lang="hu-HU" dirty="0"/>
              <a:t>	</a:t>
            </a:r>
            <a:r>
              <a:rPr lang="en-US" dirty="0"/>
              <a:t>4 800 TB (4 800 000 GB)</a:t>
            </a:r>
            <a:endParaRPr lang="hu-HU" dirty="0"/>
          </a:p>
        </p:txBody>
      </p:sp>
      <p:pic>
        <p:nvPicPr>
          <p:cNvPr id="119" name="Kép 118">
            <a:extLst>
              <a:ext uri="{FF2B5EF4-FFF2-40B4-BE49-F238E27FC236}">
                <a16:creationId xmlns:a16="http://schemas.microsoft.com/office/drawing/2014/main" id="{1FBEA224-181E-499C-971D-BD96953BB9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81043" y="4816530"/>
            <a:ext cx="790038" cy="790038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524" y="211129"/>
            <a:ext cx="435353" cy="57525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9"/>
          <a:stretch/>
        </p:blipFill>
        <p:spPr>
          <a:xfrm>
            <a:off x="535513" y="135884"/>
            <a:ext cx="1069659" cy="233985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CC755C90-40C5-2D4B-9260-C81117C37257}"/>
              </a:ext>
            </a:extLst>
          </p:cNvPr>
          <p:cNvSpPr txBox="1"/>
          <p:nvPr/>
        </p:nvSpPr>
        <p:spPr>
          <a:xfrm rot="16200000">
            <a:off x="10467287" y="2770488"/>
            <a:ext cx="301255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Liaison Report - Hungarian Space Office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operated by the Space Department of MFA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9D77A0D-13C7-9642-930A-7028D2EF3ADD}"/>
              </a:ext>
            </a:extLst>
          </p:cNvPr>
          <p:cNvSpPr txBox="1"/>
          <p:nvPr/>
        </p:nvSpPr>
        <p:spPr>
          <a:xfrm>
            <a:off x="7603960" y="6576336"/>
            <a:ext cx="432150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CEOS WGISS-50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Virtual Meeting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22-24 September 2020</a:t>
            </a:r>
            <a:endParaRPr lang="en-US" sz="12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406E8F9C-E6C9-E740-AD3F-0C1C0E5D276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6410686" y="2133457"/>
            <a:ext cx="1858021" cy="4205"/>
          </a:xfrm>
          <a:prstGeom prst="line">
            <a:avLst/>
          </a:prstGeom>
          <a:noFill/>
          <a:ln w="76200" cap="flat">
            <a:solidFill>
              <a:srgbClr val="92D05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Lefelé mutató nyíl 7">
            <a:extLst>
              <a:ext uri="{FF2B5EF4-FFF2-40B4-BE49-F238E27FC236}">
                <a16:creationId xmlns:a16="http://schemas.microsoft.com/office/drawing/2014/main" id="{27576CB7-0570-514B-95F9-B3534E271A02}"/>
              </a:ext>
            </a:extLst>
          </p:cNvPr>
          <p:cNvSpPr/>
          <p:nvPr/>
        </p:nvSpPr>
        <p:spPr>
          <a:xfrm>
            <a:off x="8241974" y="2137662"/>
            <a:ext cx="53466" cy="1236045"/>
          </a:xfrm>
          <a:prstGeom prst="downArrow">
            <a:avLst/>
          </a:prstGeom>
          <a:solidFill>
            <a:srgbClr val="00FB92"/>
          </a:solidFill>
          <a:ln w="25400" cap="flat">
            <a:solidFill>
              <a:srgbClr val="92D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677D3318-B98E-BE4D-8DED-719889E3DC6C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8268707" y="2137662"/>
            <a:ext cx="0" cy="1236045"/>
          </a:xfrm>
          <a:prstGeom prst="straightConnector1">
            <a:avLst/>
          </a:prstGeom>
          <a:noFill/>
          <a:ln w="57150" cap="flat">
            <a:solidFill>
              <a:srgbClr val="92D05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801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838200" y="0"/>
            <a:ext cx="9022976" cy="926353"/>
          </a:xfrm>
        </p:spPr>
        <p:txBody>
          <a:bodyPr/>
          <a:lstStyle/>
          <a:p>
            <a:r>
              <a:rPr lang="hu-HU" sz="2400" dirty="0">
                <a:solidFill>
                  <a:srgbClr val="CCFFCC"/>
                </a:solidFill>
              </a:rPr>
              <a:t>Improvements in public administration by EO - Hungary</a:t>
            </a:r>
          </a:p>
        </p:txBody>
      </p:sp>
      <p:sp>
        <p:nvSpPr>
          <p:cNvPr id="5" name="Szabadkézi sokszög: alakzat 4">
            <a:extLst>
              <a:ext uri="{FF2B5EF4-FFF2-40B4-BE49-F238E27FC236}">
                <a16:creationId xmlns:a16="http://schemas.microsoft.com/office/drawing/2014/main" id="{FE28DB0B-CEE2-4575-B36D-EE32A962D5CE}"/>
              </a:ext>
            </a:extLst>
          </p:cNvPr>
          <p:cNvSpPr/>
          <p:nvPr/>
        </p:nvSpPr>
        <p:spPr>
          <a:xfrm rot="18309255">
            <a:off x="6049893" y="2776739"/>
            <a:ext cx="1302802" cy="15740"/>
          </a:xfrm>
          <a:custGeom>
            <a:avLst/>
            <a:gdLst>
              <a:gd name="connsiteX0" fmla="*/ 0 w 1302802"/>
              <a:gd name="connsiteY0" fmla="*/ 7870 h 15740"/>
              <a:gd name="connsiteX1" fmla="*/ 1302802 w 1302802"/>
              <a:gd name="connsiteY1" fmla="*/ 7870 h 1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2802" h="15740">
                <a:moveTo>
                  <a:pt x="0" y="7870"/>
                </a:moveTo>
                <a:lnTo>
                  <a:pt x="1302802" y="7870"/>
                </a:lnTo>
              </a:path>
            </a:pathLst>
          </a:custGeom>
          <a:noFill/>
          <a:ln>
            <a:solidFill>
              <a:srgbClr val="69B7A5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1531" tIns="-24700" rIns="631531" bIns="-2470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12DB298E-7A2A-4E04-96E1-197D6A110C9B}"/>
              </a:ext>
            </a:extLst>
          </p:cNvPr>
          <p:cNvSpPr/>
          <p:nvPr/>
        </p:nvSpPr>
        <p:spPr>
          <a:xfrm>
            <a:off x="6507408" y="1415206"/>
            <a:ext cx="2205973" cy="101107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949494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787" tIns="60787" rIns="60787" bIns="6078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dirty="0">
                <a:solidFill>
                  <a:prstClr val="white"/>
                </a:solidFill>
              </a:rPr>
              <a:t>Timber use detecting and monitoring</a:t>
            </a:r>
          </a:p>
        </p:txBody>
      </p:sp>
      <p:sp>
        <p:nvSpPr>
          <p:cNvPr id="7" name="Szabadkézi sokszög: alakzat 6">
            <a:extLst>
              <a:ext uri="{FF2B5EF4-FFF2-40B4-BE49-F238E27FC236}">
                <a16:creationId xmlns:a16="http://schemas.microsoft.com/office/drawing/2014/main" id="{D99BE9C1-787F-48E2-9EEC-A60A4D5FA453}"/>
              </a:ext>
            </a:extLst>
          </p:cNvPr>
          <p:cNvSpPr/>
          <p:nvPr/>
        </p:nvSpPr>
        <p:spPr>
          <a:xfrm rot="20168722">
            <a:off x="6746281" y="2778963"/>
            <a:ext cx="3189053" cy="15740"/>
          </a:xfrm>
          <a:custGeom>
            <a:avLst/>
            <a:gdLst>
              <a:gd name="connsiteX0" fmla="*/ 0 w 3189053"/>
              <a:gd name="connsiteY0" fmla="*/ 7870 h 15740"/>
              <a:gd name="connsiteX1" fmla="*/ 3189053 w 3189053"/>
              <a:gd name="connsiteY1" fmla="*/ 7870 h 1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89053" h="15740">
                <a:moveTo>
                  <a:pt x="0" y="7870"/>
                </a:moveTo>
                <a:lnTo>
                  <a:pt x="3189053" y="7870"/>
                </a:lnTo>
              </a:path>
            </a:pathLst>
          </a:custGeom>
          <a:noFill/>
          <a:ln>
            <a:solidFill>
              <a:srgbClr val="69B7A5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7500" tIns="-71856" rIns="1527500" bIns="-71856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FF23D9A6-B7E0-4FE2-B99A-FD749F38D66E}"/>
              </a:ext>
            </a:extLst>
          </p:cNvPr>
          <p:cNvSpPr/>
          <p:nvPr/>
        </p:nvSpPr>
        <p:spPr>
          <a:xfrm>
            <a:off x="9312139" y="1384632"/>
            <a:ext cx="2471036" cy="101107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949494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787" tIns="60787" rIns="60787" bIns="6078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dirty="0">
                <a:solidFill>
                  <a:prstClr val="white"/>
                </a:solidFill>
              </a:rPr>
              <a:t>Forest </a:t>
            </a:r>
            <a:r>
              <a:rPr lang="hu-HU" dirty="0" err="1">
                <a:solidFill>
                  <a:prstClr val="white"/>
                </a:solidFill>
              </a:rPr>
              <a:t>use</a:t>
            </a:r>
            <a:r>
              <a:rPr lang="hu-HU" dirty="0">
                <a:solidFill>
                  <a:prstClr val="white"/>
                </a:solidFill>
              </a:rPr>
              <a:t> </a:t>
            </a:r>
            <a:r>
              <a:rPr lang="hu-HU" dirty="0" err="1">
                <a:solidFill>
                  <a:prstClr val="white"/>
                </a:solidFill>
              </a:rPr>
              <a:t>permission</a:t>
            </a:r>
            <a:r>
              <a:rPr lang="hu-HU" dirty="0">
                <a:solidFill>
                  <a:prstClr val="white"/>
                </a:solidFill>
              </a:rPr>
              <a:t> procedure</a:t>
            </a:r>
          </a:p>
        </p:txBody>
      </p:sp>
      <p:sp>
        <p:nvSpPr>
          <p:cNvPr id="9" name="Szabadkézi sokszög: alakzat 8">
            <a:extLst>
              <a:ext uri="{FF2B5EF4-FFF2-40B4-BE49-F238E27FC236}">
                <a16:creationId xmlns:a16="http://schemas.microsoft.com/office/drawing/2014/main" id="{8F62BB81-6518-4C53-963A-C5BADC1F6FC1}"/>
              </a:ext>
            </a:extLst>
          </p:cNvPr>
          <p:cNvSpPr/>
          <p:nvPr/>
        </p:nvSpPr>
        <p:spPr>
          <a:xfrm rot="21122313">
            <a:off x="7270161" y="3489268"/>
            <a:ext cx="2287635" cy="15740"/>
          </a:xfrm>
          <a:custGeom>
            <a:avLst/>
            <a:gdLst>
              <a:gd name="connsiteX0" fmla="*/ 0 w 2287635"/>
              <a:gd name="connsiteY0" fmla="*/ 7870 h 15740"/>
              <a:gd name="connsiteX1" fmla="*/ 2287635 w 2287635"/>
              <a:gd name="connsiteY1" fmla="*/ 7870 h 1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7635" h="15740">
                <a:moveTo>
                  <a:pt x="0" y="7870"/>
                </a:moveTo>
                <a:lnTo>
                  <a:pt x="2287635" y="7870"/>
                </a:lnTo>
              </a:path>
            </a:pathLst>
          </a:custGeom>
          <a:noFill/>
          <a:ln>
            <a:solidFill>
              <a:srgbClr val="69B7A5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99327" tIns="-49321" rIns="1099326" bIns="-4932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5FCCE08D-5EE7-4D7E-BB20-34537D4B2027}"/>
              </a:ext>
            </a:extLst>
          </p:cNvPr>
          <p:cNvSpPr/>
          <p:nvPr/>
        </p:nvSpPr>
        <p:spPr>
          <a:xfrm>
            <a:off x="9511955" y="2774790"/>
            <a:ext cx="2289852" cy="1011074"/>
          </a:xfrm>
          <a:prstGeom prst="roundRect">
            <a:avLst/>
          </a:prstGeom>
          <a:solidFill>
            <a:srgbClr val="7F6000"/>
          </a:solidFill>
          <a:ln>
            <a:solidFill>
              <a:srgbClr val="949494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787" tIns="60787" rIns="60787" bIns="6078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dirty="0">
                <a:solidFill>
                  <a:prstClr val="white"/>
                </a:solidFill>
              </a:rPr>
              <a:t>Forest registration support</a:t>
            </a:r>
          </a:p>
        </p:txBody>
      </p:sp>
      <p:sp>
        <p:nvSpPr>
          <p:cNvPr id="11" name="Szabadkézi sokszög: alakzat 10">
            <a:extLst>
              <a:ext uri="{FF2B5EF4-FFF2-40B4-BE49-F238E27FC236}">
                <a16:creationId xmlns:a16="http://schemas.microsoft.com/office/drawing/2014/main" id="{8F7F4632-FAEA-4F5E-8B0E-B35388B22359}"/>
              </a:ext>
            </a:extLst>
          </p:cNvPr>
          <p:cNvSpPr/>
          <p:nvPr/>
        </p:nvSpPr>
        <p:spPr>
          <a:xfrm rot="477577">
            <a:off x="7270202" y="4176266"/>
            <a:ext cx="2287559" cy="15740"/>
          </a:xfrm>
          <a:custGeom>
            <a:avLst/>
            <a:gdLst>
              <a:gd name="connsiteX0" fmla="*/ 0 w 2287559"/>
              <a:gd name="connsiteY0" fmla="*/ 7870 h 15740"/>
              <a:gd name="connsiteX1" fmla="*/ 2287559 w 2287559"/>
              <a:gd name="connsiteY1" fmla="*/ 7870 h 1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7559" h="15740">
                <a:moveTo>
                  <a:pt x="0" y="7870"/>
                </a:moveTo>
                <a:lnTo>
                  <a:pt x="2287559" y="7870"/>
                </a:lnTo>
              </a:path>
            </a:pathLst>
          </a:custGeom>
          <a:noFill/>
          <a:ln>
            <a:solidFill>
              <a:srgbClr val="69B7A5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99290" tIns="-49320" rIns="1099291" bIns="-49318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2" name="Téglalap: lekerekített 11">
            <a:extLst>
              <a:ext uri="{FF2B5EF4-FFF2-40B4-BE49-F238E27FC236}">
                <a16:creationId xmlns:a16="http://schemas.microsoft.com/office/drawing/2014/main" id="{A0D23EF9-0EAD-4CC9-AA4F-C44DA8AB66A4}"/>
              </a:ext>
            </a:extLst>
          </p:cNvPr>
          <p:cNvSpPr/>
          <p:nvPr/>
        </p:nvSpPr>
        <p:spPr>
          <a:xfrm>
            <a:off x="9537202" y="4114545"/>
            <a:ext cx="2289852" cy="1011074"/>
          </a:xfrm>
          <a:prstGeom prst="roundRect">
            <a:avLst/>
          </a:prstGeom>
          <a:solidFill>
            <a:srgbClr val="FF0000"/>
          </a:solidFill>
          <a:ln>
            <a:solidFill>
              <a:srgbClr val="949494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787" tIns="60787" rIns="60787" bIns="6078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dirty="0">
                <a:solidFill>
                  <a:prstClr val="white"/>
                </a:solidFill>
              </a:rPr>
              <a:t>Control for prevention of open space fires</a:t>
            </a:r>
          </a:p>
        </p:txBody>
      </p:sp>
      <p:sp>
        <p:nvSpPr>
          <p:cNvPr id="16" name="Szabadkézi sokszög: alakzat 15">
            <a:extLst>
              <a:ext uri="{FF2B5EF4-FFF2-40B4-BE49-F238E27FC236}">
                <a16:creationId xmlns:a16="http://schemas.microsoft.com/office/drawing/2014/main" id="{A009BA07-D6B4-4610-96F4-995D7E52A353}"/>
              </a:ext>
            </a:extLst>
          </p:cNvPr>
          <p:cNvSpPr/>
          <p:nvPr/>
        </p:nvSpPr>
        <p:spPr>
          <a:xfrm rot="5180127">
            <a:off x="5744525" y="4537333"/>
            <a:ext cx="548317" cy="45719"/>
          </a:xfrm>
          <a:custGeom>
            <a:avLst/>
            <a:gdLst>
              <a:gd name="connsiteX0" fmla="*/ 0 w 1081059"/>
              <a:gd name="connsiteY0" fmla="*/ 7870 h 15740"/>
              <a:gd name="connsiteX1" fmla="*/ 1081059 w 1081059"/>
              <a:gd name="connsiteY1" fmla="*/ 7870 h 1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1059" h="15740">
                <a:moveTo>
                  <a:pt x="0" y="7870"/>
                </a:moveTo>
                <a:lnTo>
                  <a:pt x="1081059" y="7870"/>
                </a:lnTo>
              </a:path>
            </a:pathLst>
          </a:custGeom>
          <a:noFill/>
          <a:ln>
            <a:solidFill>
              <a:srgbClr val="69B7A5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6202" tIns="-19156" rIns="526204" bIns="-1915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615442A6-144E-4F4D-8B0C-47A2AAE0ECB0}"/>
              </a:ext>
            </a:extLst>
          </p:cNvPr>
          <p:cNvSpPr/>
          <p:nvPr/>
        </p:nvSpPr>
        <p:spPr>
          <a:xfrm>
            <a:off x="3750235" y="4527176"/>
            <a:ext cx="4047004" cy="2229884"/>
          </a:xfrm>
          <a:prstGeom prst="roundRect">
            <a:avLst/>
          </a:prstGeom>
          <a:solidFill>
            <a:srgbClr val="385723"/>
          </a:solidFill>
          <a:ln>
            <a:solidFill>
              <a:srgbClr val="949494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787" tIns="60787" rIns="60787" bIns="6078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dirty="0">
                <a:solidFill>
                  <a:prstClr val="white"/>
                </a:solidFill>
              </a:rPr>
              <a:t>Support of management of meteorological and other natural risks having impact on the agricultural production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u="sng" dirty="0">
                <a:solidFill>
                  <a:prstClr val="white"/>
                </a:solidFill>
                <a:uFill>
                  <a:solidFill>
                    <a:srgbClr val="00B0F0"/>
                  </a:solidFill>
                </a:uFill>
              </a:rPr>
              <a:t>Logwater mapping by remote sensing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u="sng" dirty="0">
                <a:solidFill>
                  <a:prstClr val="white"/>
                </a:solidFill>
                <a:uFill>
                  <a:solidFill>
                    <a:srgbClr val="00B0F0"/>
                  </a:solidFill>
                </a:uFill>
              </a:rPr>
              <a:t>Draugth survey using remote sensing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u="sng" dirty="0">
                <a:solidFill>
                  <a:prstClr val="white"/>
                </a:solidFill>
                <a:uFill>
                  <a:solidFill>
                    <a:srgbClr val="00B0F0"/>
                  </a:solidFill>
                </a:uFill>
              </a:rPr>
              <a:t>Thematic agricultural mapping</a:t>
            </a:r>
          </a:p>
        </p:txBody>
      </p:sp>
      <p:sp>
        <p:nvSpPr>
          <p:cNvPr id="18" name="Szabadkézi sokszög: alakzat 17">
            <a:extLst>
              <a:ext uri="{FF2B5EF4-FFF2-40B4-BE49-F238E27FC236}">
                <a16:creationId xmlns:a16="http://schemas.microsoft.com/office/drawing/2014/main" id="{9E7A402A-C9E1-48E7-A17B-C3135D2E473D}"/>
              </a:ext>
            </a:extLst>
          </p:cNvPr>
          <p:cNvSpPr/>
          <p:nvPr/>
        </p:nvSpPr>
        <p:spPr>
          <a:xfrm rot="19785940">
            <a:off x="2825260" y="4921740"/>
            <a:ext cx="2527844" cy="15741"/>
          </a:xfrm>
          <a:custGeom>
            <a:avLst/>
            <a:gdLst>
              <a:gd name="connsiteX0" fmla="*/ 0 w 2527844"/>
              <a:gd name="connsiteY0" fmla="*/ 7870 h 15740"/>
              <a:gd name="connsiteX1" fmla="*/ 2527844 w 2527844"/>
              <a:gd name="connsiteY1" fmla="*/ 7870 h 1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7844" h="15740">
                <a:moveTo>
                  <a:pt x="2527844" y="7870"/>
                </a:moveTo>
                <a:lnTo>
                  <a:pt x="0" y="7870"/>
                </a:lnTo>
              </a:path>
            </a:pathLst>
          </a:custGeom>
          <a:noFill/>
          <a:ln>
            <a:solidFill>
              <a:srgbClr val="69B7A5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3425" tIns="-55326" rIns="1213426" bIns="-55326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9" name="Téglalap: lekerekített 18">
            <a:extLst>
              <a:ext uri="{FF2B5EF4-FFF2-40B4-BE49-F238E27FC236}">
                <a16:creationId xmlns:a16="http://schemas.microsoft.com/office/drawing/2014/main" id="{B141B3A2-2CC2-43D0-AC1C-8E8EA4EFEB24}"/>
              </a:ext>
            </a:extLst>
          </p:cNvPr>
          <p:cNvSpPr/>
          <p:nvPr/>
        </p:nvSpPr>
        <p:spPr>
          <a:xfrm>
            <a:off x="363182" y="5443587"/>
            <a:ext cx="3150691" cy="1011074"/>
          </a:xfrm>
          <a:prstGeom prst="roundRect">
            <a:avLst/>
          </a:prstGeom>
          <a:solidFill>
            <a:srgbClr val="1F4E79"/>
          </a:solidFill>
          <a:ln>
            <a:solidFill>
              <a:srgbClr val="949494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787" tIns="60787" rIns="60787" bIns="60787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dirty="0">
                <a:solidFill>
                  <a:prstClr val="white"/>
                </a:solidFill>
              </a:rPr>
              <a:t>Logwater alert system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dirty="0">
                <a:solidFill>
                  <a:prstClr val="white"/>
                </a:solidFill>
              </a:rPr>
              <a:t>Defense preparadness staging </a:t>
            </a:r>
          </a:p>
        </p:txBody>
      </p:sp>
      <p:sp>
        <p:nvSpPr>
          <p:cNvPr id="20" name="Szabadkézi sokszög: alakzat 19">
            <a:extLst>
              <a:ext uri="{FF2B5EF4-FFF2-40B4-BE49-F238E27FC236}">
                <a16:creationId xmlns:a16="http://schemas.microsoft.com/office/drawing/2014/main" id="{EC20B934-1A0A-440F-A873-C24F76C97CAE}"/>
              </a:ext>
            </a:extLst>
          </p:cNvPr>
          <p:cNvSpPr/>
          <p:nvPr/>
        </p:nvSpPr>
        <p:spPr>
          <a:xfrm rot="21097652">
            <a:off x="2810226" y="4160489"/>
            <a:ext cx="1841772" cy="15741"/>
          </a:xfrm>
          <a:custGeom>
            <a:avLst/>
            <a:gdLst>
              <a:gd name="connsiteX0" fmla="*/ 0 w 1841772"/>
              <a:gd name="connsiteY0" fmla="*/ 7870 h 15740"/>
              <a:gd name="connsiteX1" fmla="*/ 1841772 w 1841772"/>
              <a:gd name="connsiteY1" fmla="*/ 7870 h 1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1772" h="15740">
                <a:moveTo>
                  <a:pt x="1841772" y="7870"/>
                </a:moveTo>
                <a:lnTo>
                  <a:pt x="0" y="7870"/>
                </a:lnTo>
              </a:path>
            </a:pathLst>
          </a:custGeom>
          <a:noFill/>
          <a:ln>
            <a:solidFill>
              <a:srgbClr val="69B7A5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7542" tIns="-38175" rIns="887542" bIns="-3817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1" name="Téglalap: lekerekített 20">
            <a:extLst>
              <a:ext uri="{FF2B5EF4-FFF2-40B4-BE49-F238E27FC236}">
                <a16:creationId xmlns:a16="http://schemas.microsoft.com/office/drawing/2014/main" id="{36C62C82-F5F9-4A28-B396-49175F3CCE74}"/>
              </a:ext>
            </a:extLst>
          </p:cNvPr>
          <p:cNvSpPr/>
          <p:nvPr/>
        </p:nvSpPr>
        <p:spPr>
          <a:xfrm>
            <a:off x="336699" y="3362668"/>
            <a:ext cx="2501884" cy="14796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949494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661" tIns="83661" rIns="83661" bIns="8366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dirty="0">
                <a:solidFill>
                  <a:prstClr val="white"/>
                </a:solidFill>
              </a:rPr>
              <a:t>Technical monitoring of hydraulic infrastructures having critical importance</a:t>
            </a:r>
          </a:p>
        </p:txBody>
      </p:sp>
      <p:sp>
        <p:nvSpPr>
          <p:cNvPr id="22" name="Szabadkézi sokszög: alakzat 21">
            <a:extLst>
              <a:ext uri="{FF2B5EF4-FFF2-40B4-BE49-F238E27FC236}">
                <a16:creationId xmlns:a16="http://schemas.microsoft.com/office/drawing/2014/main" id="{5E8C881A-3ADF-4B5C-926E-278B245D5C2A}"/>
              </a:ext>
            </a:extLst>
          </p:cNvPr>
          <p:cNvSpPr/>
          <p:nvPr/>
        </p:nvSpPr>
        <p:spPr>
          <a:xfrm rot="1331944" flipV="1">
            <a:off x="3143570" y="3091677"/>
            <a:ext cx="1886960" cy="145216"/>
          </a:xfrm>
          <a:custGeom>
            <a:avLst/>
            <a:gdLst>
              <a:gd name="connsiteX0" fmla="*/ 0 w 1960930"/>
              <a:gd name="connsiteY0" fmla="*/ 7870 h 15740"/>
              <a:gd name="connsiteX1" fmla="*/ 1960930 w 1960930"/>
              <a:gd name="connsiteY1" fmla="*/ 7870 h 1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0930" h="15740">
                <a:moveTo>
                  <a:pt x="1960930" y="7870"/>
                </a:moveTo>
                <a:lnTo>
                  <a:pt x="0" y="7870"/>
                </a:lnTo>
              </a:path>
            </a:pathLst>
          </a:custGeom>
          <a:noFill/>
          <a:ln>
            <a:solidFill>
              <a:srgbClr val="69B7A5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4141" tIns="-41154" rIns="944142" bIns="-41152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3" name="Téglalap: lekerekített 22">
            <a:extLst>
              <a:ext uri="{FF2B5EF4-FFF2-40B4-BE49-F238E27FC236}">
                <a16:creationId xmlns:a16="http://schemas.microsoft.com/office/drawing/2014/main" id="{FC386177-FF8B-4305-BCFA-4B307BFC58F0}"/>
              </a:ext>
            </a:extLst>
          </p:cNvPr>
          <p:cNvSpPr/>
          <p:nvPr/>
        </p:nvSpPr>
        <p:spPr>
          <a:xfrm>
            <a:off x="325758" y="1398058"/>
            <a:ext cx="2901289" cy="14658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235" tIns="91235" rIns="91235" bIns="91235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>
                <a:solidFill>
                  <a:prstClr val="white"/>
                </a:solidFill>
              </a:rPr>
              <a:t>Permission provision procedure for aerial remote sensing. Supervision of the use of  remotely sensed data</a:t>
            </a:r>
          </a:p>
        </p:txBody>
      </p:sp>
      <p:sp>
        <p:nvSpPr>
          <p:cNvPr id="24" name="Szabadkézi sokszög: alakzat 23">
            <a:extLst>
              <a:ext uri="{FF2B5EF4-FFF2-40B4-BE49-F238E27FC236}">
                <a16:creationId xmlns:a16="http://schemas.microsoft.com/office/drawing/2014/main" id="{B0F6C985-5137-4C3B-81AE-1B3DD00A4142}"/>
              </a:ext>
            </a:extLst>
          </p:cNvPr>
          <p:cNvSpPr/>
          <p:nvPr/>
        </p:nvSpPr>
        <p:spPr>
          <a:xfrm rot="3455650" flipV="1">
            <a:off x="4699563" y="2813993"/>
            <a:ext cx="1146859" cy="85742"/>
          </a:xfrm>
          <a:custGeom>
            <a:avLst/>
            <a:gdLst>
              <a:gd name="connsiteX0" fmla="*/ 0 w 838843"/>
              <a:gd name="connsiteY0" fmla="*/ 7870 h 15740"/>
              <a:gd name="connsiteX1" fmla="*/ 838843 w 838843"/>
              <a:gd name="connsiteY1" fmla="*/ 7870 h 1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8843" h="15740">
                <a:moveTo>
                  <a:pt x="838843" y="7870"/>
                </a:moveTo>
                <a:lnTo>
                  <a:pt x="0" y="7870"/>
                </a:lnTo>
              </a:path>
            </a:pathLst>
          </a:custGeom>
          <a:noFill/>
          <a:ln>
            <a:solidFill>
              <a:srgbClr val="69B7A5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1150" tIns="-13102" rIns="411150" bIns="-1310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5" name="Téglalap: lekerekített 24">
            <a:extLst>
              <a:ext uri="{FF2B5EF4-FFF2-40B4-BE49-F238E27FC236}">
                <a16:creationId xmlns:a16="http://schemas.microsoft.com/office/drawing/2014/main" id="{B7D9D6E1-A076-4614-AF78-CBDAB81811A4}"/>
              </a:ext>
            </a:extLst>
          </p:cNvPr>
          <p:cNvSpPr/>
          <p:nvPr/>
        </p:nvSpPr>
        <p:spPr>
          <a:xfrm>
            <a:off x="3673855" y="1384752"/>
            <a:ext cx="2205973" cy="1084792"/>
          </a:xfrm>
          <a:prstGeom prst="roundRect">
            <a:avLst/>
          </a:prstGeom>
          <a:solidFill>
            <a:srgbClr val="2E75B6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585" tIns="73585" rIns="73585" bIns="73585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dirty="0" err="1">
                <a:solidFill>
                  <a:prstClr val="white"/>
                </a:solidFill>
              </a:rPr>
              <a:t>Airspace</a:t>
            </a:r>
            <a:r>
              <a:rPr lang="hu-HU" dirty="0">
                <a:solidFill>
                  <a:prstClr val="white"/>
                </a:solidFill>
              </a:rPr>
              <a:t> assignment permission procedure</a:t>
            </a:r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4BE702B3-04D5-4049-BBAD-3F684E692E1D}"/>
              </a:ext>
            </a:extLst>
          </p:cNvPr>
          <p:cNvSpPr/>
          <p:nvPr/>
        </p:nvSpPr>
        <p:spPr>
          <a:xfrm>
            <a:off x="4183529" y="3092824"/>
            <a:ext cx="3712915" cy="1268775"/>
          </a:xfrm>
          <a:prstGeom prst="roundRect">
            <a:avLst/>
          </a:prstGeom>
          <a:solidFill>
            <a:schemeClr val="bg2"/>
          </a:solidFill>
          <a:ln>
            <a:solidFill>
              <a:srgbClr val="69B7A5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85" tIns="64385" rIns="64385" bIns="64385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-SUPPORTED PROCEDURES AND FLOWS IN PUBLIC ADMINISTRATION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églalap: átellenes sarkain lekerekítve 4">
            <a:extLst>
              <a:ext uri="{FF2B5EF4-FFF2-40B4-BE49-F238E27FC236}">
                <a16:creationId xmlns:a16="http://schemas.microsoft.com/office/drawing/2014/main" id="{F9D8DF69-EE9E-4656-858F-F89553D2321E}"/>
              </a:ext>
            </a:extLst>
          </p:cNvPr>
          <p:cNvSpPr txBox="1"/>
          <p:nvPr/>
        </p:nvSpPr>
        <p:spPr>
          <a:xfrm>
            <a:off x="8160960" y="5458831"/>
            <a:ext cx="3685461" cy="108540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949494"/>
            </a:solidFill>
          </a:ln>
          <a:scene3d>
            <a:camera prst="orthographicFront"/>
            <a:lightRig rig="flat" dir="t"/>
          </a:scene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787" tIns="60787" rIns="60787" bIns="60787" numCol="1" spcCol="1270" anchor="ctr" anchorCtr="0">
            <a:noAutofit/>
          </a:bodyPr>
          <a:lstStyle>
            <a:defPPr>
              <a:defRPr lang="hu-HU"/>
            </a:defPPr>
            <a:lvl1pPr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lvl1pPr>
          </a:lstStyle>
          <a:p>
            <a:r>
              <a:rPr lang="hu-HU" dirty="0">
                <a:solidFill>
                  <a:prstClr val="white"/>
                </a:solidFill>
              </a:rPr>
              <a:t>Control by remote sensing  for area-based agricultural and regional development support</a:t>
            </a:r>
          </a:p>
        </p:txBody>
      </p:sp>
      <p:sp>
        <p:nvSpPr>
          <p:cNvPr id="29" name="Szabadkézi sokszög: alakzat 28">
            <a:extLst>
              <a:ext uri="{FF2B5EF4-FFF2-40B4-BE49-F238E27FC236}">
                <a16:creationId xmlns:a16="http://schemas.microsoft.com/office/drawing/2014/main" id="{914FB44D-25E8-4315-A906-F3E6CCB4224D}"/>
              </a:ext>
            </a:extLst>
          </p:cNvPr>
          <p:cNvSpPr/>
          <p:nvPr/>
        </p:nvSpPr>
        <p:spPr>
          <a:xfrm rot="2449998">
            <a:off x="6995359" y="4423331"/>
            <a:ext cx="1946358" cy="992798"/>
          </a:xfrm>
          <a:custGeom>
            <a:avLst/>
            <a:gdLst>
              <a:gd name="connsiteX0" fmla="*/ 0 w 2287559"/>
              <a:gd name="connsiteY0" fmla="*/ 7870 h 15740"/>
              <a:gd name="connsiteX1" fmla="*/ 2287559 w 2287559"/>
              <a:gd name="connsiteY1" fmla="*/ 7870 h 1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7559" h="15740">
                <a:moveTo>
                  <a:pt x="0" y="7870"/>
                </a:moveTo>
                <a:lnTo>
                  <a:pt x="2287559" y="7870"/>
                </a:lnTo>
              </a:path>
            </a:pathLst>
          </a:custGeom>
          <a:noFill/>
          <a:ln>
            <a:solidFill>
              <a:srgbClr val="69B7A5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99290" tIns="-49320" rIns="1099291" bIns="-49318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524" y="211129"/>
            <a:ext cx="435353" cy="57525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4B6D5312-1F58-9C47-BF2D-D97E0A1153BD}"/>
              </a:ext>
            </a:extLst>
          </p:cNvPr>
          <p:cNvSpPr txBox="1"/>
          <p:nvPr/>
        </p:nvSpPr>
        <p:spPr>
          <a:xfrm rot="16200000">
            <a:off x="10453135" y="2578322"/>
            <a:ext cx="3104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Liaison Report - Hungarian Space Office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operated by the Space Department of MFA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484AF5BC-6E4A-9647-8F77-26484C043E31}"/>
              </a:ext>
            </a:extLst>
          </p:cNvPr>
          <p:cNvSpPr txBox="1"/>
          <p:nvPr/>
        </p:nvSpPr>
        <p:spPr>
          <a:xfrm>
            <a:off x="7508106" y="6603249"/>
            <a:ext cx="4442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CEOS WGISS-50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Virtual Meeting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22-24 September 2020</a:t>
            </a:r>
            <a:endParaRPr lang="en-US" sz="12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44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52F9524-8C7F-6F4F-8DA7-038EF42710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14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33FBEA5-4264-C446-82B4-5F43DB6112B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09557" y="277150"/>
            <a:ext cx="6604000" cy="533400"/>
          </a:xfrm>
        </p:spPr>
        <p:txBody>
          <a:bodyPr/>
          <a:lstStyle/>
          <a:p>
            <a:r>
              <a:rPr lang="en-US" b="1" dirty="0"/>
              <a:t>Recent activities of MFTTT WG4SDG, partner of GEO EO4SDG - an upgrade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5196D07-2D8D-CA40-B4FC-0456188C94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8699" y="1293485"/>
            <a:ext cx="3316183" cy="5212628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FB0762-5B2C-E147-8E31-772794D00C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93485"/>
            <a:ext cx="8392988" cy="5569463"/>
          </a:xfrm>
        </p:spPr>
        <p:txBody>
          <a:bodyPr/>
          <a:lstStyle/>
          <a:p>
            <a:r>
              <a:rPr lang="en-GB" sz="1800" dirty="0"/>
              <a:t>The Hungarian Society of Surveying, Mapping and Remote Sensing (MFTTT)</a:t>
            </a:r>
          </a:p>
          <a:p>
            <a:pPr marL="0" indent="0">
              <a:buNone/>
            </a:pPr>
            <a:r>
              <a:rPr lang="en-GB" sz="1800" dirty="0"/>
              <a:t>is active in the field of Sustainable Development especially after the UN 2030 </a:t>
            </a:r>
          </a:p>
          <a:p>
            <a:pPr marL="0" indent="0">
              <a:buNone/>
            </a:pPr>
            <a:r>
              <a:rPr lang="en-GB" sz="1800" dirty="0"/>
              <a:t>Agenda and its SDGs became known for the geospatial community in Hungary.</a:t>
            </a:r>
          </a:p>
          <a:p>
            <a:pPr marL="0" indent="0">
              <a:buNone/>
            </a:pPr>
            <a:r>
              <a:rPr lang="en-GB" sz="1800" dirty="0"/>
              <a:t>MFTTT recent activities in this field are twofold (</a:t>
            </a:r>
            <a:r>
              <a:rPr lang="en-GB" sz="1800" dirty="0">
                <a:hlinkClick r:id="rId3"/>
              </a:rPr>
              <a:t>https://www.mfttt.hu</a:t>
            </a:r>
            <a:r>
              <a:rPr lang="en-GB" sz="1800" dirty="0"/>
              <a:t>) : </a:t>
            </a:r>
          </a:p>
          <a:p>
            <a:pPr marL="0" indent="0">
              <a:buNone/>
            </a:pPr>
            <a:r>
              <a:rPr lang="en-GB" sz="1800" b="1" dirty="0"/>
              <a:t>Domestic actions </a:t>
            </a:r>
            <a:r>
              <a:rPr lang="en-GB" sz="1800" dirty="0"/>
              <a:t>include</a:t>
            </a:r>
            <a:r>
              <a:rPr lang="en-GB" sz="1800" b="1" dirty="0"/>
              <a:t>: </a:t>
            </a:r>
            <a:r>
              <a:rPr lang="en-GB" sz="1800" dirty="0"/>
              <a:t>awareness raising, to advocate engagement of stakeholders working with EO/geospatial data either as service provider, user, developer or solution provider in government, academia, industry or civil societies accomplishing SDG targets 17(16) and 17 (17).</a:t>
            </a:r>
          </a:p>
          <a:p>
            <a:pPr marL="0" indent="0">
              <a:buNone/>
            </a:pPr>
            <a:r>
              <a:rPr lang="en-GB" sz="1800" dirty="0"/>
              <a:t>In order to convince the decision makers especially in government on the role of EO/geospatial data and their integration with statistical information an MFTTT  document has been drafted and will be disseminated.</a:t>
            </a:r>
          </a:p>
          <a:p>
            <a:pPr marL="0" indent="0">
              <a:buNone/>
            </a:pPr>
            <a:r>
              <a:rPr lang="en-GB" sz="1800" dirty="0"/>
              <a:t>The activities and accomplishments were summarized by </a:t>
            </a:r>
            <a:r>
              <a:rPr lang="en-GB" sz="1800" dirty="0" err="1"/>
              <a:t>Dr.Szabolcs</a:t>
            </a:r>
            <a:r>
              <a:rPr lang="en-GB" sz="1800" dirty="0"/>
              <a:t> </a:t>
            </a:r>
            <a:r>
              <a:rPr lang="en-GB" sz="1800" dirty="0" err="1"/>
              <a:t>Mihály</a:t>
            </a:r>
            <a:r>
              <a:rPr lang="en-GB" sz="1800" dirty="0"/>
              <a:t>, lead of MFTTT’s WG4SDG at the </a:t>
            </a:r>
            <a:r>
              <a:rPr lang="en-GB" sz="1800" dirty="0" err="1"/>
              <a:t>GISopen</a:t>
            </a:r>
            <a:r>
              <a:rPr lang="en-GB" sz="1800" dirty="0"/>
              <a:t> Conference on 3-4 September 2020</a:t>
            </a:r>
          </a:p>
          <a:p>
            <a:pPr marL="0" indent="0">
              <a:buNone/>
            </a:pPr>
            <a:r>
              <a:rPr lang="en-GB" sz="1800" b="1" dirty="0"/>
              <a:t>Actions in international relations </a:t>
            </a:r>
            <a:r>
              <a:rPr lang="en-GB" sz="1800" dirty="0"/>
              <a:t>include: sharing information on the developments, best practices, reporting and participations on Conferences, Symposia, workshops and - newly - remote meetings associated with SDGs (e.g. </a:t>
            </a:r>
            <a:r>
              <a:rPr lang="en-GB" sz="1800" dirty="0" err="1"/>
              <a:t>Copericus</a:t>
            </a:r>
            <a:r>
              <a:rPr lang="en-GB" sz="1800" dirty="0"/>
              <a:t> Global Land Services User Group, DLR’s New perspectives in EO, GEO WG4SDG, CEOS WGISS, ICA-ICCGIS, EFGS, ISDE and DE Summit). </a:t>
            </a:r>
          </a:p>
          <a:p>
            <a:pPr marL="0" indent="0">
              <a:buNone/>
            </a:pPr>
            <a:endParaRPr lang="hu-HU" sz="18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6B2C638-83CD-8941-89E7-39E2808919CB}"/>
              </a:ext>
            </a:extLst>
          </p:cNvPr>
          <p:cNvSpPr txBox="1"/>
          <p:nvPr/>
        </p:nvSpPr>
        <p:spPr>
          <a:xfrm rot="16200000">
            <a:off x="10339437" y="2844803"/>
            <a:ext cx="301255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Liaison Report - Hungarian Space Office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operated by the Space Department of MFA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FB01DE9-EE83-3644-B80B-75906F665947}"/>
              </a:ext>
            </a:extLst>
          </p:cNvPr>
          <p:cNvSpPr txBox="1"/>
          <p:nvPr/>
        </p:nvSpPr>
        <p:spPr>
          <a:xfrm>
            <a:off x="3350806" y="6648107"/>
            <a:ext cx="432150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CEOS WGISS-50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Virtual Meeting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22-24 September 2020</a:t>
            </a:r>
            <a:endParaRPr lang="en-US" sz="12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A0FF934-86EC-B24D-A95C-A6782F9478C0}"/>
              </a:ext>
            </a:extLst>
          </p:cNvPr>
          <p:cNvSpPr txBox="1"/>
          <p:nvPr/>
        </p:nvSpPr>
        <p:spPr>
          <a:xfrm>
            <a:off x="8612944" y="6524998"/>
            <a:ext cx="2815833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spc="0" normalizeH="0" baseline="0" noProof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MFTTT poster at DLR EO Conf held in Cologne</a:t>
            </a:r>
          </a:p>
        </p:txBody>
      </p:sp>
    </p:spTree>
    <p:extLst>
      <p:ext uri="{BB962C8B-B14F-4D97-AF65-F5344CB8AC3E}">
        <p14:creationId xmlns:p14="http://schemas.microsoft.com/office/powerpoint/2010/main" val="103716519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52F9524-8C7F-6F4F-8DA7-038EF42710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33FBEA5-4264-C446-82B4-5F43DB6112B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87073" y="353292"/>
            <a:ext cx="6604000" cy="533400"/>
          </a:xfrm>
        </p:spPr>
        <p:txBody>
          <a:bodyPr/>
          <a:lstStyle/>
          <a:p>
            <a:r>
              <a:rPr lang="en-US" b="1" dirty="0"/>
              <a:t>HSO Overview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E5065F18-9602-D441-8A5E-2FFBBD2651A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1800" dirty="0"/>
              <a:t>The Government of Hungary established the </a:t>
            </a:r>
            <a:r>
              <a:rPr lang="en-GB" sz="1800" b="1" dirty="0"/>
              <a:t>Hungarian Space Office (HSO)</a:t>
            </a:r>
            <a:r>
              <a:rPr lang="en-GB" sz="1800" dirty="0"/>
              <a:t> in 1992.</a:t>
            </a:r>
          </a:p>
          <a:p>
            <a:r>
              <a:rPr lang="en-GB" sz="1800" dirty="0"/>
              <a:t>The role of the HSO was taken over by the </a:t>
            </a:r>
            <a:r>
              <a:rPr lang="en-GB" sz="1800" b="1" dirty="0"/>
              <a:t>Ministry of Foreign Affairs and Trade</a:t>
            </a:r>
            <a:r>
              <a:rPr lang="en-GB" sz="1800" dirty="0"/>
              <a:t> (MFA) from the Ministry    for National Development (today Ministry of Innovation and Technology) in 2018.</a:t>
            </a:r>
          </a:p>
          <a:p>
            <a:r>
              <a:rPr lang="en-GB" sz="1800" dirty="0"/>
              <a:t>At MFA the </a:t>
            </a:r>
            <a:r>
              <a:rPr lang="en-GB" sz="1800" b="1" dirty="0"/>
              <a:t>Department of Space </a:t>
            </a:r>
            <a:r>
              <a:rPr lang="en-GB" sz="1800" dirty="0"/>
              <a:t>(in full: Department of Space Research and Space Activities) has been established with functions </a:t>
            </a:r>
          </a:p>
          <a:p>
            <a:pPr lvl="1"/>
            <a:r>
              <a:rPr lang="en-GB" sz="1800" dirty="0"/>
              <a:t>to manage space-research-related legislative and regulative tasks derived from the EU membership and other international commitments (with special emphasis on ESA membership), </a:t>
            </a:r>
          </a:p>
          <a:p>
            <a:pPr lvl="1"/>
            <a:r>
              <a:rPr lang="en-GB" sz="1800" dirty="0"/>
              <a:t>to maintain and develop international links (e.g. other space agencies)</a:t>
            </a:r>
          </a:p>
          <a:p>
            <a:pPr lvl="1"/>
            <a:r>
              <a:rPr lang="en-GB" sz="1800" dirty="0"/>
              <a:t>set up, coordinate and ensure the accomplishment of space research programs </a:t>
            </a:r>
          </a:p>
          <a:p>
            <a:pPr lvl="1"/>
            <a:r>
              <a:rPr lang="en-GB" sz="1800" dirty="0"/>
              <a:t>to supervise domestic space activities, </a:t>
            </a:r>
          </a:p>
          <a:p>
            <a:pPr lvl="1"/>
            <a:r>
              <a:rPr lang="en-GB" sz="1800" dirty="0"/>
              <a:t>to organise meetings of the advisory boards (MŰT, ŰTT) and </a:t>
            </a:r>
          </a:p>
          <a:p>
            <a:pPr lvl="1"/>
            <a:r>
              <a:rPr lang="en-GB" sz="1800" dirty="0"/>
              <a:t>to prepare documents for high-level decisions, </a:t>
            </a:r>
          </a:p>
          <a:p>
            <a:pPr lvl="1"/>
            <a:r>
              <a:rPr lang="en-GB" sz="1800" dirty="0"/>
              <a:t>E.g. to take part in the consortium to establish EO infrastructure needed to increase space research capabilities</a:t>
            </a:r>
          </a:p>
          <a:p>
            <a:r>
              <a:rPr lang="en-GB" sz="1800" noProof="1"/>
              <a:t>Orsolya Ildikó Ferencz </a:t>
            </a:r>
            <a:r>
              <a:rPr lang="en-GB" sz="1800" dirty="0"/>
              <a:t>PhD, </a:t>
            </a:r>
            <a:r>
              <a:rPr lang="en-GB" sz="1800" b="1" dirty="0"/>
              <a:t>Commissioner for Space Research </a:t>
            </a:r>
            <a:r>
              <a:rPr lang="en-GB" sz="1800" dirty="0"/>
              <a:t>has been appointed by the Minister.             She is acting as supervisor of the space research in Hungary</a:t>
            </a:r>
            <a:endParaRPr lang="en-GB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C2FC81-A9D3-2341-9B65-818E8E2B2DF4}"/>
              </a:ext>
            </a:extLst>
          </p:cNvPr>
          <p:cNvSpPr txBox="1"/>
          <p:nvPr/>
        </p:nvSpPr>
        <p:spPr>
          <a:xfrm rot="16200000">
            <a:off x="10505614" y="2678218"/>
            <a:ext cx="301255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Liaison Report - Hungarian Space Office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operated by the Space Department of MFA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1E54FBB-BF81-4B4C-A26E-BDAF2FEA9FC0}"/>
              </a:ext>
            </a:extLst>
          </p:cNvPr>
          <p:cNvSpPr txBox="1"/>
          <p:nvPr/>
        </p:nvSpPr>
        <p:spPr>
          <a:xfrm>
            <a:off x="7232073" y="6590491"/>
            <a:ext cx="43180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>
              <a:buClr>
                <a:srgbClr val="FFFFFF"/>
              </a:buClr>
              <a:buSzPts val="1800"/>
            </a:pP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CEOS WGISS-50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Virtual Meeting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22-24 September 2020</a:t>
            </a:r>
            <a:endParaRPr lang="en-US" sz="12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9231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52F9524-8C7F-6F4F-8DA7-038EF42710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33FBEA5-4264-C446-82B4-5F43DB6112B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87073" y="353292"/>
            <a:ext cx="6604000" cy="533400"/>
          </a:xfrm>
        </p:spPr>
        <p:txBody>
          <a:bodyPr/>
          <a:lstStyle/>
          <a:p>
            <a:r>
              <a:rPr lang="en-US" b="1" dirty="0"/>
              <a:t>HSO Overview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E5065F18-9602-D441-8A5E-2FFBBD2651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6255" y="1402773"/>
            <a:ext cx="6678682" cy="5101935"/>
          </a:xfrm>
        </p:spPr>
        <p:txBody>
          <a:bodyPr/>
          <a:lstStyle/>
          <a:p>
            <a:pPr marL="316923" indent="-285750"/>
            <a:r>
              <a:rPr lang="en-GB" sz="1800" b="1" dirty="0"/>
              <a:t>Scientific Council of Space Research</a:t>
            </a:r>
            <a:r>
              <a:rPr lang="en-GB" sz="1800" dirty="0"/>
              <a:t> (ÜTT) renewed in late 2018  chaired by Academician László Pap having the functions among others:</a:t>
            </a:r>
          </a:p>
          <a:p>
            <a:pPr marL="800100" lvl="1"/>
            <a:r>
              <a:rPr lang="en-GB" sz="1800" dirty="0"/>
              <a:t>to advise the Minister of MFA in space-related issues</a:t>
            </a:r>
          </a:p>
          <a:p>
            <a:pPr marL="800100" lvl="1"/>
            <a:r>
              <a:rPr lang="en-GB" sz="1800" dirty="0"/>
              <a:t>to elaborate the National Space Strategy</a:t>
            </a:r>
          </a:p>
          <a:p>
            <a:pPr marL="800100" lvl="1"/>
            <a:r>
              <a:rPr lang="en-GB" sz="1800" dirty="0"/>
              <a:t>to strengthen the capabilities in space-related education, capacity building, industry and overall awareness raising</a:t>
            </a:r>
          </a:p>
          <a:p>
            <a:pPr marL="800100" lvl="1"/>
            <a:r>
              <a:rPr lang="en-GB" sz="1800" dirty="0"/>
              <a:t>to elaborate the accreditation principles and regulation</a:t>
            </a:r>
          </a:p>
          <a:p>
            <a:pPr marL="800100" lvl="1"/>
            <a:r>
              <a:rPr lang="en-GB" sz="1800" dirty="0"/>
              <a:t>to nominate delegates to ESA programme committees including EO </a:t>
            </a:r>
          </a:p>
          <a:p>
            <a:pPr marL="374073"/>
            <a:r>
              <a:rPr lang="en-GB" sz="1800" b="1" dirty="0"/>
              <a:t>Council of Hungarian Space Research </a:t>
            </a:r>
            <a:r>
              <a:rPr lang="en-GB" sz="1800" dirty="0"/>
              <a:t>(MŰT) an other advisory board with representatives of governmental organisations, academic institutions, industry as well civil societies</a:t>
            </a:r>
          </a:p>
          <a:p>
            <a:pPr marL="31173" indent="0">
              <a:buNone/>
            </a:pPr>
            <a:r>
              <a:rPr lang="en-GB" sz="1800" dirty="0"/>
              <a:t>Earth Observation is one of the key area of interest of the Hungarian space-related community </a:t>
            </a:r>
          </a:p>
          <a:p>
            <a:pPr marL="374073"/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1781C8C-58E8-D844-9B25-D1855A07C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121" y="1654371"/>
            <a:ext cx="4330700" cy="324802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E5A37BD-626E-C641-AA7B-D4A592F5929B}"/>
              </a:ext>
            </a:extLst>
          </p:cNvPr>
          <p:cNvSpPr txBox="1"/>
          <p:nvPr/>
        </p:nvSpPr>
        <p:spPr>
          <a:xfrm>
            <a:off x="7665850" y="5026037"/>
            <a:ext cx="301941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GB" sz="1000" dirty="0"/>
              <a:t>The Scientific Council of Space Research in action. </a:t>
            </a:r>
          </a:p>
          <a:p>
            <a:pPr defTabSz="457200" latinLnBrk="1" hangingPunct="0"/>
            <a:r>
              <a:rPr lang="en-GB" sz="1000" dirty="0"/>
              <a:t>Meeting hosted by MFA in March, 2020</a:t>
            </a:r>
            <a:endParaRPr kumimoji="0" lang="hu-HU" sz="10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0961B03-F748-7347-B0F6-0771EA40EE45}"/>
              </a:ext>
            </a:extLst>
          </p:cNvPr>
          <p:cNvSpPr txBox="1"/>
          <p:nvPr/>
        </p:nvSpPr>
        <p:spPr>
          <a:xfrm rot="16200000">
            <a:off x="10454892" y="2806700"/>
            <a:ext cx="301255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Liaison Report - Hungarian Space Office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operated by the Space Department of MFA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D4FBE00-E848-3E42-9013-691A28989F2E}"/>
              </a:ext>
            </a:extLst>
          </p:cNvPr>
          <p:cNvSpPr txBox="1"/>
          <p:nvPr/>
        </p:nvSpPr>
        <p:spPr>
          <a:xfrm>
            <a:off x="7315200" y="6629403"/>
            <a:ext cx="432150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CEOS WGISS-50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Virtual Meeting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22-24 September 2020</a:t>
            </a:r>
            <a:endParaRPr lang="en-US" sz="12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263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52F9524-8C7F-6F4F-8DA7-038EF42710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33FBEA5-4264-C446-82B4-5F43DB6112B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69714" y="196882"/>
            <a:ext cx="7283359" cy="897992"/>
          </a:xfrm>
        </p:spPr>
        <p:txBody>
          <a:bodyPr/>
          <a:lstStyle/>
          <a:p>
            <a:r>
              <a:rPr lang="en-GB" b="1" dirty="0"/>
              <a:t>Some EO-related activities and actions having impact on EO as well (1)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E5065F18-9602-D441-8A5E-2FFBBD2651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6255" y="1402773"/>
            <a:ext cx="6678682" cy="5101935"/>
          </a:xfrm>
        </p:spPr>
        <p:txBody>
          <a:bodyPr/>
          <a:lstStyle/>
          <a:p>
            <a:pPr marL="374073"/>
            <a:endParaRPr lang="hu-HU" sz="1800" dirty="0"/>
          </a:p>
          <a:p>
            <a:pPr marL="374073"/>
            <a:endParaRPr lang="hu-HU" sz="1800" b="1" dirty="0"/>
          </a:p>
          <a:p>
            <a:pPr marL="374073"/>
            <a:endParaRPr lang="hu-HU" sz="1800" dirty="0"/>
          </a:p>
          <a:p>
            <a:pPr marL="374073"/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990C0AF-43B7-5847-BFF3-A112A68830E9}"/>
              </a:ext>
            </a:extLst>
          </p:cNvPr>
          <p:cNvSpPr txBox="1"/>
          <p:nvPr/>
        </p:nvSpPr>
        <p:spPr>
          <a:xfrm>
            <a:off x="95782" y="1290009"/>
            <a:ext cx="7878502" cy="5078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just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At ESA’s Council Meeting on </a:t>
            </a:r>
            <a:r>
              <a:rPr lang="en-GB" dirty="0">
                <a:solidFill>
                  <a:srgbClr val="002569"/>
                </a:solidFill>
              </a:rPr>
              <a:t>M</a:t>
            </a: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inisterial Level (Space19+)  MFA Minister   </a:t>
            </a:r>
            <a:r>
              <a:rPr kumimoji="0" lang="en-GB" b="0" i="0" u="none" strike="noStrike" cap="none" spc="0" normalizeH="0" baseline="0" noProof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Mr.Szijjártó </a:t>
            </a: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announced the </a:t>
            </a:r>
            <a:r>
              <a:rPr kumimoji="0" lang="en-GB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planned flight of the next Hungarian astronaut</a:t>
            </a: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in cooperation with </a:t>
            </a:r>
            <a:r>
              <a:rPr kumimoji="0" lang="en-GB" b="0" i="0" u="none" strike="noStrike" cap="none" spc="0" normalizeH="0" baseline="0" noProof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Roscosmos</a:t>
            </a:r>
            <a:r>
              <a:rPr lang="en-GB" dirty="0">
                <a:solidFill>
                  <a:srgbClr val="002569"/>
                </a:solidFill>
              </a:rPr>
              <a:t> scheduled in 2024. (The flight of the first Hungarian astronaut </a:t>
            </a:r>
            <a:r>
              <a:rPr lang="en-GB" noProof="1">
                <a:solidFill>
                  <a:srgbClr val="002569"/>
                </a:solidFill>
              </a:rPr>
              <a:t>Bertalan Farkas </a:t>
            </a:r>
            <a:r>
              <a:rPr lang="en-GB" dirty="0">
                <a:solidFill>
                  <a:srgbClr val="002569"/>
                </a:solidFill>
              </a:rPr>
              <a:t>just 40 years ago was a driver for the upgrade from core team to Remote Sensing </a:t>
            </a:r>
            <a:r>
              <a:rPr lang="en-GB" noProof="1">
                <a:solidFill>
                  <a:srgbClr val="002569"/>
                </a:solidFill>
              </a:rPr>
              <a:t>Centre at FÖMI</a:t>
            </a:r>
            <a:r>
              <a:rPr lang="en-GB" baseline="30000" noProof="1">
                <a:solidFill>
                  <a:srgbClr val="002569"/>
                </a:solidFill>
              </a:rPr>
              <a:t>x</a:t>
            </a:r>
            <a:r>
              <a:rPr lang="en-GB" noProof="1">
                <a:solidFill>
                  <a:srgbClr val="002569"/>
                </a:solidFill>
              </a:rPr>
              <a:t>)</a:t>
            </a:r>
            <a:endParaRPr kumimoji="0" lang="en-GB" b="0" i="0" u="none" strike="noStrike" cap="none" spc="0" normalizeH="0" baseline="0" noProof="1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marR="0" indent="-285750" algn="just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noProof="1">
                <a:solidFill>
                  <a:srgbClr val="002569"/>
                </a:solidFill>
              </a:rPr>
              <a:t>The </a:t>
            </a:r>
            <a:r>
              <a:rPr lang="en-GB" b="1" noProof="1">
                <a:solidFill>
                  <a:srgbClr val="002569"/>
                </a:solidFill>
              </a:rPr>
              <a:t>establishment of the CarpathiaSat</a:t>
            </a:r>
            <a:r>
              <a:rPr lang="en-GB" noProof="1">
                <a:solidFill>
                  <a:srgbClr val="002569"/>
                </a:solidFill>
              </a:rPr>
              <a:t> (Magyar Űrtávközlési Zrt) </a:t>
            </a:r>
            <a:r>
              <a:rPr lang="en-GB" dirty="0">
                <a:solidFill>
                  <a:srgbClr val="002569"/>
                </a:solidFill>
              </a:rPr>
              <a:t>in August 2020 enables t</a:t>
            </a: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he realisation of the first Hungarian geostationary telecom satellite intended to be used by the public administration and for research in 2024</a:t>
            </a:r>
            <a:r>
              <a:rPr lang="en-GB" dirty="0">
                <a:solidFill>
                  <a:srgbClr val="002569"/>
                </a:solidFill>
              </a:rPr>
              <a:t> and beyond.</a:t>
            </a:r>
          </a:p>
          <a:p>
            <a:pPr marL="285750" indent="-285750" algn="just" defTabSz="457200" latinLnBrk="1" hangingPunct="0">
              <a:buFont typeface="Arial" panose="020B0604020202020204" pitchFamily="34" charset="0"/>
              <a:buChar char="•"/>
            </a:pP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Some selected actions with HSO participation include: </a:t>
            </a:r>
          </a:p>
          <a:p>
            <a:pPr marL="742950" lvl="1" indent="-285750" algn="just" defTabSz="457200" latinLnBrk="1" hangingPunct="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569"/>
                </a:solidFill>
              </a:rPr>
              <a:t>Innovate? Do it with Space!</a:t>
            </a:r>
            <a:r>
              <a:rPr lang="en-GB" dirty="0">
                <a:solidFill>
                  <a:srgbClr val="002569"/>
                </a:solidFill>
              </a:rPr>
              <a:t>’ A joint event of ESA Business </a:t>
            </a:r>
            <a:r>
              <a:rPr lang="en-GB" dirty="0" err="1">
                <a:solidFill>
                  <a:srgbClr val="002569"/>
                </a:solidFill>
              </a:rPr>
              <a:t>Incuba</a:t>
            </a:r>
            <a:r>
              <a:rPr lang="en-GB" dirty="0">
                <a:solidFill>
                  <a:srgbClr val="002569"/>
                </a:solidFill>
              </a:rPr>
              <a:t>-  </a:t>
            </a:r>
            <a:r>
              <a:rPr lang="en-GB" dirty="0" err="1">
                <a:solidFill>
                  <a:srgbClr val="002569"/>
                </a:solidFill>
              </a:rPr>
              <a:t>tion</a:t>
            </a:r>
            <a:r>
              <a:rPr lang="en-GB" dirty="0">
                <a:solidFill>
                  <a:srgbClr val="002569"/>
                </a:solidFill>
              </a:rPr>
              <a:t> Centre and Wigner Research Centre of HAS for Physics</a:t>
            </a:r>
          </a:p>
          <a:p>
            <a:pPr marL="742950" lvl="1" indent="-285750" algn="just" defTabSz="457200" latinLnBrk="1" hangingPunct="0">
              <a:buFont typeface="Arial" panose="020B0604020202020204" pitchFamily="34" charset="0"/>
              <a:buChar char="•"/>
            </a:pP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the 6th </a:t>
            </a:r>
            <a:r>
              <a:rPr kumimoji="0" lang="en-GB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Int’l Conference ’H-Space</a:t>
            </a: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’ on Research, Technology and    Education of Space hosted by Budapest University of Technology     and Economy (BME) February, 2020, </a:t>
            </a:r>
          </a:p>
          <a:p>
            <a:pPr marL="742950" lvl="1" indent="-285750" algn="just" defTabSz="457200" latinLnBrk="1" hangingPunct="0">
              <a:buFont typeface="Arial" panose="020B0604020202020204" pitchFamily="34" charset="0"/>
              <a:buChar char="•"/>
            </a:pPr>
            <a:r>
              <a:rPr kumimoji="0" lang="en-GB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ŰTT Meeting </a:t>
            </a: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with focus on Curricula for Space Engineer</a:t>
            </a:r>
            <a:r>
              <a:rPr lang="en-GB" dirty="0">
                <a:solidFill>
                  <a:srgbClr val="002569"/>
                </a:solidFill>
              </a:rPr>
              <a:t> and drafting the National Space Strategy March, 2020</a:t>
            </a:r>
          </a:p>
          <a:p>
            <a:pPr marL="742950" lvl="1" indent="-285750" algn="just" defTabSz="457200" latinLnBrk="1" hangingPunct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569"/>
                </a:solidFill>
              </a:rPr>
              <a:t>Next action: 2020 ESA-Hungarian Space Industry Day, October 2020</a:t>
            </a: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48A8E77-1080-BA49-A04C-B0ADFFF4FD12}"/>
              </a:ext>
            </a:extLst>
          </p:cNvPr>
          <p:cNvSpPr txBox="1"/>
          <p:nvPr/>
        </p:nvSpPr>
        <p:spPr>
          <a:xfrm>
            <a:off x="757989" y="6504708"/>
            <a:ext cx="50295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hu-HU" baseline="30000" dirty="0">
                <a:solidFill>
                  <a:srgbClr val="002569"/>
                </a:solidFill>
              </a:rPr>
              <a:t>x</a:t>
            </a: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Since</a:t>
            </a:r>
            <a:r>
              <a:rPr kumimoji="0" lang="hu-HU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2019 </a:t>
            </a: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it became part </a:t>
            </a:r>
            <a:r>
              <a:rPr kumimoji="0" lang="hu-HU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of Lechner </a:t>
            </a: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Knowledge</a:t>
            </a:r>
            <a:r>
              <a:rPr kumimoji="0" lang="hu-HU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Center </a:t>
            </a:r>
            <a:r>
              <a:rPr kumimoji="0" lang="hu-HU" sz="1400" b="0" i="0" u="none" strike="noStrike" cap="none" spc="0" normalizeH="0" baseline="0" noProof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Plc</a:t>
            </a:r>
            <a:r>
              <a:rPr kumimoji="0" lang="hu-HU" sz="1800" b="0" i="0" u="none" strike="noStrike" cap="none" spc="0" normalizeH="0" baseline="0" noProof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.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446C67DE-8618-C44C-9BA2-77EB3C10F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893" y="1480242"/>
            <a:ext cx="3407995" cy="1897473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A266C804-77EA-184B-95CC-2E90F7FCD980}"/>
              </a:ext>
            </a:extLst>
          </p:cNvPr>
          <p:cNvSpPr txBox="1"/>
          <p:nvPr/>
        </p:nvSpPr>
        <p:spPr>
          <a:xfrm>
            <a:off x="9625472" y="4746459"/>
            <a:ext cx="9239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spc="0" normalizeH="0" baseline="0" noProof="1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A73C416-3BDA-974D-816A-F2944F3011AD}"/>
              </a:ext>
            </a:extLst>
          </p:cNvPr>
          <p:cNvSpPr txBox="1"/>
          <p:nvPr/>
        </p:nvSpPr>
        <p:spPr>
          <a:xfrm>
            <a:off x="8597744" y="3396469"/>
            <a:ext cx="245195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Delegates to ESA’s Council Meeting </a:t>
            </a:r>
            <a:r>
              <a:rPr lang="en-GB" sz="1000" dirty="0">
                <a:solidFill>
                  <a:srgbClr val="002569"/>
                </a:solidFill>
              </a:rPr>
              <a:t>held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 Seville, November 2019. Source: ESA</a:t>
            </a:r>
          </a:p>
        </p:txBody>
      </p:sp>
      <p:pic>
        <p:nvPicPr>
          <p:cNvPr id="25" name="Kép 24">
            <a:extLst>
              <a:ext uri="{FF2B5EF4-FFF2-40B4-BE49-F238E27FC236}">
                <a16:creationId xmlns:a16="http://schemas.microsoft.com/office/drawing/2014/main" id="{D42905FD-5925-2343-BEF1-A190F2F85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073" y="3829165"/>
            <a:ext cx="2196147" cy="164711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Szövegdoboz 30">
            <a:extLst>
              <a:ext uri="{FF2B5EF4-FFF2-40B4-BE49-F238E27FC236}">
                <a16:creationId xmlns:a16="http://schemas.microsoft.com/office/drawing/2014/main" id="{1A32543A-61A4-E748-8691-9DE5E0D58171}"/>
              </a:ext>
            </a:extLst>
          </p:cNvPr>
          <p:cNvSpPr txBox="1"/>
          <p:nvPr/>
        </p:nvSpPr>
        <p:spPr>
          <a:xfrm>
            <a:off x="9609720" y="5525610"/>
            <a:ext cx="216020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Opening ceremony of H-Space 2020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A5155FC4-2144-114E-AE94-EB5A51A87427}"/>
              </a:ext>
            </a:extLst>
          </p:cNvPr>
          <p:cNvSpPr txBox="1"/>
          <p:nvPr/>
        </p:nvSpPr>
        <p:spPr>
          <a:xfrm>
            <a:off x="8090892" y="6028221"/>
            <a:ext cx="2158007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dirty="0">
                <a:solidFill>
                  <a:srgbClr val="002569"/>
                </a:solidFill>
              </a:rPr>
              <a:t>Ministerial Commissioner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noProof="1">
                <a:solidFill>
                  <a:srgbClr val="002569"/>
                </a:solidFill>
              </a:rPr>
              <a:t>Dr. Orsolya Ferencz </a:t>
            </a:r>
            <a:r>
              <a:rPr lang="en-GB" sz="1000" dirty="0">
                <a:solidFill>
                  <a:srgbClr val="002569"/>
                </a:solidFill>
              </a:rPr>
              <a:t>gave an update at the ESA-Wigner event </a:t>
            </a:r>
            <a:endParaRPr kumimoji="0" lang="en-GB" sz="10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C6FA85A4-42C5-E042-8646-7B0750D43B0A}"/>
              </a:ext>
            </a:extLst>
          </p:cNvPr>
          <p:cNvSpPr txBox="1"/>
          <p:nvPr/>
        </p:nvSpPr>
        <p:spPr>
          <a:xfrm rot="16200000">
            <a:off x="10494480" y="2713389"/>
            <a:ext cx="301255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Liaison Report - Hungarian Space Office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operated by the Space Department of MFA</a:t>
            </a:r>
          </a:p>
        </p:txBody>
      </p:sp>
      <p:pic>
        <p:nvPicPr>
          <p:cNvPr id="34" name="Kép 33">
            <a:extLst>
              <a:ext uri="{FF2B5EF4-FFF2-40B4-BE49-F238E27FC236}">
                <a16:creationId xmlns:a16="http://schemas.microsoft.com/office/drawing/2014/main" id="{1BDDFD62-325A-434F-989A-254F0394C9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802" y="3834406"/>
            <a:ext cx="1345326" cy="214448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Szövegdoboz 34">
            <a:extLst>
              <a:ext uri="{FF2B5EF4-FFF2-40B4-BE49-F238E27FC236}">
                <a16:creationId xmlns:a16="http://schemas.microsoft.com/office/drawing/2014/main" id="{44C2FB29-BE9B-9F43-9B6F-3C3011D81725}"/>
              </a:ext>
            </a:extLst>
          </p:cNvPr>
          <p:cNvSpPr txBox="1"/>
          <p:nvPr/>
        </p:nvSpPr>
        <p:spPr>
          <a:xfrm>
            <a:off x="7362498" y="6614846"/>
            <a:ext cx="432150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CEOS WGISS-50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Virtual Meeting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22-24 September 2020</a:t>
            </a:r>
            <a:endParaRPr lang="en-US" sz="12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657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52F9524-8C7F-6F4F-8DA7-038EF42710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33FBEA5-4264-C446-82B4-5F43DB6112B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69714" y="196882"/>
            <a:ext cx="7283359" cy="897992"/>
          </a:xfrm>
        </p:spPr>
        <p:txBody>
          <a:bodyPr/>
          <a:lstStyle/>
          <a:p>
            <a:r>
              <a:rPr lang="en-GB" b="1" dirty="0"/>
              <a:t>Some EO-related activities and actions having impact on EO as well (2)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E5065F18-9602-D441-8A5E-2FFBBD2651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6255" y="1402773"/>
            <a:ext cx="6678682" cy="5101935"/>
          </a:xfrm>
        </p:spPr>
        <p:txBody>
          <a:bodyPr/>
          <a:lstStyle/>
          <a:p>
            <a:pPr marL="374073"/>
            <a:endParaRPr lang="hu-HU" sz="1800" dirty="0"/>
          </a:p>
          <a:p>
            <a:pPr marL="374073"/>
            <a:endParaRPr lang="hu-HU" sz="1800" b="1" dirty="0"/>
          </a:p>
          <a:p>
            <a:pPr marL="374073"/>
            <a:endParaRPr lang="hu-HU" sz="1800" dirty="0"/>
          </a:p>
          <a:p>
            <a:pPr marL="374073"/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990C0AF-43B7-5847-BFF3-A112A68830E9}"/>
              </a:ext>
            </a:extLst>
          </p:cNvPr>
          <p:cNvSpPr txBox="1"/>
          <p:nvPr/>
        </p:nvSpPr>
        <p:spPr>
          <a:xfrm>
            <a:off x="110997" y="1320822"/>
            <a:ext cx="7420136" cy="5632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just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Successes of the Hungarian Cube- and Microsatellites</a:t>
            </a:r>
          </a:p>
          <a:p>
            <a:pPr marL="285750" marR="0" indent="-285750" algn="just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>
                <a:solidFill>
                  <a:srgbClr val="002569"/>
                </a:solidFill>
              </a:rPr>
              <a:t>Flashback</a:t>
            </a:r>
            <a:endParaRPr kumimoji="0" lang="en-GB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algn="just" defTabSz="457200" latinLnBrk="1" hangingPunct="0"/>
            <a:r>
              <a:rPr lang="en-GB" b="1" dirty="0">
                <a:solidFill>
                  <a:srgbClr val="002569"/>
                </a:solidFill>
              </a:rPr>
              <a:t>Masat-1</a:t>
            </a:r>
            <a:r>
              <a:rPr lang="en-GB" dirty="0">
                <a:solidFill>
                  <a:srgbClr val="002569"/>
                </a:solidFill>
              </a:rPr>
              <a:t> An EO CubeSat with lifespan of 1061 days.</a:t>
            </a:r>
          </a:p>
          <a:p>
            <a:pPr algn="just" defTabSz="457200" latinLnBrk="1" hangingPunct="0"/>
            <a:r>
              <a:rPr lang="en-GB" dirty="0">
                <a:solidFill>
                  <a:srgbClr val="002569"/>
                </a:solidFill>
              </a:rPr>
              <a:t>Launched in Feb 2012.   Its EO Mission was presented at WGISS-33</a:t>
            </a:r>
          </a:p>
          <a:p>
            <a:pPr algn="just" defTabSz="457200" latinLnBrk="1" hangingPunct="0"/>
            <a:r>
              <a:rPr lang="en-GB" dirty="0">
                <a:solidFill>
                  <a:srgbClr val="002569"/>
                </a:solidFill>
              </a:rPr>
              <a:t>The sat was designed and operated by a student team of the Budapest University of Technology and Economy (BME) mentored by </a:t>
            </a:r>
            <a:r>
              <a:rPr lang="en-GB" dirty="0" err="1">
                <a:solidFill>
                  <a:srgbClr val="002569"/>
                </a:solidFill>
              </a:rPr>
              <a:t>Dr.</a:t>
            </a:r>
            <a:r>
              <a:rPr lang="en-GB" dirty="0">
                <a:solidFill>
                  <a:srgbClr val="002569"/>
                </a:solidFill>
              </a:rPr>
              <a:t> </a:t>
            </a:r>
            <a:r>
              <a:rPr lang="en-GB" dirty="0" err="1">
                <a:solidFill>
                  <a:srgbClr val="002569"/>
                </a:solidFill>
              </a:rPr>
              <a:t>András</a:t>
            </a:r>
            <a:r>
              <a:rPr lang="en-GB" dirty="0">
                <a:solidFill>
                  <a:srgbClr val="002569"/>
                </a:solidFill>
              </a:rPr>
              <a:t>    </a:t>
            </a:r>
            <a:r>
              <a:rPr lang="en-GB" dirty="0" err="1">
                <a:solidFill>
                  <a:srgbClr val="002569"/>
                </a:solidFill>
              </a:rPr>
              <a:t>Gschwindt</a:t>
            </a:r>
            <a:r>
              <a:rPr lang="en-GB" dirty="0">
                <a:solidFill>
                  <a:srgbClr val="002569"/>
                </a:solidFill>
              </a:rPr>
              <a:t>. Details: </a:t>
            </a:r>
            <a:r>
              <a:rPr lang="en-GB" dirty="0">
                <a:solidFill>
                  <a:srgbClr val="002569"/>
                </a:solidFill>
                <a:hlinkClick r:id="rId2"/>
              </a:rPr>
              <a:t>https://www.masat.space/</a:t>
            </a:r>
            <a:r>
              <a:rPr lang="en-GB" dirty="0">
                <a:solidFill>
                  <a:srgbClr val="002569"/>
                </a:solidFill>
              </a:rPr>
              <a:t>  </a:t>
            </a:r>
            <a:r>
              <a:rPr lang="en-GB" dirty="0">
                <a:solidFill>
                  <a:srgbClr val="002569"/>
                </a:solidFill>
                <a:hlinkClick r:id="rId3"/>
              </a:rPr>
              <a:t>http://cubesat.bme.hu</a:t>
            </a:r>
            <a:r>
              <a:rPr lang="en-GB" dirty="0">
                <a:solidFill>
                  <a:srgbClr val="002569"/>
                </a:solidFill>
              </a:rPr>
              <a:t> </a:t>
            </a:r>
          </a:p>
          <a:p>
            <a:pPr marL="285750" indent="-285750" algn="just" defTabSz="457200" latinLnBrk="1" hangingPunct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569"/>
                </a:solidFill>
              </a:rPr>
              <a:t>Present</a:t>
            </a:r>
          </a:p>
          <a:p>
            <a:pPr algn="just" defTabSz="457200" latinLnBrk="1" hangingPunct="0"/>
            <a:r>
              <a:rPr lang="en-GB" b="1" dirty="0"/>
              <a:t>SMOG-P</a:t>
            </a:r>
            <a:r>
              <a:rPr lang="en-GB" dirty="0"/>
              <a:t> the world’s smallest scientific, ‘</a:t>
            </a:r>
            <a:r>
              <a:rPr lang="en-GB" dirty="0" err="1"/>
              <a:t>PocketQube</a:t>
            </a:r>
            <a:r>
              <a:rPr lang="en-GB" dirty="0"/>
              <a:t>’ sat  </a:t>
            </a:r>
          </a:p>
          <a:p>
            <a:pPr algn="just" defTabSz="457200" latinLnBrk="1" hangingPunct="0"/>
            <a:r>
              <a:rPr lang="en-GB" dirty="0"/>
              <a:t>Physical size: 5x5x5 cm, total weight  250g.</a:t>
            </a:r>
          </a:p>
          <a:p>
            <a:pPr algn="just" defTabSz="457200" latinLnBrk="1" hangingPunct="0"/>
            <a:r>
              <a:rPr lang="en-GB" dirty="0"/>
              <a:t>Primary mission goal: mapping the electromagnetic pollution around the Earth. Launch date: December 6, 2019. Contractor: Rocket Lab (USA)</a:t>
            </a:r>
          </a:p>
          <a:p>
            <a:pPr algn="just" defTabSz="457200" latinLnBrk="1" hangingPunct="0"/>
            <a:r>
              <a:rPr lang="en-GB" dirty="0"/>
              <a:t>Features: payload components include on-board spectrum analyser to measure the electro-smog, experimental dosimeter. The sat contains 20 temperature sensors to measure the thermal behaviour of the construction and other monitoring tools for providing housekeeping data as well as  2 magnetometers, 2 gyroscopes and 6 light sensors. </a:t>
            </a:r>
          </a:p>
          <a:p>
            <a:pPr algn="just" defTabSz="457200" latinLnBrk="1" hangingPunct="0"/>
            <a:r>
              <a:rPr lang="en-GB" dirty="0">
                <a:solidFill>
                  <a:srgbClr val="002569"/>
                </a:solidFill>
              </a:rPr>
              <a:t>Planned lifetime was 3 months but it is still operational</a:t>
            </a:r>
          </a:p>
          <a:p>
            <a:pPr algn="just" defTabSz="457200" latinLnBrk="1" hangingPunct="0"/>
            <a:r>
              <a:rPr lang="en-GB" dirty="0">
                <a:solidFill>
                  <a:srgbClr val="002569"/>
                </a:solidFill>
              </a:rPr>
              <a:t>Details: </a:t>
            </a:r>
            <a:r>
              <a:rPr lang="en-GB" sz="1000" dirty="0">
                <a:hlinkClick r:id="rId4"/>
              </a:rPr>
              <a:t>http://gnd.bme.hu/smog/files/publikaciok/gabor_eps2/The_Success_Story_of_SMOG-P_Gabor_Geczy.pdf</a:t>
            </a:r>
            <a:endParaRPr lang="en-GB" sz="1000" dirty="0"/>
          </a:p>
          <a:p>
            <a:pPr marL="285750" indent="-285750" algn="just" defTabSz="457200" latinLnBrk="1" hangingPunct="0">
              <a:buFont typeface="Arial" panose="020B0604020202020204" pitchFamily="34" charset="0"/>
              <a:buChar char="•"/>
            </a:pPr>
            <a:r>
              <a:rPr lang="en-GB" dirty="0"/>
              <a:t>Follow-on:  t</a:t>
            </a:r>
            <a:r>
              <a:rPr lang="en-GB" dirty="0">
                <a:solidFill>
                  <a:srgbClr val="002569"/>
                </a:solidFill>
              </a:rPr>
              <a:t>he launch of SMOG-1 </a:t>
            </a: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48A8E77-1080-BA49-A04C-B0ADFFF4FD12}"/>
              </a:ext>
            </a:extLst>
          </p:cNvPr>
          <p:cNvSpPr txBox="1"/>
          <p:nvPr/>
        </p:nvSpPr>
        <p:spPr>
          <a:xfrm rot="16200000">
            <a:off x="10439635" y="2672457"/>
            <a:ext cx="301255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Liaison Report - Hungarian Space Office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operated by the Space Department of MFA</a:t>
            </a:r>
            <a:endParaRPr kumimoji="0" lang="hu-H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9" name="Tartalom helye 5">
            <a:extLst>
              <a:ext uri="{FF2B5EF4-FFF2-40B4-BE49-F238E27FC236}">
                <a16:creationId xmlns:a16="http://schemas.microsoft.com/office/drawing/2014/main" id="{FCCFBEB6-6EFB-5546-A0B0-0191639F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3888" y="4450725"/>
            <a:ext cx="1850828" cy="1222179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A266C804-77EA-184B-95CC-2E90F7FCD980}"/>
              </a:ext>
            </a:extLst>
          </p:cNvPr>
          <p:cNvSpPr txBox="1"/>
          <p:nvPr/>
        </p:nvSpPr>
        <p:spPr>
          <a:xfrm>
            <a:off x="7619352" y="5718894"/>
            <a:ext cx="2200045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spc="0" normalizeH="0" baseline="0" noProof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Rocket Labs’ Launch Complex at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spc="0" normalizeH="0" baseline="0" noProof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Onenui </a:t>
            </a: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 New Zeeland, where the   SMOG-P and ATL-1, two </a:t>
            </a:r>
            <a:r>
              <a:rPr lang="en-GB" sz="1000" dirty="0">
                <a:solidFill>
                  <a:srgbClr val="002569"/>
                </a:solidFill>
              </a:rPr>
              <a:t>Hungarian </a:t>
            </a:r>
            <a:r>
              <a:rPr lang="en-GB" sz="1000" dirty="0" err="1">
                <a:solidFill>
                  <a:srgbClr val="002569"/>
                </a:solidFill>
              </a:rPr>
              <a:t>PocketQube</a:t>
            </a:r>
            <a:r>
              <a:rPr lang="en-GB" sz="1000" dirty="0">
                <a:solidFill>
                  <a:srgbClr val="002569"/>
                </a:solidFill>
              </a:rPr>
              <a:t> </a:t>
            </a:r>
            <a:r>
              <a:rPr lang="en-GB" sz="1000" dirty="0" err="1">
                <a:solidFill>
                  <a:srgbClr val="002569"/>
                </a:solidFill>
              </a:rPr>
              <a:t>sats</a:t>
            </a:r>
            <a:r>
              <a:rPr lang="en-GB" sz="1000" dirty="0">
                <a:solidFill>
                  <a:srgbClr val="002569"/>
                </a:solidFill>
              </a:rPr>
              <a:t> were </a:t>
            </a: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launched      Pic taken by </a:t>
            </a:r>
            <a:r>
              <a:rPr kumimoji="0" lang="en-GB" sz="1000" b="0" i="0" u="none" strike="noStrike" cap="none" spc="0" normalizeH="0" baseline="0" noProof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Aleksei</a:t>
            </a: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.</a:t>
            </a:r>
            <a:r>
              <a:rPr lang="en-GB" sz="1000" dirty="0">
                <a:solidFill>
                  <a:srgbClr val="002569"/>
                </a:solidFill>
              </a:rPr>
              <a:t>Source: Internet</a:t>
            </a:r>
            <a:endParaRPr kumimoji="0" lang="en-GB" sz="10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2056" name="Picture 8" descr="https://4.bp.blogspot.com/-tmor1ZtJVjk/Tzj5L4zrRNI/AAAAAAACi1A/5TwJtR5m9jM/s400/Masat-1b.jpg">
            <a:extLst>
              <a:ext uri="{FF2B5EF4-FFF2-40B4-BE49-F238E27FC236}">
                <a16:creationId xmlns:a16="http://schemas.microsoft.com/office/drawing/2014/main" id="{C2DCB5EB-335E-7443-9E65-A6DF063B7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57556" y="1519351"/>
            <a:ext cx="1770881" cy="1141110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2.bp.blogspot.com/-DrRvatTTB54/Tzj44-bntII/AAAAAAACi04/BEe0kezGsl8/s400/Masat-1a.jpg">
            <a:extLst>
              <a:ext uri="{FF2B5EF4-FFF2-40B4-BE49-F238E27FC236}">
                <a16:creationId xmlns:a16="http://schemas.microsoft.com/office/drawing/2014/main" id="{87CDE570-FE28-FB43-9165-7AB8B7AB8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0033" y="1521275"/>
            <a:ext cx="1701323" cy="1101382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89A92E3-6954-8D45-A4EA-C98D86B04B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7556" y="2776243"/>
            <a:ext cx="1853116" cy="1059969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BEABE41D-E0C9-E045-8838-EDC6B142795D}"/>
              </a:ext>
            </a:extLst>
          </p:cNvPr>
          <p:cNvSpPr txBox="1"/>
          <p:nvPr/>
        </p:nvSpPr>
        <p:spPr>
          <a:xfrm>
            <a:off x="7876431" y="3879554"/>
            <a:ext cx="3562833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Launch of Masat-1 and Celebration after the first year at BME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24A7DB25-D825-B042-93B2-7526D0CF1653}"/>
              </a:ext>
            </a:extLst>
          </p:cNvPr>
          <p:cNvSpPr txBox="1"/>
          <p:nvPr/>
        </p:nvSpPr>
        <p:spPr>
          <a:xfrm>
            <a:off x="9872370" y="5718894"/>
            <a:ext cx="2129130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Brendan Gully’s pic of the launch of the Electron  rocket with payloads containing two Hungarian satellites.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Source: </a:t>
            </a:r>
            <a:r>
              <a:rPr kumimoji="0" lang="en-GB" sz="1000" b="0" i="0" u="none" strike="noStrike" cap="none" spc="0" normalizeH="0" baseline="0" noProof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Gábor Géczy </a:t>
            </a: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via HSO</a:t>
            </a:r>
          </a:p>
          <a:p>
            <a:pPr defTabSz="457200" latinLnBrk="1" hangingPunct="0"/>
            <a:r>
              <a:rPr lang="en-GB" sz="1000" dirty="0">
                <a:solidFill>
                  <a:srgbClr val="002569"/>
                </a:solidFill>
              </a:rPr>
              <a:t>Credit: </a:t>
            </a:r>
            <a:r>
              <a:rPr lang="en-GB" sz="1000" noProof="1">
                <a:solidFill>
                  <a:srgbClr val="002569"/>
                </a:solidFill>
              </a:rPr>
              <a:t>https://brendangully.co.nz</a:t>
            </a: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.</a:t>
            </a:r>
          </a:p>
        </p:txBody>
      </p:sp>
      <p:pic>
        <p:nvPicPr>
          <p:cNvPr id="2057" name="Picture 9" descr="page5image2916641552">
            <a:extLst>
              <a:ext uri="{FF2B5EF4-FFF2-40B4-BE49-F238E27FC236}">
                <a16:creationId xmlns:a16="http://schemas.microsoft.com/office/drawing/2014/main" id="{42C783E3-2D85-314A-AF3C-77BE96905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108" y="4425355"/>
            <a:ext cx="1866972" cy="1245995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896E3314-EC6E-5C42-8AB3-E357E3896FCA}"/>
              </a:ext>
            </a:extLst>
          </p:cNvPr>
          <p:cNvSpPr txBox="1"/>
          <p:nvPr/>
        </p:nvSpPr>
        <p:spPr>
          <a:xfrm>
            <a:off x="7340605" y="6585856"/>
            <a:ext cx="432150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CEOS WGISS-50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Virtual Meeting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22-24 September 2020</a:t>
            </a:r>
            <a:endParaRPr lang="en-US" sz="12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092167A0-6ED7-4B45-B210-CD1C5B41A8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31" y="2715709"/>
            <a:ext cx="1676641" cy="1124656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003176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251C08D0-3BF3-224E-B93E-E6ADFEAA95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6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6889FB7-CD2F-9548-92AF-EC2D1D1FE5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197" y="1756065"/>
            <a:ext cx="11845636" cy="5101935"/>
          </a:xfrm>
        </p:spPr>
        <p:txBody>
          <a:bodyPr/>
          <a:lstStyle/>
          <a:p>
            <a:r>
              <a:rPr lang="en-GB" dirty="0"/>
              <a:t>Hungary is </a:t>
            </a:r>
            <a:r>
              <a:rPr lang="en-GB" b="1" dirty="0"/>
              <a:t>full member of ESA </a:t>
            </a:r>
            <a:r>
              <a:rPr lang="en-GB" dirty="0"/>
              <a:t>since 2015</a:t>
            </a:r>
          </a:p>
          <a:p>
            <a:r>
              <a:rPr lang="en-GB" b="1" dirty="0"/>
              <a:t>Joined Earth Observation Envelope Programme </a:t>
            </a:r>
            <a:r>
              <a:rPr lang="en-GB" dirty="0"/>
              <a:t>in May 2019</a:t>
            </a:r>
          </a:p>
          <a:p>
            <a:r>
              <a:rPr lang="en-GB" dirty="0"/>
              <a:t>With the new ESA Space Programme initiated with Space19+, </a:t>
            </a:r>
            <a:r>
              <a:rPr lang="en-GB" b="1" dirty="0"/>
              <a:t>Hungary has subscribed a record budget to ESA programmes</a:t>
            </a:r>
          </a:p>
          <a:p>
            <a:r>
              <a:rPr lang="en-GB" dirty="0"/>
              <a:t>Within Earth Observation, Hungary has subscribed to the following programmes:</a:t>
            </a:r>
          </a:p>
          <a:p>
            <a:pPr lvl="1"/>
            <a:r>
              <a:rPr lang="en-GB" b="1" noProof="1"/>
              <a:t>FutureEO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the core European EO programme, financing overall activities and Earth Explorer missions</a:t>
            </a:r>
          </a:p>
          <a:p>
            <a:pPr lvl="2"/>
            <a:r>
              <a:rPr lang="en-GB" dirty="0"/>
              <a:t>amount subscribed: 7 MEUR</a:t>
            </a:r>
          </a:p>
          <a:p>
            <a:pPr lvl="1"/>
            <a:r>
              <a:rPr lang="en-GB" b="1" dirty="0"/>
              <a:t>Copernicus Space Component </a:t>
            </a:r>
            <a:r>
              <a:rPr lang="en-GB" dirty="0"/>
              <a:t>(CSC)</a:t>
            </a:r>
          </a:p>
          <a:p>
            <a:pPr lvl="2"/>
            <a:r>
              <a:rPr lang="en-GB" dirty="0"/>
              <a:t>The optional programme financing the development and operation of Sentinel satellite constellations and corresponding ground segment activities</a:t>
            </a:r>
          </a:p>
          <a:p>
            <a:pPr lvl="2"/>
            <a:r>
              <a:rPr lang="en-GB" dirty="0"/>
              <a:t>amount subscribed: 7 MEUR</a:t>
            </a:r>
          </a:p>
          <a:p>
            <a:pPr lvl="1"/>
            <a:r>
              <a:rPr lang="en-GB" dirty="0"/>
              <a:t>A </a:t>
            </a:r>
            <a:r>
              <a:rPr lang="en-GB" b="1" dirty="0"/>
              <a:t>National Space Strategy</a:t>
            </a:r>
            <a:r>
              <a:rPr lang="en-GB" dirty="0"/>
              <a:t> is under elaboration and will be available soon in its first version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8CADE9B-0F6C-D648-8413-46C0230D8E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69713" y="304800"/>
            <a:ext cx="8255357" cy="533400"/>
          </a:xfrm>
        </p:spPr>
        <p:txBody>
          <a:bodyPr/>
          <a:lstStyle/>
          <a:p>
            <a:r>
              <a:rPr lang="hu-HU" b="1" noProof="1"/>
              <a:t>ESA membership in the EO context - Hungary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9"/>
          <a:stretch/>
        </p:blipFill>
        <p:spPr>
          <a:xfrm>
            <a:off x="535513" y="135884"/>
            <a:ext cx="1069659" cy="23398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6CFF220-B757-FA41-9E8F-F1D5DD19E677}"/>
              </a:ext>
            </a:extLst>
          </p:cNvPr>
          <p:cNvSpPr txBox="1"/>
          <p:nvPr/>
        </p:nvSpPr>
        <p:spPr>
          <a:xfrm rot="16200000">
            <a:off x="10408556" y="2796309"/>
            <a:ext cx="301255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Liaison Report - Hungarian Space Office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operated by the Space Department of MFA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3C93C91-84E0-A041-B26E-3656FC2D32EB}"/>
              </a:ext>
            </a:extLst>
          </p:cNvPr>
          <p:cNvSpPr txBox="1"/>
          <p:nvPr/>
        </p:nvSpPr>
        <p:spPr>
          <a:xfrm>
            <a:off x="7362498" y="6585856"/>
            <a:ext cx="432150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CEOS WGISS-50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Virtual Meeting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22-24 September 2020</a:t>
            </a:r>
            <a:endParaRPr lang="en-US" sz="12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379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251C08D0-3BF3-224E-B93E-E6ADFEAA95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7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6889FB7-CD2F-9548-92AF-EC2D1D1FE5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6255" y="1402774"/>
            <a:ext cx="11845636" cy="5226630"/>
          </a:xfrm>
        </p:spPr>
        <p:txBody>
          <a:bodyPr/>
          <a:lstStyle/>
          <a:p>
            <a:r>
              <a:rPr lang="en-GB" sz="1800" dirty="0"/>
              <a:t>Earth Observation Information System (FIR) backgrounds</a:t>
            </a:r>
          </a:p>
          <a:p>
            <a:pPr lvl="1"/>
            <a:r>
              <a:rPr lang="en-GB" sz="1800" dirty="0"/>
              <a:t>Large national operational project, partly funded from EU budget</a:t>
            </a:r>
          </a:p>
          <a:p>
            <a:pPr lvl="1"/>
            <a:r>
              <a:rPr lang="en-GB" sz="1800" dirty="0"/>
              <a:t>Consortium: Governmental Agency for IT Development,, Lechner Knowledge Centre, Ministry of Foreign Affairs and Trade, NISZ National </a:t>
            </a:r>
            <a:r>
              <a:rPr lang="en-GB" sz="1800" dirty="0" err="1"/>
              <a:t>Infocommunications</a:t>
            </a:r>
            <a:r>
              <a:rPr lang="en-GB" sz="1800" dirty="0"/>
              <a:t> Services Company</a:t>
            </a:r>
          </a:p>
          <a:p>
            <a:pPr lvl="1"/>
            <a:r>
              <a:rPr lang="en-GB" sz="1800" dirty="0"/>
              <a:t>A large number of governmental actors involved, representing a multitude of sectors:                            forestry, disaster management, water management, </a:t>
            </a:r>
            <a:r>
              <a:rPr lang="en-GB" sz="1800" dirty="0" err="1"/>
              <a:t>defense</a:t>
            </a:r>
            <a:r>
              <a:rPr lang="en-GB" sz="1800" dirty="0"/>
              <a:t> and security, agriculture, air traffic </a:t>
            </a:r>
          </a:p>
          <a:p>
            <a:pPr lvl="1"/>
            <a:r>
              <a:rPr lang="en-GB" sz="1800" dirty="0"/>
              <a:t>Time span: 2017-2020</a:t>
            </a:r>
          </a:p>
          <a:p>
            <a:pPr lvl="1"/>
            <a:r>
              <a:rPr lang="en-GB" sz="1800" dirty="0"/>
              <a:t>Aim: EO-derived information into governmental procedures supported by a centralized infrastructure </a:t>
            </a:r>
          </a:p>
          <a:p>
            <a:pPr lvl="1"/>
            <a:r>
              <a:rPr lang="en-GB" sz="1800" dirty="0"/>
              <a:t>IT, institutional, legislative and financial framework to be elaborated </a:t>
            </a:r>
          </a:p>
          <a:p>
            <a:pPr lvl="1"/>
            <a:r>
              <a:rPr lang="en-GB" sz="1800" dirty="0"/>
              <a:t>Hybrid IT infrastructure: supercomputer for fast, automated EO data processing and cloud for supporting administrative procedures</a:t>
            </a:r>
          </a:p>
          <a:p>
            <a:pPr lvl="2"/>
            <a:r>
              <a:rPr lang="en-GB" sz="1800" dirty="0"/>
              <a:t>Also </a:t>
            </a:r>
            <a:r>
              <a:rPr lang="en-GB" sz="1800" dirty="0" err="1"/>
              <a:t>fulfills</a:t>
            </a:r>
            <a:r>
              <a:rPr lang="en-GB" sz="1800" dirty="0"/>
              <a:t> the role of ESA Collaborative Hub / Copernicus Ground Segment</a:t>
            </a:r>
          </a:p>
          <a:p>
            <a:pPr lvl="2"/>
            <a:r>
              <a:rPr lang="en-GB" sz="1800" dirty="0"/>
              <a:t>Holds a full online archive of Sentinel data, along with ancillary institutional data sets</a:t>
            </a:r>
          </a:p>
          <a:p>
            <a:pPr lvl="2"/>
            <a:r>
              <a:rPr lang="en-GB" sz="1800" dirty="0"/>
              <a:t>Flexible infrastructure based on modular containerized instances (Kubernetes / Docker)</a:t>
            </a:r>
          </a:p>
          <a:p>
            <a:pPr lvl="1"/>
            <a:r>
              <a:rPr lang="en-GB" sz="1800" dirty="0"/>
              <a:t>Organization resulting from the project: Earth Observation Operations Centre (FOK)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8CADE9B-0F6C-D648-8413-46C0230D8E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69713" y="304800"/>
            <a:ext cx="8255357" cy="533400"/>
          </a:xfrm>
        </p:spPr>
        <p:txBody>
          <a:bodyPr/>
          <a:lstStyle/>
          <a:p>
            <a:r>
              <a:rPr lang="hu-HU" b="1" noProof="1"/>
              <a:t>Governmental EO developments - Hungary 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0582027" y="2407178"/>
            <a:ext cx="3016208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Liaison Report - Hungarian Space Office</a:t>
            </a:r>
          </a:p>
          <a:p>
            <a:pPr lvl="0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operated by the Space Department of MFA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F4FEC0E-9996-B045-A15D-5A6B90F6893A}"/>
              </a:ext>
            </a:extLst>
          </p:cNvPr>
          <p:cNvSpPr txBox="1"/>
          <p:nvPr/>
        </p:nvSpPr>
        <p:spPr>
          <a:xfrm>
            <a:off x="7283989" y="6581003"/>
            <a:ext cx="432150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CEOS WGISS-50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Virtual Meeting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22-24 September 2020</a:t>
            </a:r>
            <a:endParaRPr lang="en-US" sz="12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4980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251C08D0-3BF3-224E-B93E-E6ADFEAA95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8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6889FB7-CD2F-9548-92AF-EC2D1D1FE5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4764" y="1912125"/>
            <a:ext cx="11845636" cy="5101935"/>
          </a:xfrm>
        </p:spPr>
        <p:txBody>
          <a:bodyPr/>
          <a:lstStyle/>
          <a:p>
            <a:r>
              <a:rPr lang="en-GB" dirty="0"/>
              <a:t>Earth Observation Information System (FIR)</a:t>
            </a:r>
          </a:p>
          <a:p>
            <a:pPr lvl="1"/>
            <a:r>
              <a:rPr lang="en-GB" dirty="0"/>
              <a:t>Status and roadmap:</a:t>
            </a:r>
          </a:p>
          <a:p>
            <a:pPr lvl="2"/>
            <a:r>
              <a:rPr lang="en-GB" dirty="0"/>
              <a:t>Final development milestone reached on 31 August 2020</a:t>
            </a:r>
          </a:p>
          <a:p>
            <a:pPr lvl="2"/>
            <a:r>
              <a:rPr lang="en-GB" dirty="0"/>
              <a:t>System under migration from ‚test’ to ‚operational’ state</a:t>
            </a:r>
          </a:p>
          <a:p>
            <a:pPr lvl="2"/>
            <a:r>
              <a:rPr lang="en-GB" dirty="0"/>
              <a:t>User Acceptance Testing in May 2020</a:t>
            </a:r>
          </a:p>
          <a:p>
            <a:pPr lvl="2"/>
            <a:r>
              <a:rPr lang="en-GB" dirty="0"/>
              <a:t>Earth Observation Operations </a:t>
            </a:r>
            <a:r>
              <a:rPr lang="en-GB" noProof="1"/>
              <a:t>Centre</a:t>
            </a:r>
            <a:r>
              <a:rPr lang="en-GB" dirty="0"/>
              <a:t> (FOK) under construction within the organizational structure of </a:t>
            </a:r>
            <a:r>
              <a:rPr lang="en-GB" noProof="1"/>
              <a:t>Lechner</a:t>
            </a:r>
            <a:r>
              <a:rPr lang="en-GB" dirty="0"/>
              <a:t> Knowledge Centre</a:t>
            </a:r>
          </a:p>
          <a:p>
            <a:pPr lvl="2"/>
            <a:r>
              <a:rPr lang="en-GB" dirty="0"/>
              <a:t>Legislative framework is under preparation, converging to consensus</a:t>
            </a:r>
          </a:p>
          <a:p>
            <a:pPr lvl="2"/>
            <a:r>
              <a:rPr lang="en-GB" dirty="0"/>
              <a:t>Full functionality to be reached in October 2020</a:t>
            </a:r>
          </a:p>
          <a:p>
            <a:pPr lvl="2"/>
            <a:r>
              <a:rPr lang="en-GB" dirty="0"/>
              <a:t>Launch of demo phase scheduled in November 2020</a:t>
            </a:r>
          </a:p>
          <a:p>
            <a:pPr lvl="2"/>
            <a:r>
              <a:rPr lang="en-GB" dirty="0"/>
              <a:t>Going public scheduled to 1st April 2021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8CADE9B-0F6C-D648-8413-46C0230D8E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69713" y="304800"/>
            <a:ext cx="8255357" cy="533400"/>
          </a:xfrm>
        </p:spPr>
        <p:txBody>
          <a:bodyPr/>
          <a:lstStyle/>
          <a:p>
            <a:r>
              <a:rPr lang="hu-HU" b="1" noProof="1"/>
              <a:t>Governmental EO roadmap - Hungary 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10364677" y="2635770"/>
            <a:ext cx="3192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noProof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Liaison Report - Hungarian Space Office</a:t>
            </a:r>
          </a:p>
          <a:p>
            <a:pPr lvl="0"/>
            <a:r>
              <a:rPr lang="en-GB" sz="1200" noProof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operated by the Space Department of MFA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F0C333A-9E29-2C43-A3E4-71B127D06A8B}"/>
              </a:ext>
            </a:extLst>
          </p:cNvPr>
          <p:cNvSpPr txBox="1"/>
          <p:nvPr/>
        </p:nvSpPr>
        <p:spPr>
          <a:xfrm>
            <a:off x="7362498" y="6606406"/>
            <a:ext cx="432150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CEOS WGISS-50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Virtual Meeting </a:t>
            </a:r>
            <a:r>
              <a:rPr lang="en-US" sz="1200" i="1" dirty="0">
                <a:solidFill>
                  <a:schemeClr val="accent1"/>
                </a:solidFill>
              </a:rPr>
              <a:t> |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22-24 September 2020</a:t>
            </a:r>
            <a:endParaRPr lang="en-US" sz="12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710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48195" y="427252"/>
            <a:ext cx="43847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Earth Observation Information System</a:t>
            </a:r>
          </a:p>
          <a:p>
            <a:r>
              <a:rPr lang="hu-HU" sz="2800" dirty="0">
                <a:solidFill>
                  <a:schemeClr val="bg1"/>
                </a:solidFill>
              </a:rPr>
              <a:t>(FIR)</a:t>
            </a:r>
          </a:p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hu-HU" sz="2800" dirty="0">
                <a:solidFill>
                  <a:schemeClr val="bg1"/>
                </a:solidFill>
              </a:rPr>
              <a:t>stablishment of</a:t>
            </a:r>
          </a:p>
          <a:p>
            <a:r>
              <a:rPr lang="hu-HU" sz="2800" dirty="0">
                <a:solidFill>
                  <a:schemeClr val="bg1"/>
                </a:solidFill>
              </a:rPr>
              <a:t>Earth Observation data infrastructure and services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66485" y="6011130"/>
            <a:ext cx="483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</a:rPr>
              <a:t>KÖFOP-1.0.0-VEKOP-15-2017-00050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594" y="259474"/>
            <a:ext cx="1454364" cy="83405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46C42DE-2AFE-461F-97D1-C9E40329A2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2354" y="6011130"/>
            <a:ext cx="1308250" cy="36540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345" y="1819256"/>
            <a:ext cx="536299" cy="70864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735" y="3760917"/>
            <a:ext cx="1110257" cy="830967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0672354" y="8098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1" y="5176206"/>
            <a:ext cx="1071929" cy="643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520060" y="2356536"/>
            <a:ext cx="2918466" cy="425414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1ECDC6DE-EF7E-804B-8AC2-98EF9320D57D}"/>
              </a:ext>
            </a:extLst>
          </p:cNvPr>
          <p:cNvSpPr txBox="1"/>
          <p:nvPr/>
        </p:nvSpPr>
        <p:spPr>
          <a:xfrm>
            <a:off x="7439456" y="6581003"/>
            <a:ext cx="432150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CEOS WGISS-50 </a:t>
            </a:r>
            <a:r>
              <a:rPr lang="en-US" sz="1200" i="1" dirty="0">
                <a:solidFill>
                  <a:schemeClr val="bg1"/>
                </a:solidFill>
              </a:rPr>
              <a:t> | 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Virtual Meeting </a:t>
            </a:r>
            <a:r>
              <a:rPr lang="en-US" sz="1200" i="1" dirty="0">
                <a:solidFill>
                  <a:schemeClr val="bg1"/>
                </a:solidFill>
              </a:rPr>
              <a:t> | 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22-24 September 2020</a:t>
            </a:r>
            <a:endParaRPr lang="en-US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VF_20180307_FIR" id="{E765529C-C481-4D83-B2DE-8D62933F0A6A}" vid="{A05D7A62-E293-4273-8483-A39A2B7900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7371</TotalTime>
  <Words>2151</Words>
  <Application>Microsoft Macintosh PowerPoint</Application>
  <PresentationFormat>Szélesvásznú</PresentationFormat>
  <Paragraphs>234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14</vt:i4>
      </vt:variant>
    </vt:vector>
  </HeadingPairs>
  <TitlesOfParts>
    <vt:vector size="24" baseType="lpstr">
      <vt:lpstr>Arial</vt:lpstr>
      <vt:lpstr>Arial Bold</vt:lpstr>
      <vt:lpstr>Calibri</vt:lpstr>
      <vt:lpstr>Courier New</vt:lpstr>
      <vt:lpstr>Droid Serif</vt:lpstr>
      <vt:lpstr>Helvetica Neue</vt:lpstr>
      <vt:lpstr>Proxima Nova Regular</vt:lpstr>
      <vt:lpstr>Wingdings</vt:lpstr>
      <vt:lpstr>Default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Support of domestic remote sensing tasks</vt:lpstr>
      <vt:lpstr>Governmental EO hardware architecture - Hungary</vt:lpstr>
      <vt:lpstr>Improvements in public administration by EO - Hungary</vt:lpstr>
      <vt:lpstr>PowerPoint-bemutató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CEOS sablon (ppt)</dc:title>
  <dc:subject>Sablon</dc:subject>
  <dc:creator>Sablon: CEOS</dc:creator>
  <cp:keywords/>
  <dc:description>Formai átvétel hozzáadott tartalommal</dc:description>
  <cp:lastModifiedBy>RFG</cp:lastModifiedBy>
  <cp:revision>278</cp:revision>
  <cp:lastPrinted>2020-09-19T06:10:32Z</cp:lastPrinted>
  <dcterms:created xsi:type="dcterms:W3CDTF">2017-04-07T17:29:45Z</dcterms:created>
  <dcterms:modified xsi:type="dcterms:W3CDTF">2020-09-22T21:37:22Z</dcterms:modified>
  <cp:category/>
</cp:coreProperties>
</file>