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
  </p:notesMasterIdLst>
  <p:handoutMasterIdLst>
    <p:handoutMasterId r:id="rId7"/>
  </p:handoutMasterIdLst>
  <p:sldIdLst>
    <p:sldId id="605" r:id="rId2"/>
    <p:sldId id="278" r:id="rId3"/>
    <p:sldId id="604" r:id="rId4"/>
    <p:sldId id="599" r:id="rId5"/>
  </p:sldIdLst>
  <p:sldSz cx="12192000" cy="6858000"/>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65"/>
    <p:restoredTop sz="92857"/>
  </p:normalViewPr>
  <p:slideViewPr>
    <p:cSldViewPr>
      <p:cViewPr varScale="1">
        <p:scale>
          <a:sx n="88" d="100"/>
          <a:sy n="88" d="100"/>
        </p:scale>
        <p:origin x="192" y="744"/>
      </p:cViewPr>
      <p:guideLst>
        <p:guide orient="horz" pos="2160"/>
        <p:guide pos="3840"/>
      </p:guideLst>
    </p:cSldViewPr>
  </p:slideViewPr>
  <p:notesTextViewPr>
    <p:cViewPr>
      <p:scale>
        <a:sx n="3" d="2"/>
        <a:sy n="3" d="2"/>
      </p:scale>
      <p:origin x="0" y="0"/>
    </p:cViewPr>
  </p:notesText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2021/4/13</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New Roman" charset="0"/>
            </a:endParaRPr>
          </a:p>
        </p:txBody>
      </p:sp>
      <p:sp>
        <p:nvSpPr>
          <p:cNvPr id="26628" name="Slide Number Placeholder 3"/>
          <p:cNvSpPr>
            <a:spLocks noGrp="1"/>
          </p:cNvSpPr>
          <p:nvPr>
            <p:ph type="sldNum" sz="quarter" idx="5"/>
          </p:nvPr>
        </p:nvSpPr>
        <p:spPr>
          <a:xfrm>
            <a:off x="3884613" y="8815388"/>
            <a:ext cx="2960687"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r" defTabSz="977900" rtl="0" eaLnBrk="1" fontAlgn="auto" latinLnBrk="0" hangingPunct="1">
              <a:lnSpc>
                <a:spcPct val="100000"/>
              </a:lnSpc>
              <a:spcBef>
                <a:spcPts val="0"/>
              </a:spcBef>
              <a:spcAft>
                <a:spcPts val="0"/>
              </a:spcAft>
              <a:buClrTx/>
              <a:buSzTx/>
              <a:buFontTx/>
              <a:buNone/>
              <a:tabLst/>
              <a:defRPr/>
            </a:pPr>
            <a:fld id="{14C105F5-BAE2-9F4A-B85A-608305CAB83A}" type="slidenum">
              <a:rPr kumimoji="0" lang="en-US" altLang="x-none" sz="10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77900" rtl="0" eaLnBrk="1" fontAlgn="auto" latinLnBrk="0" hangingPunct="1">
                <a:lnSpc>
                  <a:spcPct val="100000"/>
                </a:lnSpc>
                <a:spcBef>
                  <a:spcPts val="0"/>
                </a:spcBef>
                <a:spcAft>
                  <a:spcPts val="0"/>
                </a:spcAft>
                <a:buClrTx/>
                <a:buSzTx/>
                <a:buFontTx/>
                <a:buNone/>
                <a:tabLst/>
                <a:defRPr/>
              </a:pPr>
              <a:t>1</a:t>
            </a:fld>
            <a:endParaRPr kumimoji="0" lang="en-US" altLang="x-none" sz="10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
        <p:nvSpPr>
          <p:cNvPr id="26629" name="Header Placeholder 4"/>
          <p:cNvSpPr>
            <a:spLocks noGrp="1"/>
          </p:cNvSpPr>
          <p:nvPr>
            <p:ph type="hdr" sz="quarter"/>
          </p:nvPr>
        </p:nvSpPr>
        <p:spPr>
          <a:xfrm>
            <a:off x="12700" y="12700"/>
            <a:ext cx="2960688"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x-none" altLang="x-none" sz="10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150503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Times New Roman" charset="0"/>
            </a:endParaRPr>
          </a:p>
        </p:txBody>
      </p:sp>
      <p:sp>
        <p:nvSpPr>
          <p:cNvPr id="26628" name="Slide Number Placeholder 3"/>
          <p:cNvSpPr>
            <a:spLocks noGrp="1"/>
          </p:cNvSpPr>
          <p:nvPr>
            <p:ph type="sldNum" sz="quarter" idx="5"/>
          </p:nvPr>
        </p:nvSpPr>
        <p:spPr>
          <a:xfrm>
            <a:off x="3884613" y="8815388"/>
            <a:ext cx="2960687"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r" defTabSz="977900" rtl="0" eaLnBrk="1" fontAlgn="auto" latinLnBrk="0" hangingPunct="1">
              <a:lnSpc>
                <a:spcPct val="100000"/>
              </a:lnSpc>
              <a:spcBef>
                <a:spcPts val="0"/>
              </a:spcBef>
              <a:spcAft>
                <a:spcPts val="0"/>
              </a:spcAft>
              <a:buClrTx/>
              <a:buSzTx/>
              <a:buFontTx/>
              <a:buNone/>
              <a:tabLst/>
              <a:defRPr/>
            </a:pPr>
            <a:fld id="{14C105F5-BAE2-9F4A-B85A-608305CAB83A}" type="slidenum">
              <a:rPr kumimoji="0" lang="en-US" altLang="x-none" sz="10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77900" rtl="0" eaLnBrk="1" fontAlgn="auto" latinLnBrk="0" hangingPunct="1">
                <a:lnSpc>
                  <a:spcPct val="100000"/>
                </a:lnSpc>
                <a:spcBef>
                  <a:spcPts val="0"/>
                </a:spcBef>
                <a:spcAft>
                  <a:spcPts val="0"/>
                </a:spcAft>
                <a:buClrTx/>
                <a:buSzTx/>
                <a:buFontTx/>
                <a:buNone/>
                <a:tabLst/>
                <a:defRPr/>
              </a:pPr>
              <a:t>3</a:t>
            </a:fld>
            <a:endParaRPr kumimoji="0" lang="en-US" altLang="x-none" sz="10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
        <p:nvSpPr>
          <p:cNvPr id="26629" name="Header Placeholder 4"/>
          <p:cNvSpPr>
            <a:spLocks noGrp="1"/>
          </p:cNvSpPr>
          <p:nvPr>
            <p:ph type="hdr" sz="quarter"/>
          </p:nvPr>
        </p:nvSpPr>
        <p:spPr>
          <a:xfrm>
            <a:off x="12700" y="12700"/>
            <a:ext cx="2960688"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x-none" altLang="x-none" sz="10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115642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latin typeface="Times New Roman" charset="0"/>
            </a:endParaRPr>
          </a:p>
        </p:txBody>
      </p:sp>
      <p:sp>
        <p:nvSpPr>
          <p:cNvPr id="26628" name="Slide Number Placeholder 3"/>
          <p:cNvSpPr>
            <a:spLocks noGrp="1"/>
          </p:cNvSpPr>
          <p:nvPr>
            <p:ph type="sldNum" sz="quarter" idx="5"/>
          </p:nvPr>
        </p:nvSpPr>
        <p:spPr>
          <a:xfrm>
            <a:off x="3884613" y="8815388"/>
            <a:ext cx="2960687"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r" defTabSz="977900" rtl="0" eaLnBrk="1" fontAlgn="auto" latinLnBrk="0" hangingPunct="1">
              <a:lnSpc>
                <a:spcPct val="100000"/>
              </a:lnSpc>
              <a:spcBef>
                <a:spcPts val="0"/>
              </a:spcBef>
              <a:spcAft>
                <a:spcPts val="0"/>
              </a:spcAft>
              <a:buClrTx/>
              <a:buSzTx/>
              <a:buFontTx/>
              <a:buNone/>
              <a:tabLst/>
              <a:defRPr/>
            </a:pPr>
            <a:fld id="{14C105F5-BAE2-9F4A-B85A-608305CAB83A}" type="slidenum">
              <a:rPr kumimoji="0" lang="en-US" altLang="x-none" sz="10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77900" rtl="0" eaLnBrk="1" fontAlgn="auto" latinLnBrk="0" hangingPunct="1">
                <a:lnSpc>
                  <a:spcPct val="100000"/>
                </a:lnSpc>
                <a:spcBef>
                  <a:spcPts val="0"/>
                </a:spcBef>
                <a:spcAft>
                  <a:spcPts val="0"/>
                </a:spcAft>
                <a:buClrTx/>
                <a:buSzTx/>
                <a:buFontTx/>
                <a:buNone/>
                <a:tabLst/>
                <a:defRPr/>
              </a:pPr>
              <a:t>4</a:t>
            </a:fld>
            <a:endParaRPr kumimoji="0" lang="en-US" altLang="x-none" sz="1000" b="0" i="0" u="none" strike="noStrike" kern="1200" cap="none" spc="0" normalizeH="0" baseline="0" noProof="0" dirty="0">
              <a:ln>
                <a:noFill/>
              </a:ln>
              <a:solidFill>
                <a:prstClr val="black"/>
              </a:solidFill>
              <a:effectLst/>
              <a:uLnTx/>
              <a:uFillTx/>
              <a:latin typeface="Calibri" charset="0"/>
              <a:ea typeface="ＭＳ Ｐゴシック" charset="-128"/>
              <a:cs typeface="+mn-cs"/>
            </a:endParaRPr>
          </a:p>
        </p:txBody>
      </p:sp>
      <p:sp>
        <p:nvSpPr>
          <p:cNvPr id="26629" name="Header Placeholder 4"/>
          <p:cNvSpPr>
            <a:spLocks noGrp="1"/>
          </p:cNvSpPr>
          <p:nvPr>
            <p:ph type="hdr" sz="quarter"/>
          </p:nvPr>
        </p:nvSpPr>
        <p:spPr>
          <a:xfrm>
            <a:off x="12700" y="12700"/>
            <a:ext cx="2960688"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128"/>
              </a:defRPr>
            </a:lvl1pPr>
            <a:lvl2pPr marL="37931725" indent="-37474525" defTabSz="977900">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x-none" altLang="x-none" sz="10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3425550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4/13/21</a:t>
            </a:fld>
            <a:endParaRPr lang="en-US" dirty="0"/>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dirty="0"/>
              <a:t>CEOS AC-VC June 2017</a:t>
            </a:r>
          </a:p>
        </p:txBody>
      </p:sp>
      <p:sp>
        <p:nvSpPr>
          <p:cNvPr id="6" name="Slide Number Placeholder 5"/>
          <p:cNvSpPr>
            <a:spLocks noGrp="1"/>
          </p:cNvSpPr>
          <p:nvPr>
            <p:ph type="sldNum" sz="quarter" idx="12"/>
          </p:nvPr>
        </p:nvSpPr>
        <p:spPr>
          <a:xfrm>
            <a:off x="9652000" y="6546852"/>
            <a:ext cx="2540000" cy="369332"/>
          </a:xfrm>
          <a:prstGeom prst="rect">
            <a:avLst/>
          </a:prstGeom>
        </p:spPr>
        <p:txBody>
          <a:bodyPr/>
          <a:lstStyle/>
          <a:p>
            <a:fld id="{D11591C9-1069-47C8-BF2F-DC125323CA97}" type="slidenum">
              <a:rPr lang="en-US" smtClean="0"/>
              <a:t>‹#›</a:t>
            </a:fld>
            <a:endParaRPr lang="en-US" dirty="0"/>
          </a:p>
        </p:txBody>
      </p:sp>
      <p:pic>
        <p:nvPicPr>
          <p:cNvPr id="10" name="ceos_logo.png"/>
          <p:cNvPicPr/>
          <p:nvPr userDrawn="1"/>
        </p:nvPicPr>
        <p:blipFill>
          <a:blip r:embed="rId2"/>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24395"/>
          <a:stretch/>
        </p:blipFill>
        <p:spPr>
          <a:xfrm>
            <a:off x="0" y="-68239"/>
            <a:ext cx="12192000" cy="6926239"/>
          </a:xfrm>
          <a:prstGeom prst="rect">
            <a:avLst/>
          </a:prstGeom>
        </p:spPr>
      </p:pic>
      <p:pic>
        <p:nvPicPr>
          <p:cNvPr id="12" name="ceos_logo.png"/>
          <p:cNvPicPr/>
          <p:nvPr userDrawn="1"/>
        </p:nvPicPr>
        <p:blipFill>
          <a:blip r:embed="rId4" cstate="screen">
            <a:extLst>
              <a:ext uri="{28A0092B-C50C-407E-A947-70E740481C1C}">
                <a14:useLocalDpi xmlns:a14="http://schemas.microsoft.com/office/drawing/2010/main"/>
              </a:ext>
            </a:extLst>
          </a:blip>
          <a:stretch>
            <a:fillRect/>
          </a:stretch>
        </p:blipFill>
        <p:spPr>
          <a:xfrm>
            <a:off x="394189" y="137500"/>
            <a:ext cx="2507906" cy="993132"/>
          </a:xfrm>
          <a:prstGeom prst="rect">
            <a:avLst/>
          </a:prstGeom>
          <a:ln w="12700">
            <a:miter lim="400000"/>
          </a:ln>
        </p:spPr>
      </p:pic>
      <p:sp>
        <p:nvSpPr>
          <p:cNvPr id="13" name="Shape 10"/>
          <p:cNvSpPr txBox="1">
            <a:spLocks/>
          </p:cNvSpPr>
          <p:nvPr userDrawn="1"/>
        </p:nvSpPr>
        <p:spPr>
          <a:xfrm>
            <a:off x="394189" y="1146837"/>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394632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0D6D6E-E54C-B54E-A61D-5F255BA9ED02}"/>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41713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00507D-372A-AC42-A60A-99B6777992BD}"/>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249444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B16E3AB-8152-4C0F-AF27-CE4ED75772B0}" type="datetimeFigureOut">
              <a:rPr lang="en-US" smtClean="0"/>
              <a:pPr/>
              <a:t>4/13/21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652000" y="6546851"/>
            <a:ext cx="2540000" cy="246221"/>
          </a:xfrm>
          <a:prstGeom prst="rect">
            <a:avLst/>
          </a:prstGeom>
        </p:spPr>
        <p:txBody>
          <a:bodyPr/>
          <a:lstStyle/>
          <a:p>
            <a:fld id="{1917B5BD-2987-4E60-A91D-AE799D5A13FB}" type="slidenum">
              <a:rPr lang="en-US" smtClean="0"/>
              <a:pPr/>
              <a:t>‹#›</a:t>
            </a:fld>
            <a:endParaRPr lang="en-US" dirty="0"/>
          </a:p>
        </p:txBody>
      </p:sp>
    </p:spTree>
    <p:extLst>
      <p:ext uri="{BB962C8B-B14F-4D97-AF65-F5344CB8AC3E}">
        <p14:creationId xmlns:p14="http://schemas.microsoft.com/office/powerpoint/2010/main" val="201991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print"/>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849B0D-220D-4143-9000-B8A2B691A690}"/>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1156447"/>
              <a:ext cx="8364071" cy="1266667"/>
            </a:xfrm>
            <a:prstGeom prst="rect">
              <a:avLst/>
            </a:prstGeom>
          </p:spPr>
        </p:pic>
        <p:pic>
          <p:nvPicPr>
            <p:cNvPr id="4" name="Picture 3"/>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7958571" y="1156447"/>
              <a:ext cx="4233429" cy="1266667"/>
            </a:xfrm>
            <a:prstGeom prst="rect">
              <a:avLst/>
            </a:prstGeom>
          </p:spPr>
        </p:pic>
      </p:grpSp>
    </p:spTree>
    <p:extLst>
      <p:ext uri="{BB962C8B-B14F-4D97-AF65-F5344CB8AC3E}">
        <p14:creationId xmlns:p14="http://schemas.microsoft.com/office/powerpoint/2010/main" val="3907584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7.tif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www.openearthalliance.org/forum" TargetMode="External"/><Relationship Id="rId5" Type="http://schemas.openxmlformats.org/officeDocument/2006/relationships/hyperlink" Target="https://openearthalliance.org/" TargetMode="External"/><Relationship Id="rId10" Type="http://schemas.openxmlformats.org/officeDocument/2006/relationships/image" Target="../media/image11.png"/><Relationship Id="rId4" Type="http://schemas.openxmlformats.org/officeDocument/2006/relationships/notesSlide" Target="../notesSlides/notesSlide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hyperlink" Target="https://apps.sentinel-hub.com/s1-card4l/" TargetMode="External"/><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743200" y="152400"/>
            <a:ext cx="6019800" cy="954107"/>
          </a:xfrm>
        </p:spPr>
        <p:txBody>
          <a:bodyPr wrap="square">
            <a:spAutoFit/>
          </a:bodyPr>
          <a:lstStyle/>
          <a:p>
            <a:pPr algn="l" eaLnBrk="1" hangingPunct="1">
              <a:defRPr/>
            </a:pPr>
            <a:r>
              <a:rPr lang="en-US" sz="3600" b="1" kern="1200" dirty="0">
                <a:latin typeface="Tahoma" pitchFamily="-110" charset="0"/>
                <a:ea typeface="+mn-ea"/>
                <a:cs typeface="+mn-cs"/>
              </a:rPr>
              <a:t>SEO Report to WGISS-51</a:t>
            </a:r>
            <a:br>
              <a:rPr lang="en-US" sz="3600" b="1" kern="1200" dirty="0">
                <a:latin typeface="Tahoma" pitchFamily="-110" charset="0"/>
                <a:ea typeface="+mn-ea"/>
                <a:cs typeface="+mn-cs"/>
              </a:rPr>
            </a:br>
            <a:r>
              <a:rPr lang="en-US" sz="2000" kern="1200" dirty="0">
                <a:latin typeface="Tahoma" pitchFamily="-110" charset="0"/>
                <a:ea typeface="+mn-ea"/>
                <a:cs typeface="+mn-cs"/>
              </a:rPr>
              <a:t>Brian Killough, CEOS SEO</a:t>
            </a:r>
            <a:endParaRPr lang="en-US" sz="3600" kern="1200" dirty="0">
              <a:latin typeface="Tahoma" pitchFamily="-110" charset="0"/>
              <a:ea typeface="+mn-ea"/>
              <a:cs typeface="+mn-cs"/>
            </a:endParaRPr>
          </a:p>
        </p:txBody>
      </p:sp>
      <p:sp>
        <p:nvSpPr>
          <p:cNvPr id="5" name="Content Placeholder 2"/>
          <p:cNvSpPr txBox="1">
            <a:spLocks/>
          </p:cNvSpPr>
          <p:nvPr/>
        </p:nvSpPr>
        <p:spPr bwMode="auto">
          <a:xfrm>
            <a:off x="294934" y="1600200"/>
            <a:ext cx="9153866" cy="4800600"/>
          </a:xfrm>
          <a:prstGeom prst="rect">
            <a:avLst/>
          </a:prstGeom>
          <a:noFill/>
          <a:ln w="9525">
            <a:noFill/>
            <a:miter lim="800000"/>
            <a:headEnd/>
            <a:tailEnd/>
          </a:ln>
        </p:spPr>
        <p:txBody>
          <a:bodyPr/>
          <a:lstStyle>
            <a:lvl1pPr marL="342900" indent="-342900">
              <a:defRPr sz="1000">
                <a:solidFill>
                  <a:schemeClr val="tx1"/>
                </a:solidFill>
                <a:latin typeface="Arial Unicode MS" charset="0"/>
                <a:ea typeface="ＭＳ Ｐゴシック" charset="-128"/>
              </a:defRPr>
            </a:lvl1pPr>
            <a:lvl2pPr marL="37931725" indent="-37474525">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1500" b="1" i="0" u="none" strike="noStrike" kern="1200" cap="none" spc="0" normalizeH="0" baseline="0" noProof="0" dirty="0">
                <a:ln>
                  <a:noFill/>
                </a:ln>
                <a:solidFill>
                  <a:prstClr val="black"/>
                </a:solidFill>
                <a:effectLst/>
                <a:uLnTx/>
                <a:uFillTx/>
                <a:latin typeface="Calibri" charset="0"/>
                <a:ea typeface="ＭＳ Ｐゴシック" charset="-128"/>
              </a:rPr>
              <a:t>Google Colab Sandbox</a:t>
            </a:r>
            <a:r>
              <a:rPr kumimoji="0" lang="en-US" altLang="x-none" sz="1500" b="0" i="0" u="none" strike="noStrike" kern="1200" cap="none" spc="0" normalizeH="0" baseline="0" noProof="0" dirty="0">
                <a:ln>
                  <a:noFill/>
                </a:ln>
                <a:solidFill>
                  <a:prstClr val="black"/>
                </a:solidFill>
                <a:effectLst/>
                <a:uLnTx/>
                <a:uFillTx/>
                <a:latin typeface="Calibri" charset="0"/>
                <a:ea typeface="ＭＳ Ｐゴシック" charset="-128"/>
              </a:rPr>
              <a:t> ... The SEO recently completed the first beta (internal) release of an Open Data Cube sandbox that runs on Google Colab and connects to Earth Engine datasets. This free/open tool can be used for Python notebook training as it can scale to unlimited users. </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1500" b="1" i="0" u="none" strike="noStrike" kern="1200" cap="none" spc="0" normalizeH="0" baseline="0" noProof="0" dirty="0">
                <a:ln>
                  <a:noFill/>
                </a:ln>
                <a:solidFill>
                  <a:prstClr val="black"/>
                </a:solidFill>
                <a:effectLst/>
                <a:uLnTx/>
                <a:uFillTx/>
                <a:latin typeface="Calibri" charset="0"/>
                <a:ea typeface="ＭＳ Ｐゴシック" charset="-128"/>
              </a:rPr>
              <a:t>Earth Analytics Interoperability Lab ... </a:t>
            </a:r>
            <a:r>
              <a:rPr kumimoji="0" lang="en-US" altLang="x-none" sz="1500" i="0" u="none" strike="noStrike" kern="1200" cap="none" spc="0" normalizeH="0" baseline="0" noProof="0" dirty="0">
                <a:ln>
                  <a:noFill/>
                </a:ln>
                <a:solidFill>
                  <a:prstClr val="black"/>
                </a:solidFill>
                <a:effectLst/>
                <a:uLnTx/>
                <a:uFillTx/>
                <a:latin typeface="Calibri" charset="0"/>
                <a:ea typeface="ＭＳ Ｐゴシック" charset="-128"/>
              </a:rPr>
              <a:t>The SEO is working </a:t>
            </a:r>
            <a:r>
              <a:rPr kumimoji="0" lang="en-US" altLang="x-none" sz="1500" b="0" i="0" u="none" strike="noStrike" kern="1200" cap="none" spc="0" normalizeH="0" baseline="0" noProof="0" dirty="0">
                <a:ln>
                  <a:noFill/>
                </a:ln>
                <a:solidFill>
                  <a:prstClr val="black"/>
                </a:solidFill>
                <a:effectLst/>
                <a:uLnTx/>
                <a:uFillTx/>
                <a:latin typeface="Calibri" charset="0"/>
                <a:ea typeface="ＭＳ Ｐゴシック" charset="-128"/>
              </a:rPr>
              <a:t>with Rob Woodcock (CSIRO) to support data and algorithm testing for CEOS initiatives (COAST, Disasters, Rice Monitoring, GHG, DEM evaluation). </a:t>
            </a:r>
          </a:p>
          <a:p>
            <a:pPr lvl="0" algn="l" defTabSz="914400" rtl="0">
              <a:spcBef>
                <a:spcPct val="20000"/>
              </a:spcBef>
              <a:buFont typeface="Arial" charset="0"/>
              <a:buChar char="•"/>
              <a:defRPr/>
            </a:pPr>
            <a:r>
              <a:rPr lang="en-US" altLang="x-none" sz="1500" b="1" kern="1200" dirty="0">
                <a:solidFill>
                  <a:prstClr val="black"/>
                </a:solidFill>
                <a:latin typeface="Calibri" charset="0"/>
              </a:rPr>
              <a:t>Regional Data Cubes </a:t>
            </a:r>
            <a:r>
              <a:rPr lang="en-US" altLang="x-none" sz="1500" kern="1200" dirty="0">
                <a:solidFill>
                  <a:prstClr val="black"/>
                </a:solidFill>
                <a:latin typeface="Calibri" charset="0"/>
              </a:rPr>
              <a:t>... The SEO is working closely with stakeholders in the Americas (ECLAC, AmeriGEO) and the Pacific Islands (SPC) to pursue regional data cubes similar to what was accomplished in Africa.</a:t>
            </a:r>
          </a:p>
          <a:p>
            <a:pPr lvl="0" algn="l" defTabSz="914400" rtl="0">
              <a:spcBef>
                <a:spcPct val="20000"/>
              </a:spcBef>
              <a:buFont typeface="Arial" charset="0"/>
              <a:buChar char="•"/>
              <a:defRPr/>
            </a:pPr>
            <a:r>
              <a:rPr lang="en-US" altLang="x-none" sz="1500" b="1" kern="1200" dirty="0">
                <a:solidFill>
                  <a:prstClr val="black"/>
                </a:solidFill>
                <a:latin typeface="Calibri" charset="0"/>
              </a:rPr>
              <a:t>Open Earth Alliance (OEA) </a:t>
            </a:r>
            <a:r>
              <a:rPr lang="en-US" altLang="x-none" sz="1500" kern="1200" dirty="0">
                <a:solidFill>
                  <a:prstClr val="black"/>
                </a:solidFill>
                <a:latin typeface="Calibri" charset="0"/>
              </a:rPr>
              <a:t>... A new non-profit entity linked to GEO (community activity) that can expand the impact of the Open Data Cube and other data technologies (</a:t>
            </a:r>
            <a:r>
              <a:rPr lang="en-US" altLang="x-none" sz="1500" kern="1200" dirty="0">
                <a:solidFill>
                  <a:srgbClr val="0070C0"/>
                </a:solidFill>
                <a:latin typeface="Calibri" charset="0"/>
              </a:rPr>
              <a:t>https://openearthalliance.org</a:t>
            </a:r>
            <a:r>
              <a:rPr lang="en-US" altLang="x-none" sz="1500" kern="1200" dirty="0">
                <a:solidFill>
                  <a:prstClr val="black"/>
                </a:solidFill>
                <a:latin typeface="Calibri" charset="0"/>
              </a:rPr>
              <a:t>). The OEA recently released a new user forum to support the growing list of ODC users (</a:t>
            </a:r>
            <a:r>
              <a:rPr lang="en-US" altLang="x-none" sz="1500" kern="1200" dirty="0">
                <a:solidFill>
                  <a:srgbClr val="0070C0"/>
                </a:solidFill>
                <a:latin typeface="Calibri" charset="0"/>
              </a:rPr>
              <a:t>https://www.openearthalliance.org/forum</a:t>
            </a:r>
            <a:r>
              <a:rPr lang="en-US" altLang="x-none" sz="1500" kern="1200" dirty="0">
                <a:solidFill>
                  <a:prstClr val="black"/>
                </a:solidFill>
                <a:latin typeface="Calibri" charset="0"/>
              </a:rPr>
              <a:t>)</a:t>
            </a:r>
          </a:p>
          <a:p>
            <a:pPr lvl="0" algn="l" defTabSz="914400" rtl="0">
              <a:spcBef>
                <a:spcPct val="20000"/>
              </a:spcBef>
              <a:buFont typeface="Arial" charset="0"/>
              <a:buChar char="•"/>
              <a:defRPr/>
            </a:pPr>
            <a:r>
              <a:rPr lang="en-US" altLang="x-none" sz="1500" b="1" kern="1200" dirty="0">
                <a:solidFill>
                  <a:prstClr val="black"/>
                </a:solidFill>
                <a:latin typeface="Calibri" charset="0"/>
              </a:rPr>
              <a:t>AWS Cloud </a:t>
            </a:r>
            <a:r>
              <a:rPr lang="en-US" altLang="x-none" sz="1500" kern="1200" dirty="0">
                <a:solidFill>
                  <a:prstClr val="black"/>
                </a:solidFill>
                <a:latin typeface="Calibri" charset="0"/>
              </a:rPr>
              <a:t>... Landsat Collection-2 is now on AWS-West along with Sentinel-2 (processed by Element-84). Both analysis-ready datasets take advantage of Cloud-Optimized GeoTIFF (COG) data formats and Spatio-Temporal Asset Catalog (STAC) metadata formats. This will support a number of global data cube projects and provide an efficient cloud-based solution.</a:t>
            </a:r>
          </a:p>
          <a:p>
            <a:pPr lvl="0" algn="l" defTabSz="914400" rtl="0">
              <a:spcBef>
                <a:spcPct val="20000"/>
              </a:spcBef>
              <a:buFont typeface="Arial" charset="0"/>
              <a:buChar char="•"/>
              <a:defRPr/>
            </a:pPr>
            <a:r>
              <a:rPr lang="en-US" altLang="x-none" sz="1500" b="1" kern="1200" dirty="0">
                <a:solidFill>
                  <a:prstClr val="black"/>
                </a:solidFill>
                <a:latin typeface="Calibri" charset="0"/>
              </a:rPr>
              <a:t>Sentinel-1 Data Flows </a:t>
            </a:r>
            <a:r>
              <a:rPr lang="en-US" altLang="x-none" sz="1500" kern="1200" dirty="0">
                <a:solidFill>
                  <a:prstClr val="black"/>
                </a:solidFill>
                <a:latin typeface="Calibri" charset="0"/>
              </a:rPr>
              <a:t>... The SEO worked with DE-Africa to co-fund (via Sinergise) the development of a Sentinel-1 Data Cube processing pipeline that complies with ARD specifications and uses COG format and STAC metadata. This is only for backscatter intensity data cubes. This tool allows the generation of global S1 data cubes anywhere in the world. Contact the SEO if you want to create and test S1 cubes using this tool. </a:t>
            </a:r>
            <a:r>
              <a:rPr lang="en-US" altLang="x-none" sz="1500" kern="1200" dirty="0">
                <a:solidFill>
                  <a:srgbClr val="0070C0"/>
                </a:solidFill>
                <a:latin typeface="Calibri" charset="0"/>
              </a:rPr>
              <a:t>https://apps.sentinel-hub.com/s1-card4l/</a:t>
            </a:r>
            <a:endParaRPr lang="en-US" altLang="x-none" sz="1500" kern="1200" dirty="0">
              <a:solidFill>
                <a:prstClr val="black"/>
              </a:solidFill>
              <a:latin typeface="Calibri" charset="0"/>
            </a:endParaRPr>
          </a:p>
          <a:p>
            <a:pPr lvl="0" algn="l" defTabSz="914400" rtl="0">
              <a:spcBef>
                <a:spcPct val="20000"/>
              </a:spcBef>
              <a:buFont typeface="Arial" charset="0"/>
              <a:buChar char="•"/>
              <a:defRPr/>
            </a:pPr>
            <a:endParaRPr lang="en-US" altLang="x-none" sz="1500" kern="1200" dirty="0">
              <a:solidFill>
                <a:prstClr val="black"/>
              </a:solidFill>
              <a:latin typeface="Calibri" charset="0"/>
            </a:endParaRPr>
          </a:p>
          <a:p>
            <a:pPr lvl="0" algn="l" defTabSz="914400" rtl="0">
              <a:spcBef>
                <a:spcPct val="20000"/>
              </a:spcBef>
              <a:buFont typeface="Arial" charset="0"/>
              <a:buChar char="•"/>
              <a:defRPr/>
            </a:pPr>
            <a:endParaRPr lang="en-US" altLang="x-none" sz="1500" kern="1200" dirty="0">
              <a:solidFill>
                <a:prstClr val="black"/>
              </a:solidFill>
              <a:latin typeface="Calibri" charset="0"/>
            </a:endParaRPr>
          </a:p>
          <a:p>
            <a:pPr lvl="0" algn="l" defTabSz="914400" rtl="0">
              <a:spcBef>
                <a:spcPct val="20000"/>
              </a:spcBef>
              <a:buFont typeface="Arial" charset="0"/>
              <a:buChar char="•"/>
              <a:defRPr/>
            </a:pPr>
            <a:endParaRPr lang="en-US" altLang="x-none" sz="1500" kern="1200" dirty="0">
              <a:solidFill>
                <a:prstClr val="black"/>
              </a:solidFill>
              <a:latin typeface="Calibri" charset="0"/>
            </a:endParaRPr>
          </a:p>
        </p:txBody>
      </p:sp>
      <p:pic>
        <p:nvPicPr>
          <p:cNvPr id="6" name="Picture 5">
            <a:extLst>
              <a:ext uri="{FF2B5EF4-FFF2-40B4-BE49-F238E27FC236}">
                <a16:creationId xmlns:a16="http://schemas.microsoft.com/office/drawing/2014/main" id="{231B7706-C3F0-B240-8A8D-2E7689F601B3}"/>
              </a:ext>
            </a:extLst>
          </p:cNvPr>
          <p:cNvPicPr>
            <a:picLocks noChangeAspect="1"/>
          </p:cNvPicPr>
          <p:nvPr/>
        </p:nvPicPr>
        <p:blipFill>
          <a:blip r:embed="rId3"/>
          <a:stretch>
            <a:fillRect/>
          </a:stretch>
        </p:blipFill>
        <p:spPr>
          <a:xfrm>
            <a:off x="9986478" y="3135321"/>
            <a:ext cx="1730144" cy="965096"/>
          </a:xfrm>
          <a:prstGeom prst="rect">
            <a:avLst/>
          </a:prstGeom>
        </p:spPr>
      </p:pic>
      <p:sp>
        <p:nvSpPr>
          <p:cNvPr id="2" name="AutoShape 2">
            <a:extLst>
              <a:ext uri="{FF2B5EF4-FFF2-40B4-BE49-F238E27FC236}">
                <a16:creationId xmlns:a16="http://schemas.microsoft.com/office/drawing/2014/main" id="{00F71A55-4BC9-7142-82AC-ECC325F1E1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9B47A11B-F78A-BB47-9BC6-0FF94DE93C0D}"/>
              </a:ext>
            </a:extLst>
          </p:cNvPr>
          <p:cNvPicPr>
            <a:picLocks noChangeAspect="1"/>
          </p:cNvPicPr>
          <p:nvPr/>
        </p:nvPicPr>
        <p:blipFill>
          <a:blip r:embed="rId4"/>
          <a:stretch>
            <a:fillRect/>
          </a:stretch>
        </p:blipFill>
        <p:spPr>
          <a:xfrm>
            <a:off x="9756175" y="4114544"/>
            <a:ext cx="2190750" cy="812532"/>
          </a:xfrm>
          <a:prstGeom prst="rect">
            <a:avLst/>
          </a:prstGeom>
        </p:spPr>
      </p:pic>
      <p:pic>
        <p:nvPicPr>
          <p:cNvPr id="9" name="Picture 8" descr="A picture containing map&#10;&#10;Description automatically generated">
            <a:extLst>
              <a:ext uri="{FF2B5EF4-FFF2-40B4-BE49-F238E27FC236}">
                <a16:creationId xmlns:a16="http://schemas.microsoft.com/office/drawing/2014/main" id="{2FEACCC1-BA49-ED4A-9E0B-9CAAA7FE4D97}"/>
              </a:ext>
            </a:extLst>
          </p:cNvPr>
          <p:cNvPicPr/>
          <p:nvPr/>
        </p:nvPicPr>
        <p:blipFill>
          <a:blip r:embed="rId5">
            <a:extLst>
              <a:ext uri="{28A0092B-C50C-407E-A947-70E740481C1C}">
                <a14:useLocalDpi xmlns:a14="http://schemas.microsoft.com/office/drawing/2010/main" val="0"/>
              </a:ext>
            </a:extLst>
          </a:blip>
          <a:stretch>
            <a:fillRect/>
          </a:stretch>
        </p:blipFill>
        <p:spPr>
          <a:xfrm>
            <a:off x="9847069" y="1506694"/>
            <a:ext cx="2008963" cy="1468459"/>
          </a:xfrm>
          <a:prstGeom prst="rect">
            <a:avLst/>
          </a:prstGeom>
          <a:ln w="12700">
            <a:solidFill>
              <a:schemeClr val="tx1"/>
            </a:solidFill>
          </a:ln>
        </p:spPr>
      </p:pic>
      <p:pic>
        <p:nvPicPr>
          <p:cNvPr id="10" name="Picture 9">
            <a:extLst>
              <a:ext uri="{FF2B5EF4-FFF2-40B4-BE49-F238E27FC236}">
                <a16:creationId xmlns:a16="http://schemas.microsoft.com/office/drawing/2014/main" id="{80BEE6F0-5F20-814D-B464-70FBE7842F2D}"/>
              </a:ext>
            </a:extLst>
          </p:cNvPr>
          <p:cNvPicPr>
            <a:picLocks noChangeAspect="1"/>
          </p:cNvPicPr>
          <p:nvPr/>
        </p:nvPicPr>
        <p:blipFill>
          <a:blip r:embed="rId6"/>
          <a:stretch>
            <a:fillRect/>
          </a:stretch>
        </p:blipFill>
        <p:spPr>
          <a:xfrm>
            <a:off x="9756175" y="5105400"/>
            <a:ext cx="2190750" cy="1549945"/>
          </a:xfrm>
          <a:prstGeom prst="rect">
            <a:avLst/>
          </a:prstGeom>
          <a:ln w="12700">
            <a:solidFill>
              <a:schemeClr val="tx1"/>
            </a:solidFill>
          </a:ln>
        </p:spPr>
      </p:pic>
    </p:spTree>
    <p:extLst>
      <p:ext uri="{BB962C8B-B14F-4D97-AF65-F5344CB8AC3E}">
        <p14:creationId xmlns:p14="http://schemas.microsoft.com/office/powerpoint/2010/main" val="225208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E7621508-6C03-8047-97F0-3C79340BAB24}"/>
              </a:ext>
            </a:extLst>
          </p:cNvPr>
          <p:cNvSpPr txBox="1">
            <a:spLocks/>
          </p:cNvSpPr>
          <p:nvPr/>
        </p:nvSpPr>
        <p:spPr>
          <a:xfrm>
            <a:off x="360754" y="2971800"/>
            <a:ext cx="7200900" cy="2212604"/>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Brian Killough</a:t>
            </a: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NASA Langley Research Center</a:t>
            </a: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CEOS Systems Engineering Office (SEO)</a:t>
            </a:r>
          </a:p>
          <a:p>
            <a:pPr marL="0" indent="0" defTabSz="914400">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defTabSz="91440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WGISS-51 Meeting (virtual)</a:t>
            </a:r>
            <a:b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April 20, 2021</a:t>
            </a:r>
          </a:p>
          <a:p>
            <a:pPr defTabSz="914400"/>
            <a:endParaRPr lang="en-US"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112AE0C1-1CAA-EE41-B0A7-B2FDBD58D047}"/>
              </a:ext>
            </a:extLst>
          </p:cNvPr>
          <p:cNvSpPr txBox="1">
            <a:spLocks/>
          </p:cNvSpPr>
          <p:nvPr/>
        </p:nvSpPr>
        <p:spPr>
          <a:xfrm>
            <a:off x="342900" y="1784866"/>
            <a:ext cx="7909709" cy="830997"/>
          </a:xfrm>
          <a:prstGeom prst="rect">
            <a:avLst/>
          </a:prstGeom>
        </p:spPr>
        <p:txBody>
          <a:bodyPr wrap="square" anchor="b">
            <a:spAutoFit/>
          </a:bodyPr>
          <a:lstStyle>
            <a:lvl1pPr algn="l">
              <a:defRPr sz="3600">
                <a:solidFill>
                  <a:schemeClr val="bg1"/>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a:pPr>
            <a:r>
              <a:rPr lang="en-US" sz="4800" b="1" kern="1200" dirty="0">
                <a:latin typeface="Tahoma" pitchFamily="-110" charset="0"/>
                <a:ea typeface="+mn-ea"/>
                <a:cs typeface="+mn-cs"/>
              </a:rPr>
              <a:t>SEO Report </a:t>
            </a:r>
            <a:r>
              <a:rPr lang="en-US" sz="4800" b="1" kern="1200">
                <a:latin typeface="Tahoma" pitchFamily="-110" charset="0"/>
                <a:ea typeface="+mn-ea"/>
                <a:cs typeface="+mn-cs"/>
              </a:rPr>
              <a:t>to WGISS-51</a:t>
            </a:r>
            <a:endParaRPr lang="en-US" sz="4800" kern="1200" dirty="0">
              <a:latin typeface="Tahoma" pitchFamily="-110" charset="0"/>
              <a:ea typeface="+mn-ea"/>
              <a:cs typeface="+mn-cs"/>
            </a:endParaRPr>
          </a:p>
        </p:txBody>
      </p:sp>
      <p:pic>
        <p:nvPicPr>
          <p:cNvPr id="2" name="Audio Recording Apr 13, 2021 at 12:31:52 PM" descr="Audio Recording Apr 13, 2021 at 12:31:52 PM">
            <a:hlinkClick r:id="" action="ppaction://media"/>
            <a:extLst>
              <a:ext uri="{FF2B5EF4-FFF2-40B4-BE49-F238E27FC236}">
                <a16:creationId xmlns:a16="http://schemas.microsoft.com/office/drawing/2014/main" id="{90BD673B-DEC3-404F-9154-9BF511299D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5587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38400" y="207418"/>
            <a:ext cx="7924799" cy="830997"/>
          </a:xfrm>
        </p:spPr>
        <p:txBody>
          <a:bodyPr wrap="square">
            <a:spAutoFit/>
          </a:bodyPr>
          <a:lstStyle/>
          <a:p>
            <a:pPr algn="l" eaLnBrk="1" hangingPunct="1">
              <a:defRPr/>
            </a:pPr>
            <a:r>
              <a:rPr lang="en-US" sz="4800" b="1" kern="1200" dirty="0">
                <a:latin typeface="Tahoma" pitchFamily="-110" charset="0"/>
                <a:ea typeface="+mn-ea"/>
                <a:cs typeface="+mn-cs"/>
              </a:rPr>
              <a:t>SEO Highlights</a:t>
            </a:r>
            <a:endParaRPr lang="en-US" sz="4800" kern="1200" dirty="0">
              <a:latin typeface="Tahoma" pitchFamily="-110" charset="0"/>
              <a:ea typeface="+mn-ea"/>
              <a:cs typeface="+mn-cs"/>
            </a:endParaRPr>
          </a:p>
        </p:txBody>
      </p:sp>
      <p:sp>
        <p:nvSpPr>
          <p:cNvPr id="5" name="Content Placeholder 2"/>
          <p:cNvSpPr txBox="1">
            <a:spLocks/>
          </p:cNvSpPr>
          <p:nvPr/>
        </p:nvSpPr>
        <p:spPr bwMode="auto">
          <a:xfrm>
            <a:off x="294934" y="1600200"/>
            <a:ext cx="9153866" cy="4800600"/>
          </a:xfrm>
          <a:prstGeom prst="rect">
            <a:avLst/>
          </a:prstGeom>
          <a:noFill/>
          <a:ln w="9525">
            <a:noFill/>
            <a:miter lim="800000"/>
            <a:headEnd/>
            <a:tailEnd/>
          </a:ln>
        </p:spPr>
        <p:txBody>
          <a:bodyPr/>
          <a:lstStyle>
            <a:lvl1pPr marL="342900" indent="-342900">
              <a:defRPr sz="1000">
                <a:solidFill>
                  <a:schemeClr val="tx1"/>
                </a:solidFill>
                <a:latin typeface="Arial Unicode MS" charset="0"/>
                <a:ea typeface="ＭＳ Ｐゴシック" charset="-128"/>
              </a:defRPr>
            </a:lvl1pPr>
            <a:lvl2pPr marL="37931725" indent="-37474525">
              <a:defRPr sz="1000">
                <a:solidFill>
                  <a:schemeClr val="tx1"/>
                </a:solidFill>
                <a:latin typeface="Arial Unicode MS" charset="0"/>
                <a:ea typeface="ＭＳ Ｐゴシック" charset="-128"/>
              </a:defRPr>
            </a:lvl2pPr>
            <a:lvl3pPr>
              <a:defRPr sz="1000">
                <a:solidFill>
                  <a:schemeClr val="tx1"/>
                </a:solidFill>
                <a:latin typeface="Arial Unicode MS" charset="0"/>
                <a:ea typeface="ＭＳ Ｐゴシック" charset="-128"/>
              </a:defRPr>
            </a:lvl3pPr>
            <a:lvl4pPr>
              <a:defRPr sz="1000">
                <a:solidFill>
                  <a:schemeClr val="tx1"/>
                </a:solidFill>
                <a:latin typeface="Arial Unicode MS" charset="0"/>
                <a:ea typeface="ＭＳ Ｐゴシック" charset="-128"/>
              </a:defRPr>
            </a:lvl4pPr>
            <a:lvl5pPr>
              <a:defRPr sz="1000">
                <a:solidFill>
                  <a:schemeClr val="tx1"/>
                </a:solidFill>
                <a:latin typeface="Arial Unicode MS" charset="0"/>
                <a:ea typeface="ＭＳ Ｐゴシック" charset="-128"/>
              </a:defRPr>
            </a:lvl5pPr>
            <a:lvl6pPr marL="457200" eaLnBrk="0" fontAlgn="base" hangingPunct="0">
              <a:spcBef>
                <a:spcPct val="50000"/>
              </a:spcBef>
              <a:spcAft>
                <a:spcPct val="0"/>
              </a:spcAft>
              <a:defRPr sz="1000">
                <a:solidFill>
                  <a:schemeClr val="tx1"/>
                </a:solidFill>
                <a:latin typeface="Arial Unicode MS" charset="0"/>
                <a:ea typeface="ＭＳ Ｐゴシック" charset="-128"/>
              </a:defRPr>
            </a:lvl6pPr>
            <a:lvl7pPr marL="914400" eaLnBrk="0" fontAlgn="base" hangingPunct="0">
              <a:spcBef>
                <a:spcPct val="50000"/>
              </a:spcBef>
              <a:spcAft>
                <a:spcPct val="0"/>
              </a:spcAft>
              <a:defRPr sz="1000">
                <a:solidFill>
                  <a:schemeClr val="tx1"/>
                </a:solidFill>
                <a:latin typeface="Arial Unicode MS" charset="0"/>
                <a:ea typeface="ＭＳ Ｐゴシック" charset="-128"/>
              </a:defRPr>
            </a:lvl7pPr>
            <a:lvl8pPr marL="1371600" eaLnBrk="0" fontAlgn="base" hangingPunct="0">
              <a:spcBef>
                <a:spcPct val="50000"/>
              </a:spcBef>
              <a:spcAft>
                <a:spcPct val="0"/>
              </a:spcAft>
              <a:defRPr sz="1000">
                <a:solidFill>
                  <a:schemeClr val="tx1"/>
                </a:solidFill>
                <a:latin typeface="Arial Unicode MS" charset="0"/>
                <a:ea typeface="ＭＳ Ｐゴシック" charset="-128"/>
              </a:defRPr>
            </a:lvl8pPr>
            <a:lvl9pPr marL="1828800" eaLnBrk="0" fontAlgn="base" hangingPunct="0">
              <a:spcBef>
                <a:spcPct val="50000"/>
              </a:spcBef>
              <a:spcAft>
                <a:spcPct val="0"/>
              </a:spcAft>
              <a:defRPr sz="1000">
                <a:solidFill>
                  <a:schemeClr val="tx1"/>
                </a:solidFill>
                <a:latin typeface="Arial Unicode MS" charset="0"/>
                <a:ea typeface="ＭＳ Ｐゴシック" charset="-128"/>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1800" b="1" i="0" u="none" strike="noStrike" kern="1200" cap="none" spc="0" normalizeH="0" baseline="0" noProof="0" dirty="0">
                <a:ln>
                  <a:noFill/>
                </a:ln>
                <a:solidFill>
                  <a:prstClr val="black"/>
                </a:solidFill>
                <a:effectLst/>
                <a:uLnTx/>
                <a:uFillTx/>
                <a:latin typeface="Calibri" charset="0"/>
                <a:ea typeface="ＭＳ Ｐゴシック" charset="-128"/>
              </a:rPr>
              <a:t>Google Colab Sandbox</a:t>
            </a:r>
            <a:r>
              <a:rPr kumimoji="0" lang="en-US" altLang="x-none" sz="1800" b="0" i="0" u="none" strike="noStrike" kern="1200" cap="none" spc="0" normalizeH="0" baseline="0" noProof="0" dirty="0">
                <a:ln>
                  <a:noFill/>
                </a:ln>
                <a:solidFill>
                  <a:prstClr val="black"/>
                </a:solidFill>
                <a:effectLst/>
                <a:uLnTx/>
                <a:uFillTx/>
                <a:latin typeface="Calibri" charset="0"/>
                <a:ea typeface="ＭＳ Ｐゴシック" charset="-128"/>
              </a:rPr>
              <a:t> ... Recently completed the first beta (internal) release of an Open Data Cube sandbox that runs on Google Colab and connects to Earth Engine datasets. Free/open access with a Google account and Earth Engine credentials. Limited (70GB memory), but it is possible to run algorithms anywhere in the world. This could be an excellent tool for Python notebook training as it can scale to unlimited users. </a:t>
            </a: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x-none" sz="1800" b="1" i="0" u="none" strike="noStrike" kern="1200" cap="none" spc="0" normalizeH="0" baseline="0" noProof="0" dirty="0">
                <a:ln>
                  <a:noFill/>
                </a:ln>
                <a:solidFill>
                  <a:prstClr val="black"/>
                </a:solidFill>
                <a:effectLst/>
                <a:uLnTx/>
                <a:uFillTx/>
                <a:latin typeface="Calibri" charset="0"/>
                <a:ea typeface="ＭＳ Ｐゴシック" charset="-128"/>
              </a:rPr>
              <a:t>Earth Analytics Interoperability Lab ... </a:t>
            </a:r>
            <a:r>
              <a:rPr lang="en-US" altLang="x-none" sz="1800" kern="1200" dirty="0">
                <a:solidFill>
                  <a:prstClr val="black"/>
                </a:solidFill>
                <a:latin typeface="Calibri" charset="0"/>
              </a:rPr>
              <a:t>W</a:t>
            </a:r>
            <a:r>
              <a:rPr kumimoji="0" lang="en-US" altLang="x-none" sz="1800" b="0" i="0" u="none" strike="noStrike" kern="1200" cap="none" spc="0" normalizeH="0" baseline="0" noProof="0" dirty="0">
                <a:ln>
                  <a:noFill/>
                </a:ln>
                <a:solidFill>
                  <a:prstClr val="black"/>
                </a:solidFill>
                <a:effectLst/>
                <a:uLnTx/>
                <a:uFillTx/>
                <a:latin typeface="Calibri" charset="0"/>
                <a:ea typeface="ＭＳ Ｐゴシック" charset="-128"/>
              </a:rPr>
              <a:t>orking with Rob Woodcock (CSIRO) to support data and algorithm testing for CEOS initiatives (COAST, Disasters, Rice Monitoring, GHG, DEM evaluation). </a:t>
            </a:r>
          </a:p>
          <a:p>
            <a:pPr lvl="0" algn="l" defTabSz="914400" rtl="0">
              <a:spcBef>
                <a:spcPct val="20000"/>
              </a:spcBef>
              <a:buFont typeface="Arial" charset="0"/>
              <a:buChar char="•"/>
              <a:defRPr/>
            </a:pPr>
            <a:r>
              <a:rPr lang="en-US" altLang="x-none" sz="1800" b="1" kern="1200" dirty="0">
                <a:solidFill>
                  <a:prstClr val="black"/>
                </a:solidFill>
                <a:latin typeface="Calibri" charset="0"/>
              </a:rPr>
              <a:t>Regional Data Cubes </a:t>
            </a:r>
            <a:r>
              <a:rPr lang="en-US" altLang="x-none" sz="1800" kern="1200" dirty="0">
                <a:solidFill>
                  <a:prstClr val="black"/>
                </a:solidFill>
                <a:latin typeface="Calibri" charset="0"/>
              </a:rPr>
              <a:t>... Working closely with stakeholders in the Americas (ECLAC, AmeriGEO) and the Pacific Islands (SPC) to pursue regional data cubes similar to what was accomplished in Africa.</a:t>
            </a:r>
          </a:p>
          <a:p>
            <a:pPr lvl="0" algn="l" defTabSz="914400" rtl="0">
              <a:spcBef>
                <a:spcPct val="20000"/>
              </a:spcBef>
              <a:buFont typeface="Arial" charset="0"/>
              <a:buChar char="•"/>
              <a:defRPr/>
            </a:pPr>
            <a:r>
              <a:rPr lang="en-US" altLang="x-none" sz="1800" b="1" kern="1200" dirty="0">
                <a:solidFill>
                  <a:prstClr val="black"/>
                </a:solidFill>
                <a:latin typeface="Calibri" charset="0"/>
              </a:rPr>
              <a:t>Open Earth Alliance (OEA) </a:t>
            </a:r>
            <a:r>
              <a:rPr lang="en-US" altLang="x-none" sz="1800" kern="1200" dirty="0">
                <a:solidFill>
                  <a:prstClr val="black"/>
                </a:solidFill>
                <a:latin typeface="Calibri" charset="0"/>
              </a:rPr>
              <a:t>... A new non-profit entity linked to GEO (community activity) that can expand the impact of the Open Data Cube and other data technologies.</a:t>
            </a:r>
            <a:br>
              <a:rPr lang="en-US" altLang="x-none" sz="1800" kern="1200" dirty="0">
                <a:solidFill>
                  <a:prstClr val="black"/>
                </a:solidFill>
                <a:latin typeface="Calibri" charset="0"/>
              </a:rPr>
            </a:br>
            <a:r>
              <a:rPr lang="en-US" altLang="x-none" sz="1800" kern="1200" dirty="0">
                <a:solidFill>
                  <a:prstClr val="black"/>
                </a:solidFill>
                <a:latin typeface="Calibri" charset="0"/>
                <a:hlinkClick r:id="rId5"/>
              </a:rPr>
              <a:t>https://openearthalliance.org</a:t>
            </a:r>
            <a:r>
              <a:rPr lang="en-US" altLang="x-none" sz="1800" kern="1200" dirty="0">
                <a:solidFill>
                  <a:prstClr val="black"/>
                </a:solidFill>
                <a:latin typeface="Calibri" charset="0"/>
              </a:rPr>
              <a:t>.  One of the first outputs of the OEA is a new ODC user forum, based on the Sentinel Hub: </a:t>
            </a:r>
            <a:r>
              <a:rPr lang="en-US" altLang="x-none" sz="1800" kern="1200" dirty="0">
                <a:solidFill>
                  <a:prstClr val="black"/>
                </a:solidFill>
                <a:latin typeface="Calibri" charset="0"/>
                <a:hlinkClick r:id="rId6"/>
              </a:rPr>
              <a:t>https://www.openearthalliance.org/forum</a:t>
            </a:r>
            <a:r>
              <a:rPr lang="en-US" altLang="x-none" sz="1800" kern="1200" dirty="0">
                <a:solidFill>
                  <a:prstClr val="black"/>
                </a:solidFill>
                <a:latin typeface="Calibri" charset="0"/>
              </a:rPr>
              <a:t>.</a:t>
            </a:r>
          </a:p>
          <a:p>
            <a:pPr lvl="0" algn="l" defTabSz="914400" rtl="0">
              <a:spcBef>
                <a:spcPct val="20000"/>
              </a:spcBef>
              <a:buFont typeface="Arial" charset="0"/>
              <a:buChar char="•"/>
              <a:defRPr/>
            </a:pPr>
            <a:endParaRPr lang="en-US" altLang="x-none" sz="1800" kern="1200" dirty="0">
              <a:solidFill>
                <a:prstClr val="black"/>
              </a:solidFill>
              <a:latin typeface="Calibri" charset="0"/>
            </a:endParaRPr>
          </a:p>
        </p:txBody>
      </p:sp>
      <p:pic>
        <p:nvPicPr>
          <p:cNvPr id="6" name="Picture 5">
            <a:extLst>
              <a:ext uri="{FF2B5EF4-FFF2-40B4-BE49-F238E27FC236}">
                <a16:creationId xmlns:a16="http://schemas.microsoft.com/office/drawing/2014/main" id="{231B7706-C3F0-B240-8A8D-2E7689F601B3}"/>
              </a:ext>
            </a:extLst>
          </p:cNvPr>
          <p:cNvPicPr>
            <a:picLocks noChangeAspect="1"/>
          </p:cNvPicPr>
          <p:nvPr/>
        </p:nvPicPr>
        <p:blipFill>
          <a:blip r:embed="rId7"/>
          <a:stretch>
            <a:fillRect/>
          </a:stretch>
        </p:blipFill>
        <p:spPr>
          <a:xfrm>
            <a:off x="9666249" y="3581400"/>
            <a:ext cx="2322286" cy="1295400"/>
          </a:xfrm>
          <a:prstGeom prst="rect">
            <a:avLst/>
          </a:prstGeom>
        </p:spPr>
      </p:pic>
      <p:sp>
        <p:nvSpPr>
          <p:cNvPr id="2" name="AutoShape 2">
            <a:extLst>
              <a:ext uri="{FF2B5EF4-FFF2-40B4-BE49-F238E27FC236}">
                <a16:creationId xmlns:a16="http://schemas.microsoft.com/office/drawing/2014/main" id="{00F71A55-4BC9-7142-82AC-ECC325F1E1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9B47A11B-F78A-BB47-9BC6-0FF94DE93C0D}"/>
              </a:ext>
            </a:extLst>
          </p:cNvPr>
          <p:cNvPicPr>
            <a:picLocks noChangeAspect="1"/>
          </p:cNvPicPr>
          <p:nvPr/>
        </p:nvPicPr>
        <p:blipFill>
          <a:blip r:embed="rId8"/>
          <a:stretch>
            <a:fillRect/>
          </a:stretch>
        </p:blipFill>
        <p:spPr>
          <a:xfrm>
            <a:off x="9691372" y="5159648"/>
            <a:ext cx="2319140" cy="860151"/>
          </a:xfrm>
          <a:prstGeom prst="rect">
            <a:avLst/>
          </a:prstGeom>
        </p:spPr>
      </p:pic>
      <p:pic>
        <p:nvPicPr>
          <p:cNvPr id="9" name="Picture 8" descr="A picture containing map&#10;&#10;Description automatically generated">
            <a:extLst>
              <a:ext uri="{FF2B5EF4-FFF2-40B4-BE49-F238E27FC236}">
                <a16:creationId xmlns:a16="http://schemas.microsoft.com/office/drawing/2014/main" id="{2FEACCC1-BA49-ED4A-9E0B-9CAAA7FE4D97}"/>
              </a:ext>
            </a:extLst>
          </p:cNvPr>
          <p:cNvPicPr/>
          <p:nvPr/>
        </p:nvPicPr>
        <p:blipFill>
          <a:blip r:embed="rId9">
            <a:extLst>
              <a:ext uri="{28A0092B-C50C-407E-A947-70E740481C1C}">
                <a14:useLocalDpi xmlns:a14="http://schemas.microsoft.com/office/drawing/2010/main" val="0"/>
              </a:ext>
            </a:extLst>
          </a:blip>
          <a:stretch>
            <a:fillRect/>
          </a:stretch>
        </p:blipFill>
        <p:spPr>
          <a:xfrm>
            <a:off x="9677400" y="1658027"/>
            <a:ext cx="2269525" cy="1680421"/>
          </a:xfrm>
          <a:prstGeom prst="rect">
            <a:avLst/>
          </a:prstGeom>
          <a:ln w="12700">
            <a:solidFill>
              <a:schemeClr val="tx1"/>
            </a:solidFill>
          </a:ln>
        </p:spPr>
      </p:pic>
      <p:pic>
        <p:nvPicPr>
          <p:cNvPr id="3" name="Audio Recording Apr 13, 2021 at 12:33:53 PM" descr="Audio Recording Apr 13, 2021 at 12:33:53 PM">
            <a:hlinkClick r:id="" action="ppaction://media"/>
            <a:extLst>
              <a:ext uri="{FF2B5EF4-FFF2-40B4-BE49-F238E27FC236}">
                <a16:creationId xmlns:a16="http://schemas.microsoft.com/office/drawing/2014/main" id="{D9252865-AA07-DE43-B009-2242AE4D293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1327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362200" y="228600"/>
            <a:ext cx="7909709" cy="830997"/>
          </a:xfrm>
        </p:spPr>
        <p:txBody>
          <a:bodyPr wrap="square">
            <a:spAutoFit/>
          </a:bodyPr>
          <a:lstStyle/>
          <a:p>
            <a:pPr algn="l" eaLnBrk="1" hangingPunct="1">
              <a:defRPr/>
            </a:pPr>
            <a:r>
              <a:rPr lang="en-US" sz="4800" b="1" kern="1200" dirty="0">
                <a:latin typeface="Tahoma" pitchFamily="-110" charset="0"/>
                <a:ea typeface="+mn-ea"/>
                <a:cs typeface="+mn-cs"/>
              </a:rPr>
              <a:t>Update on Data Flows</a:t>
            </a:r>
            <a:endParaRPr lang="en-US" sz="4800" kern="1200" dirty="0">
              <a:latin typeface="Tahoma" pitchFamily="-110" charset="0"/>
              <a:ea typeface="+mn-ea"/>
              <a:cs typeface="+mn-cs"/>
            </a:endParaRPr>
          </a:p>
        </p:txBody>
      </p:sp>
      <p:sp>
        <p:nvSpPr>
          <p:cNvPr id="7" name="Rectangle 3">
            <a:extLst>
              <a:ext uri="{FF2B5EF4-FFF2-40B4-BE49-F238E27FC236}">
                <a16:creationId xmlns:a16="http://schemas.microsoft.com/office/drawing/2014/main" id="{9E154EB3-7BD6-2E48-88F4-5F0132114996}"/>
              </a:ext>
            </a:extLst>
          </p:cNvPr>
          <p:cNvSpPr txBox="1">
            <a:spLocks noChangeArrowheads="1"/>
          </p:cNvSpPr>
          <p:nvPr/>
        </p:nvSpPr>
        <p:spPr bwMode="auto">
          <a:xfrm>
            <a:off x="228600" y="1524000"/>
            <a:ext cx="73914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AWS Cloud </a:t>
            </a:r>
            <a:r>
              <a:rPr lang="en-US" dirty="0">
                <a:solidFill>
                  <a:srgbClr val="000000"/>
                </a:solidFill>
                <a:latin typeface="Calibri" panose="020F0502020204030204" pitchFamily="34" charset="0"/>
                <a:cs typeface="Calibri" panose="020F0502020204030204" pitchFamily="34" charset="0"/>
              </a:rPr>
              <a:t>... Landsat Collection-2 is now on AWS-West along with Sentinel-2 (processed by Element-84). Both analysis-ready datasets take advantage of Cloud-Optimized GeoTIFF (</a:t>
            </a:r>
            <a:r>
              <a:rPr lang="en-US" b="1" dirty="0">
                <a:solidFill>
                  <a:srgbClr val="000000"/>
                </a:solidFill>
                <a:latin typeface="Calibri" panose="020F0502020204030204" pitchFamily="34" charset="0"/>
                <a:cs typeface="Calibri" panose="020F0502020204030204" pitchFamily="34" charset="0"/>
              </a:rPr>
              <a:t>COG</a:t>
            </a:r>
            <a:r>
              <a:rPr lang="en-US" dirty="0">
                <a:solidFill>
                  <a:srgbClr val="000000"/>
                </a:solidFill>
                <a:latin typeface="Calibri" panose="020F0502020204030204" pitchFamily="34" charset="0"/>
                <a:cs typeface="Calibri" panose="020F0502020204030204" pitchFamily="34" charset="0"/>
              </a:rPr>
              <a:t>) data formats and Spatio-Temporal Asset Catalog (</a:t>
            </a:r>
            <a:r>
              <a:rPr lang="en-US" b="1" dirty="0">
                <a:solidFill>
                  <a:srgbClr val="000000"/>
                </a:solidFill>
                <a:latin typeface="Calibri" panose="020F0502020204030204" pitchFamily="34" charset="0"/>
                <a:cs typeface="Calibri" panose="020F0502020204030204" pitchFamily="34" charset="0"/>
              </a:rPr>
              <a:t>STAC</a:t>
            </a:r>
            <a:r>
              <a:rPr lang="en-US" dirty="0">
                <a:solidFill>
                  <a:srgbClr val="000000"/>
                </a:solidFill>
                <a:latin typeface="Calibri" panose="020F0502020204030204" pitchFamily="34" charset="0"/>
                <a:cs typeface="Calibri" panose="020F0502020204030204" pitchFamily="34" charset="0"/>
              </a:rPr>
              <a:t>) metadata formats. This will support a number of global data cube projects and provide an efficient cloud-based solution.</a:t>
            </a:r>
          </a:p>
          <a:p>
            <a:pPr marL="347663" lvl="1" indent="-228600" fontAlgn="base">
              <a:spcBef>
                <a:spcPct val="20000"/>
              </a:spcBef>
              <a:spcAft>
                <a:spcPct val="0"/>
              </a:spcAft>
              <a:buClr>
                <a:srgbClr val="3B812F"/>
              </a:buClr>
              <a:buSzPct val="60000"/>
              <a:buFont typeface="Wingdings" pitchFamily="2" charset="2"/>
              <a:buChar char="q"/>
              <a:defRPr/>
            </a:pPr>
            <a:r>
              <a:rPr lang="en-US" b="1" dirty="0">
                <a:solidFill>
                  <a:srgbClr val="000000"/>
                </a:solidFill>
                <a:latin typeface="Calibri" panose="020F0502020204030204" pitchFamily="34" charset="0"/>
                <a:cs typeface="Calibri" panose="020F0502020204030204" pitchFamily="34" charset="0"/>
              </a:rPr>
              <a:t>Sentinel-1 </a:t>
            </a:r>
            <a:r>
              <a:rPr lang="en-US" dirty="0">
                <a:solidFill>
                  <a:srgbClr val="000000"/>
                </a:solidFill>
                <a:latin typeface="Calibri" panose="020F0502020204030204" pitchFamily="34" charset="0"/>
                <a:cs typeface="Calibri" panose="020F0502020204030204" pitchFamily="34" charset="0"/>
              </a:rPr>
              <a:t>... The SEO worked with DE-Africa to co-fund (via Sinergise) the development of a Sentinel-1 Data Cube processing pipeline that complies with ARD specifications and uses COG format and STAC metadata. This is only for backscatter intensity data cubes. This tool allows the generation of global S1 data cubes anywhere in the world. Contact the SEO if you want to create and test S1 cubes using this tool. </a:t>
            </a:r>
            <a:br>
              <a:rPr lang="en-US" dirty="0">
                <a:solidFill>
                  <a:srgbClr val="000000"/>
                </a:solidFill>
                <a:latin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cs typeface="Calibri" panose="020F0502020204030204" pitchFamily="34" charset="0"/>
                <a:hlinkClick r:id="rId5"/>
              </a:rPr>
              <a:t>https://apps.sentinel-hub.com/s1-card4l/</a:t>
            </a:r>
            <a:endParaRPr lang="en-US" dirty="0">
              <a:solidFill>
                <a:srgbClr val="000000"/>
              </a:solidFill>
              <a:latin typeface="Calibri" panose="020F0502020204030204" pitchFamily="34" charset="0"/>
              <a:cs typeface="Calibri" panose="020F0502020204030204" pitchFamily="34" charset="0"/>
            </a:endParaRPr>
          </a:p>
          <a:p>
            <a:pPr marL="347663" lvl="1" indent="-228600" fontAlgn="base">
              <a:spcBef>
                <a:spcPct val="20000"/>
              </a:spcBef>
              <a:spcAft>
                <a:spcPct val="0"/>
              </a:spcAft>
              <a:buClr>
                <a:srgbClr val="3B812F"/>
              </a:buClr>
              <a:buSzPct val="60000"/>
              <a:buFont typeface="Wingdings" pitchFamily="2" charset="2"/>
              <a:buChar char="q"/>
              <a:defRPr/>
            </a:pPr>
            <a:endParaRPr lang="en-US" dirty="0">
              <a:solidFill>
                <a:srgbClr val="000000"/>
              </a:solidFill>
              <a:latin typeface="Calibri" panose="020F0502020204030204" pitchFamily="34" charset="0"/>
              <a:cs typeface="Calibri" panose="020F0502020204030204" pitchFamily="34" charset="0"/>
            </a:endParaRPr>
          </a:p>
          <a:p>
            <a:pPr marL="119063" lvl="1" indent="0" fontAlgn="base">
              <a:spcBef>
                <a:spcPct val="20000"/>
              </a:spcBef>
              <a:spcAft>
                <a:spcPct val="0"/>
              </a:spcAft>
              <a:buClr>
                <a:srgbClr val="3B812F"/>
              </a:buClr>
              <a:buSzPct val="60000"/>
              <a:defRPr/>
            </a:pPr>
            <a:endParaRPr lang="en-US" b="1"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439ACE9-B861-6D44-993E-AB035D390122}"/>
              </a:ext>
            </a:extLst>
          </p:cNvPr>
          <p:cNvPicPr>
            <a:picLocks noChangeAspect="1"/>
          </p:cNvPicPr>
          <p:nvPr/>
        </p:nvPicPr>
        <p:blipFill>
          <a:blip r:embed="rId6"/>
          <a:stretch>
            <a:fillRect/>
          </a:stretch>
        </p:blipFill>
        <p:spPr>
          <a:xfrm>
            <a:off x="7620000" y="3200400"/>
            <a:ext cx="4308156" cy="3048000"/>
          </a:xfrm>
          <a:prstGeom prst="rect">
            <a:avLst/>
          </a:prstGeom>
        </p:spPr>
      </p:pic>
      <p:pic>
        <p:nvPicPr>
          <p:cNvPr id="2" name="Audio Recording Apr 13, 2021 at 12:35:41 PM" descr="Audio Recording Apr 13, 2021 at 12:35:41 PM">
            <a:hlinkClick r:id="" action="ppaction://media"/>
            <a:extLst>
              <a:ext uri="{FF2B5EF4-FFF2-40B4-BE49-F238E27FC236}">
                <a16:creationId xmlns:a16="http://schemas.microsoft.com/office/drawing/2014/main" id="{98B09C69-6673-1048-9B76-2D92E6F50B4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3973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1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2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9807</TotalTime>
  <Words>748</Words>
  <Application>Microsoft Macintosh PowerPoint</Application>
  <PresentationFormat>Widescreen</PresentationFormat>
  <Paragraphs>25</Paragraphs>
  <Slides>4</Slides>
  <Notes>3</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Arial Bold</vt:lpstr>
      <vt:lpstr>Avenir Roman</vt:lpstr>
      <vt:lpstr>Calibri</vt:lpstr>
      <vt:lpstr>Courier New</vt:lpstr>
      <vt:lpstr>Helvetica</vt:lpstr>
      <vt:lpstr>Tahoma</vt:lpstr>
      <vt:lpstr>Times New Roman</vt:lpstr>
      <vt:lpstr>Wingdings</vt:lpstr>
      <vt:lpstr>2_Default</vt:lpstr>
      <vt:lpstr>SEO Report to WGISS-51 Brian Killough, CEOS SEO</vt:lpstr>
      <vt:lpstr>PowerPoint Presentation</vt:lpstr>
      <vt:lpstr>SEO Highlights</vt:lpstr>
      <vt:lpstr>Update on Data Flows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Killough, Brian D. (LARC-D2)</cp:lastModifiedBy>
  <cp:revision>165</cp:revision>
  <dcterms:modified xsi:type="dcterms:W3CDTF">2021-04-13T16:35:46Z</dcterms:modified>
</cp:coreProperties>
</file>