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  <p:sldMasterId id="2147483654" r:id="rId2"/>
  </p:sldMasterIdLst>
  <p:notesMasterIdLst>
    <p:notesMasterId r:id="rId16"/>
  </p:notesMasterIdLst>
  <p:sldIdLst>
    <p:sldId id="256" r:id="rId3"/>
    <p:sldId id="269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7099300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583">
          <p15:clr>
            <a:srgbClr val="A4A3A4"/>
          </p15:clr>
        </p15:guide>
        <p15:guide id="2" pos="6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5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F0552C-665F-4C9C-9652-40CFEA87D28A}">
  <a:tblStyle styleId="{54F0552C-665F-4C9C-9652-40CFEA87D28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AF4E8"/>
          </a:solidFill>
        </a:fill>
      </a:tcStyle>
    </a:wholeTbl>
    <a:band1H>
      <a:tcTxStyle b="off" i="off"/>
      <a:tcStyle>
        <a:tcBdr/>
        <a:fill>
          <a:solidFill>
            <a:srgbClr val="D3E8C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3E8C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53" y="283"/>
      </p:cViewPr>
      <p:guideLst>
        <p:guide orient="horz" pos="3583"/>
        <p:guide pos="6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225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1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47800" rIns="95600" bIns="478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1295" y="1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47800" rIns="95600" bIns="478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47800" rIns="95600" bIns="478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721108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47800" rIns="95600" bIns="478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47800" rIns="95600" bIns="47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cdbf4edc20_2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gcdbf4edc20_2_326:notes"/>
          <p:cNvSpPr txBox="1">
            <a:spLocks noGrp="1"/>
          </p:cNvSpPr>
          <p:nvPr>
            <p:ph type="body" idx="1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" name="Google Shape;40;gcdbf4edc20_2_326:notes"/>
          <p:cNvSpPr txBox="1">
            <a:spLocks noGrp="1"/>
          </p:cNvSpPr>
          <p:nvPr>
            <p:ph type="sldNum" idx="12"/>
          </p:nvPr>
        </p:nvSpPr>
        <p:spPr>
          <a:xfrm>
            <a:off x="4021294" y="9721094"/>
            <a:ext cx="30765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cdbf4edc20_2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cdbf4edc20_2_496:notes"/>
          <p:cNvSpPr txBox="1">
            <a:spLocks noGrp="1"/>
          </p:cNvSpPr>
          <p:nvPr>
            <p:ph type="body" idx="1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cdbf4edc20_2_496:notes"/>
          <p:cNvSpPr txBox="1">
            <a:spLocks noGrp="1"/>
          </p:cNvSpPr>
          <p:nvPr>
            <p:ph type="sldNum" idx="12"/>
          </p:nvPr>
        </p:nvSpPr>
        <p:spPr>
          <a:xfrm>
            <a:off x="4021294" y="9721094"/>
            <a:ext cx="30765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dbf4edc20_2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cdbf4edc20_2_505:notes"/>
          <p:cNvSpPr txBox="1">
            <a:spLocks noGrp="1"/>
          </p:cNvSpPr>
          <p:nvPr>
            <p:ph type="body" idx="1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gcdbf4edc20_2_505:notes"/>
          <p:cNvSpPr txBox="1">
            <a:spLocks noGrp="1"/>
          </p:cNvSpPr>
          <p:nvPr>
            <p:ph type="sldNum" idx="12"/>
          </p:nvPr>
        </p:nvSpPr>
        <p:spPr>
          <a:xfrm>
            <a:off x="4021294" y="9721094"/>
            <a:ext cx="30765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dbf4edc20_2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cdbf4edc20_2_604:notes"/>
          <p:cNvSpPr txBox="1">
            <a:spLocks noGrp="1"/>
          </p:cNvSpPr>
          <p:nvPr>
            <p:ph type="body" idx="1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Hybrid cloud and federation model way forward: under development for ESGF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GB"/>
              <a:t>Cloud-compatible strategy to follow for agility between on-premise and cloud hosting;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GB"/>
              <a:t> - s/w, devops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GB"/>
              <a:t> - private/community cloud (cloud on-premise at research centres)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GB"/>
              <a:t>Object store has attractive properties for storage and analysis of CMIP data, evaluation and pilots are underway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GB"/>
              <a:t>- but there are some challenges to tackle but fundamental changes are already here and will continue to be played out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cdbf4edc20_2_604:notes"/>
          <p:cNvSpPr txBox="1">
            <a:spLocks noGrp="1"/>
          </p:cNvSpPr>
          <p:nvPr>
            <p:ph type="sldNum" idx="12"/>
          </p:nvPr>
        </p:nvSpPr>
        <p:spPr>
          <a:xfrm>
            <a:off x="4021294" y="9721094"/>
            <a:ext cx="30765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ce001aff6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gce001aff67_0_8:notes"/>
          <p:cNvSpPr txBox="1">
            <a:spLocks noGrp="1"/>
          </p:cNvSpPr>
          <p:nvPr>
            <p:ph type="body" idx="1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Hybrid cloud and federation model way forward: under development for ESGF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GB"/>
              <a:t>Cloud-compatible strategy to follow for agility between on-premise and cloud hosting;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GB"/>
              <a:t> - s/w, devops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GB"/>
              <a:t> - private/community cloud (cloud on-premise at research centres)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GB"/>
              <a:t>Object store has attractive properties for storage and analysis of CMIP data, evaluation and pilots are underway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en-GB"/>
              <a:t>- but there are some challenges to tackle but fundamental changes are already here and will continue to be played out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gce001aff67_0_8:notes"/>
          <p:cNvSpPr txBox="1">
            <a:spLocks noGrp="1"/>
          </p:cNvSpPr>
          <p:nvPr>
            <p:ph type="sldNum" idx="12"/>
          </p:nvPr>
        </p:nvSpPr>
        <p:spPr>
          <a:xfrm>
            <a:off x="4021294" y="9721094"/>
            <a:ext cx="30765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dbf4edc20_2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cdbf4edc20_2_338:notes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47800" rIns="95600" bIns="478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3" name="Google Shape;53;gcdbf4edc20_2_338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5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47800" rIns="95600" bIns="47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286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dbf4edc20_2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gcdbf4edc20_2_338:notes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47800" rIns="95600" bIns="478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53" name="Google Shape;53;gcdbf4edc20_2_338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5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47800" rIns="95600" bIns="47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dbf4edc20_2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gcdbf4edc20_2_351:notes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47800" rIns="95600" bIns="478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GB"/>
              <a:t>CaaS has provided a lift-up with DTE project: the ability to immediately provision a canned Pangeo instance – Jupyter Notebook env, Dask and also Identity Service with Keycloak for Single sign-on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GB"/>
              <a:t>This has saved a lot of prep work so the project can hit the ground running</a:t>
            </a:r>
            <a:endParaRPr/>
          </a:p>
        </p:txBody>
      </p:sp>
      <p:sp>
        <p:nvSpPr>
          <p:cNvPr id="67" name="Google Shape;67;gcdbf4edc20_2_351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5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47800" rIns="95600" bIns="47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dbf4edc20_2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cdbf4edc20_2_390:notes"/>
          <p:cNvSpPr txBox="1">
            <a:spLocks noGrp="1"/>
          </p:cNvSpPr>
          <p:nvPr>
            <p:ph type="body" idx="1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 - Hybrid capability</a:t>
            </a:r>
            <a:endParaRPr/>
          </a:p>
        </p:txBody>
      </p:sp>
      <p:sp>
        <p:nvSpPr>
          <p:cNvPr id="105" name="Google Shape;105;gcdbf4edc20_2_390:notes"/>
          <p:cNvSpPr txBox="1">
            <a:spLocks noGrp="1"/>
          </p:cNvSpPr>
          <p:nvPr>
            <p:ph type="sldNum" idx="12"/>
          </p:nvPr>
        </p:nvSpPr>
        <p:spPr>
          <a:xfrm>
            <a:off x="4021294" y="9721094"/>
            <a:ext cx="30765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dbf4edc20_2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cdbf4edc20_2_415:notes"/>
          <p:cNvSpPr txBox="1">
            <a:spLocks noGrp="1"/>
          </p:cNvSpPr>
          <p:nvPr>
            <p:ph type="body" idx="1"/>
          </p:nvPr>
        </p:nvSpPr>
        <p:spPr>
          <a:xfrm>
            <a:off x="709931" y="4861442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47800" rIns="95600" bIns="4780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GB"/>
              <a:t>HPC provides primary data production environment (JULES model needs MPI), also for ML training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GB"/>
              <a:t>Cloud provides interactive analysis environment for target users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Font typeface="Calibri"/>
              <a:buChar char="-"/>
            </a:pPr>
            <a:r>
              <a:rPr lang="en-GB"/>
              <a:t>Object Store is the joining glue: we make a workflow to transfer netCDF outputs from HPC env to object store so it is in analysis-ready form for notebook env running on cloud</a:t>
            </a:r>
            <a:endParaRPr/>
          </a:p>
        </p:txBody>
      </p:sp>
      <p:sp>
        <p:nvSpPr>
          <p:cNvPr id="131" name="Google Shape;131;gcdbf4edc20_2_415:notes"/>
          <p:cNvSpPr txBox="1">
            <a:spLocks noGrp="1"/>
          </p:cNvSpPr>
          <p:nvPr>
            <p:ph type="sldNum" idx="12"/>
          </p:nvPr>
        </p:nvSpPr>
        <p:spPr>
          <a:xfrm>
            <a:off x="4021295" y="9721108"/>
            <a:ext cx="3076500" cy="5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47800" rIns="95600" bIns="47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dbf4edc20_2_4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cdbf4edc20_2_426:notes"/>
          <p:cNvSpPr txBox="1">
            <a:spLocks noGrp="1"/>
          </p:cNvSpPr>
          <p:nvPr>
            <p:ph type="body" idx="1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</a:pPr>
            <a:r>
              <a:rPr lang="en-GB"/>
              <a:t>We report on testing of two different systems for storage and access: Xarray and Zarr and an in-house developed application S3-netcdf-python. We also consider functional aspects such as the challenge of balancing new models to orient data into a form optimised for user analysis against considerations such as versioning and data integrity critical for the purposes of long-term preservation and archiving.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cdbf4edc20_2_426:notes"/>
          <p:cNvSpPr txBox="1">
            <a:spLocks noGrp="1"/>
          </p:cNvSpPr>
          <p:nvPr>
            <p:ph type="sldNum" idx="12"/>
          </p:nvPr>
        </p:nvSpPr>
        <p:spPr>
          <a:xfrm>
            <a:off x="4021294" y="9721094"/>
            <a:ext cx="30765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dbf4edc20_2_4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cdbf4edc20_2_438:notes"/>
          <p:cNvSpPr txBox="1">
            <a:spLocks noGrp="1"/>
          </p:cNvSpPr>
          <p:nvPr>
            <p:ph type="body" idx="1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cdbf4edc20_2_438:notes"/>
          <p:cNvSpPr txBox="1">
            <a:spLocks noGrp="1"/>
          </p:cNvSpPr>
          <p:nvPr>
            <p:ph type="sldNum" idx="12"/>
          </p:nvPr>
        </p:nvSpPr>
        <p:spPr>
          <a:xfrm>
            <a:off x="4021294" y="9721094"/>
            <a:ext cx="30765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dbf4edc20_2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cdbf4edc20_2_481:notes"/>
          <p:cNvSpPr txBox="1">
            <a:spLocks noGrp="1"/>
          </p:cNvSpPr>
          <p:nvPr>
            <p:ph type="body" idx="1"/>
          </p:nvPr>
        </p:nvSpPr>
        <p:spPr>
          <a:xfrm>
            <a:off x="709930" y="4925401"/>
            <a:ext cx="56793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cdbf4edc20_2_481:notes"/>
          <p:cNvSpPr txBox="1">
            <a:spLocks noGrp="1"/>
          </p:cNvSpPr>
          <p:nvPr>
            <p:ph type="sldNum" idx="12"/>
          </p:nvPr>
        </p:nvSpPr>
        <p:spPr>
          <a:xfrm>
            <a:off x="4021294" y="9721094"/>
            <a:ext cx="30765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200" tIns="48600" rIns="97200" bIns="486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 con titolo">
  <p:cSld name="Copertina con titol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/>
        </p:nvSpPr>
        <p:spPr>
          <a:xfrm>
            <a:off x="11307234" y="606426"/>
            <a:ext cx="1847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508211" y="1844824"/>
            <a:ext cx="10561173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600" b="1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508211" y="5877272"/>
            <a:ext cx="3264363" cy="2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31250"/>
              </a:lnSpc>
              <a:spcBef>
                <a:spcPts val="320"/>
              </a:spcBef>
              <a:spcAft>
                <a:spcPts val="0"/>
              </a:spcAft>
              <a:buClr>
                <a:srgbClr val="50555A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5055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31250"/>
              </a:lnSpc>
              <a:spcBef>
                <a:spcPts val="320"/>
              </a:spcBef>
              <a:spcAft>
                <a:spcPts val="0"/>
              </a:spcAft>
              <a:buClr>
                <a:srgbClr val="50555A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055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31250"/>
              </a:lnSpc>
              <a:spcBef>
                <a:spcPts val="320"/>
              </a:spcBef>
              <a:spcAft>
                <a:spcPts val="0"/>
              </a:spcAft>
              <a:buClr>
                <a:srgbClr val="50555A"/>
              </a:buClr>
              <a:buSzPts val="1600"/>
              <a:buFont typeface="Arial"/>
              <a:buAutoNum type="arabicPeriod"/>
              <a:defRPr sz="1600" b="0" i="0" u="none" strike="noStrike" cap="none">
                <a:solidFill>
                  <a:srgbClr val="5055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31250"/>
              </a:lnSpc>
              <a:spcBef>
                <a:spcPts val="320"/>
              </a:spcBef>
              <a:spcAft>
                <a:spcPts val="0"/>
              </a:spcAft>
              <a:buClr>
                <a:srgbClr val="50555A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5055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mod01">
  <p:cSld name="Slide mod0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61360" y="764704"/>
            <a:ext cx="11015227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61360" y="1415580"/>
            <a:ext cx="11015227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A002A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AutoNum type="arabicPeriod"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rgbClr val="5B6770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4655840" y="6305587"/>
            <a:ext cx="6720747" cy="35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0" anchor="b" anchorCtr="0">
            <a:normAutofit/>
          </a:bodyPr>
          <a:lstStyle>
            <a:lvl1pPr marL="457200" marR="0" lvl="0" indent="-228600" algn="r" rtl="0">
              <a:lnSpc>
                <a:spcPct val="233333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4999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lnSpc>
                <a:spcPct val="116666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lnSpc>
                <a:spcPct val="13125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lnSpc>
                <a:spcPct val="13125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3"/>
          </p:nvPr>
        </p:nvSpPr>
        <p:spPr>
          <a:xfrm>
            <a:off x="361359" y="226297"/>
            <a:ext cx="1101522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marR="0" lvl="0" indent="-228600" algn="l" rtl="0">
              <a:lnSpc>
                <a:spcPct val="233333"/>
              </a:lnSpc>
              <a:spcBef>
                <a:spcPts val="0"/>
              </a:spcBef>
              <a:spcAft>
                <a:spcPts val="0"/>
              </a:spcAft>
              <a:buClr>
                <a:srgbClr val="5B677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08000" algn="l" rtl="0">
              <a:lnSpc>
                <a:spcPct val="47727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–"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47727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8000" algn="l" rtl="0">
              <a:lnSpc>
                <a:spcPct val="47727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AutoNum type="arabicPeriod"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8000" algn="l" rtl="0">
              <a:lnSpc>
                <a:spcPct val="47727"/>
              </a:lnSpc>
              <a:spcBef>
                <a:spcPts val="88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Char char="»"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FFFFFF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17688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38200" y="1828800"/>
            <a:ext cx="10515600" cy="3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417"/>
            <a:ext cx="12191999" cy="685609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623394" y="5715457"/>
            <a:ext cx="198000" cy="43200"/>
          </a:xfrm>
          <a:prstGeom prst="rect">
            <a:avLst/>
          </a:prstGeom>
          <a:solidFill>
            <a:srgbClr val="EA00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6183" y="491345"/>
            <a:ext cx="2664296" cy="5467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 rotWithShape="1">
          <a:blip r:embed="rId5">
            <a:alphaModFix/>
          </a:blip>
          <a:srcRect l="32103" t="34949" r="33413" b="33825"/>
          <a:stretch/>
        </p:blipFill>
        <p:spPr>
          <a:xfrm>
            <a:off x="211872" y="5991937"/>
            <a:ext cx="1706138" cy="86863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95823" y="6084702"/>
            <a:ext cx="2016154" cy="53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0461" y="6098752"/>
            <a:ext cx="2158879" cy="512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84526" y="6098752"/>
            <a:ext cx="2326000" cy="52567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ag.stephens@stfc.ac.u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support@ceda.ac.uk" TargetMode="External"/><Relationship Id="rId4" Type="http://schemas.openxmlformats.org/officeDocument/2006/relationships/hyperlink" Target="mailto:philip.kershaw@stfc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edadev/S3-netcdf-pyth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8"/>
          <p:cNvGrpSpPr/>
          <p:nvPr/>
        </p:nvGrpSpPr>
        <p:grpSpPr>
          <a:xfrm>
            <a:off x="278599" y="3504509"/>
            <a:ext cx="11634998" cy="2221970"/>
            <a:chOff x="2581259" y="2656193"/>
            <a:chExt cx="9765000" cy="2418076"/>
          </a:xfrm>
        </p:grpSpPr>
        <p:sp>
          <p:nvSpPr>
            <p:cNvPr id="43" name="Google Shape;43;p8"/>
            <p:cNvSpPr txBox="1"/>
            <p:nvPr/>
          </p:nvSpPr>
          <p:spPr>
            <a:xfrm>
              <a:off x="2581259" y="2656193"/>
              <a:ext cx="9765000" cy="110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0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ESA Digital Twin Earth Climate Explorer Project on JASMIN</a:t>
              </a:r>
              <a:endParaRPr sz="3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>
              <a:off x="2708549" y="3902169"/>
              <a:ext cx="9618900" cy="117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400" b="1" i="0" u="none" strike="noStrike" cap="none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rPr>
                <a:t>WGISS-51, Session on Data INTEROPERABILITY and USE </a:t>
              </a:r>
              <a:endParaRPr/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b="1" i="0" u="none" strike="noStrike" cap="none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rPr>
                <a:t>21 April 2021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GB" sz="2000" b="1" i="0" u="none" strike="noStrike" cap="none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rPr>
                <a:t>Ag Stephens</a:t>
              </a:r>
              <a:r>
                <a:rPr lang="en-GB" sz="2000" b="0" i="0" u="none" strike="noStrike" cap="none">
                  <a:solidFill>
                    <a:srgbClr val="626262"/>
                  </a:solidFill>
                  <a:latin typeface="Arial"/>
                  <a:ea typeface="Arial"/>
                  <a:cs typeface="Arial"/>
                  <a:sym typeface="Arial"/>
                </a:rPr>
                <a:t>, Philip Kershaw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 l="32104" t="34947" r="33411" b="35118"/>
          <a:stretch/>
        </p:blipFill>
        <p:spPr>
          <a:xfrm>
            <a:off x="256219" y="301390"/>
            <a:ext cx="2783195" cy="135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5823" y="6119424"/>
            <a:ext cx="2016154" cy="53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0461" y="6133474"/>
            <a:ext cx="2158881" cy="512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84526" y="6133474"/>
            <a:ext cx="2326000" cy="52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59436" y="105105"/>
            <a:ext cx="7910316" cy="2402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838200" y="1365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GB" sz="3800"/>
              <a:t>CMIP6 Subset on               Object Store: functional evaluation</a:t>
            </a:r>
            <a:endParaRPr/>
          </a:p>
        </p:txBody>
      </p:sp>
      <p:pic>
        <p:nvPicPr>
          <p:cNvPr id="219" name="Google Shape;21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8819" y="309249"/>
            <a:ext cx="2111900" cy="422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0355" y="1375304"/>
            <a:ext cx="8426706" cy="466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80355" y="1375304"/>
            <a:ext cx="8426706" cy="4665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46382" y="1582229"/>
            <a:ext cx="8499231" cy="4706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GB" sz="3800"/>
              <a:t>Approach for Digital Twin Earth Climate Explorer</a:t>
            </a:r>
            <a:endParaRPr/>
          </a:p>
        </p:txBody>
      </p:sp>
      <p:sp>
        <p:nvSpPr>
          <p:cNvPr id="229" name="Google Shape;229;p17"/>
          <p:cNvSpPr txBox="1">
            <a:spLocks noGrp="1"/>
          </p:cNvSpPr>
          <p:nvPr>
            <p:ph type="body" idx="1"/>
          </p:nvPr>
        </p:nvSpPr>
        <p:spPr>
          <a:xfrm>
            <a:off x="838200" y="1817688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4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400"/>
              <a:t>Establish object store tenancy on JASMIN</a:t>
            </a:r>
            <a:endParaRPr/>
          </a:p>
          <a:p>
            <a:pPr marL="444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400"/>
              <a:t>Training and support using Zarr to store netCDF data </a:t>
            </a:r>
            <a:endParaRPr/>
          </a:p>
          <a:p>
            <a:pPr marL="444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400"/>
              <a:t>Draw on CEDA experience with CMIP6 pilot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Other projects also using</a:t>
            </a:r>
            <a:br>
              <a:rPr lang="en-GB"/>
            </a:br>
            <a:r>
              <a:rPr lang="en-GB"/>
              <a:t> JASMIN Object Store with Zarr:</a:t>
            </a:r>
            <a:endParaRPr/>
          </a:p>
          <a:p>
            <a:pPr marL="4445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GB" sz="2400"/>
              <a:t>ESA CCI Knowledge </a:t>
            </a:r>
            <a:br>
              <a:rPr lang="en-GB" sz="2400"/>
            </a:br>
            <a:r>
              <a:rPr lang="en-GB" sz="2400"/>
              <a:t>Exchange Project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Google Shape;230;p17"/>
          <p:cNvPicPr preferRelativeResize="0"/>
          <p:nvPr/>
        </p:nvPicPr>
        <p:blipFill rotWithShape="1">
          <a:blip r:embed="rId3">
            <a:alphaModFix/>
          </a:blip>
          <a:srcRect l="1088" t="15693" r="2572" b="-7470"/>
          <a:stretch/>
        </p:blipFill>
        <p:spPr>
          <a:xfrm>
            <a:off x="6126900" y="3202125"/>
            <a:ext cx="6259550" cy="312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Ongoing work and next steps</a:t>
            </a:r>
            <a:endParaRPr/>
          </a:p>
        </p:txBody>
      </p:sp>
      <p:grpSp>
        <p:nvGrpSpPr>
          <p:cNvPr id="237" name="Google Shape;237;p18"/>
          <p:cNvGrpSpPr/>
          <p:nvPr/>
        </p:nvGrpSpPr>
        <p:grpSpPr>
          <a:xfrm>
            <a:off x="859141" y="1980201"/>
            <a:ext cx="10090787" cy="3411748"/>
            <a:chOff x="212335" y="470390"/>
            <a:chExt cx="10090787" cy="3411748"/>
          </a:xfrm>
        </p:grpSpPr>
        <p:sp>
          <p:nvSpPr>
            <p:cNvPr id="238" name="Google Shape;238;p18"/>
            <p:cNvSpPr/>
            <p:nvPr/>
          </p:nvSpPr>
          <p:spPr>
            <a:xfrm>
              <a:off x="212335" y="470390"/>
              <a:ext cx="1335900" cy="1335900"/>
            </a:xfrm>
            <a:prstGeom prst="ellipse">
              <a:avLst/>
            </a:prstGeom>
            <a:solidFill>
              <a:srgbClr val="CAD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492877" y="750932"/>
              <a:ext cx="774900" cy="7749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1834517" y="470390"/>
              <a:ext cx="3148800" cy="13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8"/>
            <p:cNvSpPr txBox="1"/>
            <p:nvPr/>
          </p:nvSpPr>
          <p:spPr>
            <a:xfrm>
              <a:off x="1834517" y="470390"/>
              <a:ext cx="3148800" cy="13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Collaboration on CMIP data on object store</a:t>
              </a:r>
              <a:r>
                <a:rPr lang="en-GB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en-GB" sz="20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Pangeo</a:t>
              </a:r>
              <a:r>
                <a:rPr lang="en-GB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community, AWS ESGF node, DKRZ, …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8"/>
            <p:cNvSpPr/>
            <p:nvPr/>
          </p:nvSpPr>
          <p:spPr>
            <a:xfrm>
              <a:off x="5532139" y="470911"/>
              <a:ext cx="1335900" cy="1335900"/>
            </a:xfrm>
            <a:prstGeom prst="ellipse">
              <a:avLst/>
            </a:prstGeom>
            <a:solidFill>
              <a:srgbClr val="CAD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8"/>
            <p:cNvSpPr/>
            <p:nvPr/>
          </p:nvSpPr>
          <p:spPr>
            <a:xfrm>
              <a:off x="5812681" y="750932"/>
              <a:ext cx="774900" cy="7749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8"/>
            <p:cNvSpPr/>
            <p:nvPr/>
          </p:nvSpPr>
          <p:spPr>
            <a:xfrm>
              <a:off x="7154322" y="470390"/>
              <a:ext cx="3148800" cy="13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8"/>
            <p:cNvSpPr txBox="1"/>
            <p:nvPr/>
          </p:nvSpPr>
          <p:spPr>
            <a:xfrm>
              <a:off x="7154322" y="470390"/>
              <a:ext cx="3148800" cy="13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Search</a:t>
              </a:r>
              <a:r>
                <a:rPr lang="en-GB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object store and traditional HTTP file serving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Develop ESM profile for STAC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18"/>
            <p:cNvSpPr/>
            <p:nvPr/>
          </p:nvSpPr>
          <p:spPr>
            <a:xfrm>
              <a:off x="212335" y="2546238"/>
              <a:ext cx="1335900" cy="1335900"/>
            </a:xfrm>
            <a:prstGeom prst="ellipse">
              <a:avLst/>
            </a:prstGeom>
            <a:solidFill>
              <a:srgbClr val="CAD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8"/>
            <p:cNvSpPr/>
            <p:nvPr/>
          </p:nvSpPr>
          <p:spPr>
            <a:xfrm>
              <a:off x="492877" y="2826780"/>
              <a:ext cx="774900" cy="7749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8"/>
            <p:cNvSpPr/>
            <p:nvPr/>
          </p:nvSpPr>
          <p:spPr>
            <a:xfrm>
              <a:off x="1834517" y="2546238"/>
              <a:ext cx="3148800" cy="13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8"/>
            <p:cNvSpPr txBox="1"/>
            <p:nvPr/>
          </p:nvSpPr>
          <p:spPr>
            <a:xfrm>
              <a:off x="1834517" y="2546238"/>
              <a:ext cx="3148800" cy="13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Long-term preservation and archiving </a:t>
              </a:r>
              <a:r>
                <a:rPr lang="en-GB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– to address: </a:t>
              </a:r>
              <a:br>
                <a:rPr lang="en-GB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Checksums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Versioning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Reconstruction from data corruption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5532139" y="2546238"/>
              <a:ext cx="1335900" cy="1335900"/>
            </a:xfrm>
            <a:prstGeom prst="ellipse">
              <a:avLst/>
            </a:prstGeom>
            <a:solidFill>
              <a:srgbClr val="CAD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8"/>
            <p:cNvSpPr/>
            <p:nvPr/>
          </p:nvSpPr>
          <p:spPr>
            <a:xfrm>
              <a:off x="5812681" y="2826780"/>
              <a:ext cx="774900" cy="7749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7154322" y="2546238"/>
              <a:ext cx="3148800" cy="13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8"/>
            <p:cNvSpPr txBox="1"/>
            <p:nvPr/>
          </p:nvSpPr>
          <p:spPr>
            <a:xfrm>
              <a:off x="7154322" y="2546238"/>
              <a:ext cx="3148800" cy="133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GB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Interface for multiple storage media</a:t>
              </a:r>
              <a:br>
                <a:rPr lang="en-GB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- S3 as interface for tape and object store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Contacts</a:t>
            </a:r>
            <a:endParaRPr/>
          </a:p>
        </p:txBody>
      </p:sp>
      <p:sp>
        <p:nvSpPr>
          <p:cNvPr id="260" name="Google Shape;260;p19"/>
          <p:cNvSpPr txBox="1">
            <a:spLocks noGrp="1"/>
          </p:cNvSpPr>
          <p:nvPr>
            <p:ph type="body" idx="1"/>
          </p:nvPr>
        </p:nvSpPr>
        <p:spPr>
          <a:xfrm>
            <a:off x="838200" y="1817688"/>
            <a:ext cx="10515600" cy="40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Ag Stephens:    	</a:t>
            </a:r>
            <a:r>
              <a:rPr lang="en-GB" u="sng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ag.stephens@stfc.ac.uk</a:t>
            </a:r>
            <a:endParaRPr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Phil Kershaw: 	</a:t>
            </a:r>
            <a:r>
              <a:rPr lang="en-GB" u="sng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philip.kershaw@stfc.ac.uk</a:t>
            </a:r>
            <a:r>
              <a:rPr lang="en-GB" dirty="0">
                <a:solidFill>
                  <a:srgbClr val="0000FF"/>
                </a:solidFill>
              </a:rPr>
              <a:t> </a:t>
            </a:r>
            <a:endParaRPr dirty="0">
              <a:solidFill>
                <a:srgbClr val="0000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Support:            	</a:t>
            </a:r>
            <a:r>
              <a:rPr lang="en-GB" u="sng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support@ceda.ac.uk</a:t>
            </a:r>
            <a:r>
              <a:rPr lang="en-GB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23825" y="107280"/>
            <a:ext cx="11896725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GB" sz="3200" b="1" dirty="0">
                <a:solidFill>
                  <a:srgbClr val="002060"/>
                </a:solidFill>
              </a:rPr>
              <a:t>ESA Digital Twin Earth Climate Explorer Project on JASMIN</a:t>
            </a:r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28600" y="1171575"/>
            <a:ext cx="11791949" cy="486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SzPct val="100000"/>
            </a:pPr>
            <a:r>
              <a:rPr lang="en-GB" sz="2400" dirty="0"/>
              <a:t>DTEP Climate Explorer: JULES Land-Surface model - assimilation of EO data with ML emulation – enable real-time use by decision-makers.</a:t>
            </a:r>
          </a:p>
          <a:p>
            <a:pPr>
              <a:buSzPct val="100000"/>
            </a:pPr>
            <a:r>
              <a:rPr lang="en-GB" sz="2400" dirty="0"/>
              <a:t>JASMIN platform: </a:t>
            </a:r>
            <a:br>
              <a:rPr lang="en-GB" sz="2400" dirty="0"/>
            </a:br>
            <a:r>
              <a:rPr lang="en-GB" sz="2400" dirty="0"/>
              <a:t>Data-intensive computing </a:t>
            </a:r>
            <a:br>
              <a:rPr lang="en-GB" sz="2400" dirty="0"/>
            </a:br>
            <a:r>
              <a:rPr lang="en-GB" sz="2400" dirty="0"/>
              <a:t>+ community cloud hybrid</a:t>
            </a:r>
          </a:p>
          <a:p>
            <a:pPr>
              <a:buSzPct val="100000"/>
            </a:pPr>
            <a:r>
              <a:rPr lang="en-GB" sz="2400" dirty="0"/>
              <a:t>Develop a Strategy for CMIP</a:t>
            </a:r>
            <a:br>
              <a:rPr lang="en-GB" sz="2400" b="1" dirty="0"/>
            </a:br>
            <a:r>
              <a:rPr lang="en-GB" sz="2400" dirty="0"/>
              <a:t>data in Object Store for JASMIN</a:t>
            </a:r>
          </a:p>
          <a:p>
            <a:pPr>
              <a:buSzPct val="100000"/>
            </a:pPr>
            <a:r>
              <a:rPr lang="en-GB" sz="2400" dirty="0"/>
              <a:t>Investigating functionality/performance of object store formats:</a:t>
            </a:r>
          </a:p>
          <a:p>
            <a:pPr lvl="1">
              <a:buSzPct val="100000"/>
            </a:pPr>
            <a:r>
              <a:rPr lang="en-GB" sz="2000" dirty="0"/>
              <a:t>NetCDF – using "range-gets" // Zarr // S3-netCDF</a:t>
            </a:r>
          </a:p>
          <a:p>
            <a:pPr>
              <a:buSzPct val="100000"/>
            </a:pPr>
            <a:r>
              <a:rPr lang="en-GB" sz="2400" dirty="0"/>
              <a:t>Other projects using JASMIN Object Store with Zarr: </a:t>
            </a:r>
            <a:r>
              <a:rPr lang="en-GB" sz="2000" dirty="0"/>
              <a:t>ESA CCI Knowledge Exchange</a:t>
            </a:r>
          </a:p>
          <a:p>
            <a:pPr>
              <a:buSzPct val="100000"/>
            </a:pPr>
            <a:r>
              <a:rPr lang="en-GB" sz="2400" dirty="0"/>
              <a:t>Object Store issues: CMIP6/PANGEO/Zarr, Data Preservation, Search and cataloguing (Intake/STAC </a:t>
            </a:r>
            <a:r>
              <a:rPr lang="en-GB" sz="2400" dirty="0" err="1"/>
              <a:t>etc</a:t>
            </a:r>
            <a:r>
              <a:rPr lang="en-GB" sz="2400" dirty="0"/>
              <a:t>), Heterogeneous storage (tape/POSIX/object store)</a:t>
            </a:r>
          </a:p>
          <a:p>
            <a:pPr>
              <a:buSzPct val="100000"/>
            </a:pPr>
            <a:endParaRPr lang="en-GB" sz="2400" dirty="0"/>
          </a:p>
          <a:p>
            <a:pPr>
              <a:buSzPct val="100000"/>
            </a:pPr>
            <a:endParaRPr lang="en-GB" sz="2400" dirty="0"/>
          </a:p>
          <a:p>
            <a:pPr>
              <a:buSzPct val="100000"/>
            </a:pPr>
            <a:endParaRPr sz="2400" dirty="0"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532" y="2045501"/>
            <a:ext cx="6974218" cy="228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Climate Impact Explorer</a:t>
            </a:r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448594" y="1828800"/>
            <a:ext cx="7905300" cy="3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Char char="•"/>
            </a:pPr>
            <a:r>
              <a:rPr lang="en-GB"/>
              <a:t>Build on existing advanced Earth System Models (JULES Land-Surface model)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Char char="•"/>
            </a:pPr>
            <a:r>
              <a:rPr lang="en-GB"/>
              <a:t>Assimilate state-of-the-art Earth Observation data to produce to optimise model simulations 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Char char="•"/>
            </a:pPr>
            <a:r>
              <a:rPr lang="en-GB"/>
              <a:t>Build a Machine Learning emulation to the end user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Char char="•"/>
            </a:pPr>
            <a:r>
              <a:rPr lang="en-GB"/>
              <a:t>Goal to enable decision-makers without expert technical knowledge to generate and visualise, in real-time, decision relevant information relating to regionalised impacts of climate change. 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None/>
            </a:pPr>
            <a:endParaRPr/>
          </a:p>
        </p:txBody>
      </p:sp>
      <p:grpSp>
        <p:nvGrpSpPr>
          <p:cNvPr id="57" name="Google Shape;57;p9"/>
          <p:cNvGrpSpPr/>
          <p:nvPr/>
        </p:nvGrpSpPr>
        <p:grpSpPr>
          <a:xfrm>
            <a:off x="764300" y="1828812"/>
            <a:ext cx="2168528" cy="3498126"/>
            <a:chOff x="2468787" y="2323374"/>
            <a:chExt cx="2168528" cy="3498126"/>
          </a:xfrm>
        </p:grpSpPr>
        <p:pic>
          <p:nvPicPr>
            <p:cNvPr id="58" name="Google Shape;58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95549" y="2323374"/>
              <a:ext cx="2141764" cy="5983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468787" y="3429682"/>
              <a:ext cx="2168528" cy="6764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495549" y="4106129"/>
              <a:ext cx="1672140" cy="4417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468787" y="4651946"/>
              <a:ext cx="1619250" cy="525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495549" y="2904988"/>
              <a:ext cx="2141765" cy="5719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Google Shape;63;p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2495549" y="5185407"/>
              <a:ext cx="1410467" cy="63609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JASMIN: Data-intensive computing + community cloud hybrid</a:t>
            </a:r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2257064" y="2589742"/>
            <a:ext cx="4962000" cy="2269200"/>
          </a:xfrm>
          <a:prstGeom prst="roundRect">
            <a:avLst>
              <a:gd name="adj" fmla="val 16667"/>
            </a:avLst>
          </a:prstGeom>
          <a:solidFill>
            <a:srgbClr val="D2E4F9">
              <a:alpha val="44710"/>
            </a:srgbClr>
          </a:solidFill>
          <a:ln>
            <a:noFill/>
          </a:ln>
          <a:effectLst>
            <a:outerShdw blurRad="40000" dist="20000" dir="5400000" rotWithShape="0">
              <a:srgbClr val="000000">
                <a:alpha val="3765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Google Shape;71;p10"/>
          <p:cNvCxnSpPr/>
          <p:nvPr/>
        </p:nvCxnSpPr>
        <p:spPr>
          <a:xfrm>
            <a:off x="2727398" y="3734680"/>
            <a:ext cx="2000400" cy="2700"/>
          </a:xfrm>
          <a:prstGeom prst="straightConnector1">
            <a:avLst/>
          </a:prstGeom>
          <a:noFill/>
          <a:ln w="412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cxnSp>
      <p:pic>
        <p:nvPicPr>
          <p:cNvPr id="72" name="Google Shape;72;p10" descr="Cloud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5454" y="2552447"/>
            <a:ext cx="1488557" cy="148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0" descr="Server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11268" y="298014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0" descr="Server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38578" y="298014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19604" y="2724924"/>
            <a:ext cx="1678531" cy="335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0" descr="Database outl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28798" y="358525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0" descr="Database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41040" y="3596831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0"/>
          <p:cNvSpPr/>
          <p:nvPr/>
        </p:nvSpPr>
        <p:spPr>
          <a:xfrm>
            <a:off x="2257067" y="4452875"/>
            <a:ext cx="4874022" cy="291031"/>
          </a:xfrm>
          <a:custGeom>
            <a:avLst/>
            <a:gdLst/>
            <a:ahLst/>
            <a:cxnLst/>
            <a:rect l="l" t="t" r="r" b="b"/>
            <a:pathLst>
              <a:path w="2502707" h="1308003" extrusionOk="0">
                <a:moveTo>
                  <a:pt x="0" y="0"/>
                </a:moveTo>
                <a:lnTo>
                  <a:pt x="2502707" y="0"/>
                </a:lnTo>
                <a:lnTo>
                  <a:pt x="2502707" y="1308003"/>
                </a:lnTo>
                <a:lnTo>
                  <a:pt x="0" y="130800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975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201D3D"/>
                </a:solidFill>
              </a:rPr>
              <a:t>Tape           </a:t>
            </a:r>
            <a:r>
              <a:rPr lang="en-GB" sz="1800" b="1" i="0" u="none" strike="noStrike" cap="none">
                <a:solidFill>
                  <a:srgbClr val="201D3D"/>
                </a:solidFill>
              </a:rPr>
              <a:t>POSIX disk       </a:t>
            </a:r>
            <a:r>
              <a:rPr lang="en-GB" sz="1800" b="1">
                <a:solidFill>
                  <a:srgbClr val="201D3D"/>
                </a:solidFill>
              </a:rPr>
              <a:t>Object Store </a:t>
            </a:r>
            <a:endParaRPr sz="1800" b="1">
              <a:solidFill>
                <a:srgbClr val="201D3D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201D3D"/>
                </a:solidFill>
              </a:rPr>
              <a:t>                                            (S3 interface)</a:t>
            </a:r>
            <a:endParaRPr sz="1600" b="1"/>
          </a:p>
        </p:txBody>
      </p:sp>
      <p:sp>
        <p:nvSpPr>
          <p:cNvPr id="79" name="Google Shape;79;p10"/>
          <p:cNvSpPr/>
          <p:nvPr/>
        </p:nvSpPr>
        <p:spPr>
          <a:xfrm>
            <a:off x="5702123" y="2589750"/>
            <a:ext cx="1489111" cy="291031"/>
          </a:xfrm>
          <a:custGeom>
            <a:avLst/>
            <a:gdLst/>
            <a:ahLst/>
            <a:cxnLst/>
            <a:rect l="l" t="t" r="r" b="b"/>
            <a:pathLst>
              <a:path w="2502707" h="1308003" extrusionOk="0">
                <a:moveTo>
                  <a:pt x="0" y="0"/>
                </a:moveTo>
                <a:lnTo>
                  <a:pt x="2502707" y="0"/>
                </a:lnTo>
                <a:lnTo>
                  <a:pt x="2502707" y="1308003"/>
                </a:lnTo>
                <a:lnTo>
                  <a:pt x="0" y="130800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975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 i="0" u="none" strike="noStrike" cap="none">
                <a:solidFill>
                  <a:srgbClr val="201D3D"/>
                </a:solidFill>
              </a:rPr>
              <a:t>OpenStack</a:t>
            </a:r>
            <a:endParaRPr sz="1700" b="1"/>
          </a:p>
        </p:txBody>
      </p:sp>
      <p:grpSp>
        <p:nvGrpSpPr>
          <p:cNvPr id="80" name="Google Shape;80;p10"/>
          <p:cNvGrpSpPr/>
          <p:nvPr/>
        </p:nvGrpSpPr>
        <p:grpSpPr>
          <a:xfrm>
            <a:off x="6009440" y="1906516"/>
            <a:ext cx="6372264" cy="2349939"/>
            <a:chOff x="6009453" y="2075050"/>
            <a:chExt cx="6372264" cy="2181525"/>
          </a:xfrm>
        </p:grpSpPr>
        <p:pic>
          <p:nvPicPr>
            <p:cNvPr id="81" name="Google Shape;81;p10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713232" y="2474451"/>
              <a:ext cx="3282969" cy="1782123"/>
            </a:xfrm>
            <a:prstGeom prst="rect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cxnSp>
          <p:nvCxnSpPr>
            <p:cNvPr id="82" name="Google Shape;82;p10"/>
            <p:cNvCxnSpPr>
              <a:endCxn id="81" idx="1"/>
            </p:cNvCxnSpPr>
            <p:nvPr/>
          </p:nvCxnSpPr>
          <p:spPr>
            <a:xfrm rot="10800000" flipH="1">
              <a:off x="7025732" y="3365513"/>
              <a:ext cx="1687500" cy="1896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</p:cxnSp>
        <p:sp>
          <p:nvSpPr>
            <p:cNvPr id="83" name="Google Shape;83;p10"/>
            <p:cNvSpPr/>
            <p:nvPr/>
          </p:nvSpPr>
          <p:spPr>
            <a:xfrm rot="10800000" flipH="1">
              <a:off x="6009453" y="3952263"/>
              <a:ext cx="2788800" cy="2550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211C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0"/>
            <p:cNvSpPr/>
            <p:nvPr/>
          </p:nvSpPr>
          <p:spPr>
            <a:xfrm>
              <a:off x="7420101" y="2075050"/>
              <a:ext cx="4961617" cy="291031"/>
            </a:xfrm>
            <a:custGeom>
              <a:avLst/>
              <a:gdLst/>
              <a:ahLst/>
              <a:cxnLst/>
              <a:rect l="l" t="t" r="r" b="b"/>
              <a:pathLst>
                <a:path w="2502707" h="1308003" extrusionOk="0">
                  <a:moveTo>
                    <a:pt x="0" y="0"/>
                  </a:moveTo>
                  <a:lnTo>
                    <a:pt x="2502707" y="0"/>
                  </a:lnTo>
                  <a:lnTo>
                    <a:pt x="2502707" y="1308003"/>
                  </a:lnTo>
                  <a:lnTo>
                    <a:pt x="0" y="130800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97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0" i="0" u="none" strike="noStrike" cap="none">
                  <a:solidFill>
                    <a:srgbClr val="201D3D"/>
                  </a:solidFill>
                  <a:latin typeface="Arial"/>
                  <a:ea typeface="Arial"/>
                  <a:cs typeface="Arial"/>
                  <a:sym typeface="Arial"/>
                </a:rPr>
                <a:t>JASMIN Cluster-as-a-Service (CaaS)</a:t>
              </a:r>
              <a:endParaRPr sz="1800"/>
            </a:p>
          </p:txBody>
        </p:sp>
      </p:grpSp>
      <p:pic>
        <p:nvPicPr>
          <p:cNvPr id="85" name="Google Shape;85;p10" descr="Database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56568" y="3596831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0"/>
          <p:cNvSpPr/>
          <p:nvPr/>
        </p:nvSpPr>
        <p:spPr>
          <a:xfrm>
            <a:off x="2364826" y="3714050"/>
            <a:ext cx="667200" cy="612600"/>
          </a:xfrm>
          <a:prstGeom prst="flowChartMagneticTape">
            <a:avLst/>
          </a:prstGeom>
          <a:solidFill>
            <a:srgbClr val="0B628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10" descr="Database with solid fill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24221" y="3596831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10"/>
          <p:cNvGrpSpPr/>
          <p:nvPr/>
        </p:nvGrpSpPr>
        <p:grpSpPr>
          <a:xfrm>
            <a:off x="3678010" y="1906572"/>
            <a:ext cx="1865404" cy="1173111"/>
            <a:chOff x="3678010" y="1906572"/>
            <a:chExt cx="1865404" cy="1173111"/>
          </a:xfrm>
        </p:grpSpPr>
        <p:pic>
          <p:nvPicPr>
            <p:cNvPr id="89" name="Google Shape;89;p10" descr="Dirk's Home Page - Professional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815971" y="1906572"/>
              <a:ext cx="727443" cy="66452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0" name="Google Shape;90;p10"/>
            <p:cNvCxnSpPr/>
            <p:nvPr/>
          </p:nvCxnSpPr>
          <p:spPr>
            <a:xfrm>
              <a:off x="5160275" y="2589742"/>
              <a:ext cx="0" cy="4872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</p:cxnSp>
        <p:cxnSp>
          <p:nvCxnSpPr>
            <p:cNvPr id="91" name="Google Shape;91;p10"/>
            <p:cNvCxnSpPr/>
            <p:nvPr/>
          </p:nvCxnSpPr>
          <p:spPr>
            <a:xfrm>
              <a:off x="4264211" y="2402883"/>
              <a:ext cx="757200" cy="67680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0"/>
                </a:srgbClr>
              </a:outerShdw>
            </a:effectLst>
          </p:spPr>
        </p:cxnSp>
        <p:pic>
          <p:nvPicPr>
            <p:cNvPr id="92" name="Google Shape;92;p10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3678010" y="1997823"/>
              <a:ext cx="673178" cy="41723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3" name="Google Shape;93;p10"/>
          <p:cNvGrpSpPr/>
          <p:nvPr/>
        </p:nvGrpSpPr>
        <p:grpSpPr>
          <a:xfrm>
            <a:off x="8499955" y="3806378"/>
            <a:ext cx="3709524" cy="2042882"/>
            <a:chOff x="8499955" y="3806378"/>
            <a:chExt cx="3709524" cy="2042882"/>
          </a:xfrm>
        </p:grpSpPr>
        <p:pic>
          <p:nvPicPr>
            <p:cNvPr id="94" name="Google Shape;94;p10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8499955" y="4722396"/>
              <a:ext cx="3709524" cy="11268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0"/>
            <p:cNvSpPr/>
            <p:nvPr/>
          </p:nvSpPr>
          <p:spPr>
            <a:xfrm>
              <a:off x="10112400" y="3806378"/>
              <a:ext cx="484500" cy="9654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0585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10"/>
          <p:cNvGrpSpPr/>
          <p:nvPr/>
        </p:nvGrpSpPr>
        <p:grpSpPr>
          <a:xfrm>
            <a:off x="59350" y="2075000"/>
            <a:ext cx="4876742" cy="1868097"/>
            <a:chOff x="59350" y="2232179"/>
            <a:chExt cx="4876742" cy="1711025"/>
          </a:xfrm>
        </p:grpSpPr>
        <p:sp>
          <p:nvSpPr>
            <p:cNvPr id="97" name="Google Shape;97;p10"/>
            <p:cNvSpPr/>
            <p:nvPr/>
          </p:nvSpPr>
          <p:spPr>
            <a:xfrm>
              <a:off x="59350" y="2232179"/>
              <a:ext cx="2665383" cy="291031"/>
            </a:xfrm>
            <a:custGeom>
              <a:avLst/>
              <a:gdLst/>
              <a:ahLst/>
              <a:cxnLst/>
              <a:rect l="l" t="t" r="r" b="b"/>
              <a:pathLst>
                <a:path w="2502707" h="1308003" extrusionOk="0">
                  <a:moveTo>
                    <a:pt x="0" y="0"/>
                  </a:moveTo>
                  <a:lnTo>
                    <a:pt x="2502707" y="0"/>
                  </a:lnTo>
                  <a:lnTo>
                    <a:pt x="2502707" y="1308003"/>
                  </a:lnTo>
                  <a:lnTo>
                    <a:pt x="0" y="130800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97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2000" b="0" i="0" u="none" strike="noStrike" cap="none">
                  <a:solidFill>
                    <a:srgbClr val="201D3D"/>
                  </a:solidFill>
                  <a:latin typeface="Arial"/>
                  <a:ea typeface="Arial"/>
                  <a:cs typeface="Arial"/>
                  <a:sym typeface="Arial"/>
                </a:rPr>
                <a:t>Notebook Service</a:t>
              </a:r>
              <a:endParaRPr sz="1800"/>
            </a:p>
          </p:txBody>
        </p:sp>
        <p:grpSp>
          <p:nvGrpSpPr>
            <p:cNvPr id="98" name="Google Shape;98;p10"/>
            <p:cNvGrpSpPr/>
            <p:nvPr/>
          </p:nvGrpSpPr>
          <p:grpSpPr>
            <a:xfrm>
              <a:off x="257529" y="2696543"/>
              <a:ext cx="4678563" cy="1246661"/>
              <a:chOff x="257529" y="2696543"/>
              <a:chExt cx="4678563" cy="1246661"/>
            </a:xfrm>
          </p:grpSpPr>
          <p:pic>
            <p:nvPicPr>
              <p:cNvPr id="99" name="Google Shape;99;p10"/>
              <p:cNvPicPr preferRelativeResize="0"/>
              <p:nvPr/>
            </p:nvPicPr>
            <p:blipFill rotWithShape="1">
              <a:blip r:embed="rId13">
                <a:alphaModFix/>
              </a:blip>
              <a:srcRect/>
              <a:stretch/>
            </p:blipFill>
            <p:spPr>
              <a:xfrm>
                <a:off x="257529" y="2696543"/>
                <a:ext cx="1860706" cy="1246661"/>
              </a:xfrm>
              <a:prstGeom prst="rect">
                <a:avLst/>
              </a:prstGeom>
              <a:noFill/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cxnSp>
            <p:nvCxnSpPr>
              <p:cNvPr id="100" name="Google Shape;100;p10"/>
              <p:cNvCxnSpPr/>
              <p:nvPr/>
            </p:nvCxnSpPr>
            <p:spPr>
              <a:xfrm>
                <a:off x="2102892" y="3337383"/>
                <a:ext cx="2833200" cy="870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900"/>
                  </a:srgbClr>
                </a:outerShdw>
              </a:effectLst>
            </p:spPr>
          </p:cxnSp>
          <p:sp>
            <p:nvSpPr>
              <p:cNvPr id="101" name="Google Shape;101;p10"/>
              <p:cNvSpPr/>
              <p:nvPr/>
            </p:nvSpPr>
            <p:spPr>
              <a:xfrm flipH="1">
                <a:off x="2083250" y="3400616"/>
                <a:ext cx="1446300" cy="357900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43750"/>
                </a:avLst>
              </a:prstGeom>
              <a:solidFill>
                <a:srgbClr val="211C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GB" sz="3800"/>
              <a:t>Cloud-compatible s/w stack to maximise portability between public cloud and on-premise</a:t>
            </a:r>
            <a:endParaRPr/>
          </a:p>
        </p:txBody>
      </p:sp>
      <p:grpSp>
        <p:nvGrpSpPr>
          <p:cNvPr id="108" name="Google Shape;108;p11"/>
          <p:cNvGrpSpPr/>
          <p:nvPr/>
        </p:nvGrpSpPr>
        <p:grpSpPr>
          <a:xfrm>
            <a:off x="2056472" y="2673000"/>
            <a:ext cx="1512000" cy="1512000"/>
            <a:chOff x="2056472" y="2673000"/>
            <a:chExt cx="1512000" cy="1512000"/>
          </a:xfrm>
        </p:grpSpPr>
        <p:sp>
          <p:nvSpPr>
            <p:cNvPr id="109" name="Google Shape;109;p11" descr="Download from cloud"/>
            <p:cNvSpPr/>
            <p:nvPr/>
          </p:nvSpPr>
          <p:spPr>
            <a:xfrm>
              <a:off x="2056472" y="2673000"/>
              <a:ext cx="1512000" cy="151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2477193" y="3200400"/>
              <a:ext cx="673200" cy="9846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2378190" y="3660950"/>
              <a:ext cx="867600" cy="97200"/>
            </a:xfrm>
            <a:prstGeom prst="rect">
              <a:avLst/>
            </a:prstGeom>
            <a:solidFill>
              <a:srgbClr val="227B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1" descr="Cloud"/>
          <p:cNvSpPr/>
          <p:nvPr/>
        </p:nvSpPr>
        <p:spPr>
          <a:xfrm>
            <a:off x="7808322" y="2451652"/>
            <a:ext cx="1630500" cy="17334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1"/>
          <p:cNvSpPr/>
          <p:nvPr/>
        </p:nvSpPr>
        <p:spPr>
          <a:xfrm>
            <a:off x="3989193" y="3037651"/>
            <a:ext cx="3401100" cy="5613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2700" cap="flat" cmpd="sng">
            <a:solidFill>
              <a:srgbClr val="2799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1"/>
          <p:cNvSpPr/>
          <p:nvPr/>
        </p:nvSpPr>
        <p:spPr>
          <a:xfrm>
            <a:off x="4258931" y="2754191"/>
            <a:ext cx="291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agility for migration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97381" y="3778985"/>
            <a:ext cx="986900" cy="9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1"/>
          <p:cNvSpPr/>
          <p:nvPr/>
        </p:nvSpPr>
        <p:spPr>
          <a:xfrm>
            <a:off x="6009607" y="4191376"/>
            <a:ext cx="540300" cy="940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1"/>
          <p:cNvSpPr/>
          <p:nvPr/>
        </p:nvSpPr>
        <p:spPr>
          <a:xfrm>
            <a:off x="3631458" y="2994579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1" descr="Download from cloud"/>
          <p:cNvSpPr/>
          <p:nvPr/>
        </p:nvSpPr>
        <p:spPr>
          <a:xfrm>
            <a:off x="5595258" y="3540089"/>
            <a:ext cx="1512000" cy="1512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1"/>
          <p:cNvSpPr/>
          <p:nvPr/>
        </p:nvSpPr>
        <p:spPr>
          <a:xfrm>
            <a:off x="5999789" y="4101438"/>
            <a:ext cx="679500" cy="791400"/>
          </a:xfrm>
          <a:prstGeom prst="plus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1" descr="Database"/>
          <p:cNvSpPr/>
          <p:nvPr/>
        </p:nvSpPr>
        <p:spPr>
          <a:xfrm>
            <a:off x="5842207" y="3966517"/>
            <a:ext cx="1018200" cy="10590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1"/>
          <p:cNvSpPr/>
          <p:nvPr/>
        </p:nvSpPr>
        <p:spPr>
          <a:xfrm>
            <a:off x="7277357" y="2165168"/>
            <a:ext cx="2692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On-premise: private/community cloud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588192" y="3899533"/>
            <a:ext cx="2111900" cy="42238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1"/>
          <p:cNvSpPr/>
          <p:nvPr/>
        </p:nvSpPr>
        <p:spPr>
          <a:xfrm>
            <a:off x="1465818" y="2279335"/>
            <a:ext cx="269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(commercial) cloud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1"/>
          <p:cNvSpPr/>
          <p:nvPr/>
        </p:nvSpPr>
        <p:spPr>
          <a:xfrm>
            <a:off x="3965450" y="5353574"/>
            <a:ext cx="4068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DevOps, Infrastructure-as-Code approach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1"/>
          <p:cNvSpPr/>
          <p:nvPr/>
        </p:nvSpPr>
        <p:spPr>
          <a:xfrm>
            <a:off x="5705701" y="4164106"/>
            <a:ext cx="135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 Store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1"/>
          <p:cNvSpPr/>
          <p:nvPr/>
        </p:nvSpPr>
        <p:spPr>
          <a:xfrm>
            <a:off x="4415229" y="4708036"/>
            <a:ext cx="1256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Kubernetes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1"/>
          <p:cNvSpPr/>
          <p:nvPr/>
        </p:nvSpPr>
        <p:spPr>
          <a:xfrm>
            <a:off x="7390374" y="4291621"/>
            <a:ext cx="2922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Facility for the research community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531" y="74951"/>
            <a:ext cx="11416938" cy="598621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2"/>
          <p:cNvSpPr/>
          <p:nvPr/>
        </p:nvSpPr>
        <p:spPr>
          <a:xfrm>
            <a:off x="6850395" y="2555624"/>
            <a:ext cx="4644000" cy="2960100"/>
          </a:xfrm>
          <a:prstGeom prst="rect">
            <a:avLst/>
          </a:prstGeom>
          <a:solidFill>
            <a:srgbClr val="FF8415">
              <a:alpha val="4667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JASMIN: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Community Cloud</a:t>
            </a:r>
            <a:endParaRPr/>
          </a:p>
        </p:txBody>
      </p:sp>
      <p:sp>
        <p:nvSpPr>
          <p:cNvPr id="135" name="Google Shape;135;p12"/>
          <p:cNvSpPr/>
          <p:nvPr/>
        </p:nvSpPr>
        <p:spPr>
          <a:xfrm>
            <a:off x="387531" y="312607"/>
            <a:ext cx="5943900" cy="5526600"/>
          </a:xfrm>
          <a:prstGeom prst="rect">
            <a:avLst/>
          </a:prstGeom>
          <a:solidFill>
            <a:srgbClr val="457DC8">
              <a:alpha val="4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JASMIN: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 Performance / Data Intensive Computing Environment</a:t>
            </a:r>
            <a:endParaRPr/>
          </a:p>
        </p:txBody>
      </p:sp>
      <p:grpSp>
        <p:nvGrpSpPr>
          <p:cNvPr id="136" name="Google Shape;136;p12"/>
          <p:cNvGrpSpPr/>
          <p:nvPr/>
        </p:nvGrpSpPr>
        <p:grpSpPr>
          <a:xfrm>
            <a:off x="5786582" y="296882"/>
            <a:ext cx="6018002" cy="2890541"/>
            <a:chOff x="5786582" y="296882"/>
            <a:chExt cx="6018002" cy="2890541"/>
          </a:xfrm>
        </p:grpSpPr>
        <p:sp>
          <p:nvSpPr>
            <p:cNvPr id="137" name="Google Shape;137;p12"/>
            <p:cNvSpPr/>
            <p:nvPr/>
          </p:nvSpPr>
          <p:spPr>
            <a:xfrm>
              <a:off x="6331384" y="296882"/>
              <a:ext cx="5473200" cy="2154600"/>
            </a:xfrm>
            <a:prstGeom prst="rect">
              <a:avLst/>
            </a:prstGeom>
            <a:solidFill>
              <a:srgbClr val="325D80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JASMIN: 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Object Store</a:t>
              </a:r>
              <a:endParaRPr/>
            </a:p>
          </p:txBody>
        </p:sp>
        <p:sp>
          <p:nvSpPr>
            <p:cNvPr id="138" name="Google Shape;138;p12"/>
            <p:cNvSpPr/>
            <p:nvPr/>
          </p:nvSpPr>
          <p:spPr>
            <a:xfrm rot="-5400000">
              <a:off x="5988032" y="1736729"/>
              <a:ext cx="686700" cy="10896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4C8B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2"/>
            <p:cNvSpPr/>
            <p:nvPr/>
          </p:nvSpPr>
          <p:spPr>
            <a:xfrm>
              <a:off x="8850221" y="2121223"/>
              <a:ext cx="702000" cy="10662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rgbClr val="4C8B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Prior Work: Develop a Strategy for </a:t>
            </a:r>
            <a:r>
              <a:rPr lang="en-GB" b="1"/>
              <a:t>CMIP</a:t>
            </a:r>
            <a:r>
              <a:rPr lang="en-GB"/>
              <a:t> Data with Object Store for JASMIN</a:t>
            </a:r>
            <a:endParaRPr/>
          </a:p>
        </p:txBody>
      </p:sp>
      <p:grpSp>
        <p:nvGrpSpPr>
          <p:cNvPr id="146" name="Google Shape;146;p13"/>
          <p:cNvGrpSpPr/>
          <p:nvPr/>
        </p:nvGrpSpPr>
        <p:grpSpPr>
          <a:xfrm>
            <a:off x="838200" y="1817688"/>
            <a:ext cx="10515539" cy="4003821"/>
            <a:chOff x="0" y="0"/>
            <a:chExt cx="10515539" cy="4003821"/>
          </a:xfrm>
        </p:grpSpPr>
        <p:sp>
          <p:nvSpPr>
            <p:cNvPr id="147" name="Google Shape;147;p13"/>
            <p:cNvSpPr/>
            <p:nvPr/>
          </p:nvSpPr>
          <p:spPr>
            <a:xfrm>
              <a:off x="0" y="0"/>
              <a:ext cx="8938200" cy="1801800"/>
            </a:xfrm>
            <a:prstGeom prst="roundRect">
              <a:avLst>
                <a:gd name="adj" fmla="val 10000"/>
              </a:avLst>
            </a:prstGeom>
            <a:solidFill>
              <a:srgbClr val="0DBDD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3"/>
            <p:cNvSpPr txBox="1"/>
            <p:nvPr/>
          </p:nvSpPr>
          <p:spPr>
            <a:xfrm>
              <a:off x="52769" y="52769"/>
              <a:ext cx="7076100" cy="169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GB" sz="25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Performance-based</a:t>
              </a:r>
              <a:r>
                <a:rPr lang="en-GB" sz="25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evaluate different technologies</a:t>
              </a:r>
              <a:endParaRPr sz="25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Char char="•"/>
              </a:pPr>
              <a:r>
                <a:rPr lang="en-GB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S3netcdf4: </a:t>
              </a:r>
              <a:r>
                <a:rPr lang="en-GB" sz="2000" b="0" i="0" u="sng" strike="noStrike" cap="none" dirty="0">
                  <a:solidFill>
                    <a:schemeClr val="bg2"/>
                  </a:solidFill>
                  <a:latin typeface="Calibri"/>
                  <a:ea typeface="Calibri"/>
                  <a:cs typeface="Calibri"/>
                  <a:sym typeface="Calibri"/>
                  <a:hlinkClick r:id="rId3"/>
                </a:rPr>
                <a:t>https://github.com/cedadev/S3-netcdf-python</a:t>
              </a:r>
              <a:endParaRPr sz="2000" b="0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Char char="•"/>
              </a:pPr>
              <a:r>
                <a:rPr lang="en-GB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NetCDF4-python with HTTP range GET extension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Char char="•"/>
              </a:pPr>
              <a:r>
                <a:rPr lang="en-GB" sz="2000" b="0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Xarray / </a:t>
              </a:r>
              <a:r>
                <a:rPr lang="en-GB" sz="2000" b="0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Zarr</a:t>
              </a:r>
              <a:endParaRPr sz="2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1577339" y="2202021"/>
              <a:ext cx="8938200" cy="1801800"/>
            </a:xfrm>
            <a:prstGeom prst="roundRect">
              <a:avLst>
                <a:gd name="adj" fmla="val 10000"/>
              </a:avLst>
            </a:prstGeom>
            <a:solidFill>
              <a:srgbClr val="2079E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 txBox="1"/>
            <p:nvPr/>
          </p:nvSpPr>
          <p:spPr>
            <a:xfrm>
              <a:off x="1630108" y="2254790"/>
              <a:ext cx="6084300" cy="169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GB" sz="25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Functional and user-directed</a:t>
              </a:r>
              <a:r>
                <a:rPr lang="en-GB" sz="25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: populate a subset of CMIP Data using xarray / zarr</a:t>
              </a:r>
              <a:endPara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7767185" y="1063829"/>
              <a:ext cx="1171200" cy="187590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rgbClr val="C9E8F0">
                <a:alpha val="89410"/>
              </a:srgbClr>
            </a:solidFill>
            <a:ln w="12700" cap="flat" cmpd="sng">
              <a:solidFill>
                <a:srgbClr val="C9E8F0">
                  <a:alpha val="89410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3"/>
            <p:cNvSpPr txBox="1"/>
            <p:nvPr/>
          </p:nvSpPr>
          <p:spPr>
            <a:xfrm>
              <a:off x="8059954" y="1356598"/>
              <a:ext cx="585600" cy="129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4450" tIns="44450" rIns="44450" bIns="44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Calibri"/>
                <a:buNone/>
              </a:pPr>
              <a:endPara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/>
              <a:t>Object Store performance test design</a:t>
            </a:r>
            <a:endParaRPr/>
          </a:p>
        </p:txBody>
      </p:sp>
      <p:sp>
        <p:nvSpPr>
          <p:cNvPr id="159" name="Google Shape;159;p14"/>
          <p:cNvSpPr txBox="1">
            <a:spLocks noGrp="1"/>
          </p:cNvSpPr>
          <p:nvPr>
            <p:ph type="body" idx="1"/>
          </p:nvPr>
        </p:nvSpPr>
        <p:spPr>
          <a:xfrm>
            <a:off x="4616284" y="1817689"/>
            <a:ext cx="6737400" cy="17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en-GB" sz="1960"/>
              <a:t>Use JASMIN </a:t>
            </a:r>
            <a:r>
              <a:rPr lang="en-GB" sz="1960" i="1"/>
              <a:t>Caringo</a:t>
            </a:r>
            <a:r>
              <a:rPr lang="en-GB" sz="1960"/>
              <a:t> object store (S3 compliant interface)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en-GB" sz="1960"/>
              <a:t>Use serial client queries – x/y and time series slicing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en-GB" sz="1960"/>
              <a:t>Used BCC test dataset, relative humidity</a:t>
            </a:r>
            <a:endParaRPr/>
          </a:p>
          <a:p>
            <a:pPr marL="22860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Char char="•"/>
            </a:pPr>
            <a:r>
              <a:rPr lang="en-GB" sz="1960"/>
              <a:t>Object / chunking ( 🡪 ~250MB objects)</a:t>
            </a:r>
            <a:endParaRPr/>
          </a:p>
        </p:txBody>
      </p:sp>
      <p:grpSp>
        <p:nvGrpSpPr>
          <p:cNvPr id="160" name="Google Shape;160;p14"/>
          <p:cNvGrpSpPr/>
          <p:nvPr/>
        </p:nvGrpSpPr>
        <p:grpSpPr>
          <a:xfrm>
            <a:off x="785182" y="2230783"/>
            <a:ext cx="3201454" cy="2579624"/>
            <a:chOff x="1033952" y="2376580"/>
            <a:chExt cx="3590684" cy="2893253"/>
          </a:xfrm>
        </p:grpSpPr>
        <p:sp>
          <p:nvSpPr>
            <p:cNvPr id="161" name="Google Shape;161;p14"/>
            <p:cNvSpPr/>
            <p:nvPr/>
          </p:nvSpPr>
          <p:spPr>
            <a:xfrm>
              <a:off x="1378226" y="2862470"/>
              <a:ext cx="2902200" cy="1921500"/>
            </a:xfrm>
            <a:prstGeom prst="parallelogram">
              <a:avLst>
                <a:gd name="adj" fmla="val 25000"/>
              </a:avLst>
            </a:prstGeom>
            <a:gradFill>
              <a:gsLst>
                <a:gs pos="0">
                  <a:srgbClr val="79AFED"/>
                </a:gs>
                <a:gs pos="35000">
                  <a:srgbClr val="FFFFFF"/>
                </a:gs>
                <a:gs pos="100000">
                  <a:srgbClr val="00308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" name="Google Shape;162;p14"/>
            <p:cNvGrpSpPr/>
            <p:nvPr/>
          </p:nvGrpSpPr>
          <p:grpSpPr>
            <a:xfrm>
              <a:off x="1033952" y="2376580"/>
              <a:ext cx="3590684" cy="2893253"/>
              <a:chOff x="913826" y="2148498"/>
              <a:chExt cx="3590684" cy="2893253"/>
            </a:xfrm>
          </p:grpSpPr>
          <p:sp>
            <p:nvSpPr>
              <p:cNvPr id="163" name="Google Shape;163;p14"/>
              <p:cNvSpPr/>
              <p:nvPr/>
            </p:nvSpPr>
            <p:spPr>
              <a:xfrm>
                <a:off x="3768310" y="3489434"/>
                <a:ext cx="736200" cy="736200"/>
              </a:xfrm>
              <a:prstGeom prst="cube">
                <a:avLst>
                  <a:gd name="adj" fmla="val 25000"/>
                </a:avLst>
              </a:prstGeom>
              <a:solidFill>
                <a:schemeClr val="accent5"/>
              </a:solidFill>
              <a:ln w="12700" cap="flat" cmpd="sng">
                <a:solidFill>
                  <a:srgbClr val="1A59A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4"/>
              <p:cNvSpPr/>
              <p:nvPr/>
            </p:nvSpPr>
            <p:spPr>
              <a:xfrm>
                <a:off x="3749946" y="2824488"/>
                <a:ext cx="736200" cy="736200"/>
              </a:xfrm>
              <a:prstGeom prst="cube">
                <a:avLst>
                  <a:gd name="adj" fmla="val 25000"/>
                </a:avLst>
              </a:prstGeom>
              <a:solidFill>
                <a:srgbClr val="1E5DF8"/>
              </a:solidFill>
              <a:ln w="12700" cap="flat" cmpd="sng">
                <a:solidFill>
                  <a:srgbClr val="1A59A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5" name="Google Shape;165;p14"/>
              <p:cNvGrpSpPr/>
              <p:nvPr/>
            </p:nvGrpSpPr>
            <p:grpSpPr>
              <a:xfrm>
                <a:off x="1658653" y="2148498"/>
                <a:ext cx="2845857" cy="736200"/>
                <a:chOff x="1658653" y="2148498"/>
                <a:chExt cx="2845857" cy="736200"/>
              </a:xfrm>
            </p:grpSpPr>
            <p:sp>
              <p:nvSpPr>
                <p:cNvPr id="166" name="Google Shape;166;p14"/>
                <p:cNvSpPr/>
                <p:nvPr/>
              </p:nvSpPr>
              <p:spPr>
                <a:xfrm>
                  <a:off x="1658653" y="2148498"/>
                  <a:ext cx="736200" cy="73620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5"/>
                </a:solidFill>
                <a:ln w="12700" cap="flat" cmpd="sng">
                  <a:solidFill>
                    <a:srgbClr val="1A59A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" name="Google Shape;167;p14"/>
                <p:cNvSpPr/>
                <p:nvPr/>
              </p:nvSpPr>
              <p:spPr>
                <a:xfrm>
                  <a:off x="2361872" y="2148498"/>
                  <a:ext cx="736200" cy="73620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5"/>
                </a:solidFill>
                <a:ln w="12700" cap="flat" cmpd="sng">
                  <a:solidFill>
                    <a:srgbClr val="1A59A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" name="Google Shape;168;p14"/>
                <p:cNvSpPr/>
                <p:nvPr/>
              </p:nvSpPr>
              <p:spPr>
                <a:xfrm>
                  <a:off x="3065091" y="2148498"/>
                  <a:ext cx="736200" cy="73620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5"/>
                </a:solidFill>
                <a:ln w="12700" cap="flat" cmpd="sng">
                  <a:solidFill>
                    <a:srgbClr val="1A59A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" name="Google Shape;169;p14"/>
                <p:cNvSpPr/>
                <p:nvPr/>
              </p:nvSpPr>
              <p:spPr>
                <a:xfrm>
                  <a:off x="3768310" y="2148498"/>
                  <a:ext cx="736200" cy="73620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5"/>
                </a:solidFill>
                <a:ln w="12700" cap="flat" cmpd="sng">
                  <a:solidFill>
                    <a:srgbClr val="1A59A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0" name="Google Shape;170;p14"/>
              <p:cNvSpPr/>
              <p:nvPr/>
            </p:nvSpPr>
            <p:spPr>
              <a:xfrm>
                <a:off x="913826" y="4305551"/>
                <a:ext cx="736200" cy="736200"/>
              </a:xfrm>
              <a:prstGeom prst="cube">
                <a:avLst>
                  <a:gd name="adj" fmla="val 25000"/>
                </a:avLst>
              </a:prstGeom>
              <a:solidFill>
                <a:schemeClr val="accent5"/>
              </a:solidFill>
              <a:ln w="12700" cap="flat" cmpd="sng">
                <a:solidFill>
                  <a:srgbClr val="1A59A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14"/>
              <p:cNvSpPr/>
              <p:nvPr/>
            </p:nvSpPr>
            <p:spPr>
              <a:xfrm>
                <a:off x="1580904" y="4305551"/>
                <a:ext cx="736200" cy="736200"/>
              </a:xfrm>
              <a:prstGeom prst="cube">
                <a:avLst>
                  <a:gd name="adj" fmla="val 25000"/>
                </a:avLst>
              </a:prstGeom>
              <a:solidFill>
                <a:srgbClr val="8F9292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14"/>
              <p:cNvSpPr/>
              <p:nvPr/>
            </p:nvSpPr>
            <p:spPr>
              <a:xfrm>
                <a:off x="3509627" y="3761473"/>
                <a:ext cx="736200" cy="736200"/>
              </a:xfrm>
              <a:prstGeom prst="cube">
                <a:avLst>
                  <a:gd name="adj" fmla="val 25000"/>
                </a:avLst>
              </a:prstGeom>
              <a:solidFill>
                <a:schemeClr val="accent5"/>
              </a:solidFill>
              <a:ln w="12700" cap="flat" cmpd="sng">
                <a:solidFill>
                  <a:srgbClr val="1A59A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14"/>
              <p:cNvSpPr/>
              <p:nvPr/>
            </p:nvSpPr>
            <p:spPr>
              <a:xfrm>
                <a:off x="2276434" y="4305551"/>
                <a:ext cx="736200" cy="736200"/>
              </a:xfrm>
              <a:prstGeom prst="cube">
                <a:avLst>
                  <a:gd name="adj" fmla="val 25000"/>
                </a:avLst>
              </a:prstGeom>
              <a:solidFill>
                <a:schemeClr val="accent5"/>
              </a:solidFill>
              <a:ln w="12700" cap="flat" cmpd="sng">
                <a:solidFill>
                  <a:srgbClr val="1A59A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14"/>
              <p:cNvSpPr/>
              <p:nvPr/>
            </p:nvSpPr>
            <p:spPr>
              <a:xfrm>
                <a:off x="3246126" y="4033512"/>
                <a:ext cx="736200" cy="736200"/>
              </a:xfrm>
              <a:prstGeom prst="cube">
                <a:avLst>
                  <a:gd name="adj" fmla="val 25000"/>
                </a:avLst>
              </a:prstGeom>
              <a:solidFill>
                <a:schemeClr val="accent5"/>
              </a:solidFill>
              <a:ln w="12700" cap="flat" cmpd="sng">
                <a:solidFill>
                  <a:srgbClr val="1A59A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14"/>
              <p:cNvSpPr/>
              <p:nvPr/>
            </p:nvSpPr>
            <p:spPr>
              <a:xfrm>
                <a:off x="2973709" y="4305551"/>
                <a:ext cx="736200" cy="736200"/>
              </a:xfrm>
              <a:prstGeom prst="cube">
                <a:avLst>
                  <a:gd name="adj" fmla="val 25000"/>
                </a:avLst>
              </a:prstGeom>
              <a:solidFill>
                <a:schemeClr val="accent5"/>
              </a:solidFill>
              <a:ln w="12700" cap="flat" cmpd="sng">
                <a:solidFill>
                  <a:srgbClr val="1A59A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14"/>
              <p:cNvSpPr/>
              <p:nvPr/>
            </p:nvSpPr>
            <p:spPr>
              <a:xfrm>
                <a:off x="913826" y="3640605"/>
                <a:ext cx="736200" cy="736200"/>
              </a:xfrm>
              <a:prstGeom prst="cube">
                <a:avLst>
                  <a:gd name="adj" fmla="val 25000"/>
                </a:avLst>
              </a:prstGeom>
              <a:solidFill>
                <a:srgbClr val="1E5DF8"/>
              </a:solidFill>
              <a:ln w="12700" cap="flat" cmpd="sng">
                <a:solidFill>
                  <a:srgbClr val="1A59A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14"/>
              <p:cNvSpPr/>
              <p:nvPr/>
            </p:nvSpPr>
            <p:spPr>
              <a:xfrm>
                <a:off x="1580904" y="3640605"/>
                <a:ext cx="736200" cy="736200"/>
              </a:xfrm>
              <a:prstGeom prst="cube">
                <a:avLst>
                  <a:gd name="adj" fmla="val 25000"/>
                </a:avLst>
              </a:prstGeom>
              <a:solidFill>
                <a:srgbClr val="8F9292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14"/>
              <p:cNvSpPr/>
              <p:nvPr/>
            </p:nvSpPr>
            <p:spPr>
              <a:xfrm>
                <a:off x="3491263" y="3096527"/>
                <a:ext cx="736200" cy="736200"/>
              </a:xfrm>
              <a:prstGeom prst="cube">
                <a:avLst>
                  <a:gd name="adj" fmla="val 25000"/>
                </a:avLst>
              </a:prstGeom>
              <a:solidFill>
                <a:srgbClr val="1E5DF8"/>
              </a:solidFill>
              <a:ln w="12700" cap="flat" cmpd="sng">
                <a:solidFill>
                  <a:srgbClr val="1A59A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14"/>
              <p:cNvSpPr/>
              <p:nvPr/>
            </p:nvSpPr>
            <p:spPr>
              <a:xfrm>
                <a:off x="2276434" y="3640605"/>
                <a:ext cx="736200" cy="736200"/>
              </a:xfrm>
              <a:prstGeom prst="cube">
                <a:avLst>
                  <a:gd name="adj" fmla="val 25000"/>
                </a:avLst>
              </a:prstGeom>
              <a:solidFill>
                <a:srgbClr val="1E5DF8"/>
              </a:solidFill>
              <a:ln w="12700" cap="flat" cmpd="sng">
                <a:solidFill>
                  <a:srgbClr val="1A59A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14"/>
              <p:cNvSpPr/>
              <p:nvPr/>
            </p:nvSpPr>
            <p:spPr>
              <a:xfrm>
                <a:off x="3227762" y="3368566"/>
                <a:ext cx="736200" cy="736200"/>
              </a:xfrm>
              <a:prstGeom prst="cube">
                <a:avLst>
                  <a:gd name="adj" fmla="val 25000"/>
                </a:avLst>
              </a:prstGeom>
              <a:solidFill>
                <a:srgbClr val="1E5DF8"/>
              </a:solidFill>
              <a:ln w="12700" cap="flat" cmpd="sng">
                <a:solidFill>
                  <a:srgbClr val="1A59A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14"/>
              <p:cNvSpPr/>
              <p:nvPr/>
            </p:nvSpPr>
            <p:spPr>
              <a:xfrm>
                <a:off x="2973709" y="3640605"/>
                <a:ext cx="736200" cy="736200"/>
              </a:xfrm>
              <a:prstGeom prst="cube">
                <a:avLst>
                  <a:gd name="adj" fmla="val 25000"/>
                </a:avLst>
              </a:prstGeom>
              <a:solidFill>
                <a:srgbClr val="1E5DF8"/>
              </a:solidFill>
              <a:ln w="12700" cap="flat" cmpd="sng">
                <a:solidFill>
                  <a:srgbClr val="1A59A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2" name="Google Shape;182;p14"/>
              <p:cNvGrpSpPr/>
              <p:nvPr/>
            </p:nvGrpSpPr>
            <p:grpSpPr>
              <a:xfrm>
                <a:off x="1399970" y="2420537"/>
                <a:ext cx="2845857" cy="736200"/>
                <a:chOff x="1399970" y="2420537"/>
                <a:chExt cx="2845857" cy="736200"/>
              </a:xfrm>
            </p:grpSpPr>
            <p:sp>
              <p:nvSpPr>
                <p:cNvPr id="183" name="Google Shape;183;p14"/>
                <p:cNvSpPr/>
                <p:nvPr/>
              </p:nvSpPr>
              <p:spPr>
                <a:xfrm>
                  <a:off x="1399970" y="2420537"/>
                  <a:ext cx="736200" cy="73620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5"/>
                </a:solidFill>
                <a:ln w="12700" cap="flat" cmpd="sng">
                  <a:solidFill>
                    <a:srgbClr val="1A59A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84;p14"/>
                <p:cNvSpPr/>
                <p:nvPr/>
              </p:nvSpPr>
              <p:spPr>
                <a:xfrm>
                  <a:off x="2103189" y="2420537"/>
                  <a:ext cx="736200" cy="73620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5"/>
                </a:solidFill>
                <a:ln w="12700" cap="flat" cmpd="sng">
                  <a:solidFill>
                    <a:srgbClr val="1A59A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14"/>
                <p:cNvSpPr/>
                <p:nvPr/>
              </p:nvSpPr>
              <p:spPr>
                <a:xfrm>
                  <a:off x="2806408" y="2420537"/>
                  <a:ext cx="736200" cy="73620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5"/>
                </a:solidFill>
                <a:ln w="12700" cap="flat" cmpd="sng">
                  <a:solidFill>
                    <a:srgbClr val="1A59A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14"/>
                <p:cNvSpPr/>
                <p:nvPr/>
              </p:nvSpPr>
              <p:spPr>
                <a:xfrm>
                  <a:off x="3509627" y="2420537"/>
                  <a:ext cx="736200" cy="73620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5"/>
                </a:solidFill>
                <a:ln w="12700" cap="flat" cmpd="sng">
                  <a:solidFill>
                    <a:srgbClr val="1A59A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87" name="Google Shape;187;p14"/>
              <p:cNvGrpSpPr/>
              <p:nvPr/>
            </p:nvGrpSpPr>
            <p:grpSpPr>
              <a:xfrm>
                <a:off x="1136469" y="2692576"/>
                <a:ext cx="2845857" cy="736200"/>
                <a:chOff x="1136469" y="2692576"/>
                <a:chExt cx="2845857" cy="736200"/>
              </a:xfrm>
            </p:grpSpPr>
            <p:sp>
              <p:nvSpPr>
                <p:cNvPr id="188" name="Google Shape;188;p14"/>
                <p:cNvSpPr/>
                <p:nvPr/>
              </p:nvSpPr>
              <p:spPr>
                <a:xfrm>
                  <a:off x="1136469" y="2692576"/>
                  <a:ext cx="736200" cy="73620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5"/>
                </a:solidFill>
                <a:ln w="12700" cap="flat" cmpd="sng">
                  <a:solidFill>
                    <a:srgbClr val="1A59A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14"/>
                <p:cNvSpPr/>
                <p:nvPr/>
              </p:nvSpPr>
              <p:spPr>
                <a:xfrm>
                  <a:off x="1839688" y="2692576"/>
                  <a:ext cx="736200" cy="73620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5"/>
                </a:solidFill>
                <a:ln w="12700" cap="flat" cmpd="sng">
                  <a:solidFill>
                    <a:srgbClr val="1A59A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" name="Google Shape;190;p14"/>
                <p:cNvSpPr/>
                <p:nvPr/>
              </p:nvSpPr>
              <p:spPr>
                <a:xfrm>
                  <a:off x="2542907" y="2692576"/>
                  <a:ext cx="736200" cy="73620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5"/>
                </a:solidFill>
                <a:ln w="12700" cap="flat" cmpd="sng">
                  <a:solidFill>
                    <a:srgbClr val="1A59A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4"/>
                <p:cNvSpPr/>
                <p:nvPr/>
              </p:nvSpPr>
              <p:spPr>
                <a:xfrm>
                  <a:off x="3246126" y="2692576"/>
                  <a:ext cx="736200" cy="736200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5"/>
                </a:solidFill>
                <a:ln w="12700" cap="flat" cmpd="sng">
                  <a:solidFill>
                    <a:srgbClr val="1A59A4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2" name="Google Shape;192;p14"/>
              <p:cNvSpPr/>
              <p:nvPr/>
            </p:nvSpPr>
            <p:spPr>
              <a:xfrm>
                <a:off x="913826" y="2956535"/>
                <a:ext cx="736200" cy="736200"/>
              </a:xfrm>
              <a:prstGeom prst="cube">
                <a:avLst>
                  <a:gd name="adj" fmla="val 25000"/>
                </a:avLst>
              </a:prstGeom>
              <a:solidFill>
                <a:schemeClr val="accent5"/>
              </a:solidFill>
              <a:ln w="12700" cap="flat" cmpd="sng">
                <a:solidFill>
                  <a:srgbClr val="1A59A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4"/>
              <p:cNvSpPr/>
              <p:nvPr/>
            </p:nvSpPr>
            <p:spPr>
              <a:xfrm>
                <a:off x="1580904" y="2972644"/>
                <a:ext cx="736200" cy="736200"/>
              </a:xfrm>
              <a:prstGeom prst="cube">
                <a:avLst>
                  <a:gd name="adj" fmla="val 25000"/>
                </a:avLst>
              </a:prstGeom>
              <a:solidFill>
                <a:srgbClr val="8F9292"/>
              </a:soli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4"/>
              <p:cNvSpPr/>
              <p:nvPr/>
            </p:nvSpPr>
            <p:spPr>
              <a:xfrm>
                <a:off x="2276434" y="2972644"/>
                <a:ext cx="736200" cy="736200"/>
              </a:xfrm>
              <a:prstGeom prst="cube">
                <a:avLst>
                  <a:gd name="adj" fmla="val 25000"/>
                </a:avLst>
              </a:prstGeom>
              <a:solidFill>
                <a:schemeClr val="accent5"/>
              </a:solidFill>
              <a:ln w="12700" cap="flat" cmpd="sng">
                <a:solidFill>
                  <a:srgbClr val="1A59A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4"/>
              <p:cNvSpPr/>
              <p:nvPr/>
            </p:nvSpPr>
            <p:spPr>
              <a:xfrm>
                <a:off x="2973709" y="2983699"/>
                <a:ext cx="736200" cy="736200"/>
              </a:xfrm>
              <a:prstGeom prst="cube">
                <a:avLst>
                  <a:gd name="adj" fmla="val 25000"/>
                </a:avLst>
              </a:prstGeom>
              <a:solidFill>
                <a:schemeClr val="accent5"/>
              </a:solidFill>
              <a:ln w="12700" cap="flat" cmpd="sng">
                <a:solidFill>
                  <a:srgbClr val="1A59A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aphicFrame>
        <p:nvGraphicFramePr>
          <p:cNvPr id="196" name="Google Shape;196;p14"/>
          <p:cNvGraphicFramePr/>
          <p:nvPr/>
        </p:nvGraphicFramePr>
        <p:xfrm>
          <a:off x="4797287" y="3637479"/>
          <a:ext cx="6556500" cy="1752640"/>
        </p:xfrm>
        <a:graphic>
          <a:graphicData uri="http://schemas.openxmlformats.org/drawingml/2006/table">
            <a:tbl>
              <a:tblPr firstRow="1" bandRow="1">
                <a:noFill/>
                <a:tableStyleId>{54F0552C-665F-4C9C-9652-40CFEA87D28A}</a:tableStyleId>
              </a:tblPr>
              <a:tblGrid>
                <a:gridCol w="190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Serialisation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Time steps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Height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latitude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longitude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S3netcdf4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60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19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160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320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NetCDF4-python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7200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19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160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320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xarray/zarr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68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19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160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u="none" strike="noStrike" cap="none"/>
                        <a:t>320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138" y="1285456"/>
            <a:ext cx="6072770" cy="4554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33367" y="1285456"/>
            <a:ext cx="6072770" cy="455457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en-GB" sz="3959"/>
              <a:t>Object testing results reflect the chunking strategies; more analysis needed</a:t>
            </a:r>
            <a:endParaRPr/>
          </a:p>
        </p:txBody>
      </p:sp>
      <p:grpSp>
        <p:nvGrpSpPr>
          <p:cNvPr id="205" name="Google Shape;205;p15"/>
          <p:cNvGrpSpPr/>
          <p:nvPr/>
        </p:nvGrpSpPr>
        <p:grpSpPr>
          <a:xfrm>
            <a:off x="1031916" y="4320207"/>
            <a:ext cx="5079000" cy="1578566"/>
            <a:chOff x="846388" y="4134679"/>
            <a:chExt cx="5079000" cy="1578566"/>
          </a:xfrm>
        </p:grpSpPr>
        <p:sp>
          <p:nvSpPr>
            <p:cNvPr id="206" name="Google Shape;206;p15"/>
            <p:cNvSpPr/>
            <p:nvPr/>
          </p:nvSpPr>
          <p:spPr>
            <a:xfrm>
              <a:off x="3061252" y="4134679"/>
              <a:ext cx="649500" cy="543300"/>
            </a:xfrm>
            <a:prstGeom prst="ellipse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7" name="Google Shape;207;p15"/>
            <p:cNvCxnSpPr/>
            <p:nvPr/>
          </p:nvCxnSpPr>
          <p:spPr>
            <a:xfrm flipH="1">
              <a:off x="2517873" y="4585253"/>
              <a:ext cx="675900" cy="7911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miter lim="800000"/>
              <a:headEnd type="triangle" w="lg" len="lg"/>
              <a:tailEnd type="none" w="sm" len="sm"/>
            </a:ln>
          </p:spPr>
        </p:cxnSp>
        <p:sp>
          <p:nvSpPr>
            <p:cNvPr id="208" name="Google Shape;208;p15"/>
            <p:cNvSpPr/>
            <p:nvPr/>
          </p:nvSpPr>
          <p:spPr>
            <a:xfrm>
              <a:off x="846388" y="5343945"/>
              <a:ext cx="5079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Complete slices in lat/lon allow for efficient retrieval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15"/>
          <p:cNvGrpSpPr/>
          <p:nvPr/>
        </p:nvGrpSpPr>
        <p:grpSpPr>
          <a:xfrm>
            <a:off x="6719296" y="4711146"/>
            <a:ext cx="4851900" cy="1206645"/>
            <a:chOff x="6268721" y="4340087"/>
            <a:chExt cx="4851900" cy="1206645"/>
          </a:xfrm>
        </p:grpSpPr>
        <p:sp>
          <p:nvSpPr>
            <p:cNvPr id="210" name="Google Shape;210;p15"/>
            <p:cNvSpPr/>
            <p:nvPr/>
          </p:nvSpPr>
          <p:spPr>
            <a:xfrm>
              <a:off x="6268721" y="5177432"/>
              <a:ext cx="4851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xarray/zarr performed well on time series queries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9932504" y="4340087"/>
              <a:ext cx="649500" cy="543300"/>
            </a:xfrm>
            <a:prstGeom prst="ellipse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2" name="Google Shape;212;p15"/>
            <p:cNvCxnSpPr/>
            <p:nvPr/>
          </p:nvCxnSpPr>
          <p:spPr>
            <a:xfrm flipH="1">
              <a:off x="9210157" y="4674711"/>
              <a:ext cx="799200" cy="52680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miter lim="800000"/>
              <a:headEnd type="triangle" w="lg" len="lg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pertina grafica">
  <a:themeElements>
    <a:clrScheme name="Tema Leonardo">
      <a:dk1>
        <a:srgbClr val="5B6770"/>
      </a:dk1>
      <a:lt1>
        <a:srgbClr val="FFFFFF"/>
      </a:lt1>
      <a:dk2>
        <a:srgbClr val="5B6770"/>
      </a:dk2>
      <a:lt2>
        <a:srgbClr val="FFFFFF"/>
      </a:lt2>
      <a:accent1>
        <a:srgbClr val="512D6D"/>
      </a:accent1>
      <a:accent2>
        <a:srgbClr val="FF6C37"/>
      </a:accent2>
      <a:accent3>
        <a:srgbClr val="816040"/>
      </a:accent3>
      <a:accent4>
        <a:srgbClr val="006BA6"/>
      </a:accent4>
      <a:accent5>
        <a:srgbClr val="6787B7"/>
      </a:accent5>
      <a:accent6>
        <a:srgbClr val="C4D600"/>
      </a:accent6>
      <a:hlink>
        <a:srgbClr val="487A7B"/>
      </a:hlink>
      <a:folHlink>
        <a:srgbClr val="1B365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7">
      <a:dk1>
        <a:srgbClr val="201D3E"/>
      </a:dk1>
      <a:lt1>
        <a:srgbClr val="FEFFFE"/>
      </a:lt1>
      <a:dk2>
        <a:srgbClr val="F19D1B"/>
      </a:dk2>
      <a:lt2>
        <a:srgbClr val="F9BB0E"/>
      </a:lt2>
      <a:accent1>
        <a:srgbClr val="69BF49"/>
      </a:accent1>
      <a:accent2>
        <a:srgbClr val="07B089"/>
      </a:accent2>
      <a:accent3>
        <a:srgbClr val="36D2AF"/>
      </a:accent3>
      <a:accent4>
        <a:srgbClr val="10BED6"/>
      </a:accent4>
      <a:accent5>
        <a:srgbClr val="247BE1"/>
      </a:accent5>
      <a:accent6>
        <a:srgbClr val="CC0043"/>
      </a:accent6>
      <a:hlink>
        <a:srgbClr val="FF595B"/>
      </a:hlink>
      <a:folHlink>
        <a:srgbClr val="F0243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956</Words>
  <Application>Microsoft Office PowerPoint</Application>
  <PresentationFormat>Widescreen</PresentationFormat>
  <Paragraphs>128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copertina grafica</vt:lpstr>
      <vt:lpstr>Office Theme</vt:lpstr>
      <vt:lpstr>PowerPoint Presentation</vt:lpstr>
      <vt:lpstr>ESA Digital Twin Earth Climate Explorer Project on JASMIN</vt:lpstr>
      <vt:lpstr>Climate Impact Explorer</vt:lpstr>
      <vt:lpstr>JASMIN: Data-intensive computing + community cloud hybrid</vt:lpstr>
      <vt:lpstr>Cloud-compatible s/w stack to maximise portability between public cloud and on-premise</vt:lpstr>
      <vt:lpstr>PowerPoint Presentation</vt:lpstr>
      <vt:lpstr>Prior Work: Develop a Strategy for CMIP Data with Object Store for JASMIN</vt:lpstr>
      <vt:lpstr>Object Store performance test design</vt:lpstr>
      <vt:lpstr>Object testing results reflect the chunking strategies; more analysis needed</vt:lpstr>
      <vt:lpstr>CMIP6 Subset on               Object Store: functional evaluation</vt:lpstr>
      <vt:lpstr>Approach for Digital Twin Earth Climate Explorer</vt:lpstr>
      <vt:lpstr>Ongoing work and next steps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Stephens, Ag (STFC,RAL,RALSP)</dc:creator>
  <cp:lastModifiedBy>Michelle Piepgrass</cp:lastModifiedBy>
  <cp:revision>3</cp:revision>
  <dcterms:modified xsi:type="dcterms:W3CDTF">2021-04-21T11:40:48Z</dcterms:modified>
</cp:coreProperties>
</file>