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32"/>
  </p:notesMasterIdLst>
  <p:handoutMasterIdLst>
    <p:handoutMasterId r:id="rId33"/>
  </p:handoutMasterIdLst>
  <p:sldIdLst>
    <p:sldId id="333" r:id="rId5"/>
    <p:sldId id="872" r:id="rId6"/>
    <p:sldId id="440" r:id="rId7"/>
    <p:sldId id="873" r:id="rId8"/>
    <p:sldId id="890" r:id="rId9"/>
    <p:sldId id="874" r:id="rId10"/>
    <p:sldId id="875" r:id="rId11"/>
    <p:sldId id="876" r:id="rId12"/>
    <p:sldId id="883" r:id="rId13"/>
    <p:sldId id="884" r:id="rId14"/>
    <p:sldId id="885" r:id="rId15"/>
    <p:sldId id="886" r:id="rId16"/>
    <p:sldId id="887" r:id="rId17"/>
    <p:sldId id="879" r:id="rId18"/>
    <p:sldId id="889" r:id="rId19"/>
    <p:sldId id="881" r:id="rId20"/>
    <p:sldId id="880" r:id="rId21"/>
    <p:sldId id="458" r:id="rId22"/>
    <p:sldId id="877" r:id="rId23"/>
    <p:sldId id="527" r:id="rId24"/>
    <p:sldId id="878" r:id="rId25"/>
    <p:sldId id="882" r:id="rId26"/>
    <p:sldId id="891" r:id="rId27"/>
    <p:sldId id="894" r:id="rId28"/>
    <p:sldId id="893" r:id="rId29"/>
    <p:sldId id="895" r:id="rId30"/>
    <p:sldId id="888" r:id="rId31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es Coene" initials="YC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83" autoAdjust="0"/>
    <p:restoredTop sz="96196" autoAdjust="0"/>
  </p:normalViewPr>
  <p:slideViewPr>
    <p:cSldViewPr snapToGrid="0">
      <p:cViewPr varScale="1">
        <p:scale>
          <a:sx n="151" d="100"/>
          <a:sy n="151" d="100"/>
        </p:scale>
        <p:origin x="546" y="13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10/15/2021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6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6" name="Picture 1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 Box 34"/>
          <p:cNvSpPr txBox="1">
            <a:spLocks noChangeAspect="1" noChangeArrowheads="1"/>
          </p:cNvSpPr>
          <p:nvPr userDrawn="1"/>
        </p:nvSpPr>
        <p:spPr bwMode="auto">
          <a:xfrm>
            <a:off x="4480339" y="4580702"/>
            <a:ext cx="4520474" cy="29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kern="1200" baseline="0" noProof="1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rPr>
              <a:t>CEOS WGISS#52  </a:t>
            </a:r>
            <a:r>
              <a:rPr lang="en-GB" sz="800" noProof="1">
                <a:solidFill>
                  <a:schemeClr val="bg2"/>
                </a:solidFill>
              </a:rPr>
              <a:t>| 19 October 2021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cmr.earthdata.nasa.gov/search/site/docs/search/api.html#searching-for-tool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eovoc.spacebel.be/collections/services/items?httpAccept=text/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ovoc.spacebel.be/collections/services/items/eo-pdgs-landsat-datacub" TargetMode="External"/><Relationship Id="rId7" Type="http://schemas.openxmlformats.org/officeDocument/2006/relationships/image" Target="../media/image5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9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69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3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778237"/>
            <a:ext cx="7972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Discovery of Services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027791" y="2793600"/>
            <a:ext cx="6982745" cy="203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Yves Coene (</a:t>
            </a:r>
            <a:r>
              <a:rPr lang="en-GB" dirty="0" err="1">
                <a:solidFill>
                  <a:schemeClr val="bg1"/>
                </a:solidFill>
              </a:rPr>
              <a:t>Spacebel</a:t>
            </a:r>
            <a:r>
              <a:rPr lang="en-GB" dirty="0">
                <a:solidFill>
                  <a:schemeClr val="bg1"/>
                </a:solidFill>
              </a:rPr>
              <a:t>), Andrea Della Vecchia (Randstad), </a:t>
            </a:r>
          </a:p>
          <a:p>
            <a:pPr algn="ctr">
              <a:spcBef>
                <a:spcPts val="0"/>
              </a:spcBef>
            </a:pPr>
            <a:r>
              <a:rPr lang="en-GB" dirty="0" err="1">
                <a:solidFill>
                  <a:schemeClr val="bg1"/>
                </a:solidFill>
              </a:rPr>
              <a:t>Damiano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Guerrucci</a:t>
            </a:r>
            <a:r>
              <a:rPr lang="en-GB" dirty="0">
                <a:solidFill>
                  <a:schemeClr val="bg1"/>
                </a:solidFill>
              </a:rPr>
              <a:t> (ESA), </a:t>
            </a:r>
            <a:r>
              <a:rPr lang="en-GB" dirty="0" err="1">
                <a:solidFill>
                  <a:schemeClr val="bg1"/>
                </a:solidFill>
              </a:rPr>
              <a:t>Mirko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Albani</a:t>
            </a:r>
            <a:r>
              <a:rPr lang="en-GB" dirty="0">
                <a:solidFill>
                  <a:schemeClr val="bg1"/>
                </a:solidFill>
              </a:rPr>
              <a:t> (ESA)</a:t>
            </a:r>
          </a:p>
          <a:p>
            <a:pPr algn="ctr"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noProof="1">
                <a:solidFill>
                  <a:schemeClr val="bg1"/>
                </a:solidFill>
              </a:rPr>
              <a:t>CEOS WGISS#52 </a:t>
            </a:r>
          </a:p>
          <a:p>
            <a:pPr algn="ctr">
              <a:spcBef>
                <a:spcPct val="50000"/>
              </a:spcBef>
            </a:pPr>
            <a:r>
              <a:rPr lang="en-GB" noProof="1">
                <a:solidFill>
                  <a:schemeClr val="bg1"/>
                </a:solidFill>
              </a:rPr>
              <a:t>19 October 2021</a:t>
            </a:r>
          </a:p>
          <a:p>
            <a:pPr algn="ctr"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4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7DA2F-BBBE-43AE-B47A-427CF23A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Scenarios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5C37D-2C08-4F6D-BC38-4830BEE62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00" y="727200"/>
            <a:ext cx="4095750" cy="3823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Case 2: Downloadable tools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Source code, binaries, </a:t>
            </a:r>
            <a:r>
              <a:rPr lang="en-US" dirty="0" err="1"/>
              <a:t>Jupyter</a:t>
            </a:r>
            <a:r>
              <a:rPr lang="en-US" dirty="0"/>
              <a:t> Notebooks, Docker images, …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Download from repository (GitHub, ..) or registry (e.g. </a:t>
            </a:r>
            <a:r>
              <a:rPr lang="en-US" dirty="0" err="1"/>
              <a:t>DockerHub</a:t>
            </a:r>
            <a:r>
              <a:rPr lang="en-US" dirty="0"/>
              <a:t>, …)</a:t>
            </a:r>
          </a:p>
          <a:p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79E3F-F275-4DFC-B04D-3481796DB0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53477" y="1188416"/>
            <a:ext cx="40957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1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BEA1-4A43-4D89-8002-8DBADA96B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Scenarios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027B1-378B-45A2-9527-02A379518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Case 3: Web GUI tools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Software as a Service (SaaS)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E.g. </a:t>
            </a:r>
            <a:r>
              <a:rPr lang="en-US" dirty="0" err="1"/>
              <a:t>Jupyter</a:t>
            </a:r>
            <a:r>
              <a:rPr lang="en-US" dirty="0"/>
              <a:t> Notebook on Google </a:t>
            </a:r>
            <a:r>
              <a:rPr lang="en-US" dirty="0" err="1"/>
              <a:t>Colaboratory</a:t>
            </a:r>
            <a:endParaRPr lang="en-US" dirty="0"/>
          </a:p>
          <a:p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D0D43-5952-4036-A5B4-B14DF3B381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06562" y="2037521"/>
            <a:ext cx="3961986" cy="21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58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6700-739F-4358-A232-0669285C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Scenarios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0BDBE-2CE5-4601-A9EB-BC48A3F4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00" y="727200"/>
            <a:ext cx="3276078" cy="3823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Case 4: </a:t>
            </a:r>
            <a:br>
              <a:rPr lang="en-US" dirty="0"/>
            </a:br>
            <a:r>
              <a:rPr lang="en-US" dirty="0"/>
              <a:t>     Application Package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E.g. OGC 20-089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Includes “service” deployment steps via API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Is combination of other use cases</a:t>
            </a:r>
          </a:p>
          <a:p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2F27C-B807-48F9-AD77-2E30A887D2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49514" y="149150"/>
            <a:ext cx="5731510" cy="459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5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E4DA-D49F-465B-9BB8-17D5388B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Scenarios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232A-FD3E-4788-81C4-6BC9B4DE9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00" y="727200"/>
            <a:ext cx="4374000" cy="3823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Case 5: Coupled resources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Discover services (UC1, UC2, UC3) “coupled” with collections or granules.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Continuation of prior collection/granule discovery steps.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Example: via collection metadata, access a “coupled” </a:t>
            </a:r>
            <a:r>
              <a:rPr lang="en-US" dirty="0" err="1"/>
              <a:t>DataCube</a:t>
            </a:r>
            <a:r>
              <a:rPr lang="en-US" dirty="0"/>
              <a:t> (WCS) / Pixel-based Access service.</a:t>
            </a:r>
          </a:p>
          <a:p>
            <a:endParaRPr lang="en-US" dirty="0"/>
          </a:p>
          <a:p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508E2-1299-4F0D-A03E-5C346F3B5F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46800" y="72958"/>
            <a:ext cx="4509025" cy="49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9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26F08-E941-4CDF-A45F-74A46CF33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Cross-Comparison of applicable metadata models/elements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ISO19115-1:2014 Annex F.3 “Metadata for discovery of services”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UMM-S, UMM-T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INSPIRE Technical Guidance (Metadata), …</a:t>
            </a:r>
          </a:p>
          <a:p>
            <a:pPr lvl="1"/>
            <a:endParaRPr lang="en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A44229-5DEF-41C4-A507-E092B90C5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257" y="1498525"/>
            <a:ext cx="1515775" cy="21336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220024-EB14-40F7-8F5B-30698D06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Metadata Models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385A0-025A-4C0E-BFE6-4478C9DFB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169" y="2532614"/>
            <a:ext cx="1562918" cy="2011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67722F-E34C-4E70-869F-A1FB19C8E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751" y="2565342"/>
            <a:ext cx="1548794" cy="1978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0873A-0DEC-486D-89EB-E35D1AEE6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828" y="2366219"/>
            <a:ext cx="1596125" cy="22181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37DB5B-2C0D-4E35-A9C7-6848FE45B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6281" y="2532614"/>
            <a:ext cx="1596126" cy="20241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FDA481-2500-4A90-A630-26A218FF9A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388" y="2406616"/>
            <a:ext cx="1515775" cy="21373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9322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0024-EB14-40F7-8F5B-30698D06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Metadata Models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26F08-E941-4CDF-A45F-74A46CF33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Cross-Comparison of applicable metadata models/elements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Mandatory and optional elements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693AC-85AB-4A80-AFCD-81A271FE4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326" y="1525968"/>
            <a:ext cx="4563283" cy="32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35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94B0B-342F-43EA-99F4-FE9D1088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Metadata Models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4C47D-18B3-48DE-B5AE-4039415EB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A5A7C-E8A3-40A5-A0E8-C5667BDB6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446" y="790353"/>
            <a:ext cx="4623108" cy="37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39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0024-EB14-40F7-8F5B-30698D06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Metadata Models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26F08-E941-4CDF-A45F-74A46CF33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Cross-Comparison of applicable metadata models/elements:</a:t>
            </a:r>
          </a:p>
          <a:p>
            <a:pPr lvl="1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WGISS SLT team to agree on minimum metadata model 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 Mandatory: if “mandatory” in majority of models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 Recommended / optional: other.</a:t>
            </a:r>
          </a:p>
          <a:p>
            <a:pPr lvl="2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WGISS SLT team to agree on interchange format with IDN ?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981413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1D8F-B90A-462B-A692-75009063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implementations - CMR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A9487-0894-4897-AD7C-52285B28D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Discovery interface: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https://cmr.earthdata.nasa.gov/search/site/docs/search/api.html#searching-for-services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2"/>
              </a:rPr>
              <a:t>https://cmr.earthdata.nasa.gov/search/site/docs/search/api.html#searching-for-tools</a:t>
            </a:r>
            <a:endParaRPr lang="en-US" sz="1200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Search parameters: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Metadata Models: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UMM-T,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UMM-S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Metadata encoding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UMM JSON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97FD5-AEE6-4CA0-BCA3-E1895C6ED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269" y="1671430"/>
            <a:ext cx="17335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42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1D8F-B90A-462B-A692-75009063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implementations – </a:t>
            </a:r>
            <a:r>
              <a:rPr lang="en-US" dirty="0" err="1"/>
              <a:t>FedEO</a:t>
            </a:r>
            <a:r>
              <a:rPr lang="en-US" dirty="0"/>
              <a:t> Evolution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A9487-0894-4897-AD7C-52285B28D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Discovery interface: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RESTful OGC API Features / OpenSearch interface covering:</a:t>
            </a:r>
          </a:p>
          <a:p>
            <a:pPr marL="1693350" lvl="2" indent="-285750">
              <a:buFont typeface="Arial" panose="020B0604020202020204" pitchFamily="34" charset="0"/>
              <a:buChar char="•"/>
            </a:pPr>
            <a:r>
              <a:rPr lang="en-US" dirty="0"/>
              <a:t> “service” resources  / </a:t>
            </a:r>
            <a:r>
              <a:rPr lang="en-US" dirty="0" err="1">
                <a:solidFill>
                  <a:srgbClr val="FF0000"/>
                </a:solidFill>
              </a:rPr>
              <a:t>rel</a:t>
            </a:r>
            <a:r>
              <a:rPr lang="en-US" dirty="0">
                <a:solidFill>
                  <a:srgbClr val="FF0000"/>
                </a:solidFill>
              </a:rPr>
              <a:t>=“service”</a:t>
            </a:r>
          </a:p>
          <a:p>
            <a:pPr marL="1693350" lvl="2" indent="-285750">
              <a:buFont typeface="Arial" panose="020B0604020202020204" pitchFamily="34" charset="0"/>
              <a:buChar char="•"/>
            </a:pPr>
            <a:r>
              <a:rPr lang="en-US" dirty="0"/>
              <a:t> “collection” resources / </a:t>
            </a:r>
            <a:r>
              <a:rPr lang="en-US" dirty="0" err="1"/>
              <a:t>rel</a:t>
            </a:r>
            <a:r>
              <a:rPr lang="en-US" dirty="0"/>
              <a:t>=“collection”</a:t>
            </a:r>
          </a:p>
          <a:p>
            <a:pPr marL="1693350" lvl="2" indent="-285750">
              <a:buFont typeface="Arial" panose="020B0604020202020204" pitchFamily="34" charset="0"/>
              <a:buChar char="•"/>
            </a:pPr>
            <a:r>
              <a:rPr lang="en-US" dirty="0"/>
              <a:t> “granule” resources / </a:t>
            </a:r>
            <a:r>
              <a:rPr lang="en-US" dirty="0" err="1"/>
              <a:t>rel</a:t>
            </a:r>
            <a:r>
              <a:rPr lang="en-US" dirty="0"/>
              <a:t>=“results”</a:t>
            </a:r>
          </a:p>
          <a:p>
            <a:pPr lvl="1"/>
            <a:r>
              <a:rPr lang="en-US" dirty="0"/>
              <a:t> 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Search parameters advertised in </a:t>
            </a:r>
            <a:r>
              <a:rPr lang="en-US" dirty="0" err="1"/>
              <a:t>OpenAPI</a:t>
            </a:r>
            <a:r>
              <a:rPr lang="en-US" dirty="0"/>
              <a:t> definition and OSDD:</a:t>
            </a:r>
          </a:p>
          <a:p>
            <a:pPr marL="1693350" lvl="2" indent="-285750">
              <a:buFont typeface="Arial" panose="020B0604020202020204" pitchFamily="34" charset="0"/>
              <a:buChar char="•"/>
            </a:pPr>
            <a:r>
              <a:rPr lang="en-US" dirty="0"/>
              <a:t>Originating from (OGC) OpenSearch and its extensions</a:t>
            </a:r>
          </a:p>
          <a:p>
            <a:pPr lvl="1"/>
            <a:endParaRPr lang="en-US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Search responses in Atom / </a:t>
            </a:r>
            <a:r>
              <a:rPr lang="en-US" dirty="0" err="1"/>
              <a:t>GeoJSON</a:t>
            </a:r>
            <a:r>
              <a:rPr lang="en-US" dirty="0"/>
              <a:t> / JSON-LD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73A17-41A6-48A3-A0DC-1891BBB12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043" y="1897764"/>
            <a:ext cx="1159757" cy="347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85FF4A-E249-443F-A860-FC791571D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371" y="2318936"/>
            <a:ext cx="1127285" cy="347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9C15B1-F258-41CF-B44E-C5988C4CB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969" y="4116032"/>
            <a:ext cx="1159757" cy="340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0C303C-D4AA-44D6-B064-F89E474AA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3499" y="1522772"/>
            <a:ext cx="867301" cy="299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67902D-AA16-4C2D-97DD-CE847C5C2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51" y="4123548"/>
            <a:ext cx="1206594" cy="34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JSON-LD-logo-64">
            <a:extLst>
              <a:ext uri="{FF2B5EF4-FFF2-40B4-BE49-F238E27FC236}">
                <a16:creationId xmlns:a16="http://schemas.microsoft.com/office/drawing/2014/main" id="{F30A11AE-B6DF-4390-9211-A94F2030D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87" y="3361307"/>
            <a:ext cx="534959" cy="56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278FE8-8D67-4CA3-A8B8-6664835A06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7164" y="3361307"/>
            <a:ext cx="620130" cy="59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3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48F2E-744B-4227-A9A9-B8365DEA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CFF1-04CE-46C9-BAA3-67F45142F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“WGISS Connected Data Assets” made possible thanks to cooperation within WGISS/SLT: 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Preparation of “CEOS OpenSearch Best Practices”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Implementation of Best Practices by Partners and integration with IDN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ESA seeking for cooperation within WGISS/SLT on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“CEOS Best Practices for Service Metadata and Discovery” to be elaborated within System Level Team (SLT)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ESA volunteering to prepare working draft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Aiming for inclusive work plan, including work already done.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presentation: 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Sketch of proposed approach / Best Practices organization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Survey of related metadata models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Examples of current &amp; ongoing implementations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285751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API Evolution | RESTful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9" y="758874"/>
            <a:ext cx="6928216" cy="3823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RESTful API offering multiple interfaces: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sz="1400" dirty="0"/>
              <a:t>OGC API – Features (core)</a:t>
            </a:r>
          </a:p>
          <a:p>
            <a:pPr lvl="1">
              <a:buFontTx/>
              <a:buChar char="-"/>
            </a:pPr>
            <a:r>
              <a:rPr lang="en-US" sz="1400" dirty="0"/>
              <a:t> STAC</a:t>
            </a:r>
          </a:p>
          <a:p>
            <a:pPr lvl="1">
              <a:buFontTx/>
              <a:buChar char="-"/>
            </a:pPr>
            <a:r>
              <a:rPr lang="en-US" sz="1400" dirty="0"/>
              <a:t> OpenSearch</a:t>
            </a:r>
          </a:p>
          <a:p>
            <a:pPr>
              <a:buFontTx/>
              <a:buChar char="-"/>
            </a:pPr>
            <a:r>
              <a:rPr lang="en-US" dirty="0"/>
              <a:t>Content negotiation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sz="1400" dirty="0"/>
              <a:t>e.g. (</a:t>
            </a:r>
            <a:r>
              <a:rPr lang="en-US" sz="1400" dirty="0" err="1"/>
              <a:t>GeoJSON</a:t>
            </a:r>
            <a:r>
              <a:rPr lang="en-US" sz="1400" dirty="0"/>
              <a:t>) representations </a:t>
            </a:r>
            <a:br>
              <a:rPr lang="en-US" sz="1400" dirty="0"/>
            </a:br>
            <a:r>
              <a:rPr lang="en-US" sz="1400" dirty="0"/>
              <a:t>   / profiles</a:t>
            </a:r>
          </a:p>
          <a:p>
            <a:pPr>
              <a:buFontTx/>
              <a:buChar char="-"/>
            </a:pPr>
            <a:r>
              <a:rPr lang="en-US" dirty="0"/>
              <a:t>Read/write interface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sz="1400" dirty="0"/>
              <a:t>Consumed by OpenSearch clients,</a:t>
            </a:r>
            <a:br>
              <a:rPr lang="en-US" sz="1400" dirty="0"/>
            </a:br>
            <a:r>
              <a:rPr lang="en-US" sz="1400" dirty="0"/>
              <a:t>  OGC API - Features clients,</a:t>
            </a:r>
            <a:br>
              <a:rPr lang="en-US" sz="1400" dirty="0"/>
            </a:br>
            <a:r>
              <a:rPr lang="en-US" sz="1400" dirty="0"/>
              <a:t>  STAC clients, Google crawler, </a:t>
            </a:r>
            <a:br>
              <a:rPr lang="en-US" sz="1400" dirty="0"/>
            </a:br>
            <a:r>
              <a:rPr lang="en-US" sz="1400" dirty="0"/>
              <a:t>  Metadata Editor, …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16234B-2DC6-4489-8883-DC9D287675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87" y="101600"/>
            <a:ext cx="2684145" cy="4560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294CC9-4FBF-46F7-8F5D-B9D47F92A5B4}"/>
              </a:ext>
            </a:extLst>
          </p:cNvPr>
          <p:cNvSpPr/>
          <p:nvPr/>
        </p:nvSpPr>
        <p:spPr>
          <a:xfrm>
            <a:off x="5272216" y="2638800"/>
            <a:ext cx="1696994" cy="99523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15D6BB-BEDF-4FAA-BA87-669E00C9D8D8}"/>
              </a:ext>
            </a:extLst>
          </p:cNvPr>
          <p:cNvSpPr/>
          <p:nvPr/>
        </p:nvSpPr>
        <p:spPr>
          <a:xfrm>
            <a:off x="6717957" y="0"/>
            <a:ext cx="696097" cy="66726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7556E0-B68A-4942-9C87-CA522899F0BA}"/>
              </a:ext>
            </a:extLst>
          </p:cNvPr>
          <p:cNvSpPr/>
          <p:nvPr/>
        </p:nvSpPr>
        <p:spPr>
          <a:xfrm>
            <a:off x="1095632" y="1782066"/>
            <a:ext cx="1433384" cy="31034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E7E7A-8EED-4391-B54A-23806CFF81F5}"/>
              </a:ext>
            </a:extLst>
          </p:cNvPr>
          <p:cNvSpPr txBox="1"/>
          <p:nvPr/>
        </p:nvSpPr>
        <p:spPr>
          <a:xfrm>
            <a:off x="6969210" y="2730409"/>
            <a:ext cx="211949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/>
            <a:r>
              <a:rPr lang="en-US" sz="1000" dirty="0"/>
              <a:t>OpenSearch URL templates:</a:t>
            </a:r>
          </a:p>
          <a:p>
            <a:pPr indent="0"/>
            <a:endParaRPr lang="en-US" sz="1000" dirty="0"/>
          </a:p>
          <a:p>
            <a:pPr indent="0"/>
            <a:r>
              <a:rPr lang="en-US" sz="1000" dirty="0"/>
              <a:t>/collections/series/items?...</a:t>
            </a:r>
          </a:p>
          <a:p>
            <a:pPr indent="0"/>
            <a:r>
              <a:rPr lang="en-US" sz="1000" dirty="0"/>
              <a:t>/collections/datasets/items?…</a:t>
            </a:r>
          </a:p>
          <a:p>
            <a:pPr indent="0"/>
            <a:r>
              <a:rPr lang="en-US" sz="1000" dirty="0"/>
              <a:t>/collections/</a:t>
            </a:r>
            <a:r>
              <a:rPr lang="en-US" sz="1000" dirty="0">
                <a:solidFill>
                  <a:srgbClr val="FF0000"/>
                </a:solidFill>
              </a:rPr>
              <a:t>services</a:t>
            </a:r>
            <a:r>
              <a:rPr lang="en-US" sz="1000" dirty="0"/>
              <a:t>/items?...</a:t>
            </a:r>
          </a:p>
          <a:p>
            <a:endParaRPr lang="en-BE" dirty="0"/>
          </a:p>
        </p:txBody>
      </p:sp>
      <p:sp>
        <p:nvSpPr>
          <p:cNvPr id="13" name="Oval Callout 6">
            <a:extLst>
              <a:ext uri="{FF2B5EF4-FFF2-40B4-BE49-F238E27FC236}">
                <a16:creationId xmlns:a16="http://schemas.microsoft.com/office/drawing/2014/main" id="{11BE0A54-7974-4226-880D-5AED8A4CF595}"/>
              </a:ext>
            </a:extLst>
          </p:cNvPr>
          <p:cNvSpPr/>
          <p:nvPr/>
        </p:nvSpPr>
        <p:spPr bwMode="auto">
          <a:xfrm>
            <a:off x="7169639" y="834825"/>
            <a:ext cx="1918647" cy="667265"/>
          </a:xfrm>
          <a:prstGeom prst="wedgeEllipseCallout">
            <a:avLst>
              <a:gd name="adj1" fmla="val -47642"/>
              <a:gd name="adj2" fmla="val -53336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58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en-US" sz="900" dirty="0">
                <a:solidFill>
                  <a:schemeClr val="bg2"/>
                </a:solidFill>
              </a:rPr>
              <a:t>OSDD is one among </a:t>
            </a:r>
            <a:br>
              <a:rPr lang="en-US" sz="900" dirty="0">
                <a:solidFill>
                  <a:schemeClr val="bg2"/>
                </a:solidFill>
              </a:rPr>
            </a:br>
            <a:r>
              <a:rPr lang="en-US" sz="900" dirty="0">
                <a:solidFill>
                  <a:schemeClr val="bg2"/>
                </a:solidFill>
              </a:rPr>
              <a:t>possible representations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802A91-EB36-4AEB-9ED7-AC1C8E624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202" y="579847"/>
            <a:ext cx="696097" cy="214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DD7CEB-43DD-4E20-9DCE-58119D8AE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542" y="2559617"/>
            <a:ext cx="696097" cy="2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86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8CC9-62DF-47E8-892F-2BBADBEB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implementations – </a:t>
            </a:r>
            <a:r>
              <a:rPr lang="en-US" dirty="0" err="1"/>
              <a:t>FedEO</a:t>
            </a:r>
            <a:r>
              <a:rPr lang="en-US" dirty="0"/>
              <a:t> Evolution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8BCDF-EB8B-4578-9747-A83B7FE66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Service metadata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ISO19119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i="1" dirty="0"/>
              <a:t>ISO19115-1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i="1" dirty="0"/>
              <a:t>INSPIRE Metadata 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Service metadata encodings (</a:t>
            </a:r>
            <a:r>
              <a:rPr lang="en-US" i="1" dirty="0"/>
              <a:t>planned</a:t>
            </a:r>
            <a:r>
              <a:rPr lang="en-US" dirty="0"/>
              <a:t>):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ISO19139:2007 (XML), 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i="1" dirty="0"/>
              <a:t>“Technical Guidance for … service metadata based on ISO 19139:2007”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OGC 19-020r1 (</a:t>
            </a:r>
            <a:r>
              <a:rPr lang="en-US" dirty="0" err="1"/>
              <a:t>GeoJSON</a:t>
            </a:r>
            <a:r>
              <a:rPr lang="en-US" dirty="0"/>
              <a:t>), …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i="1" dirty="0"/>
              <a:t>ISO19115-3 (XML)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i="1" dirty="0" err="1"/>
              <a:t>GeoDCAT</a:t>
            </a:r>
            <a:r>
              <a:rPr lang="en-US" i="1" dirty="0"/>
              <a:t>-AP v2 (JSON-LD)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Etc. e.g. </a:t>
            </a:r>
            <a:r>
              <a:rPr lang="en-US" i="1" dirty="0"/>
              <a:t>agreed IDN interchange format</a:t>
            </a: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8C949-26EC-4F92-B0FF-B938AC072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195" y="938057"/>
            <a:ext cx="817805" cy="786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42C16F-69E4-4ED4-AC82-570015FF2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158" y="938057"/>
            <a:ext cx="2020026" cy="7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11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17BB-D94F-481B-8393-7B54DE1C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implementations – </a:t>
            </a:r>
            <a:r>
              <a:rPr lang="en-US" dirty="0" err="1"/>
              <a:t>FedEO</a:t>
            </a:r>
            <a:r>
              <a:rPr lang="en-US" dirty="0"/>
              <a:t> Evolution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76D92-D1C9-4626-BDCF-7BCB8BD10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 (work in progress):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1400" dirty="0">
                <a:hlinkClick r:id="rId2"/>
              </a:rPr>
              <a:t>https://eovoc.spacebel.be/collections/services/items?httpAccept=text/html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https://eovoc.spacebel.be/readme.html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CCE05-2DBA-4625-9ADA-0C8FF1523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648" y="1627118"/>
            <a:ext cx="1307107" cy="944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B1EC4E-4DAE-4D3A-9EB7-05DFE5607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5" y="1865207"/>
            <a:ext cx="7401339" cy="1995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340655-25B6-4D9E-BFB7-FDA7E69BE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444" y="2622308"/>
            <a:ext cx="3562356" cy="19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0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67C546-CE55-4B97-B862-D99EECD95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8" y="1883851"/>
            <a:ext cx="4869795" cy="3360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017BB-D94F-481B-8393-7B54DE1C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implementations – </a:t>
            </a:r>
            <a:r>
              <a:rPr lang="en-US" dirty="0" err="1"/>
              <a:t>FedEO</a:t>
            </a:r>
            <a:r>
              <a:rPr lang="en-US" dirty="0"/>
              <a:t> Evolution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76D92-D1C9-4626-BDCF-7BCB8BD10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00" y="727200"/>
            <a:ext cx="8912892" cy="3823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 (work in progress):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3"/>
              </a:rPr>
              <a:t>https://eovoc.spacebel.be/collections/services/items/eo-pdgs-landsat-datacube</a:t>
            </a:r>
            <a:endParaRPr lang="en-US" sz="1400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OGC 14-055r2 offering / ISO </a:t>
            </a:r>
            <a:r>
              <a:rPr lang="en-US" sz="1400" dirty="0" err="1"/>
              <a:t>MD_Distribution</a:t>
            </a:r>
            <a:r>
              <a:rPr lang="en-US" sz="1400" dirty="0"/>
              <a:t> provide binding information for clients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57958D-B861-419C-92FA-C8ADF118D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281" y="1992720"/>
            <a:ext cx="5006715" cy="2581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5CCE05-2DBA-4625-9ADA-0C8FF1523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585" y="1694168"/>
            <a:ext cx="1307107" cy="944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A4726A-9C42-4C2D-946B-1B7D384666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043" y="4233167"/>
            <a:ext cx="1159757" cy="340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9568C9-65DF-4A4B-AA45-6CD1336A16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1666" y="4208363"/>
            <a:ext cx="1145615" cy="41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01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5F4E482-04EC-4D7D-92E6-F1D7C2AE8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411" y="1230469"/>
            <a:ext cx="5239260" cy="35586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2665B7-7167-41BC-A919-7E3B016F8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7" y="1277873"/>
            <a:ext cx="4665683" cy="3483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D862-40D1-47C5-A4F1-8BA8E766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implementations – </a:t>
            </a:r>
            <a:r>
              <a:rPr lang="en-US" dirty="0" err="1"/>
              <a:t>FedEO</a:t>
            </a:r>
            <a:r>
              <a:rPr lang="en-US" dirty="0"/>
              <a:t> Evolution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50635-EF7D-4A73-A6E9-6CBB2382C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 JSON-LD (work in progress):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GeoDCAT</a:t>
            </a:r>
            <a:r>
              <a:rPr lang="en-US" dirty="0"/>
              <a:t>-AP v2.0</a:t>
            </a:r>
          </a:p>
          <a:p>
            <a:endParaRPr lang="en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D9240D-FF14-4092-B6BD-8BEEEEDD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927" y="4313365"/>
            <a:ext cx="1206594" cy="34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062349-5DBF-4BE0-9A23-F6502D44C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670" y="1161454"/>
            <a:ext cx="1307107" cy="944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4FE428-A1BE-47F2-A88B-417C0B2A2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890" y="4043466"/>
            <a:ext cx="776736" cy="7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91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17BB-D94F-481B-8393-7B54DE1C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implementations – </a:t>
            </a:r>
            <a:r>
              <a:rPr lang="en-US" dirty="0" err="1"/>
              <a:t>FedEO</a:t>
            </a:r>
            <a:r>
              <a:rPr lang="en-US" dirty="0"/>
              <a:t> Evolution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76D92-D1C9-4626-BDCF-7BCB8BD10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 (work in progress):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Service to Collection coupling:  Collection </a:t>
            </a:r>
            <a:r>
              <a:rPr lang="en-US" sz="1400" dirty="0" err="1"/>
              <a:t>MD_DataIdentification</a:t>
            </a:r>
            <a:r>
              <a:rPr lang="en-US" sz="1400" dirty="0"/>
              <a:t> shall have a unique “id” attribute [equal to the </a:t>
            </a:r>
            <a:r>
              <a:rPr lang="en-US" sz="1400" dirty="0" err="1"/>
              <a:t>fileIdentifier</a:t>
            </a:r>
            <a:r>
              <a:rPr lang="en-US" sz="1400" dirty="0"/>
              <a:t>] to allow for INSPIRE-compliant coupled-resources (</a:t>
            </a:r>
            <a:r>
              <a:rPr lang="en-US" sz="1400" dirty="0" err="1"/>
              <a:t>operatesOn</a:t>
            </a:r>
            <a:r>
              <a:rPr lang="en-US" sz="1400" dirty="0"/>
              <a:t>)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6DD29-DF76-48B0-B997-C5F7F5DB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00" y="2292515"/>
            <a:ext cx="9144000" cy="2257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75067A-23E8-499F-AF52-081859321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822" y="1888480"/>
            <a:ext cx="3762455" cy="21009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5CCE05-2DBA-4625-9ADA-0C8FF1523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585" y="1694168"/>
            <a:ext cx="1307107" cy="944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911BB1-B21D-4E9B-90E7-E52C45404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342" y="4393448"/>
            <a:ext cx="5467350" cy="257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7858C-6CDC-4CB9-8A3B-F408956E6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121" y="4280909"/>
            <a:ext cx="495113" cy="47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82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F721C71-D7B7-40AB-B5F5-A81C7A949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2" y="2079374"/>
            <a:ext cx="4429792" cy="17253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AE916F-BD7A-48C7-9891-8EDCABFB9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250" y="2021596"/>
            <a:ext cx="5703936" cy="1990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017BB-D94F-481B-8393-7B54DE1C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implementations – </a:t>
            </a:r>
            <a:r>
              <a:rPr lang="en-US" dirty="0" err="1"/>
              <a:t>FedEO</a:t>
            </a:r>
            <a:r>
              <a:rPr lang="en-US" dirty="0"/>
              <a:t> Evolution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76D92-D1C9-4626-BDCF-7BCB8BD10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 JSON-LD (work in progress):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Service to Collection coupling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CCE05-2DBA-4625-9ADA-0C8FF1523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141" y="1483386"/>
            <a:ext cx="1307107" cy="944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3AE298-C9BF-473E-819C-DD71062B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30" y="4110147"/>
            <a:ext cx="1206594" cy="34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A8B2F3-F810-4DC2-AF54-DA0A55E01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527" y="3839628"/>
            <a:ext cx="776736" cy="7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32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66EA2-94C1-4BC9-87B6-BBC4E30D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9D30A-2695-4757-9D65-7A4EB38A4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00" y="727200"/>
            <a:ext cx="5548693" cy="3823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Proposal to collaborate on “CEOS Best Practices for Service Metadata and Discovery”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DRAFT Table of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Inputs (e.g. about more “current practices”) and contributions are welcome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Objective to share (possibly through IDN) services/tools/applications described via agreed minimal metadata (model)</a:t>
            </a:r>
            <a:endParaRPr lang="en-BE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6DAF513-24B0-4D4A-8115-50989CE2FBB9}"/>
              </a:ext>
            </a:extLst>
          </p:cNvPr>
          <p:cNvSpPr/>
          <p:nvPr/>
        </p:nvSpPr>
        <p:spPr>
          <a:xfrm>
            <a:off x="4101548" y="1592872"/>
            <a:ext cx="1391478" cy="62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FBE6E3-E255-464A-9693-BE724294E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046" y="0"/>
            <a:ext cx="3184954" cy="45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6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Proposed work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Service metadata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Current implementations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0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A73604-4C48-4A74-9E03-CCF973BED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3536" y="2105505"/>
            <a:ext cx="3666508" cy="259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BED2BC-40F4-4118-95C8-C51610EE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9222-918C-40B4-B2A3-8F951B9A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99" y="727200"/>
            <a:ext cx="8971201" cy="3823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Successful approach to provide access to WGISS Connected Data Assets: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Agreement on CEOS Best Practices (OpenSearch) [Collections + Granules]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Integration through IDN (supports UMM-C elements)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Multiple encodings/views for UMM-C elements at IDN and Partners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Interchange format with IDN: DIF-10 </a:t>
            </a:r>
            <a:r>
              <a:rPr lang="en-US" dirty="0">
                <a:solidFill>
                  <a:srgbClr val="FF0000"/>
                </a:solidFill>
              </a:rPr>
              <a:t>(*)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</a:p>
          <a:p>
            <a:pPr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39E803-F3F4-4DBC-A6F5-800D30F96F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05" y="2571751"/>
            <a:ext cx="3599393" cy="19786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9D1132-4684-4131-9898-BD3EB6F9758F}"/>
              </a:ext>
            </a:extLst>
          </p:cNvPr>
          <p:cNvSpPr txBox="1"/>
          <p:nvPr/>
        </p:nvSpPr>
        <p:spPr>
          <a:xfrm>
            <a:off x="7653131" y="2822713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(*)</a:t>
            </a:r>
            <a:endParaRPr lang="en-B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4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D2BC-40F4-4118-95C8-C51610EE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9222-918C-40B4-B2A3-8F951B9A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00" y="727200"/>
            <a:ext cx="8593513" cy="3823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Planned support for metadata and discovery of “services” @ESA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E.g. EOCAT, </a:t>
            </a:r>
            <a:r>
              <a:rPr lang="en-US" dirty="0" err="1"/>
              <a:t>FedEO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Aim for interoperable, standards-based implementation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Extend the approach and aim for sharing “services” (incl. tools, applications) at WGISS level as well ?  E.g.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Seeking for collaboration and inclusion of work already done.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step: ESA volunteers to draft an initial “CEOS Best Practices for Service Metadata and Discovery” for elaboration within System Level Team (SLT) …	</a:t>
            </a:r>
          </a:p>
          <a:p>
            <a:pPr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1753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CF58-CE7B-48ED-B407-4330E1C97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work plan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FA56D-7E9E-438C-BDFF-8B0C6EECF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Document “objectives and needs”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Use cases for service discovery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Detailed scenarios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Describe current practices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NASA CMR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ESA </a:t>
            </a:r>
            <a:r>
              <a:rPr lang="en-US" dirty="0" err="1"/>
              <a:t>FedEO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Others…</a:t>
            </a:r>
            <a:endParaRPr lang="en-BE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Agree upon Best Practices and recommendations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Service metadata model (minimal)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Metadata encoding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Service discovery interfaces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Controlled vocabularies used in metadata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393FD-9F82-40EB-BE24-233A1A81C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759" y="727200"/>
            <a:ext cx="2795041" cy="374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0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88FC95-499C-4EF0-8BD9-DC954A0A84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57287" y="1119064"/>
            <a:ext cx="4581912" cy="1617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331AB-43CD-4FB5-8B97-85672EA3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needs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2D150-7A5A-4555-9803-833ACAF7B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“service” resources to be described/discovered: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Online M2M services and API (e.g. OGC)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Downloadable tools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Online Web user interfaces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Specific examples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E14B0-5A76-4F7C-AD7F-455B9193A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94" y="3039950"/>
            <a:ext cx="6253181" cy="13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6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858B5C-3D7D-4260-9962-ED8EBC1F36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47950" y="1359746"/>
            <a:ext cx="6042733" cy="33378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A0EAA2-D661-45D5-8D40-B7C5FC20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8B334-556C-483F-9871-B8988E458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“Discover Service” &amp; “Use Service”: complement use cases from “CEOS OpenSearch Best Practices”: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“Discover EO Collection”		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“Discover EO Granules”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13700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7719-EDF3-49C7-8B8B-6CE23D77A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Scenarios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EA5DF-6DB1-4ECC-9588-58B9AA94D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Case 1: Online machine to machine interfaces (API)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Description: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Client discovers service bindings and executes the (view, download, processing, transformation…) service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Examples: OGC WM(T)S, WPS, WCS, </a:t>
            </a:r>
            <a:r>
              <a:rPr lang="en-US" dirty="0" err="1"/>
              <a:t>OPeNDAP</a:t>
            </a:r>
            <a:r>
              <a:rPr lang="en-US" dirty="0"/>
              <a:t>, CSW, OGC API, INSPIRE </a:t>
            </a:r>
            <a:r>
              <a:rPr lang="en-US" dirty="0" err="1"/>
              <a:t>Invocable</a:t>
            </a:r>
            <a:r>
              <a:rPr lang="en-US" dirty="0"/>
              <a:t> Spatial Data Services …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2F7CC5-2FE7-41F1-9C27-5E08BBF14D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01364" y="1227470"/>
            <a:ext cx="41814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30608"/>
      </p:ext>
    </p:extLst>
  </p:cSld>
  <p:clrMapOvr>
    <a:masterClrMapping/>
  </p:clrMapOvr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2760952-b3bb-408f-ace6-eb1e07642b8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12122</TotalTime>
  <Words>1257</Words>
  <Application>Microsoft Office PowerPoint</Application>
  <PresentationFormat>On-screen Show (16:9)</PresentationFormat>
  <Paragraphs>191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Verdana</vt:lpstr>
      <vt:lpstr>NEW ESA Presentation 16-9</vt:lpstr>
      <vt:lpstr>PowerPoint Presentation</vt:lpstr>
      <vt:lpstr>Executive Summary</vt:lpstr>
      <vt:lpstr>Outline</vt:lpstr>
      <vt:lpstr>Context</vt:lpstr>
      <vt:lpstr>Context</vt:lpstr>
      <vt:lpstr>Proposed work plan</vt:lpstr>
      <vt:lpstr>Objectives and needs</vt:lpstr>
      <vt:lpstr>Use Cases</vt:lpstr>
      <vt:lpstr>Discovery Scenarios</vt:lpstr>
      <vt:lpstr>Discovery Scenarios</vt:lpstr>
      <vt:lpstr>Discovery Scenarios</vt:lpstr>
      <vt:lpstr>Discovery Scenarios</vt:lpstr>
      <vt:lpstr>Discovery Scenarios</vt:lpstr>
      <vt:lpstr>Service Metadata Models</vt:lpstr>
      <vt:lpstr>Service Metadata Models</vt:lpstr>
      <vt:lpstr>Service Metadata Models</vt:lpstr>
      <vt:lpstr>Service Metadata Models</vt:lpstr>
      <vt:lpstr>Current implementations - CMR</vt:lpstr>
      <vt:lpstr>Current implementations – FedEO Evolution</vt:lpstr>
      <vt:lpstr>FedEO API Evolution | RESTful</vt:lpstr>
      <vt:lpstr>Current implementations – FedEO Evolution</vt:lpstr>
      <vt:lpstr>Current implementations – FedEO Evolution</vt:lpstr>
      <vt:lpstr>Current implementations – FedEO Evolution</vt:lpstr>
      <vt:lpstr>Current implementations – FedEO Evolution</vt:lpstr>
      <vt:lpstr>Current implementations – FedEO Evolution</vt:lpstr>
      <vt:lpstr>Current implementations – FedEO Evolution</vt:lpstr>
      <vt:lpstr>Conclusion</vt:lpstr>
    </vt:vector>
  </TitlesOfParts>
  <Company>European Space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Andrea Della Vecchia</dc:creator>
  <cp:lastModifiedBy>Yves Coene</cp:lastModifiedBy>
  <cp:revision>613</cp:revision>
  <cp:lastPrinted>2008-08-26T16:26:23Z</cp:lastPrinted>
  <dcterms:created xsi:type="dcterms:W3CDTF">2017-03-30T07:17:22Z</dcterms:created>
  <dcterms:modified xsi:type="dcterms:W3CDTF">2021-10-15T11:54:43Z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2017-03-29T22:00:00Z</vt:filetime>
  </property>
</Properties>
</file>